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2"/>
  </p:notesMasterIdLst>
  <p:sldIdLst>
    <p:sldId id="256" r:id="rId5"/>
    <p:sldId id="375" r:id="rId6"/>
    <p:sldId id="394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  <p:sldId id="384" r:id="rId16"/>
    <p:sldId id="391" r:id="rId17"/>
    <p:sldId id="389" r:id="rId18"/>
    <p:sldId id="392" r:id="rId19"/>
    <p:sldId id="393" r:id="rId20"/>
    <p:sldId id="390" r:id="rId21"/>
    <p:sldId id="395" r:id="rId22"/>
    <p:sldId id="316" r:id="rId23"/>
    <p:sldId id="259" r:id="rId24"/>
    <p:sldId id="361" r:id="rId25"/>
    <p:sldId id="318" r:id="rId26"/>
    <p:sldId id="362" r:id="rId27"/>
    <p:sldId id="307" r:id="rId28"/>
    <p:sldId id="363" r:id="rId29"/>
    <p:sldId id="350" r:id="rId30"/>
    <p:sldId id="292" r:id="rId31"/>
    <p:sldId id="364" r:id="rId32"/>
    <p:sldId id="365" r:id="rId33"/>
    <p:sldId id="351" r:id="rId34"/>
    <p:sldId id="319" r:id="rId35"/>
    <p:sldId id="366" r:id="rId36"/>
    <p:sldId id="352" r:id="rId37"/>
    <p:sldId id="353" r:id="rId38"/>
    <p:sldId id="368" r:id="rId39"/>
    <p:sldId id="295" r:id="rId40"/>
    <p:sldId id="369" r:id="rId41"/>
    <p:sldId id="373" r:id="rId42"/>
    <p:sldId id="323" r:id="rId43"/>
    <p:sldId id="370" r:id="rId44"/>
    <p:sldId id="371" r:id="rId45"/>
    <p:sldId id="343" r:id="rId46"/>
    <p:sldId id="388" r:id="rId47"/>
    <p:sldId id="386" r:id="rId48"/>
    <p:sldId id="385" r:id="rId49"/>
    <p:sldId id="374" r:id="rId50"/>
    <p:sldId id="329" r:id="rId51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B2F"/>
    <a:srgbClr val="F06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02/28/2022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2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1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9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i="1" dirty="0"/>
              <a:t>P</a:t>
            </a:r>
            <a:r>
              <a:rPr lang="sk-SK" dirty="0"/>
              <a:t>(neurobíme chybu I. druhu | </a:t>
            </a:r>
            <a:r>
              <a:rPr lang="sk-SK" i="1" dirty="0"/>
              <a:t>H</a:t>
            </a:r>
            <a:r>
              <a:rPr lang="sk-SK" baseline="-25000" dirty="0"/>
              <a:t>0</a:t>
            </a:r>
            <a:r>
              <a:rPr lang="sk-SK" dirty="0"/>
              <a:t> platí) = 1 - </a:t>
            </a:r>
            <a:r>
              <a:rPr lang="sk-SK" i="1" dirty="0"/>
              <a:t>alfa</a:t>
            </a:r>
            <a:r>
              <a:rPr lang="sk-SK" dirty="0"/>
              <a:t> = </a:t>
            </a:r>
            <a:r>
              <a:rPr lang="sk-SK" baseline="-25000" dirty="0"/>
              <a:t>”</a:t>
            </a:r>
            <a:r>
              <a:rPr lang="sk-SK" dirty="0"/>
              <a:t>spoľahlivosť“</a:t>
            </a:r>
            <a:br>
              <a:rPr lang="sk-SK" dirty="0"/>
            </a:br>
            <a:r>
              <a:rPr lang="sk-SK" i="1" dirty="0"/>
              <a:t>P</a:t>
            </a:r>
            <a:r>
              <a:rPr lang="sk-SK" dirty="0"/>
              <a:t>(neurobíme chybu II. druhu | </a:t>
            </a:r>
            <a:r>
              <a:rPr lang="sk-SK" i="1" dirty="0"/>
              <a:t>H</a:t>
            </a:r>
            <a:r>
              <a:rPr lang="sk-SK" baseline="-25000" dirty="0"/>
              <a:t>1</a:t>
            </a:r>
            <a:r>
              <a:rPr lang="sk-SK" dirty="0"/>
              <a:t> neplatí) = 1 - </a:t>
            </a:r>
            <a:r>
              <a:rPr lang="sk-SK" i="1" dirty="0"/>
              <a:t>beta</a:t>
            </a:r>
            <a:r>
              <a:rPr lang="sk-SK" dirty="0"/>
              <a:t> = </a:t>
            </a:r>
            <a:r>
              <a:rPr lang="sk-SK" baseline="-25000" dirty="0"/>
              <a:t>”</a:t>
            </a:r>
            <a:r>
              <a:rPr lang="sk-SK" dirty="0"/>
              <a:t>sila testu“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/>
              <a:t>Wa</a:t>
            </a:r>
            <a:r>
              <a:rPr lang="sk-SK" dirty="0"/>
              <a:t> je </a:t>
            </a:r>
            <a:r>
              <a:rPr lang="sk-SK"/>
              <a:t>kritická oblasť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07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Keby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zobrali</a:t>
            </a:r>
            <a:r>
              <a:rPr lang="en-US" dirty="0"/>
              <a:t> 2,1 z </a:t>
            </a:r>
            <a:r>
              <a:rPr lang="en-US" dirty="0" err="1"/>
              <a:t>intervalu</a:t>
            </a:r>
            <a:r>
              <a:rPr lang="en-US" dirty="0"/>
              <a:t> </a:t>
            </a:r>
            <a:r>
              <a:rPr lang="en-US" dirty="0" err="1"/>
              <a:t>spolahlivosti</a:t>
            </a:r>
            <a:r>
              <a:rPr lang="en-US" dirty="0"/>
              <a:t> – U=1.66&lt;1.96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37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Charakteristický polynóm matice A</a:t>
            </a:r>
            <a:endParaRPr lang="en-US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94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väčšina premenných napr. pri fyzikálnych alebo ekonomických meraniach a pozorovaniach má normálne rozdelenie. Okrem toho, mnoho ďalších rozdelení početností sa dá čiastočne prispôsobiť - aproximovať na normálne rozdelenie.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5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Singulárnych</a:t>
            </a:r>
            <a:r>
              <a:rPr lang="sk-SK" sz="1200" baseline="0" dirty="0">
                <a:sym typeface="Symbol" pitchFamily="18" charset="2"/>
              </a:rPr>
              <a:t> čísel môže byť viac, až do min(</a:t>
            </a:r>
            <a:r>
              <a:rPr lang="sk-SK" sz="1200" baseline="0" dirty="0" err="1">
                <a:sym typeface="Symbol" pitchFamily="18" charset="2"/>
              </a:rPr>
              <a:t>m,n</a:t>
            </a:r>
            <a:r>
              <a:rPr lang="sk-SK" sz="1200" baseline="0" dirty="0">
                <a:sym typeface="Symbol" pitchFamily="18" charset="2"/>
              </a:rPr>
              <a:t>).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0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väčšina premenných napr. pri fyzikálnych alebo ekonomických meraniach a pozorovaniach má normálne rozdelenie. Okrem toho, mnoho ďalších rozdelení početností sa dá čiastočne prispôsobiť - aproximovať na normálne rozdelenie.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0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6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Kuhn</a:t>
            </a:r>
            <a:r>
              <a:rPr lang="sk-SK" baseline="0" dirty="0"/>
              <a:t> </a:t>
            </a:r>
            <a:r>
              <a:rPr lang="sk-SK" baseline="0" dirty="0" err="1"/>
              <a:t>Tuckerove</a:t>
            </a:r>
            <a:r>
              <a:rPr lang="sk-SK" baseline="0" dirty="0"/>
              <a:t> podmienky sú nutné podmienky pre lokálne minimum, v </a:t>
            </a:r>
            <a:r>
              <a:rPr lang="sk-SK" baseline="0" dirty="0" err="1"/>
              <a:t>Lagrangeovej</a:t>
            </a:r>
            <a:r>
              <a:rPr lang="sk-SK" baseline="0" dirty="0"/>
              <a:t> funkcii druhý člen je </a:t>
            </a:r>
            <a:r>
              <a:rPr lang="sk-SK" baseline="0" dirty="0" err="1"/>
              <a:t>gi</a:t>
            </a:r>
            <a:r>
              <a:rPr lang="sk-SK" baseline="0" dirty="0"/>
              <a:t> a obsahuje </a:t>
            </a:r>
            <a:r>
              <a:rPr lang="sk-SK" baseline="0"/>
              <a:t>v sebe aj c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3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en-US" baseline="0" dirty="0" err="1"/>
              <a:t>Priemer</a:t>
            </a:r>
            <a:r>
              <a:rPr lang="en-US" baseline="0" dirty="0"/>
              <a:t> z N(</a:t>
            </a:r>
            <a:r>
              <a:rPr lang="en-US" baseline="0" dirty="0" err="1"/>
              <a:t>m,sig</a:t>
            </a:r>
            <a:r>
              <a:rPr lang="en-US" baseline="0" dirty="0"/>
              <a:t>) ~ N</a:t>
            </a:r>
            <a:r>
              <a:rPr lang="sk-SK" baseline="0" dirty="0"/>
              <a:t>(</a:t>
            </a:r>
            <a:r>
              <a:rPr lang="sk-SK" baseline="0" dirty="0" err="1"/>
              <a:t>m,sig</a:t>
            </a:r>
            <a:r>
              <a:rPr lang="sk-SK" baseline="0" dirty="0"/>
              <a:t>/</a:t>
            </a:r>
            <a:r>
              <a:rPr lang="sk-SK" baseline="0" dirty="0" err="1"/>
              <a:t>sqrt</a:t>
            </a:r>
            <a:r>
              <a:rPr lang="sk-SK" baseline="0" dirty="0"/>
              <a:t>(n))</a:t>
            </a:r>
            <a:endParaRPr lang="en-US" baseline="0" dirty="0"/>
          </a:p>
          <a:p>
            <a:r>
              <a:rPr lang="sk-SK" dirty="0"/>
              <a:t> a tak</a:t>
            </a:r>
            <a:r>
              <a:rPr lang="sk-SK" baseline="0" dirty="0"/>
              <a:t> ju znormalizujeme = dostaneme U</a:t>
            </a:r>
          </a:p>
          <a:p>
            <a:endParaRPr lang="sk-SK" baseline="0" dirty="0"/>
          </a:p>
          <a:p>
            <a:r>
              <a:rPr lang="sk-SK" sz="1200" i="1" dirty="0" err="1">
                <a:effectLst/>
              </a:rPr>
              <a:t>Kriticka</a:t>
            </a:r>
            <a:r>
              <a:rPr lang="sk-SK" sz="1200" i="1" dirty="0">
                <a:effectLst/>
              </a:rPr>
              <a:t> hodnota </a:t>
            </a:r>
            <a:r>
              <a:rPr lang="sk-SK" sz="1200" i="1" baseline="0" dirty="0">
                <a:effectLst/>
              </a:rPr>
              <a:t>= </a:t>
            </a:r>
            <a:r>
              <a:rPr lang="sk-SK" sz="1200" i="1" dirty="0">
                <a:effectLst/>
              </a:rPr>
              <a:t>Q</a:t>
            </a:r>
            <a:r>
              <a:rPr lang="sk-SK" sz="1200" i="1" baseline="-25000" dirty="0">
                <a:effectLst/>
              </a:rPr>
              <a:t>1-</a:t>
            </a:r>
            <a:r>
              <a:rPr lang="el-GR" sz="1200" i="1" baseline="-25000" dirty="0">
                <a:effectLst/>
              </a:rPr>
              <a:t>α/2</a:t>
            </a:r>
            <a:r>
              <a:rPr lang="el-GR" sz="1200" dirty="0">
                <a:effectLst/>
              </a:rPr>
              <a:t> – </a:t>
            </a:r>
            <a:r>
              <a:rPr lang="sk-SK" sz="1200" dirty="0" err="1">
                <a:effectLst/>
              </a:rPr>
              <a:t>kvantil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9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Ked</a:t>
            </a:r>
            <a:r>
              <a:rPr lang="sk-SK" dirty="0"/>
              <a:t> sigma </a:t>
            </a:r>
            <a:r>
              <a:rPr lang="sk-SK" dirty="0" err="1"/>
              <a:t>nepozname</a:t>
            </a:r>
            <a:r>
              <a:rPr lang="sk-SK" dirty="0"/>
              <a:t>, </a:t>
            </a:r>
            <a:r>
              <a:rPr lang="sk-SK" dirty="0" err="1"/>
              <a:t>pouzijeme</a:t>
            </a:r>
            <a:r>
              <a:rPr lang="sk-SK" dirty="0"/>
              <a:t> </a:t>
            </a:r>
            <a:r>
              <a:rPr lang="sk-SK" dirty="0" err="1"/>
              <a:t>vyberovy</a:t>
            </a:r>
            <a:r>
              <a:rPr lang="sk-SK" dirty="0"/>
              <a:t> </a:t>
            </a:r>
            <a:r>
              <a:rPr lang="sk-SK" dirty="0" err="1"/>
              <a:t>roztyl</a:t>
            </a:r>
            <a:r>
              <a:rPr lang="sk-SK" dirty="0"/>
              <a:t> a </a:t>
            </a:r>
            <a:r>
              <a:rPr lang="sk-SK" dirty="0" err="1"/>
              <a:t>inu</a:t>
            </a:r>
            <a:r>
              <a:rPr lang="sk-SK" dirty="0"/>
              <a:t> </a:t>
            </a:r>
            <a:r>
              <a:rPr lang="sk-SK" dirty="0" err="1"/>
              <a:t>statistiku</a:t>
            </a:r>
            <a:r>
              <a:rPr lang="sk-SK" dirty="0"/>
              <a:t>, </a:t>
            </a:r>
            <a:r>
              <a:rPr lang="sk-SK" dirty="0" err="1"/>
              <a:t>ktora</a:t>
            </a:r>
            <a:r>
              <a:rPr lang="sk-SK" dirty="0"/>
              <a:t> ma </a:t>
            </a:r>
            <a:r>
              <a:rPr lang="sk-SK" dirty="0" err="1"/>
              <a:t>Studentove</a:t>
            </a:r>
            <a:r>
              <a:rPr lang="sk-SK" dirty="0"/>
              <a:t> rozdelenie s (n-1) </a:t>
            </a:r>
            <a:r>
              <a:rPr lang="sk-SK" dirty="0" err="1"/>
              <a:t>stupnami</a:t>
            </a:r>
            <a:r>
              <a:rPr lang="sk-SK" dirty="0"/>
              <a:t> </a:t>
            </a:r>
            <a:r>
              <a:rPr lang="sk-SK" dirty="0" err="1"/>
              <a:t>volnosti</a:t>
            </a:r>
            <a:r>
              <a:rPr lang="sk-SK" dirty="0"/>
              <a:t>, .....</a:t>
            </a:r>
            <a:r>
              <a:rPr lang="sk-SK"/>
              <a:t>na cvičení</a:t>
            </a:r>
            <a:endParaRPr lang="en-US" dirty="0"/>
          </a:p>
          <a:p>
            <a:endParaRPr lang="sk-SK" baseline="0" dirty="0"/>
          </a:p>
          <a:p>
            <a:r>
              <a:rPr lang="sk-SK" sz="1200" i="1" dirty="0" err="1">
                <a:effectLst/>
              </a:rPr>
              <a:t>Kriticka</a:t>
            </a:r>
            <a:r>
              <a:rPr lang="sk-SK" sz="1200" i="1" dirty="0">
                <a:effectLst/>
              </a:rPr>
              <a:t> hodnota </a:t>
            </a:r>
            <a:r>
              <a:rPr lang="sk-SK" sz="1200" i="1" baseline="0" dirty="0">
                <a:effectLst/>
              </a:rPr>
              <a:t>= </a:t>
            </a:r>
            <a:r>
              <a:rPr lang="sk-SK" sz="1200" i="1" dirty="0">
                <a:effectLst/>
              </a:rPr>
              <a:t>Q</a:t>
            </a:r>
            <a:r>
              <a:rPr lang="sk-SK" sz="1200" i="1" baseline="-25000" dirty="0">
                <a:effectLst/>
              </a:rPr>
              <a:t>1-</a:t>
            </a:r>
            <a:r>
              <a:rPr lang="el-GR" sz="1200" i="1" baseline="-25000" dirty="0">
                <a:effectLst/>
              </a:rPr>
              <a:t>α/2</a:t>
            </a:r>
            <a:r>
              <a:rPr lang="el-GR" sz="1200" dirty="0">
                <a:effectLst/>
              </a:rPr>
              <a:t> – </a:t>
            </a:r>
            <a:r>
              <a:rPr lang="sk-SK" sz="1200" dirty="0" err="1">
                <a:effectLst/>
              </a:rPr>
              <a:t>kvantil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Použitie pri overovaní hypotéz a intervalových odhadov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1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Použitie pri overovaní hypotéz a intervalových odhadov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3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Použitie pri overovaní hypotéz a intervalových odhadov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0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Stredná hodnota sa rovná 0 a rozptyl n/n-2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Takisto sa používa pri overovaní hypotéz a intervalových odhadov, X a Y sú nezávislé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6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E2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CCDC05-4240-544A-BCC1-5FB170D2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7200" b="1">
                <a:solidFill>
                  <a:schemeClr val="bg1"/>
                </a:solidFill>
                <a:latin typeface="Corbel" panose="020B0503020204020204" pitchFamily="34" charset="0"/>
              </a:rPr>
              <a:t>Click to edit Master title style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B9193127-3FCD-4342-8847-D89C7D3CD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2EA37F1B-379D-624D-8692-3A9FB376C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7A57-41B8-784E-9D14-459117AF7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444" y="684713"/>
            <a:ext cx="2991556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31E6C-2266-2147-AB7F-9F8E91791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4BCE4BF-813A-2B41-ACD7-9A0AC60C4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9DC3CCA0-FB25-8340-9A02-D30562165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971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97473BB-EB48-C34C-86C7-8B50D307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858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40020-5C17-A544-A29D-46DA452C6B9A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9E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2982-E0F9-784A-8204-3E877D37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5DF271A-FA91-7845-A5B6-52A1DAB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25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CD51-44E1-449E-A762-E72635B73383}"/>
              </a:ext>
            </a:extLst>
          </p:cNvPr>
          <p:cNvSpPr txBox="1"/>
          <p:nvPr userDrawn="1"/>
        </p:nvSpPr>
        <p:spPr>
          <a:xfrm>
            <a:off x="11741944" y="6536810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9E2B2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>
                <a:ea typeface="Verdana" panose="020B0604030504040204" pitchFamily="34" charset="0"/>
                <a:cs typeface="Verdana" panose="020B0604030504040204" pitchFamily="34" charset="0"/>
              </a:rPr>
              <a:t>Rozpoznávanie obrazcov 2019-20</a:t>
            </a:r>
            <a:endParaRPr lang="en-SK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9E2B2F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i21.vsb.cz/modul/vybrane-kapitoly-z-pravdepodobnosti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47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5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5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5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5D5D-FA51-3D48-9256-93117EC24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Rozpoznávanie</a:t>
            </a:r>
            <a:r>
              <a:rPr lang="en-US" sz="4800" dirty="0"/>
              <a:t> </a:t>
            </a:r>
            <a:r>
              <a:rPr lang="en-US" sz="4800" dirty="0" err="1"/>
              <a:t>Obrazcov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3. </a:t>
            </a:r>
            <a:r>
              <a:rPr lang="en-US" sz="4800" dirty="0" err="1"/>
              <a:t>Prednáška</a:t>
            </a:r>
            <a:r>
              <a:rPr lang="en-US" sz="4800" dirty="0"/>
              <a:t> - </a:t>
            </a:r>
            <a:r>
              <a:rPr lang="en-US" sz="4800" dirty="0" err="1"/>
              <a:t>Štatistika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A01F-C231-1649-8974-7C5582B2D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Ing. Viktor Kocur, PhD.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236-97A7-C441-B6B5-A5065D798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KAI FMFI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7521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Intervalový odhad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Intervalový odhad parametra </a:t>
                </a:r>
                <a14:m>
                  <m:oMath xmlns:m="http://schemas.openxmlformats.org/officeDocument/2006/math">
                    <m:r>
                      <a:rPr lang="el-GR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sk-SK" dirty="0"/>
                  <a:t> so spoľahlivosťou </a:t>
                </a:r>
                <a:r>
                  <a:rPr lang="pt-BR" dirty="0"/>
                  <a:t>(1−α)</a:t>
                </a:r>
                <a:r>
                  <a:rPr lang="sk-SK" dirty="0"/>
                  <a:t>, to je </a:t>
                </a:r>
                <a:r>
                  <a:rPr lang="pt-BR" dirty="0"/>
                  <a:t>100⋅(1−α) percentný interval</a:t>
                </a:r>
                <a:r>
                  <a:rPr lang="sk-SK" dirty="0"/>
                  <a:t> spoľahlivosti</a:t>
                </a:r>
              </a:p>
              <a:p>
                <a:r>
                  <a:rPr lang="sk-SK" dirty="0"/>
                  <a:t>Hranice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sk-SK" dirty="0"/>
                  <a:t> sú funkcie výberovej štatistiky, pomocou ktorej intervalový odhad konštruujeme </a:t>
                </a:r>
              </a:p>
              <a:p>
                <a:r>
                  <a:rPr lang="sk-SK" dirty="0"/>
                  <a:t>O výberovej štatistike vieme, aké má </a:t>
                </a:r>
                <a:r>
                  <a:rPr lang="pl-PL" dirty="0"/>
                  <a:t>pravdepodobnostné rozdelenie, čiže poznáme jej funkciu hustoty pravdepodobnosti</a:t>
                </a:r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27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5865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Intervalový odhad strednej hodnoty normálneho rozdelenia, keď poznáme hodnotu </a:t>
                </a:r>
                <a:r>
                  <a:rPr lang="el-GR" dirty="0"/>
                  <a:t>σ</a:t>
                </a:r>
                <a:endParaRPr lang="sk-SK" dirty="0"/>
              </a:p>
              <a:p>
                <a:r>
                  <a:rPr lang="sk-SK" dirty="0"/>
                  <a:t>Štatistika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𝑈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.</m:t>
                    </m:r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sk-SK">
                        <a:latin typeface="Cambria Math" panose="02040503050406030204" pitchFamily="18" charset="0"/>
                      </a:rPr>
                      <m:t> ~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Kritická hodnota normálneho rozdelenia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sk-SK" dirty="0"/>
                  <a:t> pre dané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dirty="0"/>
                  <a:t> sa označuje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58651"/>
              </a:xfrm>
              <a:blipFill>
                <a:blip r:embed="rId3"/>
                <a:stretch>
                  <a:fillRect l="-1623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Popis: test-kri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95"/>
          <a:stretch/>
        </p:blipFill>
        <p:spPr bwMode="auto">
          <a:xfrm>
            <a:off x="8107819" y="-3422"/>
            <a:ext cx="4084181" cy="196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437" y="4964740"/>
            <a:ext cx="7085775" cy="1753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82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náhodný výber 100 výrobkov</a:t>
            </a:r>
          </a:p>
          <a:p>
            <a:r>
              <a:rPr lang="nl-NL" dirty="0"/>
              <a:t>priemerná váha 2,2 kg</a:t>
            </a:r>
            <a:endParaRPr lang="sk-SK" dirty="0"/>
          </a:p>
          <a:p>
            <a:r>
              <a:rPr lang="sk-SK" dirty="0"/>
              <a:t>smerodajná odchýlka váhy výrobkov </a:t>
            </a:r>
            <a:r>
              <a:rPr lang="el-GR" dirty="0"/>
              <a:t>σ = 0,6 </a:t>
            </a:r>
            <a:r>
              <a:rPr lang="sk-SK" dirty="0"/>
              <a:t>kg</a:t>
            </a:r>
          </a:p>
          <a:p>
            <a:r>
              <a:rPr lang="sk-SK" dirty="0"/>
              <a:t>Určite 95-percentný obojstranný interval spoľahlivosti strednej hodnoty váhy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729" y="4563939"/>
            <a:ext cx="3178589" cy="90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922" y="4563939"/>
            <a:ext cx="4184907" cy="9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46" y="4632529"/>
            <a:ext cx="1780504" cy="650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5"/>
          <p:cNvGrpSpPr/>
          <p:nvPr/>
        </p:nvGrpSpPr>
        <p:grpSpPr>
          <a:xfrm>
            <a:off x="3924632" y="5412267"/>
            <a:ext cx="4104455" cy="1412777"/>
            <a:chOff x="557545" y="5303967"/>
            <a:chExt cx="3527906" cy="1139363"/>
          </a:xfrm>
        </p:grpSpPr>
        <p:pic>
          <p:nvPicPr>
            <p:cNvPr id="1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545" y="5303967"/>
              <a:ext cx="3527906" cy="1139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3"/>
            <p:cNvSpPr/>
            <p:nvPr/>
          </p:nvSpPr>
          <p:spPr bwMode="auto">
            <a:xfrm>
              <a:off x="2190307" y="5873648"/>
              <a:ext cx="531628" cy="29785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44926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sk-SK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10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(výberové) rozdelenia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52082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chí</a:t>
                </a:r>
                <a:r>
                  <a:rPr lang="sk-SK" dirty="0"/>
                  <a:t> kvadrát) rozdelenie </a:t>
                </a:r>
              </a:p>
              <a:p>
                <a:pPr lvl="1"/>
                <a:r>
                  <a:rPr lang="sk-SK" dirty="0" err="1"/>
                  <a:t>Studentovo</a:t>
                </a:r>
                <a:r>
                  <a:rPr lang="sk-SK" dirty="0"/>
                  <a:t> t - rozdelenie</a:t>
                </a:r>
              </a:p>
              <a:p>
                <a:pPr lvl="1"/>
                <a:r>
                  <a:rPr lang="sk-SK" dirty="0" err="1"/>
                  <a:t>Fischerovo</a:t>
                </a:r>
                <a:r>
                  <a:rPr lang="sk-SK" dirty="0"/>
                  <a:t> F – rozdelenie</a:t>
                </a:r>
              </a:p>
              <a:p>
                <a:pPr lvl="1"/>
                <a:r>
                  <a:rPr lang="sk-SK" dirty="0"/>
                  <a:t>Používajú sa pri určovaní odhadov a intervalových odhadov neznámych parametrov a pri testovaní štatistických hypotéz</a:t>
                </a:r>
              </a:p>
              <a:p>
                <a:pPr lvl="1"/>
                <a:r>
                  <a:rPr lang="sk-SK" dirty="0"/>
                  <a:t>Majú tabuľkovo definované kritické hodnoty</a:t>
                </a:r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52082"/>
              </a:xfrm>
              <a:blipFill>
                <a:blip r:embed="rId3"/>
                <a:stretch>
                  <a:fillRect t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77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(výberové) rozdelenia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>
                <a:normAutofit/>
              </a:bodyPr>
              <a:lstStyle/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 (</a:t>
                </a:r>
                <a:r>
                  <a:rPr lang="sk-SK" dirty="0" err="1"/>
                  <a:t>Chí</a:t>
                </a:r>
                <a:r>
                  <a:rPr lang="sk-SK" dirty="0"/>
                  <a:t> kvadrát) s n stupňami voľnosti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Ak máme náhodnú premennú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sk-SK" dirty="0"/>
                  <a:t>, potom náhodná premenná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má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-rozdelenie s 1-stupňom voľnosti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Ak máme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k-SK" dirty="0"/>
                  <a:t> náhodných premenných s rozdelením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sk-SK" dirty="0"/>
                  <a:t>, tak náhodná premenná = súčet ich druhých mocnín má rozdelenie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3"/>
                <a:stretch>
                  <a:fillRect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748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(výberové) rozdelenia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/>
                  <a:t>Stredná hodnota </a:t>
                </a:r>
                <a:r>
                  <a:rPr lang="sk-SK" dirty="0" err="1"/>
                  <a:t>Chí</a:t>
                </a:r>
                <a:r>
                  <a:rPr lang="sk-SK" dirty="0"/>
                  <a:t> kvadrát s n stupňami voľnosti je n a rozptyl 2n</a:t>
                </a:r>
              </a:p>
              <a:p>
                <a:pPr lvl="1"/>
                <a:r>
                  <a:rPr lang="sk-SK" dirty="0"/>
                  <a:t>Graf hustoty tohto rozdelenia je pre malé n nesymetrický, ale pre väčšie hodnoty je hustota premennej tvaru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Pre hodnoty n väčšie ako 30 môžeme hustotu aproximovať hustotou normovaného normálneho rozdelenia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sk-SK" dirty="0"/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60" r="-1913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66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(výberové) rozdelenia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sk-SK" dirty="0" err="1"/>
                  <a:t>Studentove</a:t>
                </a:r>
                <a:r>
                  <a:rPr lang="sk-SK" dirty="0"/>
                  <a:t>  t-rozdelenie - náhodnú premennú možno vyjadriť pomocou dvoch iných náhodných premenných, z ktorých jedna má normálne rozdelenie a druhá </a:t>
                </a:r>
                <a:r>
                  <a:rPr lang="sk-SK" dirty="0" err="1"/>
                  <a:t>chí</a:t>
                </a:r>
                <a:r>
                  <a:rPr lang="sk-SK" dirty="0"/>
                  <a:t> kvadrát  </a:t>
                </a:r>
              </a:p>
              <a:p>
                <a:pPr lvl="1"/>
                <a:r>
                  <a:rPr lang="sk-SK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sk-SK" dirty="0"/>
                  <a:t>	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>
                        <a:latin typeface="Cambria Math" panose="02040503050406030204" pitchFamily="18" charset="0"/>
                      </a:rPr>
                      <m:t>~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k-SK" dirty="0"/>
              </a:p>
              <a:p>
                <a:pPr lvl="1"/>
                <a:r>
                  <a:rPr lang="sk-SK" dirty="0" err="1"/>
                  <a:t>Studentove</a:t>
                </a:r>
                <a:r>
                  <a:rPr lang="sk-SK" dirty="0"/>
                  <a:t> rozdelenie sa používa pri testovaní hypotéz s malým počtom vzoriek do 30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3328" r="-1101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131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Špeciálne (výberové) rozdelenia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sk-SK" dirty="0" err="1"/>
                  <a:t>Fischerovo</a:t>
                </a:r>
                <a:r>
                  <a:rPr lang="sk-SK" dirty="0"/>
                  <a:t> F-rozdelenie – dá sa vyjadriť pomocou dvoch nezávislých náhodných premenných, ktoré majú </a:t>
                </a:r>
                <a:r>
                  <a:rPr lang="sk-SK" dirty="0" err="1"/>
                  <a:t>chí</a:t>
                </a:r>
                <a:r>
                  <a:rPr lang="sk-SK" dirty="0"/>
                  <a:t> kvadrát rozdelenie, s tým, že má m a n stupňov voľnosti</a:t>
                </a:r>
              </a:p>
              <a:p>
                <a:pPr lvl="1"/>
                <a:r>
                  <a:rPr lang="sk-SK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den>
                    </m:f>
                  </m:oMath>
                </a14:m>
                <a:r>
                  <a:rPr lang="sk-SK" dirty="0"/>
                  <a:t>          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𝑌</m:t>
                    </m:r>
                    <m:r>
                      <a:rPr lang="sk-SK">
                        <a:latin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831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Testovanie hypotéz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Hypo</a:t>
                </a:r>
                <a:r>
                  <a:rPr lang="sk-SK" dirty="0"/>
                  <a:t>téza </a:t>
                </a:r>
                <a:r>
                  <a:rPr lang="en-US" dirty="0"/>
                  <a:t>= </a:t>
                </a:r>
                <a:r>
                  <a:rPr lang="sk-SK" dirty="0"/>
                  <a:t>tvrdenie o základnom súbore, ktoré môžeme overiť štatistickými metódami na základe údajov výberového súboru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sk-SK" dirty="0"/>
                  <a:t>Každá hypotéza implikuje svoj protiklad alebo alternatívu</a:t>
                </a:r>
              </a:p>
              <a:p>
                <a:r>
                  <a:rPr lang="sk-SK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1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Čo rieši testovanie hypotéz?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Je vhodné zamietnuť testovanú - tzv. nulovú hypotézu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- v prospech alternatívnej hypotézy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alebo nie?</a:t>
                </a:r>
              </a:p>
              <a:p>
                <a:r>
                  <a:rPr lang="sk-SK" dirty="0"/>
                  <a:t>Na testovanie hypotézy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oproti hypotéze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použijeme vhodné testovacie kritérium (tzv. testovaciu štatistiku) g. </a:t>
                </a:r>
              </a:p>
              <a:p>
                <a:r>
                  <a:rPr lang="sk-SK" dirty="0"/>
                  <a:t>Testovacia štatistika g je funkciou náhodného výberu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62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Rekapitulácia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Definícia pravdepodobnosti a jej vlastnosti</a:t>
            </a:r>
          </a:p>
          <a:p>
            <a:r>
              <a:rPr lang="sk-SK" dirty="0"/>
              <a:t>Podmienená pravdepodobnosť</a:t>
            </a:r>
          </a:p>
          <a:p>
            <a:r>
              <a:rPr lang="sk-SK" dirty="0" err="1"/>
              <a:t>Bayesov</a:t>
            </a:r>
            <a:r>
              <a:rPr lang="sk-SK" dirty="0"/>
              <a:t> vzorec</a:t>
            </a:r>
          </a:p>
          <a:p>
            <a:r>
              <a:rPr lang="sk-SK" dirty="0"/>
              <a:t>Náhodná premenná, distribučná funkcia a funkcia hustoty pravdepodobnosti</a:t>
            </a:r>
          </a:p>
          <a:p>
            <a:r>
              <a:rPr lang="sk-SK" dirty="0"/>
              <a:t>Rozdelenia pravdepodobnosti (binomické, rovnomerné, normálne)</a:t>
            </a:r>
          </a:p>
          <a:p>
            <a:r>
              <a:rPr lang="sk-SK"/>
              <a:t>Číselné charakteristiky náhodnej premennej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9052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Testovacie štatistiky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Pre priemer</a:t>
                </a:r>
              </a:p>
              <a:p>
                <a:pPr lvl="1"/>
                <a:r>
                  <a:rPr lang="sk-SK" dirty="0"/>
                  <a:t>1. Ak poznáme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= 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i="1" dirty="0"/>
              </a:p>
              <a:p>
                <a:pPr lvl="1"/>
                <a:endParaRPr lang="sk-SK" dirty="0"/>
              </a:p>
              <a:p>
                <a:pPr lvl="1"/>
                <a:r>
                  <a:rPr lang="sk-SK" dirty="0"/>
                  <a:t>2. Ak nepoznáme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= 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i="1" dirty="0"/>
              </a:p>
              <a:p>
                <a:pPr lvl="1"/>
                <a:endParaRPr lang="sk-SK" dirty="0"/>
              </a:p>
              <a:p>
                <a:pPr lvl="1"/>
                <a:r>
                  <a:rPr lang="sk-SK" dirty="0"/>
                  <a:t>3. Ak nepoznáme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&lt;30</m:t>
                    </m:r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= 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̄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−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70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Testovacie štatistiky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/>
                  <a:t>Pre rozptyl</a:t>
                </a:r>
              </a:p>
              <a:p>
                <a:pPr lvl="1"/>
                <a:r>
                  <a:rPr lang="sk-SK" dirty="0"/>
                  <a:t>1. Test zhody s konštantou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= 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−1)⋅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i="1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sk-SK" dirty="0"/>
              </a:p>
              <a:p>
                <a:pPr lvl="1"/>
                <a:r>
                  <a:rPr lang="sk-SK" dirty="0"/>
                  <a:t>2. Test zhody dvoch rozptylov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=  </m:t>
                    </m:r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22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kritickej oblasti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Ak hodnota testovacej štatistiky g padne do kritickej oblasti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l-GR" dirty="0"/>
                  <a:t> , </a:t>
                </a:r>
                <a:r>
                  <a:rPr lang="sk-SK" dirty="0"/>
                  <a:t>zamietame testovanú hypotézu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a za správnu prijímame alternatívnu hypotézu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</a:p>
              <a:p>
                <a:r>
                  <a:rPr lang="sk-SK" dirty="0"/>
                  <a:t>Body oddeľujúce oblasť prijatia nulovej hypotézy od oblasti jej zamietnutia označujeme názvom kritické hodnoty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288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kritickej oblasti II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A6D44C7-CF92-4872-A8D4-4667E6F8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3"/>
          <p:cNvGrpSpPr/>
          <p:nvPr/>
        </p:nvGrpSpPr>
        <p:grpSpPr>
          <a:xfrm>
            <a:off x="1524000" y="1556793"/>
            <a:ext cx="9396536" cy="4397064"/>
            <a:chOff x="313013" y="3064477"/>
            <a:chExt cx="8830986" cy="3740377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13013" y="3064477"/>
              <a:ext cx="8592448" cy="37403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sk-SK" alt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" name="Picture 8" descr="https://encrypted-tbn2.gstatic.com/images?q=tbn:ANd9GcRFmWiJBKakiYLprBk9XXIMUYBzT7Pyv_poPeyIPIVT8BW2ASOFS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1535" y="4070589"/>
              <a:ext cx="7161940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4185292" y="4618549"/>
              <a:ext cx="1114425" cy="340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8000"/>
                  </a:solidFill>
                  <a:latin typeface="Tahoma" pitchFamily="34" charset="0"/>
                </a:rPr>
                <a:t>1-</a:t>
              </a:r>
              <a:r>
                <a:rPr lang="sk-SK" altLang="sk-SK" sz="2000" b="1" dirty="0">
                  <a:solidFill>
                    <a:srgbClr val="008000"/>
                  </a:solidFill>
                  <a:latin typeface="Symbol" pitchFamily="18" charset="2"/>
                </a:rPr>
                <a:t>a</a:t>
              </a:r>
              <a:endParaRPr lang="sk-SK" altLang="sk-SK" sz="2000" b="1" dirty="0">
                <a:solidFill>
                  <a:srgbClr val="008000"/>
                </a:solidFill>
                <a:latin typeface="Tahoma" pitchFamily="34" charset="0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601787" y="4856674"/>
              <a:ext cx="685800" cy="340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>
                  <a:solidFill>
                    <a:srgbClr val="008000"/>
                  </a:solidFill>
                  <a:latin typeface="Symbol" pitchFamily="18" charset="2"/>
                </a:rPr>
                <a:t>a/2</a:t>
              </a:r>
              <a:endParaRPr lang="sk-SK" altLang="sk-SK" sz="2000" b="1">
                <a:solidFill>
                  <a:srgbClr val="008000"/>
                </a:solidFill>
                <a:latin typeface="Tahoma" pitchFamily="34" charset="0"/>
              </a:endParaRP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7011987" y="4778887"/>
              <a:ext cx="685800" cy="340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>
                  <a:solidFill>
                    <a:srgbClr val="008000"/>
                  </a:solidFill>
                  <a:latin typeface="Symbol" pitchFamily="18" charset="2"/>
                </a:rPr>
                <a:t>a/2</a:t>
              </a:r>
              <a:endParaRPr lang="sk-SK" altLang="sk-SK" sz="2000" b="1">
                <a:solidFill>
                  <a:srgbClr val="008000"/>
                </a:solidFill>
                <a:latin typeface="Tahoma" pitchFamily="34" charset="0"/>
              </a:endParaRP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287587" y="5867912"/>
              <a:ext cx="685800" cy="340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8000"/>
                  </a:solidFill>
                </a:rPr>
                <a:t>G</a:t>
              </a:r>
              <a:r>
                <a:rPr lang="sk-SK" altLang="sk-SK" sz="2000" b="1" baseline="-25000" dirty="0">
                  <a:solidFill>
                    <a:srgbClr val="008000"/>
                  </a:solidFill>
                </a:rPr>
                <a:t>D</a:t>
              </a: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6402387" y="5867912"/>
              <a:ext cx="685800" cy="340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8000"/>
                  </a:solidFill>
                </a:rPr>
                <a:t>G</a:t>
              </a:r>
              <a:r>
                <a:rPr lang="sk-SK" altLang="sk-SK" sz="2000" b="1" baseline="-25000" dirty="0">
                  <a:solidFill>
                    <a:srgbClr val="008000"/>
                  </a:solidFill>
                </a:rPr>
                <a:t>H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421187" y="5836477"/>
              <a:ext cx="457200" cy="3095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sk-SK" alt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430587" y="6303202"/>
              <a:ext cx="2438399" cy="340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sk-SK" sz="2000" b="1" dirty="0">
                  <a:solidFill>
                    <a:srgbClr val="FF0000"/>
                  </a:solidFill>
                </a:rPr>
                <a:t>oblasť prijatia H</a:t>
              </a:r>
              <a:r>
                <a:rPr lang="sk-SK" sz="2000" b="1" baseline="-25000" dirty="0">
                  <a:solidFill>
                    <a:srgbClr val="FF0000"/>
                  </a:solidFill>
                </a:rPr>
                <a:t>0</a:t>
              </a:r>
              <a:endParaRPr lang="en-GB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6021385" y="6225415"/>
              <a:ext cx="3122614" cy="534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sk-SK" sz="2000" b="1" dirty="0">
                  <a:solidFill>
                    <a:schemeClr val="accent1"/>
                  </a:solidFill>
                </a:rPr>
                <a:t>kritická oblasť,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sk-SK" sz="2000" b="1" dirty="0">
                  <a:solidFill>
                    <a:schemeClr val="accent1"/>
                  </a:solidFill>
                </a:rPr>
                <a:t>oblasť zamietnutia H</a:t>
              </a:r>
              <a:r>
                <a:rPr lang="sk-SK" sz="2000" b="1" baseline="-25000" dirty="0">
                  <a:solidFill>
                    <a:schemeClr val="accent1"/>
                  </a:solidFill>
                </a:rPr>
                <a:t>0</a:t>
              </a:r>
              <a:endParaRPr lang="en-GB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13013" y="6146038"/>
              <a:ext cx="2971800" cy="5340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sk-SK" sz="2000" b="1" dirty="0">
                  <a:solidFill>
                    <a:schemeClr val="accent1"/>
                  </a:solidFill>
                </a:rPr>
                <a:t>kritická oblasť,</a:t>
              </a:r>
            </a:p>
            <a:p>
              <a:pPr>
                <a:lnSpc>
                  <a:spcPct val="60000"/>
                </a:lnSpc>
                <a:spcBef>
                  <a:spcPct val="50000"/>
                </a:spcBef>
                <a:defRPr/>
              </a:pPr>
              <a:r>
                <a:rPr lang="sk-SK" sz="2000" b="1" dirty="0">
                  <a:solidFill>
                    <a:schemeClr val="accent1"/>
                  </a:solidFill>
                </a:rPr>
                <a:t>oblasť zamietnutia H</a:t>
              </a:r>
              <a:r>
                <a:rPr lang="sk-SK" sz="2000" b="1" baseline="-25000" dirty="0">
                  <a:solidFill>
                    <a:schemeClr val="accent1"/>
                  </a:solidFill>
                </a:rPr>
                <a:t>0</a:t>
              </a:r>
              <a:endParaRPr lang="en-GB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Line 23"/>
            <p:cNvSpPr>
              <a:spLocks noChangeShapeType="1"/>
            </p:cNvSpPr>
            <p:nvPr/>
          </p:nvSpPr>
          <p:spPr bwMode="auto">
            <a:xfrm>
              <a:off x="2592387" y="5914264"/>
              <a:ext cx="4038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6630987" y="5914264"/>
              <a:ext cx="12192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H="1" flipV="1">
              <a:off x="1373187" y="5914264"/>
              <a:ext cx="12192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 Box 44"/>
            <p:cNvSpPr txBox="1">
              <a:spLocks noChangeArrowheads="1"/>
            </p:cNvSpPr>
            <p:nvPr/>
          </p:nvSpPr>
          <p:spPr bwMode="auto">
            <a:xfrm>
              <a:off x="4878387" y="3857420"/>
              <a:ext cx="685800" cy="3403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0000"/>
                  </a:solidFill>
                </a:rPr>
                <a:t>f(g)</a:t>
              </a:r>
            </a:p>
          </p:txBody>
        </p:sp>
        <p:cxnSp>
          <p:nvCxnSpPr>
            <p:cNvPr id="22" name="Straight Connector 19"/>
            <p:cNvCxnSpPr>
              <a:stCxn id="18" idx="0"/>
            </p:cNvCxnSpPr>
            <p:nvPr/>
          </p:nvCxnSpPr>
          <p:spPr bwMode="auto">
            <a:xfrm flipV="1">
              <a:off x="2592387" y="3422822"/>
              <a:ext cx="0" cy="2491442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0"/>
            <p:cNvCxnSpPr/>
            <p:nvPr/>
          </p:nvCxnSpPr>
          <p:spPr bwMode="auto">
            <a:xfrm flipV="1">
              <a:off x="6630987" y="3422822"/>
              <a:ext cx="0" cy="2491442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751677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1. Formulujeme nulovú hypotézu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a jej alternatívnu hypotézu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(obojstrannú alebo jednostrannú)</a:t>
                </a:r>
              </a:p>
              <a:p>
                <a:r>
                  <a:rPr lang="sk-SK" dirty="0"/>
                  <a:t>2. Zvolíme testovaciu štatistiku a určíme jej rozdelenie (väčšina má: normálne, t, F,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)</a:t>
                </a:r>
              </a:p>
              <a:p>
                <a:r>
                  <a:rPr lang="sk-SK" dirty="0"/>
                  <a:t>3. Vypočítame hodnotu testovacej štatistiky</a:t>
                </a:r>
              </a:p>
              <a:p>
                <a:r>
                  <a:rPr lang="sk-SK" dirty="0"/>
                  <a:t>4. Zvolíme úroveň (hladinu) významnosti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dirty="0"/>
                  <a:t> (väčšinou 0,1</a:t>
                </a:r>
                <a:r>
                  <a:rPr lang="en-GB" dirty="0"/>
                  <a:t>;</a:t>
                </a:r>
                <a:r>
                  <a:rPr lang="sk-SK" dirty="0"/>
                  <a:t> 0,05</a:t>
                </a:r>
                <a:r>
                  <a:rPr lang="en-GB" dirty="0"/>
                  <a:t>;</a:t>
                </a:r>
                <a:r>
                  <a:rPr lang="sk-SK" dirty="0"/>
                  <a:t> 0,01</a:t>
                </a:r>
                <a:r>
                  <a:rPr lang="en-GB" dirty="0"/>
                  <a:t>;</a:t>
                </a:r>
                <a:r>
                  <a:rPr lang="sk-SK" dirty="0"/>
                  <a:t> 0,001)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98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Postup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5. Nájdeme v tabuľkách kritické hodnoty (resp. </a:t>
                </a:r>
                <a:r>
                  <a:rPr lang="sk-SK" dirty="0" err="1"/>
                  <a:t>kvantily</a:t>
                </a:r>
                <a:r>
                  <a:rPr lang="sk-SK" dirty="0"/>
                  <a:t>) rozdelenia testovacej štatistiky pre zvolenú hodnotu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dirty="0"/>
                  <a:t>, ktoré závisia od alternatívnej hypotézy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a vymedzujú kritickú oblasť</a:t>
                </a:r>
              </a:p>
              <a:p>
                <a:r>
                  <a:rPr lang="sk-SK" dirty="0"/>
                  <a:t>6. Urobíme konečné rozhodnutie, t.j. zamietneme alebo nezamietneme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na danej úrovni významnosti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 pod</a:t>
                </a:r>
                <a:r>
                  <a:rPr lang="sk-SK" dirty="0"/>
                  <a:t>ľa toho, či sa vypočítaná hodnota nachádza alebo nenachádza v kritickej oblasti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28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267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Možné výsledky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857500" y="2092513"/>
            <a:ext cx="6477000" cy="2352675"/>
          </a:xfrm>
        </p:spPr>
      </p:pic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395132" y="4847014"/>
          <a:ext cx="4556149" cy="775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132" y="4847014"/>
                        <a:ext cx="4556149" cy="7750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4395130" y="5581346"/>
          <a:ext cx="4556151" cy="77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7" imgW="1346040" imgH="228600" progId="Equation.3">
                  <p:embed/>
                </p:oleObj>
              </mc:Choice>
              <mc:Fallback>
                <p:oleObj name="Equation" r:id="rId7" imgW="1346040" imgH="2286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130" y="5581346"/>
                        <a:ext cx="4556151" cy="7750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496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P-hodnota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Je to odhadovaná pravdepodobnosť zamietnutia pravdivej nulovej hypotézy</a:t>
                </a:r>
              </a:p>
              <a:p>
                <a:r>
                  <a:rPr lang="sk-SK" dirty="0"/>
                  <a:t>Takže ak stačí rozhodnúť, či vyšiel test štatisticky významne, tak p-hodnota hovorí všetko potrebné nezávisle na tom, akú si zvolíme hladinu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dirty="0"/>
                  <a:t>, dáva informáciu pre všetky hladiny </a:t>
                </a:r>
              </a:p>
              <a:p>
                <a:r>
                  <a:rPr lang="sk-SK" dirty="0"/>
                  <a:t>Ak je p-hodnota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≤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dirty="0"/>
                  <a:t>, zamietneme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na hladine významnosti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28" r="-1681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97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P-hodnota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7598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=2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≤−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), 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sk-SK" dirty="0"/>
              </a:p>
              <a:p>
                <a:r>
                  <a:rPr lang="sk-SK" dirty="0"/>
                  <a:t>Ak je p-hodnota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≤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dirty="0"/>
                  <a:t>, zamietneme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na hladine významnosti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759812"/>
              </a:xfrm>
              <a:blipFill>
                <a:blip r:embed="rId2"/>
                <a:stretch>
                  <a:fillRect l="-1391" t="-2305" b="-1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7"/>
          <p:cNvGrpSpPr/>
          <p:nvPr/>
        </p:nvGrpSpPr>
        <p:grpSpPr>
          <a:xfrm>
            <a:off x="1943546" y="2378812"/>
            <a:ext cx="7420262" cy="2889972"/>
            <a:chOff x="233810" y="2541603"/>
            <a:chExt cx="8592448" cy="3377283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33810" y="2541603"/>
              <a:ext cx="8592448" cy="3377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sk-SK" alt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 descr="https://encrypted-tbn2.gstatic.com/images?q=tbn:ANd9GcRFmWiJBKakiYLprBk9XXIMUYBzT7Pyv_poPeyIPIVT8BW2ASOFS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332" y="3547715"/>
              <a:ext cx="7161940" cy="169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4106089" y="4052536"/>
              <a:ext cx="1114425" cy="426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8000"/>
                  </a:solidFill>
                  <a:latin typeface="+mn-lt"/>
                </a:rPr>
                <a:t>1-p</a:t>
              </a: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522584" y="4290661"/>
              <a:ext cx="685800" cy="426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8000"/>
                  </a:solidFill>
                  <a:latin typeface="+mn-lt"/>
                </a:rPr>
                <a:t>p/2</a:t>
              </a:r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6932784" y="4212874"/>
              <a:ext cx="685800" cy="426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8000"/>
                  </a:solidFill>
                  <a:latin typeface="+mn-lt"/>
                </a:rPr>
                <a:t>p/2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2120856" y="5351326"/>
              <a:ext cx="685800" cy="426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8000"/>
                  </a:solidFill>
                </a:rPr>
                <a:t>-G</a:t>
              </a:r>
              <a:endParaRPr lang="sk-SK" altLang="sk-SK" sz="2000" b="1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6273756" y="5351326"/>
              <a:ext cx="685800" cy="426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8000"/>
                  </a:solidFill>
                </a:rPr>
                <a:t>G</a:t>
              </a:r>
              <a:endParaRPr lang="sk-SK" altLang="sk-SK" sz="2000" b="1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341984" y="5313603"/>
              <a:ext cx="457200" cy="3095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eaLnBrk="1" hangingPunct="1"/>
              <a:endParaRPr lang="sk-SK" alt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2513184" y="5391390"/>
              <a:ext cx="40386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stealth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6551784" y="5391390"/>
              <a:ext cx="12192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 flipH="1" flipV="1">
              <a:off x="1293984" y="5391390"/>
              <a:ext cx="12192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endParaRPr lang="sk-SK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4799184" y="3291407"/>
              <a:ext cx="685800" cy="4266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chemeClr val="accent2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GB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50000"/>
                </a:spcBef>
                <a:buFont typeface="Marlett" pitchFamily="2" charset="2"/>
                <a:buNone/>
              </a:pPr>
              <a:r>
                <a:rPr lang="sk-SK" altLang="sk-SK" sz="2000" b="1" dirty="0">
                  <a:solidFill>
                    <a:srgbClr val="000000"/>
                  </a:solidFill>
                </a:rPr>
                <a:t>f(g)</a:t>
              </a:r>
            </a:p>
          </p:txBody>
        </p:sp>
        <p:cxnSp>
          <p:nvCxnSpPr>
            <p:cNvPr id="20" name="Straight Connector 24"/>
            <p:cNvCxnSpPr>
              <a:stCxn id="16" idx="0"/>
            </p:cNvCxnSpPr>
            <p:nvPr/>
          </p:nvCxnSpPr>
          <p:spPr bwMode="auto">
            <a:xfrm flipV="1">
              <a:off x="2513184" y="2899948"/>
              <a:ext cx="0" cy="2491442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Straight Connector 25"/>
            <p:cNvCxnSpPr/>
            <p:nvPr/>
          </p:nvCxnSpPr>
          <p:spPr bwMode="auto">
            <a:xfrm flipV="1">
              <a:off x="6551784" y="2899948"/>
              <a:ext cx="0" cy="2491442"/>
            </a:xfrm>
            <a:prstGeom prst="line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80867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p-hodnoty II</a:t>
            </a:r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355" y="1825625"/>
            <a:ext cx="5091289" cy="3840163"/>
          </a:xfrm>
        </p:spPr>
      </p:pic>
    </p:spTree>
    <p:extLst>
      <p:ext uri="{BB962C8B-B14F-4D97-AF65-F5344CB8AC3E}">
        <p14:creationId xmlns:p14="http://schemas.microsoft.com/office/powerpoint/2010/main" val="3443175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Štatistika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Odhad parametrov rozdelení</a:t>
                </a:r>
              </a:p>
              <a:p>
                <a:r>
                  <a:rPr lang="sk-SK" dirty="0"/>
                  <a:t>Testovanie hypotéz</a:t>
                </a:r>
              </a:p>
              <a:p>
                <a:r>
                  <a:rPr lang="sk-SK" dirty="0"/>
                  <a:t>Náhodný výber je náhodný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pre ktorý platí, že náhodné premenné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majú rovnaké rozdelenie pravdepodobnosti a sú navzájom nezávislé</a:t>
                </a:r>
              </a:p>
              <a:p>
                <a:r>
                  <a:rPr lang="sk-SK" dirty="0"/>
                  <a:t>Súbor všetkých jednotiek, ktoré skúmame, nazývame základný súbor</a:t>
                </a:r>
              </a:p>
              <a:p>
                <a:pPr lvl="1"/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200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751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Náhodný výber 100 výrobkov</a:t>
                </a:r>
              </a:p>
              <a:p>
                <a:r>
                  <a:rPr lang="sk-SK" dirty="0"/>
                  <a:t>Priemerná váha 2,2 kg</a:t>
                </a:r>
              </a:p>
              <a:p>
                <a:r>
                  <a:rPr lang="sk-SK" dirty="0"/>
                  <a:t>Smerodajná odchýlka váhy výrobkov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= 0,6 kg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: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sk-SK" dirty="0"/>
              </a:p>
              <a:p>
                <a:r>
                  <a:rPr lang="sk-SK" dirty="0"/>
                  <a:t>Hladina významnosti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endParaRPr lang="en-US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Zamietame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na hladine významnosti 0,05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751020"/>
              </a:xfrm>
              <a:blipFill>
                <a:blip r:embed="rId4"/>
                <a:stretch>
                  <a:fillRect l="-1623" t="-3077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7178303" y="3523412"/>
            <a:ext cx="4175497" cy="1224136"/>
            <a:chOff x="557545" y="5303967"/>
            <a:chExt cx="3527906" cy="1139363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57545" y="5303967"/>
              <a:ext cx="3527906" cy="1139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190307" y="5873648"/>
              <a:ext cx="531628" cy="343755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endParaRPr lang="sk-SK"/>
            </a:p>
          </p:txBody>
        </p:sp>
      </p:grpSp>
      <p:graphicFrame>
        <p:nvGraphicFramePr>
          <p:cNvPr id="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8826"/>
              </p:ext>
            </p:extLst>
          </p:nvPr>
        </p:nvGraphicFramePr>
        <p:xfrm>
          <a:off x="3133121" y="4882486"/>
          <a:ext cx="5925758" cy="852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6" imgW="2997000" imgH="431640" progId="Equation.3">
                  <p:embed/>
                </p:oleObj>
              </mc:Choice>
              <mc:Fallback>
                <p:oleObj name="Equation" r:id="rId6" imgW="2997000" imgH="431640" progId="Equation.3">
                  <p:embed/>
                  <p:pic>
                    <p:nvPicPr>
                      <p:cNvPr id="9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121" y="4882486"/>
                        <a:ext cx="5925758" cy="85261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425386" y="4882486"/>
            <a:ext cx="2123728" cy="77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35598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Literatúra k štatistike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>
                <a:hlinkClick r:id="rId2"/>
              </a:rPr>
              <a:t>http://mi21.vsb.cz/modul/vybrane-kapitoly-z-pravdepodobnosti</a:t>
            </a:r>
            <a:endParaRPr lang="sk-SK" dirty="0"/>
          </a:p>
          <a:p>
            <a:r>
              <a:rPr lang="sk-SK" dirty="0"/>
              <a:t>Dagmar </a:t>
            </a:r>
            <a:r>
              <a:rPr lang="sk-SK" dirty="0" err="1"/>
              <a:t>Markechová</a:t>
            </a:r>
            <a:r>
              <a:rPr lang="sk-SK" dirty="0"/>
              <a:t>, Beáta </a:t>
            </a:r>
            <a:r>
              <a:rPr lang="sk-SK" dirty="0" err="1"/>
              <a:t>Stehlíková</a:t>
            </a:r>
            <a:r>
              <a:rPr lang="sk-SK" dirty="0"/>
              <a:t>, Anna </a:t>
            </a:r>
            <a:r>
              <a:rPr lang="sk-SK" dirty="0" err="1"/>
              <a:t>Tirpáková</a:t>
            </a:r>
            <a:r>
              <a:rPr lang="sk-SK" dirty="0"/>
              <a:t>: Štatistické metódy a ich aplikácie</a:t>
            </a:r>
          </a:p>
          <a:p>
            <a:r>
              <a:rPr lang="sk-SK" dirty="0" err="1"/>
              <a:t>Javier</a:t>
            </a:r>
            <a:r>
              <a:rPr lang="sk-SK" dirty="0"/>
              <a:t> R. </a:t>
            </a:r>
            <a:r>
              <a:rPr lang="sk-SK" dirty="0" err="1"/>
              <a:t>Movellan</a:t>
            </a:r>
            <a:r>
              <a:rPr lang="sk-SK" dirty="0"/>
              <a:t>: </a:t>
            </a:r>
            <a:r>
              <a:rPr lang="en-US" dirty="0"/>
              <a:t>Introduction to Probability Theory and</a:t>
            </a:r>
            <a:r>
              <a:rPr lang="sk-SK" dirty="0"/>
              <a:t> </a:t>
            </a:r>
            <a:r>
              <a:rPr lang="sk-SK" dirty="0" err="1"/>
              <a:t>Statistics</a:t>
            </a:r>
            <a:endParaRPr lang="sk-SK" dirty="0"/>
          </a:p>
          <a:p>
            <a:r>
              <a:rPr lang="sk-SK" dirty="0"/>
              <a:t>Mirko </a:t>
            </a:r>
            <a:r>
              <a:rPr lang="sk-SK" dirty="0" err="1"/>
              <a:t>Navara</a:t>
            </a:r>
            <a:r>
              <a:rPr lang="sk-SK" dirty="0"/>
              <a:t>: </a:t>
            </a:r>
            <a:r>
              <a:rPr lang="sk-SK" dirty="0" err="1"/>
              <a:t>Pravdepodobnost</a:t>
            </a:r>
            <a:r>
              <a:rPr lang="sk-SK" dirty="0"/>
              <a:t> a matematická </a:t>
            </a:r>
            <a:r>
              <a:rPr lang="sk-SK" dirty="0" err="1"/>
              <a:t>statistika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250292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Vlastné čísla, vlastné vektory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Číslo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sk-SK" dirty="0"/>
                  <a:t> nazývame vlastným číslom matice A, ak sústava lineárnych rovníc tvaru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 má okrem triviálneho riešenia aj nenulové riešenie. Príslušné nenulové riešenie sa nazýva vlastný vektor matice A zodpovedajúci vlastnému číslu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sk-SK" dirty="0"/>
              </a:p>
              <a:p>
                <a:r>
                  <a:rPr lang="sk-SK" dirty="0"/>
                  <a:t>Vlastné čísla nájdeme vyriešením </a:t>
                </a:r>
                <a:r>
                  <a:rPr lang="en-US" dirty="0"/>
                  <a:t> 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</m:func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Potom pre každú hodnotu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sk-SK" dirty="0"/>
                  <a:t> vyrieši</a:t>
                </a:r>
                <a:r>
                  <a:rPr lang="en-US" dirty="0"/>
                  <a:t>me 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6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</a:t>
            </a:r>
          </a:p>
        </p:txBody>
      </p:sp>
      <p:graphicFrame>
        <p:nvGraphicFramePr>
          <p:cNvPr id="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229385"/>
              </p:ext>
            </p:extLst>
          </p:nvPr>
        </p:nvGraphicFramePr>
        <p:xfrm>
          <a:off x="838200" y="1549497"/>
          <a:ext cx="2583780" cy="1274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4" imgW="927000" imgH="457200" progId="Equation.3">
                  <p:embed/>
                </p:oleObj>
              </mc:Choice>
              <mc:Fallback>
                <p:oleObj name="Equation" r:id="rId4" imgW="927000" imgH="457200" progId="Equation.3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49497"/>
                        <a:ext cx="2583780" cy="12741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701822"/>
              </p:ext>
            </p:extLst>
          </p:nvPr>
        </p:nvGraphicFramePr>
        <p:xfrm>
          <a:off x="805475" y="3105691"/>
          <a:ext cx="3758503" cy="24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6" imgW="1815840" imgH="1168200" progId="Equation.3">
                  <p:embed/>
                </p:oleObj>
              </mc:Choice>
              <mc:Fallback>
                <p:oleObj name="Equation" r:id="rId6" imgW="1815840" imgH="1168200" progId="Equation.3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475" y="3105691"/>
                        <a:ext cx="3758503" cy="2455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257428"/>
              </p:ext>
            </p:extLst>
          </p:nvPr>
        </p:nvGraphicFramePr>
        <p:xfrm>
          <a:off x="6023992" y="1280305"/>
          <a:ext cx="3261163" cy="77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8" imgW="850680" imgH="203040" progId="Equation.3">
                  <p:embed/>
                </p:oleObj>
              </mc:Choice>
              <mc:Fallback>
                <p:oleObj name="Equation" r:id="rId8" imgW="850680" imgH="20304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1280305"/>
                        <a:ext cx="3261163" cy="7780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069945"/>
              </p:ext>
            </p:extLst>
          </p:nvPr>
        </p:nvGraphicFramePr>
        <p:xfrm>
          <a:off x="5195623" y="2675112"/>
          <a:ext cx="23352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0" imgW="1587240" imgH="482400" progId="Equation.3">
                  <p:embed/>
                </p:oleObj>
              </mc:Choice>
              <mc:Fallback>
                <p:oleObj name="Equation" r:id="rId10" imgW="1587240" imgH="4824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623" y="2675112"/>
                        <a:ext cx="2335213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880349"/>
              </p:ext>
            </p:extLst>
          </p:nvPr>
        </p:nvGraphicFramePr>
        <p:xfrm>
          <a:off x="7819892" y="2680562"/>
          <a:ext cx="2930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2" imgW="1993680" imgH="482400" progId="Equation.3">
                  <p:embed/>
                </p:oleObj>
              </mc:Choice>
              <mc:Fallback>
                <p:oleObj name="Equation" r:id="rId12" imgW="1993680" imgH="48240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9892" y="2680562"/>
                        <a:ext cx="2930525" cy="720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80479"/>
              </p:ext>
            </p:extLst>
          </p:nvPr>
        </p:nvGraphicFramePr>
        <p:xfrm>
          <a:off x="5846571" y="3705056"/>
          <a:ext cx="1440160" cy="82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14" imgW="838080" imgH="482400" progId="Equation.3">
                  <p:embed/>
                </p:oleObj>
              </mc:Choice>
              <mc:Fallback>
                <p:oleObj name="Equation" r:id="rId14" imgW="838080" imgH="482400" progId="Equation.3">
                  <p:embed/>
                  <p:pic>
                    <p:nvPicPr>
                      <p:cNvPr id="1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571" y="3705056"/>
                        <a:ext cx="1440160" cy="8243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197002"/>
              </p:ext>
            </p:extLst>
          </p:nvPr>
        </p:nvGraphicFramePr>
        <p:xfrm>
          <a:off x="8181242" y="3705056"/>
          <a:ext cx="1337642" cy="765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16" imgW="838080" imgH="482400" progId="Equation.3">
                  <p:embed/>
                </p:oleObj>
              </mc:Choice>
              <mc:Fallback>
                <p:oleObj name="Equation" r:id="rId16" imgW="838080" imgH="482400" progId="Equation.3">
                  <p:embed/>
                  <p:pic>
                    <p:nvPicPr>
                      <p:cNvPr id="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1242" y="3705056"/>
                        <a:ext cx="1337642" cy="7656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5692911"/>
              </p:ext>
            </p:extLst>
          </p:nvPr>
        </p:nvGraphicFramePr>
        <p:xfrm>
          <a:off x="6023992" y="4688073"/>
          <a:ext cx="1085318" cy="41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18" imgW="596880" imgH="228600" progId="Equation.3">
                  <p:embed/>
                </p:oleObj>
              </mc:Choice>
              <mc:Fallback>
                <p:oleObj name="Equation" r:id="rId18" imgW="596880" imgH="228600" progId="Equation.3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3992" y="4688073"/>
                        <a:ext cx="1085318" cy="4124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772608"/>
              </p:ext>
            </p:extLst>
          </p:nvPr>
        </p:nvGraphicFramePr>
        <p:xfrm>
          <a:off x="8410325" y="4688073"/>
          <a:ext cx="879476" cy="436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20" imgW="457200" imgH="228600" progId="Equation.3">
                  <p:embed/>
                </p:oleObj>
              </mc:Choice>
              <mc:Fallback>
                <p:oleObj name="Equation" r:id="rId20" imgW="457200" imgH="228600" progId="Equation.3">
                  <p:embed/>
                  <p:pic>
                    <p:nvPicPr>
                      <p:cNvPr id="1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325" y="4688073"/>
                        <a:ext cx="879476" cy="43643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118914"/>
              </p:ext>
            </p:extLst>
          </p:nvPr>
        </p:nvGraphicFramePr>
        <p:xfrm>
          <a:off x="5923629" y="5345882"/>
          <a:ext cx="3461887" cy="1296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22" imgW="1218960" imgH="457200" progId="Equation.3">
                  <p:embed/>
                </p:oleObj>
              </mc:Choice>
              <mc:Fallback>
                <p:oleObj name="Equation" r:id="rId22" imgW="1218960" imgH="457200" progId="Equation.3">
                  <p:embed/>
                  <p:pic>
                    <p:nvPicPr>
                      <p:cNvPr id="1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3629" y="5345882"/>
                        <a:ext cx="3461887" cy="129654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971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Druhý príklad</a:t>
            </a:r>
          </a:p>
        </p:txBody>
      </p:sp>
      <p:graphicFrame>
        <p:nvGraphicFramePr>
          <p:cNvPr id="6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50376"/>
              </p:ext>
            </p:extLst>
          </p:nvPr>
        </p:nvGraphicFramePr>
        <p:xfrm>
          <a:off x="1053611" y="1690688"/>
          <a:ext cx="2514344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3" imgW="1028254" imgH="710891" progId="Equation.3">
                  <p:embed/>
                </p:oleObj>
              </mc:Choice>
              <mc:Fallback>
                <p:oleObj name="Equation" r:id="rId3" imgW="1028254" imgH="710891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611" y="1690688"/>
                        <a:ext cx="2514344" cy="17383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020890"/>
              </p:ext>
            </p:extLst>
          </p:nvPr>
        </p:nvGraphicFramePr>
        <p:xfrm>
          <a:off x="1320923" y="3640758"/>
          <a:ext cx="3237713" cy="682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5" imgW="965160" imgH="203040" progId="Equation.3">
                  <p:embed/>
                </p:oleObj>
              </mc:Choice>
              <mc:Fallback>
                <p:oleObj name="Equation" r:id="rId5" imgW="965160" imgH="20304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923" y="3640758"/>
                        <a:ext cx="3237713" cy="6821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801892"/>
              </p:ext>
            </p:extLst>
          </p:nvPr>
        </p:nvGraphicFramePr>
        <p:xfrm>
          <a:off x="954211" y="4696345"/>
          <a:ext cx="4620778" cy="1507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7" imgW="2159000" imgH="711200" progId="Equation.3">
                  <p:embed/>
                </p:oleObj>
              </mc:Choice>
              <mc:Fallback>
                <p:oleObj name="Equation" r:id="rId7" imgW="2159000" imgH="7112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211" y="4696345"/>
                        <a:ext cx="4620778" cy="150700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475527"/>
              </p:ext>
            </p:extLst>
          </p:nvPr>
        </p:nvGraphicFramePr>
        <p:xfrm>
          <a:off x="6184644" y="1458760"/>
          <a:ext cx="4493217" cy="162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9" imgW="1955800" imgH="711200" progId="Equation.3">
                  <p:embed/>
                </p:oleObj>
              </mc:Choice>
              <mc:Fallback>
                <p:oleObj name="Equation" r:id="rId9" imgW="1955800" imgH="711200" progId="Equation.3">
                  <p:embed/>
                  <p:pic>
                    <p:nvPicPr>
                      <p:cNvPr id="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644" y="1458760"/>
                        <a:ext cx="4493217" cy="16202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065904"/>
              </p:ext>
            </p:extLst>
          </p:nvPr>
        </p:nvGraphicFramePr>
        <p:xfrm>
          <a:off x="6165290" y="3829576"/>
          <a:ext cx="4705787" cy="1293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1" imgW="1562040" imgH="431640" progId="Equation.3">
                  <p:embed/>
                </p:oleObj>
              </mc:Choice>
              <mc:Fallback>
                <p:oleObj name="Equation" r:id="rId11" imgW="1562040" imgH="43164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290" y="3829576"/>
                        <a:ext cx="4705787" cy="12935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68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Druhý príklad II</a:t>
            </a:r>
          </a:p>
        </p:txBody>
      </p:sp>
      <p:graphicFrame>
        <p:nvGraphicFramePr>
          <p:cNvPr id="15" name="Object 1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943396"/>
              </p:ext>
            </p:extLst>
          </p:nvPr>
        </p:nvGraphicFramePr>
        <p:xfrm>
          <a:off x="1080407" y="2139570"/>
          <a:ext cx="2148103" cy="505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863280" imgH="203040" progId="Equation.3">
                  <p:embed/>
                </p:oleObj>
              </mc:Choice>
              <mc:Fallback>
                <p:oleObj name="Equation" r:id="rId3" imgW="863280" imgH="203040" progId="Equation.3">
                  <p:embed/>
                  <p:pic>
                    <p:nvPicPr>
                      <p:cNvPr id="15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0407" y="2139570"/>
                        <a:ext cx="2148103" cy="50543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77348"/>
              </p:ext>
            </p:extLst>
          </p:nvPr>
        </p:nvGraphicFramePr>
        <p:xfrm>
          <a:off x="5961902" y="4465495"/>
          <a:ext cx="4706099" cy="1854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1803240" imgH="711000" progId="Equation.3">
                  <p:embed/>
                </p:oleObj>
              </mc:Choice>
              <mc:Fallback>
                <p:oleObj name="Equation" r:id="rId5" imgW="1803240" imgH="7110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902" y="4465495"/>
                        <a:ext cx="4706099" cy="185472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18031"/>
              </p:ext>
            </p:extLst>
          </p:nvPr>
        </p:nvGraphicFramePr>
        <p:xfrm>
          <a:off x="6803859" y="1267926"/>
          <a:ext cx="3864141" cy="275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1384200" imgH="990360" progId="Equation.3">
                  <p:embed/>
                </p:oleObj>
              </mc:Choice>
              <mc:Fallback>
                <p:oleObj name="Equation" r:id="rId7" imgW="1384200" imgH="990360" progId="Equation.3">
                  <p:embed/>
                  <p:pic>
                    <p:nvPicPr>
                      <p:cNvPr id="12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859" y="1267926"/>
                        <a:ext cx="3864141" cy="27541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611936"/>
              </p:ext>
            </p:extLst>
          </p:nvPr>
        </p:nvGraphicFramePr>
        <p:xfrm>
          <a:off x="882038" y="4512413"/>
          <a:ext cx="2544839" cy="1432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9" imgW="1307880" imgH="736560" progId="Equation.3">
                  <p:embed/>
                </p:oleObj>
              </mc:Choice>
              <mc:Fallback>
                <p:oleObj name="Equation" r:id="rId9" imgW="1307880" imgH="736560" progId="Equation.3">
                  <p:embed/>
                  <p:pic>
                    <p:nvPicPr>
                      <p:cNvPr id="1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038" y="4512413"/>
                        <a:ext cx="2544839" cy="143210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221582"/>
              </p:ext>
            </p:extLst>
          </p:nvPr>
        </p:nvGraphicFramePr>
        <p:xfrm>
          <a:off x="869358" y="2770431"/>
          <a:ext cx="4718304" cy="137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11" imgW="2514600" imgH="736560" progId="Equation.3">
                  <p:embed/>
                </p:oleObj>
              </mc:Choice>
              <mc:Fallback>
                <p:oleObj name="Equation" r:id="rId11" imgW="2514600" imgH="736560" progId="Equation.3">
                  <p:embed/>
                  <p:pic>
                    <p:nvPicPr>
                      <p:cNvPr id="1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358" y="2770431"/>
                        <a:ext cx="4718304" cy="137829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960278"/>
              </p:ext>
            </p:extLst>
          </p:nvPr>
        </p:nvGraphicFramePr>
        <p:xfrm>
          <a:off x="1116869" y="1513320"/>
          <a:ext cx="1343591" cy="52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13" imgW="444114" imgH="177646" progId="Equation.3">
                  <p:embed/>
                </p:oleObj>
              </mc:Choice>
              <mc:Fallback>
                <p:oleObj name="Equation" r:id="rId13" imgW="444114" imgH="177646" progId="Equation.3">
                  <p:embed/>
                  <p:pic>
                    <p:nvPicPr>
                      <p:cNvPr id="1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869" y="1513320"/>
                        <a:ext cx="1343591" cy="52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417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Singulárne číslo, singulárne vektory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Nezáporné číslo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sk-SK" dirty="0"/>
                  <a:t> sa nazýva singulárne číslo matice A rozmeru N x D, ak existuje N-rozmerný vektor u (ľavý singulárny vektor) a D-rozmerný vektor v (pravý singulárny vektor) a platí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7187" y="4167849"/>
            <a:ext cx="2797625" cy="16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8914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Singulárne číslo, singulárne vektory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kde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sk-SK" dirty="0"/>
                  <a:t> je </a:t>
                </a:r>
                <a:r>
                  <a:rPr lang="sk-SK" dirty="0" err="1"/>
                  <a:t>Hermitovsky</a:t>
                </a:r>
                <a:r>
                  <a:rPr lang="sk-SK" dirty="0"/>
                  <a:t> (komplexne združená) transponovaná matica. Pre reálne matice, s ktorými budeme pracovať platí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.</a:t>
                </a:r>
              </a:p>
              <a:p>
                <a:r>
                  <a:rPr lang="sk-SK" dirty="0"/>
                  <a:t>Singulárne čísla sa dajú chápať ako druhé odmocniny vlastných čísel matíc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sk-SK" dirty="0"/>
                  <a:t> alebo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𝑨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sk-SK" dirty="0"/>
                  <a:t> či matice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p>
                            </m:e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060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663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Singulárne vektory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4328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Ak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𝑼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je matica všetkých ľavých singulárnych vektorov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𝑽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matica pravých singulárnych vektorov, potom platí </a:t>
                </a:r>
              </a:p>
              <a:p>
                <a:endParaRPr lang="sk-SK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sk-SK" dirty="0"/>
              </a:p>
              <a:p>
                <a:r>
                  <a:rPr lang="sk-SK" dirty="0"/>
                  <a:t>kde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  <a:r>
                  <a:rPr lang="sk-SK" dirty="0"/>
                  <a:t>je</a:t>
                </a:r>
                <a:r>
                  <a:rPr lang="en-US" dirty="0"/>
                  <a:t> </a:t>
                </a:r>
                <a:r>
                  <a:rPr lang="sk-SK" dirty="0"/>
                  <a:t>N x D diagonálna matica singulárnych čísel A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43289"/>
              </a:xfrm>
              <a:blipFill>
                <a:blip r:embed="rId3"/>
                <a:stretch>
                  <a:fillRect l="-1623" t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2391" y="3429000"/>
            <a:ext cx="2455868" cy="154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1782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SVD – singulárny rozklad matice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742228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SVD rozloží maticu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𝑨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sk-SK" dirty="0"/>
                  <a:t> na súčin troch matíc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𝑨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𝑼𝑺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, </a:t>
                </a:r>
              </a:p>
              <a:p>
                <a:r>
                  <a:rPr lang="sk-SK" dirty="0"/>
                  <a:t>kde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𝑼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𝑽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sk-SK" dirty="0"/>
                  <a:t> sú ortogonálne matice</a:t>
                </a:r>
                <a:r>
                  <a:rPr lang="en-US" dirty="0"/>
                  <a:t> (</a:t>
                </a:r>
                <a:r>
                  <a:rPr lang="en-US" dirty="0" err="1"/>
                  <a:t>matica</a:t>
                </a:r>
                <a:r>
                  <a:rPr lang="en-US" dirty="0"/>
                  <a:t> je OG </a:t>
                </a:r>
                <a:r>
                  <a:rPr lang="en-US" dirty="0" err="1"/>
                  <a:t>ak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)</a:t>
                </a:r>
                <a:r>
                  <a:rPr lang="sk-SK" dirty="0"/>
                  <a:t> obsahujúce ľavé a pravé singulárne vektory a 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𝑺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sk-SK" dirty="0"/>
                  <a:t> je diagonálna matica, obsahujúca na diagonále singulárne čísla matice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sk-SK" dirty="0"/>
                  <a:t> zostupne podľa veľkosti</a:t>
                </a:r>
              </a:p>
              <a:p>
                <a:pPr lvl="1"/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742228"/>
              </a:xfrm>
              <a:blipFill>
                <a:blip r:embed="rId2"/>
                <a:stretch>
                  <a:fillRect l="-1623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36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Štatistika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Súbor vybraných jednotiek nazývame výberový súbor, alebo tiež náhodný výber zo základného súboru</a:t>
            </a:r>
          </a:p>
          <a:p>
            <a:r>
              <a:rPr lang="sk-SK" dirty="0"/>
              <a:t>Parameter rozdelenia – popisuje populáciu (základný súbor) - nepoznáme jeho hodnotu</a:t>
            </a:r>
          </a:p>
          <a:p>
            <a:r>
              <a:rPr lang="sk-SK" dirty="0"/>
              <a:t>Funkcia jednej alebo viac náhodných premenných, ktorá nezávisí na hodnotách neznámych parametrov sa nazýva štatistika</a:t>
            </a:r>
          </a:p>
          <a:p>
            <a:pPr lvl="1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85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Singulárny rozklad matice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/>
              <a:lstStyle/>
              <a:p>
                <a:r>
                  <a:rPr lang="sk-SK" dirty="0"/>
                  <a:t>Singulárny rozklad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𝑨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𝑼𝑺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môžeme napísať ako</a:t>
                </a:r>
              </a:p>
              <a:p>
                <a:endParaRPr lang="sk-SK" dirty="0"/>
              </a:p>
              <a:p>
                <a:pPr lvl="1"/>
                <a:endParaRPr lang="en-US" dirty="0"/>
              </a:p>
              <a:p>
                <a:pPr lvl="1"/>
                <a:endParaRPr lang="sk-SK" dirty="0"/>
              </a:p>
              <a:p>
                <a:pPr lvl="1"/>
                <a:r>
                  <a:rPr lang="sk-SK" dirty="0"/>
                  <a:t>kde N je počet vzoriek a D je dimenzia vzorky (rozmer vektora príznakov)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2"/>
                <a:stretch>
                  <a:fillRect l="-162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803" y="2562520"/>
            <a:ext cx="8088394" cy="11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62594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Singulárny rozklad matice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počet nenulových vlastných čísel r platí r = </a:t>
            </a:r>
            <a:r>
              <a:rPr lang="sk-SK" dirty="0" err="1"/>
              <a:t>rank</a:t>
            </a:r>
            <a:r>
              <a:rPr lang="sk-SK" dirty="0"/>
              <a:t>(A) </a:t>
            </a:r>
            <a:r>
              <a:rPr lang="en-US" dirty="0"/>
              <a:t>&lt;= </a:t>
            </a:r>
            <a:r>
              <a:rPr lang="sk-SK" dirty="0"/>
              <a:t>min(N,D) a úsporná forma SVD je</a:t>
            </a:r>
          </a:p>
          <a:p>
            <a:endParaRPr lang="sk-S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425" y="3168799"/>
            <a:ext cx="51435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7925" y="3033861"/>
            <a:ext cx="525780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759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Nelineárne programovanie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/>
              <a:lstStyle/>
              <a:p>
                <a:r>
                  <a:rPr lang="sk-SK" dirty="0"/>
                  <a:t>Využívame ho na hľadanie viazaného extrému s využitím </a:t>
                </a:r>
                <a:r>
                  <a:rPr lang="sk-SK" dirty="0" err="1"/>
                  <a:t>Lagrangeovej</a:t>
                </a:r>
                <a:r>
                  <a:rPr lang="sk-SK" dirty="0"/>
                  <a:t> metódy neurčitých</a:t>
                </a:r>
                <a:r>
                  <a:rPr lang="en-US" dirty="0"/>
                  <a:t> </a:t>
                </a:r>
                <a:r>
                  <a:rPr lang="sk-SK" dirty="0"/>
                  <a:t>koeficientov</a:t>
                </a:r>
              </a:p>
              <a:p>
                <a:r>
                  <a:rPr lang="sk-SK" dirty="0"/>
                  <a:t>Najprv hľadáme extrém funkcie za podmienky, že riešenie spĺňa ohraničenie v podobe rovnosti, čiže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𝑝𝑟𝑒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=1,2, …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2"/>
                <a:stretch>
                  <a:fillRect l="-1623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2308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Nelineárne programovanie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pic>
        <p:nvPicPr>
          <p:cNvPr id="6" name="Zástupný symbol obsahu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257" y="1563205"/>
            <a:ext cx="5472607" cy="520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97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Nelineárne programovanie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/>
                  <a:t>Lagrangeova funkcia má tvar</a:t>
                </a:r>
                <a:r>
                  <a:rPr lang="en-US" dirty="0"/>
                  <a:t>:</a:t>
                </a: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Pri splnení podmienok existuje jediný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sk-SK" dirty="0"/>
                  <a:t> (vektor </a:t>
                </a:r>
                <a:r>
                  <a:rPr lang="sk-SK" dirty="0" err="1"/>
                  <a:t>Lagrangeových</a:t>
                </a:r>
                <a:r>
                  <a:rPr lang="sk-SK" dirty="0"/>
                  <a:t> multiplikátorov), že funkcia má stacionárny bod, a platí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r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722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Nelineárne programovanie IV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zmeníme podmienku viazanosti z rovností na nerovnosti, tak dostaneme</a:t>
            </a:r>
          </a:p>
          <a:p>
            <a:r>
              <a:rPr lang="sk-SK" dirty="0"/>
              <a:t>Riešime 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čo prevedieme na</a:t>
            </a:r>
          </a:p>
          <a:p>
            <a:endParaRPr lang="sk-SK" dirty="0"/>
          </a:p>
        </p:txBody>
      </p:sp>
      <p:pic>
        <p:nvPicPr>
          <p:cNvPr id="7" name="Picture 2" descr="http://cuhkmath.files.wordpress.com/2010/10/300px-lagrange_multipli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4164" y="2655796"/>
            <a:ext cx="4211960" cy="367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2" y="2998679"/>
            <a:ext cx="4736620" cy="109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88948" y="5160210"/>
            <a:ext cx="5519684" cy="109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8194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Nelineárne programovanie 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Aj pri nerovnostiach existuje minimum f(x) a vektor </a:t>
            </a:r>
            <a:r>
              <a:rPr lang="sk-SK" dirty="0" err="1"/>
              <a:t>Lagrangeových</a:t>
            </a:r>
            <a:r>
              <a:rPr lang="sk-SK" dirty="0"/>
              <a:t> multiplikátorov, ktorý spĺňa tzv. </a:t>
            </a:r>
            <a:r>
              <a:rPr lang="sk-SK" dirty="0" err="1"/>
              <a:t>Kuhn-Tuckerove</a:t>
            </a:r>
            <a:r>
              <a:rPr lang="sk-SK" dirty="0"/>
              <a:t> podmienky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09390" y="3598589"/>
            <a:ext cx="4773219" cy="306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9564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Koniec odbočky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33436"/>
          </a:xfrm>
        </p:spPr>
        <p:txBody>
          <a:bodyPr>
            <a:normAutofit lnSpcReduction="10000"/>
          </a:bodyPr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sk-SK" dirty="0"/>
              <a:t>ale nie matematiky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pic>
        <p:nvPicPr>
          <p:cNvPr id="6" name="Picture 2" descr="http://www.charleslinder.com/wp-content/uploads/74.-End-Detour-18-x-30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06172" y="1945665"/>
            <a:ext cx="5379656" cy="341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506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Štatistika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Štatistiku vypočítame z náhodného výberu  (odhad parametra, výberová charakteristika) – napr.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sk-SK" dirty="0"/>
              </a:p>
              <a:p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sk-SK" dirty="0"/>
                  <a:t> je skutočná stredná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sk-SK" dirty="0"/>
                  <a:t>hodnota populácie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sk-SK" dirty="0"/>
                  <a:t> je stredná hodnota vo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:r>
                  <a:rPr lang="sk-SK" dirty="0"/>
                  <a:t>výberovom súbore,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sk-SK" dirty="0"/>
                  <a:t>pomocou ktorej odhadneme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sk-SK" dirty="0"/>
                  <a:t>skutočnú strednú hodnotu</a:t>
                </a:r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5"/>
              </a:xfrm>
              <a:blipFill>
                <a:blip r:embed="rId2"/>
                <a:stretch>
                  <a:fillRect l="-1623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http://rchsbowman.files.wordpress.com/2009/12/120909_0159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667" y="3429000"/>
            <a:ext cx="4586133" cy="254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59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Bodové odhady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794982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Výberový priemer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: </m:t>
                    </m:r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Výberový rozptyl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 : 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Výberová smerodajná odchýlka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𝑆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: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𝑆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sk-SK" dirty="0"/>
              </a:p>
              <a:p>
                <a:r>
                  <a:rPr lang="sk-SK" dirty="0"/>
                  <a:t>Výberová kovariancia</a:t>
                </a:r>
              </a:p>
              <a:p>
                <a:pPr marL="0" indent="0">
                  <a:buNone/>
                </a:pPr>
                <a:r>
                  <a:rPr lang="sk-SK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sk-SK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sk-SK">
                        <a:latin typeface="Cambria Math" panose="02040503050406030204" pitchFamily="18" charset="0"/>
                      </a:rPr>
                      <m:t>=     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nary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794982"/>
              </a:xfr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66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Bodové odhady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Všetko sú to funkcie veľkosti výberového súboru n a náhodné premenné</a:t>
                </a:r>
              </a:p>
              <a:p>
                <a:r>
                  <a:rPr lang="sk-SK" dirty="0"/>
                  <a:t>Podľa zákona veľkých čísel platí</a:t>
                </a:r>
              </a:p>
              <a:p>
                <a:r>
                  <a:rPr lang="sk-SK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sk-SK">
                        <a:latin typeface="Cambria Math" panose="02040503050406030204" pitchFamily="18" charset="0"/>
                      </a:rPr>
                      <m:t>&gt;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Priemer z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)~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Rozptyl z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𝜎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)~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𝑛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b="-5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288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Bodové odhady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508601"/>
            <a:ext cx="10515600" cy="3840798"/>
          </a:xfrm>
        </p:spPr>
        <p:txBody>
          <a:bodyPr/>
          <a:lstStyle/>
          <a:p>
            <a:r>
              <a:rPr lang="sk-SK" dirty="0"/>
              <a:t>Každý výber – iný bodový odhad</a:t>
            </a:r>
          </a:p>
          <a:p>
            <a:r>
              <a:rPr lang="sk-SK" dirty="0"/>
              <a:t>Pravdepodobnosť, že určíme parameter náhodnej veličiny presne je nulová</a:t>
            </a:r>
          </a:p>
          <a:p>
            <a:r>
              <a:rPr lang="sk-SK" dirty="0"/>
              <a:t>Pri spojitej premennej – pre interval vieme</a:t>
            </a:r>
            <a:r>
              <a:rPr lang="en-US" dirty="0"/>
              <a:t> </a:t>
            </a:r>
            <a:r>
              <a:rPr lang="sk-SK" dirty="0"/>
              <a:t>pravdepodobnosť</a:t>
            </a:r>
            <a:r>
              <a:rPr lang="en-US" dirty="0"/>
              <a:t> </a:t>
            </a:r>
            <a:r>
              <a:rPr lang="sk-SK" dirty="0"/>
              <a:t>odhadu</a:t>
            </a:r>
          </a:p>
          <a:p>
            <a:endParaRPr lang="sk-SK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754" y="3719137"/>
            <a:ext cx="6043246" cy="292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2850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Intervalový odhad </a:t>
            </a:r>
            <a:br>
              <a:rPr lang="sk-SK" dirty="0"/>
            </a:br>
            <a:r>
              <a:rPr lang="sk-SK" dirty="0"/>
              <a:t>Interval spoľahlivosti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=1−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– interval spoľahlivosti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1−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sk-SK" dirty="0"/>
                  <a:t> – koeficient spoľahlivosti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sk-SK" dirty="0"/>
                  <a:t> – skutočná hodnota parametra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71" y="1083061"/>
            <a:ext cx="3995936" cy="3514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0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E2B2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7" id="{C50A454C-076F-8540-B1B8-8BBC98CFE46D}" vid="{4904353C-0F83-DD47-8BA2-91735313D9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604D584877EF4DAD9C1BECD3F9AA4F" ma:contentTypeVersion="8" ma:contentTypeDescription="Umožňuje vytvoriť nový dokument." ma:contentTypeScope="" ma:versionID="8de07e71424bbeb14f46d72cdd810b77">
  <xsd:schema xmlns:xsd="http://www.w3.org/2001/XMLSchema" xmlns:xs="http://www.w3.org/2001/XMLSchema" xmlns:p="http://schemas.microsoft.com/office/2006/metadata/properties" xmlns:ns2="c7673380-d5d7-4759-9c34-95e982f8186e" targetNamespace="http://schemas.microsoft.com/office/2006/metadata/properties" ma:root="true" ma:fieldsID="dff56012e82c2f54e4b1560fb396ac07" ns2:_="">
    <xsd:import namespace="c7673380-d5d7-4759-9c34-95e982f81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73380-d5d7-4759-9c34-95e982f81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0556D1-AB3B-4300-ADA8-1C03A6B06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73380-d5d7-4759-9c34-95e982f81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FED4967-00E9-4E9D-A555-43BE7A268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7A8618-E12C-471D-A62E-B98ED0450DB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p01</Template>
  <TotalTime>226</TotalTime>
  <Words>2003</Words>
  <Application>Microsoft Office PowerPoint</Application>
  <PresentationFormat>Widescreen</PresentationFormat>
  <Paragraphs>264</Paragraphs>
  <Slides>47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Cambria Math</vt:lpstr>
      <vt:lpstr>Corbel</vt:lpstr>
      <vt:lpstr>Marlett</vt:lpstr>
      <vt:lpstr>Symbol</vt:lpstr>
      <vt:lpstr>Tahoma</vt:lpstr>
      <vt:lpstr>Times New Roman</vt:lpstr>
      <vt:lpstr>Office Theme</vt:lpstr>
      <vt:lpstr>Equation</vt:lpstr>
      <vt:lpstr>Rozpoznávanie Obrazcov  3. Prednáška - Štatistika</vt:lpstr>
      <vt:lpstr>Rekapitulácia</vt:lpstr>
      <vt:lpstr>Štatistika</vt:lpstr>
      <vt:lpstr>Štatistika II</vt:lpstr>
      <vt:lpstr>Štatistika III</vt:lpstr>
      <vt:lpstr>Bodové odhady</vt:lpstr>
      <vt:lpstr>Bodové odhady II</vt:lpstr>
      <vt:lpstr>Bodové odhady III</vt:lpstr>
      <vt:lpstr>Intervalový odhad  Interval spoľahlivosti</vt:lpstr>
      <vt:lpstr>Intervalový odhad II</vt:lpstr>
      <vt:lpstr>Príklad</vt:lpstr>
      <vt:lpstr>Príklad II</vt:lpstr>
      <vt:lpstr>Špeciálne (výberové) rozdelenia</vt:lpstr>
      <vt:lpstr>Špeciálne (výberové) rozdelenia II</vt:lpstr>
      <vt:lpstr>Špeciálne (výberové) rozdelenia III</vt:lpstr>
      <vt:lpstr>Špeciálne (výberové) rozdelenia IV</vt:lpstr>
      <vt:lpstr>Špeciálne (výberové) rozdelenia V</vt:lpstr>
      <vt:lpstr>Testovanie hypotéz</vt:lpstr>
      <vt:lpstr>Čo rieši testovanie hypotéz?</vt:lpstr>
      <vt:lpstr>Testovacie štatistiky</vt:lpstr>
      <vt:lpstr>Testovacie štatistiky II</vt:lpstr>
      <vt:lpstr>Použitie kritickej oblasti</vt:lpstr>
      <vt:lpstr>Použitie kritickej oblasti II</vt:lpstr>
      <vt:lpstr>Postup</vt:lpstr>
      <vt:lpstr>Postup II</vt:lpstr>
      <vt:lpstr>Možné výsledky</vt:lpstr>
      <vt:lpstr>P-hodnota</vt:lpstr>
      <vt:lpstr>Použitie P-hodnota II</vt:lpstr>
      <vt:lpstr>Použitie p-hodnoty II</vt:lpstr>
      <vt:lpstr>Príklad</vt:lpstr>
      <vt:lpstr>Literatúra k štatistike</vt:lpstr>
      <vt:lpstr>Vlastné čísla, vlastné vektory</vt:lpstr>
      <vt:lpstr>Príklad</vt:lpstr>
      <vt:lpstr>Druhý príklad</vt:lpstr>
      <vt:lpstr>Druhý príklad II</vt:lpstr>
      <vt:lpstr>Singulárne číslo, singulárne vektory</vt:lpstr>
      <vt:lpstr>Singulárne číslo, singulárne vektory II</vt:lpstr>
      <vt:lpstr>Singulárne vektory II</vt:lpstr>
      <vt:lpstr>SVD – singulárny rozklad matice</vt:lpstr>
      <vt:lpstr>Singulárny rozklad matice II</vt:lpstr>
      <vt:lpstr>Singulárny rozklad matice III</vt:lpstr>
      <vt:lpstr>Nelineárne programovanie</vt:lpstr>
      <vt:lpstr>Nelineárne programovanie II</vt:lpstr>
      <vt:lpstr>Nelineárne programovanie III</vt:lpstr>
      <vt:lpstr>Nelineárne programovanie IV</vt:lpstr>
      <vt:lpstr>Nelineárne programovanie V</vt:lpstr>
      <vt:lpstr>Koniec odbočky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Obrazcov  1. Prednáška - Úvod</dc:title>
  <dc:creator>Kocur Viktor</dc:creator>
  <cp:lastModifiedBy>Kocur Viktor</cp:lastModifiedBy>
  <cp:revision>6</cp:revision>
  <dcterms:created xsi:type="dcterms:W3CDTF">2022-02-13T17:29:31Z</dcterms:created>
  <dcterms:modified xsi:type="dcterms:W3CDTF">2022-02-28T14:32:38Z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0x01010081604D584877EF4DAD9C1BECD3F9AA4F</vt:lpwstr>
  </property>
</Properties>
</file>