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1cf6c1f6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1cf6c1f6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1cf6c1f6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1cf6c1f6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CAPSTONE PROJECT </a:t>
            </a:r>
            <a:endParaRPr/>
          </a:p>
          <a:p>
            <a:pPr indent="0" lvl="0" marL="0" rtl="0" algn="l">
              <a:spcBef>
                <a:spcPts val="0"/>
              </a:spcBef>
              <a:spcAft>
                <a:spcPts val="0"/>
              </a:spcAft>
              <a:buNone/>
            </a:pPr>
            <a:r>
              <a:rPr lang="en" sz="3900"/>
              <a:t>CAR ACCIDENT SEVERITY</a:t>
            </a:r>
            <a:endParaRPr sz="39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Applied Data Science</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Screen Shot 2015-11-20 at 9.47.21 AM.png" id="155" name="Google Shape;155;p22"/>
          <p:cNvPicPr preferRelativeResize="0"/>
          <p:nvPr/>
        </p:nvPicPr>
        <p:blipFill rotWithShape="1">
          <a:blip r:embed="rId3">
            <a:alphaModFix/>
          </a:blip>
          <a:srcRect b="0" l="4413" r="4404" t="0"/>
          <a:stretch/>
        </p:blipFill>
        <p:spPr>
          <a:xfrm>
            <a:off x="0" y="0"/>
            <a:ext cx="9144000" cy="5143504"/>
          </a:xfrm>
          <a:prstGeom prst="rect">
            <a:avLst/>
          </a:prstGeom>
          <a:noFill/>
          <a:ln>
            <a:noFill/>
          </a:ln>
        </p:spPr>
      </p:pic>
      <p:sp>
        <p:nvSpPr>
          <p:cNvPr id="156" name="Google Shape;156;p22"/>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With the existence of data that has been published by the government and other authorities, it can make it easier for data scientists around the world to carry out.</a:t>
            </a:r>
            <a:endParaRPr sz="2600"/>
          </a:p>
        </p:txBody>
      </p:sp>
      <p:grpSp>
        <p:nvGrpSpPr>
          <p:cNvPr id="157" name="Google Shape;157;p22"/>
          <p:cNvGrpSpPr/>
          <p:nvPr/>
        </p:nvGrpSpPr>
        <p:grpSpPr>
          <a:xfrm>
            <a:off x="6846713" y="2387835"/>
            <a:ext cx="2212050" cy="2720376"/>
            <a:chOff x="6922913" y="2464035"/>
            <a:chExt cx="2212050" cy="2720376"/>
          </a:xfrm>
        </p:grpSpPr>
        <p:pic>
          <p:nvPicPr>
            <p:cNvPr descr="Piece of duct tape sticking a note to the slide" id="158" name="Google Shape;158;p22"/>
            <p:cNvPicPr preferRelativeResize="0"/>
            <p:nvPr/>
          </p:nvPicPr>
          <p:blipFill rotWithShape="1">
            <a:blip r:embed="rId4">
              <a:alphaModFix/>
            </a:blip>
            <a:srcRect b="10011" l="9244" r="2118" t="5926"/>
            <a:stretch/>
          </p:blipFill>
          <p:spPr>
            <a:xfrm rot="154826">
              <a:off x="7348776" y="2488091"/>
              <a:ext cx="1077273" cy="382687"/>
            </a:xfrm>
            <a:prstGeom prst="rect">
              <a:avLst/>
            </a:prstGeom>
            <a:noFill/>
            <a:ln>
              <a:noFill/>
            </a:ln>
          </p:spPr>
        </p:pic>
        <p:sp>
          <p:nvSpPr>
            <p:cNvPr id="159" name="Google Shape;159;p22"/>
            <p:cNvSpPr txBox="1"/>
            <p:nvPr/>
          </p:nvSpPr>
          <p:spPr>
            <a:xfrm>
              <a:off x="6922913" y="2752903"/>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Ideally, speak of people in very different situations, but where each could benefit from your solution.</a:t>
              </a:r>
              <a:endParaRPr b="1" sz="1200">
                <a:solidFill>
                  <a:schemeClr val="dk1"/>
                </a:solidFill>
                <a:latin typeface="Raleway"/>
                <a:ea typeface="Raleway"/>
                <a:cs typeface="Raleway"/>
                <a:sym typeface="Raleway"/>
              </a:endParaRPr>
            </a:p>
          </p:txBody>
        </p:sp>
        <p:pic>
          <p:nvPicPr>
            <p:cNvPr id="160" name="Google Shape;160;p22"/>
            <p:cNvPicPr preferRelativeResize="0"/>
            <p:nvPr/>
          </p:nvPicPr>
          <p:blipFill>
            <a:blip r:embed="rId5">
              <a:alphaModFix/>
            </a:blip>
            <a:stretch>
              <a:fillRect/>
            </a:stretch>
          </p:blipFill>
          <p:spPr>
            <a:xfrm>
              <a:off x="6922913" y="2679417"/>
              <a:ext cx="2212050" cy="2504994"/>
            </a:xfrm>
            <a:prstGeom prst="rect">
              <a:avLst/>
            </a:prstGeom>
            <a:noFill/>
            <a:ln>
              <a:noFill/>
            </a:ln>
          </p:spPr>
        </p:pic>
      </p:grpSp>
      <p:pic>
        <p:nvPicPr>
          <p:cNvPr descr="Piece of duct tape sticking a note to the slide" id="161" name="Google Shape;161;p22"/>
          <p:cNvPicPr preferRelativeResize="0"/>
          <p:nvPr/>
        </p:nvPicPr>
        <p:blipFill rotWithShape="1">
          <a:blip r:embed="rId4">
            <a:alphaModFix/>
          </a:blip>
          <a:srcRect b="10011" l="9244" r="2118" t="5926"/>
          <a:stretch/>
        </p:blipFill>
        <p:spPr>
          <a:xfrm rot="154826">
            <a:off x="7272576" y="2488091"/>
            <a:ext cx="1077273" cy="382687"/>
          </a:xfrm>
          <a:prstGeom prst="rect">
            <a:avLst/>
          </a:prstGeom>
          <a:noFill/>
          <a:ln>
            <a:noFill/>
          </a:ln>
        </p:spPr>
      </p:pic>
      <p:sp>
        <p:nvSpPr>
          <p:cNvPr id="162" name="Google Shape;162;p22"/>
          <p:cNvSpPr txBox="1"/>
          <p:nvPr/>
        </p:nvSpPr>
        <p:spPr>
          <a:xfrm>
            <a:off x="7057600" y="2894825"/>
            <a:ext cx="1767000" cy="206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Lato"/>
                <a:ea typeface="Lato"/>
                <a:cs typeface="Lato"/>
                <a:sym typeface="Lato"/>
              </a:rPr>
              <a:t>in the next, regression techniques can be applied to make the car accident severity prediction program more real.</a:t>
            </a:r>
            <a:endParaRPr sz="13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8" name="Google Shape;168;p23"/>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KNN shows that this modeling has a fairly good level of accuracy.</a:t>
            </a:r>
            <a:endParaRPr sz="2100"/>
          </a:p>
          <a:p>
            <a:pPr indent="0" lvl="0" marL="0" rtl="0" algn="l">
              <a:spcBef>
                <a:spcPts val="1200"/>
              </a:spcBef>
              <a:spcAft>
                <a:spcPts val="1200"/>
              </a:spcAft>
              <a:buNone/>
            </a:pPr>
            <a:r>
              <a:t/>
            </a:r>
            <a:endParaRPr b="0" sz="1400">
              <a:solidFill>
                <a:schemeClr val="lt1"/>
              </a:solidFill>
            </a:endParaRPr>
          </a:p>
        </p:txBody>
      </p:sp>
      <p:sp>
        <p:nvSpPr>
          <p:cNvPr id="172" name="Google Shape;172;p23"/>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machine learning can be applied to real issues in    the social environment,</a:t>
            </a:r>
            <a:endParaRPr sz="2100">
              <a:solidFill>
                <a:schemeClr val="lt1"/>
              </a:solidFill>
            </a:endParaRPr>
          </a:p>
          <a:p>
            <a:pPr indent="0" lvl="0" marL="0" rtl="0" algn="l">
              <a:spcBef>
                <a:spcPts val="1200"/>
              </a:spcBef>
              <a:spcAft>
                <a:spcPts val="1200"/>
              </a:spcAft>
              <a:buNone/>
            </a:pPr>
            <a:r>
              <a:t/>
            </a:r>
            <a:endParaRPr sz="1400">
              <a:solidFill>
                <a:schemeClr val="lt1"/>
              </a:solidFill>
            </a:endParaRPr>
          </a:p>
        </p:txBody>
      </p:sp>
      <p:sp>
        <p:nvSpPr>
          <p:cNvPr id="173" name="Google Shape;173;p23"/>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including in terms of predictions.</a:t>
            </a:r>
            <a:endParaRPr sz="2100">
              <a:solidFill>
                <a:schemeClr val="lt1"/>
              </a:solidFill>
            </a:endParaRPr>
          </a:p>
          <a:p>
            <a:pPr indent="0" lvl="0" marL="0" rtl="0" algn="l">
              <a:spcBef>
                <a:spcPts val="1200"/>
              </a:spcBef>
              <a:spcAft>
                <a:spcPts val="1200"/>
              </a:spcAft>
              <a:buNone/>
            </a:pPr>
            <a:r>
              <a:t/>
            </a:r>
            <a:endParaRPr b="0"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79" name="Google Shape;79;p14"/>
          <p:cNvSpPr txBox="1"/>
          <p:nvPr>
            <p:ph idx="4294967295" type="title"/>
          </p:nvPr>
        </p:nvSpPr>
        <p:spPr>
          <a:xfrm>
            <a:off x="535775" y="1038000"/>
            <a:ext cx="53475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Frequent accidents cause many losses for many people. In addition to claiming lives, accidents also cause material losses because these events can result in traffic jams or damage to public infrastructure that have been the target of collisions so that national development is hampered. </a:t>
            </a:r>
            <a:endParaRPr sz="1700">
              <a:latin typeface="Lato"/>
              <a:ea typeface="Lato"/>
              <a:cs typeface="Lato"/>
              <a:sym typeface="Lato"/>
            </a:endParaRPr>
          </a:p>
        </p:txBody>
      </p:sp>
      <p:sp>
        <p:nvSpPr>
          <p:cNvPr id="80" name="Google Shape;80;p14"/>
          <p:cNvSpPr txBox="1"/>
          <p:nvPr/>
        </p:nvSpPr>
        <p:spPr>
          <a:xfrm>
            <a:off x="3686375" y="202750"/>
            <a:ext cx="5197200" cy="855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800">
                <a:solidFill>
                  <a:schemeClr val="accent6"/>
                </a:solidFill>
                <a:latin typeface="Lato"/>
                <a:ea typeface="Lato"/>
                <a:cs typeface="Lato"/>
                <a:sym typeface="Lato"/>
              </a:rPr>
              <a:t>Traffic accidents are bad events to experience.</a:t>
            </a:r>
            <a:endParaRPr sz="4200">
              <a:solidFill>
                <a:schemeClr val="accent6"/>
              </a:solidFill>
              <a:latin typeface="Lato"/>
              <a:ea typeface="Lato"/>
              <a:cs typeface="Lato"/>
              <a:sym typeface="Lato"/>
            </a:endParaRPr>
          </a:p>
        </p:txBody>
      </p:sp>
      <p:sp>
        <p:nvSpPr>
          <p:cNvPr id="81" name="Google Shape;81;p14"/>
          <p:cNvSpPr txBox="1"/>
          <p:nvPr/>
        </p:nvSpPr>
        <p:spPr>
          <a:xfrm>
            <a:off x="1659900" y="2975400"/>
            <a:ext cx="7108500" cy="19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800">
                <a:solidFill>
                  <a:schemeClr val="dk2"/>
                </a:solidFill>
                <a:latin typeface="Lato"/>
                <a:ea typeface="Lato"/>
                <a:cs typeface="Lato"/>
                <a:sym typeface="Lato"/>
              </a:rPr>
              <a:t>T</a:t>
            </a:r>
            <a:r>
              <a:rPr lang="en" sz="1800">
                <a:solidFill>
                  <a:schemeClr val="dk2"/>
                </a:solidFill>
                <a:latin typeface="Lato"/>
                <a:ea typeface="Lato"/>
                <a:cs typeface="Lato"/>
                <a:sym typeface="Lato"/>
              </a:rPr>
              <a:t>he Seattle government, through the Seattle Department of Transportation, has released data on accidents that have occurred in Seattle since 2004 and it is always updated every week. The uploading of the data shows how concerned the Seattle government is about this topic.</a:t>
            </a:r>
            <a:endParaRPr b="1" sz="1700">
              <a:solidFill>
                <a:schemeClr val="dk2"/>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8" name="Google Shape;88;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2855550" y="181560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dk2"/>
                </a:solidFill>
                <a:latin typeface="Raleway"/>
                <a:ea typeface="Raleway"/>
                <a:cs typeface="Raleway"/>
                <a:sym typeface="Raleway"/>
              </a:rPr>
              <a:t>Reporting from </a:t>
            </a:r>
            <a:r>
              <a:rPr b="1" lang="en" sz="1400">
                <a:solidFill>
                  <a:schemeClr val="dk1"/>
                </a:solidFill>
                <a:latin typeface="Raleway"/>
                <a:ea typeface="Raleway"/>
                <a:cs typeface="Raleway"/>
                <a:sym typeface="Raleway"/>
              </a:rPr>
              <a:t>Colburn Law</a:t>
            </a:r>
            <a:r>
              <a:rPr lang="en" sz="1200">
                <a:solidFill>
                  <a:schemeClr val="dk2"/>
                </a:solidFill>
                <a:latin typeface="Raleway"/>
                <a:ea typeface="Raleway"/>
                <a:cs typeface="Raleway"/>
                <a:sym typeface="Raleway"/>
              </a:rPr>
              <a:t>, it is known that almost every day, there are collisions in Seattle. In 2016, collisions severity occurred as follows: </a:t>
            </a:r>
            <a:r>
              <a:rPr b="1" lang="en" sz="1400">
                <a:solidFill>
                  <a:schemeClr val="dk1"/>
                </a:solidFill>
                <a:latin typeface="Raleway"/>
                <a:ea typeface="Raleway"/>
                <a:cs typeface="Raleway"/>
                <a:sym typeface="Raleway"/>
              </a:rPr>
              <a:t>58%</a:t>
            </a:r>
            <a:r>
              <a:rPr lang="en" sz="1200">
                <a:solidFill>
                  <a:schemeClr val="dk2"/>
                </a:solidFill>
                <a:latin typeface="Raleway"/>
                <a:ea typeface="Raleway"/>
                <a:cs typeface="Raleway"/>
                <a:sym typeface="Raleway"/>
              </a:rPr>
              <a:t> properly damage only, </a:t>
            </a:r>
            <a:r>
              <a:rPr b="1" lang="en" sz="1400">
                <a:solidFill>
                  <a:schemeClr val="dk1"/>
                </a:solidFill>
                <a:latin typeface="Raleway"/>
                <a:ea typeface="Raleway"/>
                <a:cs typeface="Raleway"/>
                <a:sym typeface="Raleway"/>
              </a:rPr>
              <a:t>27%</a:t>
            </a:r>
            <a:r>
              <a:rPr lang="en" sz="1200">
                <a:solidFill>
                  <a:schemeClr val="dk2"/>
                </a:solidFill>
                <a:latin typeface="Raleway"/>
                <a:ea typeface="Raleway"/>
                <a:cs typeface="Raleway"/>
                <a:sym typeface="Raleway"/>
              </a:rPr>
              <a:t> injury collisions, and </a:t>
            </a:r>
            <a:r>
              <a:rPr b="1" lang="en" sz="1400">
                <a:solidFill>
                  <a:schemeClr val="dk1"/>
                </a:solidFill>
                <a:latin typeface="Raleway"/>
                <a:ea typeface="Raleway"/>
                <a:cs typeface="Raleway"/>
                <a:sym typeface="Raleway"/>
              </a:rPr>
              <a:t>1%</a:t>
            </a:r>
            <a:r>
              <a:rPr lang="en" sz="1200">
                <a:solidFill>
                  <a:schemeClr val="dk2"/>
                </a:solidFill>
                <a:latin typeface="Raleway"/>
                <a:ea typeface="Raleway"/>
                <a:cs typeface="Raleway"/>
                <a:sym typeface="Raleway"/>
              </a:rPr>
              <a:t> serious injury collisions. It is also known that the "common" type of collisions occurred were car collisions, with a total of 3,644 incidents in 201</a:t>
            </a:r>
            <a:r>
              <a:rPr lang="en" sz="1200">
                <a:latin typeface="Raleway"/>
                <a:ea typeface="Raleway"/>
                <a:cs typeface="Raleway"/>
                <a:sym typeface="Raleway"/>
              </a:rPr>
              <a:t>6.</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Is it true</a:t>
            </a:r>
            <a:r>
              <a:rPr lang="en"/>
              <a:t> car accident </a:t>
            </a:r>
            <a:r>
              <a:rPr lang="en">
                <a:solidFill>
                  <a:schemeClr val="accent5"/>
                </a:solidFill>
              </a:rPr>
              <a:t>most</a:t>
            </a:r>
            <a:r>
              <a:rPr lang="en">
                <a:solidFill>
                  <a:schemeClr val="dk1"/>
                </a:solidFill>
              </a:rPr>
              <a:t> </a:t>
            </a:r>
            <a:r>
              <a:rPr lang="en">
                <a:solidFill>
                  <a:schemeClr val="accent5"/>
                </a:solidFill>
              </a:rPr>
              <a:t>occur</a:t>
            </a:r>
            <a:r>
              <a:rPr lang="en"/>
              <a:t> </a:t>
            </a:r>
            <a:r>
              <a:rPr lang="en">
                <a:solidFill>
                  <a:schemeClr val="accent5"/>
                </a:solidFill>
              </a:rPr>
              <a:t>when</a:t>
            </a:r>
            <a:r>
              <a:rPr lang="en">
                <a:solidFill>
                  <a:schemeClr val="accent5"/>
                </a:solidFill>
              </a:rPr>
              <a:t> the </a:t>
            </a:r>
            <a:r>
              <a:rPr lang="en">
                <a:solidFill>
                  <a:srgbClr val="CFE2F3"/>
                </a:solidFill>
              </a:rPr>
              <a:t>sky</a:t>
            </a:r>
            <a:r>
              <a:rPr lang="en">
                <a:solidFill>
                  <a:schemeClr val="accent5"/>
                </a:solidFill>
              </a:rPr>
              <a:t> is </a:t>
            </a:r>
            <a:r>
              <a:rPr lang="en"/>
              <a:t>clear</a:t>
            </a:r>
            <a:r>
              <a:rPr lang="en">
                <a:solidFill>
                  <a:schemeClr val="accent5"/>
                </a:solidFill>
              </a:rPr>
              <a:t>?</a:t>
            </a:r>
            <a:endParaRPr>
              <a:solidFill>
                <a:schemeClr val="accent5"/>
              </a:solidFill>
            </a:endParaRPr>
          </a:p>
        </p:txBody>
      </p:sp>
      <p:pic>
        <p:nvPicPr>
          <p:cNvPr id="95" name="Google Shape;95;p16"/>
          <p:cNvPicPr preferRelativeResize="0"/>
          <p:nvPr/>
        </p:nvPicPr>
        <p:blipFill rotWithShape="1">
          <a:blip r:embed="rId3">
            <a:alphaModFix/>
          </a:blip>
          <a:srcRect b="12078" l="47511" r="25655" t="56491"/>
          <a:stretch/>
        </p:blipFill>
        <p:spPr>
          <a:xfrm>
            <a:off x="4687175" y="2540225"/>
            <a:ext cx="4206826" cy="2770376"/>
          </a:xfrm>
          <a:prstGeom prst="rect">
            <a:avLst/>
          </a:prstGeom>
          <a:noFill/>
          <a:ln>
            <a:noFill/>
          </a:ln>
        </p:spPr>
      </p:pic>
      <p:sp>
        <p:nvSpPr>
          <p:cNvPr id="96" name="Google Shape;96;p16"/>
          <p:cNvSpPr txBox="1"/>
          <p:nvPr/>
        </p:nvSpPr>
        <p:spPr>
          <a:xfrm>
            <a:off x="904000" y="904875"/>
            <a:ext cx="73356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mc:AlternateContent>
    <mc:Choice Requires="p14">
      <p:transition spd="slow" p14:dur="1000">
        <p:push dir="r"/>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How about</a:t>
            </a:r>
            <a:r>
              <a:rPr lang="en"/>
              <a:t> the road condition?</a:t>
            </a:r>
            <a:endParaRPr/>
          </a:p>
          <a:p>
            <a:pPr indent="0" lvl="0" marL="0" rtl="0" algn="l">
              <a:spcBef>
                <a:spcPts val="1000"/>
              </a:spcBef>
              <a:spcAft>
                <a:spcPts val="1000"/>
              </a:spcAft>
              <a:buNone/>
            </a:pPr>
            <a:r>
              <a:t/>
            </a:r>
            <a:endParaRPr b="0" sz="2400"/>
          </a:p>
        </p:txBody>
      </p:sp>
      <p:sp>
        <p:nvSpPr>
          <p:cNvPr id="102" name="Google Shape;102;p17"/>
          <p:cNvSpPr/>
          <p:nvPr/>
        </p:nvSpPr>
        <p:spPr>
          <a:xfrm>
            <a:off x="6326975" y="2515300"/>
            <a:ext cx="2004900" cy="2004900"/>
          </a:xfrm>
          <a:prstGeom prst="ellipse">
            <a:avLst/>
          </a:prstGeom>
          <a:solidFill>
            <a:schemeClr val="accent3"/>
          </a:solidFill>
          <a:ln cap="flat" cmpd="sng" w="9525">
            <a:solidFill>
              <a:schemeClr val="accent4"/>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6423275" y="2959000"/>
            <a:ext cx="1659900" cy="11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Lato"/>
                <a:ea typeface="Lato"/>
                <a:cs typeface="Lato"/>
                <a:sym typeface="Lato"/>
              </a:rPr>
              <a:t>Dry</a:t>
            </a:r>
            <a:endParaRPr b="1" sz="2200">
              <a:solidFill>
                <a:schemeClr val="lt1"/>
              </a:solidFill>
              <a:latin typeface="Lato"/>
              <a:ea typeface="Lato"/>
              <a:cs typeface="Lato"/>
              <a:sym typeface="Lato"/>
            </a:endParaRPr>
          </a:p>
          <a:p>
            <a:pPr indent="0" lvl="0" marL="0" rtl="0" algn="ctr">
              <a:spcBef>
                <a:spcPts val="0"/>
              </a:spcBef>
              <a:spcAft>
                <a:spcPts val="0"/>
              </a:spcAft>
              <a:buNone/>
            </a:pPr>
            <a:r>
              <a:t/>
            </a:r>
            <a:endParaRPr b="1" sz="1200">
              <a:solidFill>
                <a:schemeClr val="lt1"/>
              </a:solidFill>
              <a:latin typeface="Lato"/>
              <a:ea typeface="Lato"/>
              <a:cs typeface="Lato"/>
              <a:sym typeface="Lato"/>
            </a:endParaRPr>
          </a:p>
          <a:p>
            <a:pPr indent="0" lvl="0" marL="0" rtl="0" algn="ctr">
              <a:spcBef>
                <a:spcPts val="0"/>
              </a:spcBef>
              <a:spcAft>
                <a:spcPts val="0"/>
              </a:spcAft>
              <a:buNone/>
            </a:pPr>
            <a:r>
              <a:rPr b="1" lang="en" sz="2200">
                <a:solidFill>
                  <a:schemeClr val="lt1"/>
                </a:solidFill>
                <a:latin typeface="Lato"/>
                <a:ea typeface="Lato"/>
                <a:cs typeface="Lato"/>
                <a:sym typeface="Lato"/>
              </a:rPr>
              <a:t>124510</a:t>
            </a:r>
            <a:endParaRPr b="1" sz="2300">
              <a:solidFill>
                <a:schemeClr val="lt1"/>
              </a:solidFill>
              <a:latin typeface="Lato"/>
              <a:ea typeface="Lato"/>
              <a:cs typeface="Lato"/>
              <a:sym typeface="Lato"/>
            </a:endParaRPr>
          </a:p>
        </p:txBody>
      </p:sp>
      <p:sp>
        <p:nvSpPr>
          <p:cNvPr id="104" name="Google Shape;104;p17"/>
          <p:cNvSpPr/>
          <p:nvPr/>
        </p:nvSpPr>
        <p:spPr>
          <a:xfrm>
            <a:off x="4652400" y="2114550"/>
            <a:ext cx="1528200" cy="1504500"/>
          </a:xfrm>
          <a:prstGeom prst="ellipse">
            <a:avLst/>
          </a:prstGeom>
          <a:solidFill>
            <a:srgbClr val="741B47"/>
          </a:solidFill>
          <a:ln cap="flat" cmpd="sng" w="9525">
            <a:solidFill>
              <a:srgbClr val="EAD1DC"/>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4898900" y="2425600"/>
            <a:ext cx="1051800" cy="8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Lato"/>
                <a:ea typeface="Lato"/>
                <a:cs typeface="Lato"/>
                <a:sym typeface="Lato"/>
              </a:rPr>
              <a:t>Wet</a:t>
            </a:r>
            <a:endParaRPr sz="1700">
              <a:solidFill>
                <a:schemeClr val="lt1"/>
              </a:solidFill>
              <a:latin typeface="Lato"/>
              <a:ea typeface="Lato"/>
              <a:cs typeface="Lato"/>
              <a:sym typeface="Lato"/>
            </a:endParaRPr>
          </a:p>
          <a:p>
            <a:pPr indent="0" lvl="0" marL="0" rtl="0" algn="ctr">
              <a:spcBef>
                <a:spcPts val="0"/>
              </a:spcBef>
              <a:spcAft>
                <a:spcPts val="0"/>
              </a:spcAft>
              <a:buNone/>
            </a:pPr>
            <a:r>
              <a:t/>
            </a:r>
            <a:endParaRPr sz="600">
              <a:solidFill>
                <a:schemeClr val="lt1"/>
              </a:solidFill>
              <a:latin typeface="Lato"/>
              <a:ea typeface="Lato"/>
              <a:cs typeface="Lato"/>
              <a:sym typeface="Lato"/>
            </a:endParaRPr>
          </a:p>
          <a:p>
            <a:pPr indent="0" lvl="0" marL="0" rtl="0" algn="ctr">
              <a:spcBef>
                <a:spcPts val="0"/>
              </a:spcBef>
              <a:spcAft>
                <a:spcPts val="0"/>
              </a:spcAft>
              <a:buNone/>
            </a:pPr>
            <a:r>
              <a:rPr lang="en" sz="1700">
                <a:solidFill>
                  <a:schemeClr val="lt1"/>
                </a:solidFill>
                <a:latin typeface="Lato"/>
                <a:ea typeface="Lato"/>
                <a:cs typeface="Lato"/>
                <a:sym typeface="Lato"/>
              </a:rPr>
              <a:t>47474</a:t>
            </a:r>
            <a:endParaRPr sz="1700">
              <a:solidFill>
                <a:schemeClr val="lt1"/>
              </a:solidFill>
              <a:latin typeface="Lato"/>
              <a:ea typeface="Lato"/>
              <a:cs typeface="Lato"/>
              <a:sym typeface="Lato"/>
            </a:endParaRPr>
          </a:p>
        </p:txBody>
      </p:sp>
      <p:sp>
        <p:nvSpPr>
          <p:cNvPr id="106" name="Google Shape;106;p17"/>
          <p:cNvSpPr/>
          <p:nvPr/>
        </p:nvSpPr>
        <p:spPr>
          <a:xfrm>
            <a:off x="3693425" y="3535600"/>
            <a:ext cx="1134000" cy="111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3586500" y="3740350"/>
            <a:ext cx="12945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Unknown</a:t>
            </a:r>
            <a:endParaRPr>
              <a:solidFill>
                <a:schemeClr val="lt1"/>
              </a:solidFill>
              <a:latin typeface="Lato"/>
              <a:ea typeface="Lato"/>
              <a:cs typeface="Lato"/>
              <a:sym typeface="Lato"/>
            </a:endParaRPr>
          </a:p>
          <a:p>
            <a:pPr indent="0" lvl="0" marL="0" rtl="0" algn="ctr">
              <a:spcBef>
                <a:spcPts val="0"/>
              </a:spcBef>
              <a:spcAft>
                <a:spcPts val="0"/>
              </a:spcAft>
              <a:buNone/>
            </a:pPr>
            <a:r>
              <a:t/>
            </a:r>
            <a:endParaRPr sz="300">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15078</a:t>
            </a:r>
            <a:endParaRPr>
              <a:solidFill>
                <a:schemeClr val="lt1"/>
              </a:solidFill>
              <a:latin typeface="Lato"/>
              <a:ea typeface="Lato"/>
              <a:cs typeface="Lato"/>
              <a:sym typeface="Lato"/>
            </a:endParaRPr>
          </a:p>
        </p:txBody>
      </p:sp>
      <p:sp>
        <p:nvSpPr>
          <p:cNvPr id="108" name="Google Shape;108;p17"/>
          <p:cNvSpPr/>
          <p:nvPr/>
        </p:nvSpPr>
        <p:spPr>
          <a:xfrm>
            <a:off x="6326975" y="1578625"/>
            <a:ext cx="739500" cy="716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3875425" y="2594250"/>
            <a:ext cx="534300" cy="545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How about</a:t>
            </a:r>
            <a:r>
              <a:rPr lang="en"/>
              <a:t> the light condition?</a:t>
            </a:r>
            <a:endParaRPr/>
          </a:p>
          <a:p>
            <a:pPr indent="0" lvl="0" marL="0" rtl="0" algn="l">
              <a:spcBef>
                <a:spcPts val="1000"/>
              </a:spcBef>
              <a:spcAft>
                <a:spcPts val="1000"/>
              </a:spcAft>
              <a:buNone/>
            </a:pPr>
            <a:r>
              <a:t/>
            </a:r>
            <a:endParaRPr b="0" sz="2400"/>
          </a:p>
        </p:txBody>
      </p:sp>
      <p:sp>
        <p:nvSpPr>
          <p:cNvPr id="115" name="Google Shape;115;p18"/>
          <p:cNvSpPr/>
          <p:nvPr/>
        </p:nvSpPr>
        <p:spPr>
          <a:xfrm>
            <a:off x="6326975" y="2515300"/>
            <a:ext cx="2004900" cy="2004900"/>
          </a:xfrm>
          <a:prstGeom prst="ellipse">
            <a:avLst/>
          </a:prstGeom>
          <a:solidFill>
            <a:srgbClr val="FFFF00"/>
          </a:solidFill>
          <a:ln cap="flat" cmpd="sng" w="9525">
            <a:solidFill>
              <a:schemeClr val="accent4"/>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6423275" y="2959000"/>
            <a:ext cx="1659900" cy="11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Daylight</a:t>
            </a:r>
            <a:endParaRPr b="1" sz="2200">
              <a:latin typeface="Lato"/>
              <a:ea typeface="Lato"/>
              <a:cs typeface="Lato"/>
              <a:sym typeface="Lato"/>
            </a:endParaRPr>
          </a:p>
          <a:p>
            <a:pPr indent="0" lvl="0" marL="0" rtl="0" algn="ctr">
              <a:spcBef>
                <a:spcPts val="0"/>
              </a:spcBef>
              <a:spcAft>
                <a:spcPts val="0"/>
              </a:spcAft>
              <a:buNone/>
            </a:pPr>
            <a:r>
              <a:t/>
            </a:r>
            <a:endParaRPr b="1" sz="1200">
              <a:latin typeface="Lato"/>
              <a:ea typeface="Lato"/>
              <a:cs typeface="Lato"/>
              <a:sym typeface="Lato"/>
            </a:endParaRPr>
          </a:p>
          <a:p>
            <a:pPr indent="0" lvl="0" marL="0" rtl="0" algn="ctr">
              <a:spcBef>
                <a:spcPts val="0"/>
              </a:spcBef>
              <a:spcAft>
                <a:spcPts val="0"/>
              </a:spcAft>
              <a:buNone/>
            </a:pPr>
            <a:r>
              <a:rPr b="1" lang="en" sz="2200">
                <a:latin typeface="Lato"/>
                <a:ea typeface="Lato"/>
                <a:cs typeface="Lato"/>
                <a:sym typeface="Lato"/>
              </a:rPr>
              <a:t>11088</a:t>
            </a:r>
            <a:endParaRPr b="1" sz="2300">
              <a:latin typeface="Lato"/>
              <a:ea typeface="Lato"/>
              <a:cs typeface="Lato"/>
              <a:sym typeface="Lato"/>
            </a:endParaRPr>
          </a:p>
        </p:txBody>
      </p:sp>
      <p:sp>
        <p:nvSpPr>
          <p:cNvPr id="117" name="Google Shape;117;p18"/>
          <p:cNvSpPr/>
          <p:nvPr/>
        </p:nvSpPr>
        <p:spPr>
          <a:xfrm>
            <a:off x="4652400" y="2114550"/>
            <a:ext cx="1528200" cy="1504500"/>
          </a:xfrm>
          <a:prstGeom prst="ellipse">
            <a:avLst/>
          </a:prstGeom>
          <a:solidFill>
            <a:srgbClr val="741B47"/>
          </a:solidFill>
          <a:ln cap="flat" cmpd="sng" w="9525">
            <a:solidFill>
              <a:srgbClr val="EAD1DC"/>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4656200" y="2418025"/>
            <a:ext cx="1528200" cy="11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Lato"/>
                <a:ea typeface="Lato"/>
                <a:cs typeface="Lato"/>
                <a:sym typeface="Lato"/>
              </a:rPr>
              <a:t>Dark - Street Lights On</a:t>
            </a:r>
            <a:endParaRPr sz="1700">
              <a:solidFill>
                <a:schemeClr val="lt1"/>
              </a:solidFill>
              <a:latin typeface="Lato"/>
              <a:ea typeface="Lato"/>
              <a:cs typeface="Lato"/>
              <a:sym typeface="Lato"/>
            </a:endParaRPr>
          </a:p>
          <a:p>
            <a:pPr indent="0" lvl="0" marL="0" rtl="0" algn="ctr">
              <a:spcBef>
                <a:spcPts val="0"/>
              </a:spcBef>
              <a:spcAft>
                <a:spcPts val="0"/>
              </a:spcAft>
              <a:buNone/>
            </a:pPr>
            <a:r>
              <a:t/>
            </a:r>
            <a:endParaRPr sz="600">
              <a:solidFill>
                <a:schemeClr val="lt1"/>
              </a:solidFill>
              <a:latin typeface="Lato"/>
              <a:ea typeface="Lato"/>
              <a:cs typeface="Lato"/>
              <a:sym typeface="Lato"/>
            </a:endParaRPr>
          </a:p>
          <a:p>
            <a:pPr indent="0" lvl="0" marL="0" rtl="0" algn="ctr">
              <a:spcBef>
                <a:spcPts val="0"/>
              </a:spcBef>
              <a:spcAft>
                <a:spcPts val="0"/>
              </a:spcAft>
              <a:buNone/>
            </a:pPr>
            <a:r>
              <a:rPr lang="en" sz="1700">
                <a:solidFill>
                  <a:schemeClr val="lt1"/>
                </a:solidFill>
                <a:latin typeface="Lato"/>
                <a:ea typeface="Lato"/>
                <a:cs typeface="Lato"/>
                <a:sym typeface="Lato"/>
              </a:rPr>
              <a:t>45951</a:t>
            </a:r>
            <a:endParaRPr sz="1700">
              <a:solidFill>
                <a:schemeClr val="lt1"/>
              </a:solidFill>
              <a:latin typeface="Lato"/>
              <a:ea typeface="Lato"/>
              <a:cs typeface="Lato"/>
              <a:sym typeface="Lato"/>
            </a:endParaRPr>
          </a:p>
        </p:txBody>
      </p:sp>
      <p:sp>
        <p:nvSpPr>
          <p:cNvPr id="119" name="Google Shape;119;p18"/>
          <p:cNvSpPr/>
          <p:nvPr/>
        </p:nvSpPr>
        <p:spPr>
          <a:xfrm>
            <a:off x="3693425" y="3535600"/>
            <a:ext cx="1134000" cy="111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3586500" y="3740350"/>
            <a:ext cx="12945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Dusk</a:t>
            </a:r>
            <a:endParaRPr>
              <a:solidFill>
                <a:schemeClr val="lt1"/>
              </a:solidFill>
              <a:latin typeface="Lato"/>
              <a:ea typeface="Lato"/>
              <a:cs typeface="Lato"/>
              <a:sym typeface="Lato"/>
            </a:endParaRPr>
          </a:p>
          <a:p>
            <a:pPr indent="0" lvl="0" marL="0" rtl="0" algn="ctr">
              <a:spcBef>
                <a:spcPts val="0"/>
              </a:spcBef>
              <a:spcAft>
                <a:spcPts val="0"/>
              </a:spcAft>
              <a:buNone/>
            </a:pPr>
            <a:r>
              <a:t/>
            </a:r>
            <a:endParaRPr sz="300">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5554</a:t>
            </a:r>
            <a:endParaRPr>
              <a:solidFill>
                <a:schemeClr val="lt1"/>
              </a:solidFill>
              <a:latin typeface="Lato"/>
              <a:ea typeface="Lato"/>
              <a:cs typeface="Lato"/>
              <a:sym typeface="Lato"/>
            </a:endParaRPr>
          </a:p>
        </p:txBody>
      </p:sp>
      <p:sp>
        <p:nvSpPr>
          <p:cNvPr id="121" name="Google Shape;121;p18"/>
          <p:cNvSpPr/>
          <p:nvPr/>
        </p:nvSpPr>
        <p:spPr>
          <a:xfrm>
            <a:off x="6326975" y="1578625"/>
            <a:ext cx="739500" cy="716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3875425" y="2594250"/>
            <a:ext cx="534300" cy="545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How about</a:t>
            </a:r>
            <a:r>
              <a:rPr lang="en"/>
              <a:t> the junction type?</a:t>
            </a:r>
            <a:endParaRPr/>
          </a:p>
          <a:p>
            <a:pPr indent="0" lvl="0" marL="0" rtl="0" algn="l">
              <a:spcBef>
                <a:spcPts val="1000"/>
              </a:spcBef>
              <a:spcAft>
                <a:spcPts val="1000"/>
              </a:spcAft>
              <a:buNone/>
            </a:pPr>
            <a:r>
              <a:t/>
            </a:r>
            <a:endParaRPr b="0" sz="2400"/>
          </a:p>
        </p:txBody>
      </p:sp>
      <p:sp>
        <p:nvSpPr>
          <p:cNvPr id="128" name="Google Shape;128;p19"/>
          <p:cNvSpPr/>
          <p:nvPr/>
        </p:nvSpPr>
        <p:spPr>
          <a:xfrm>
            <a:off x="6326975" y="2515300"/>
            <a:ext cx="2004900" cy="2004900"/>
          </a:xfrm>
          <a:prstGeom prst="ellipse">
            <a:avLst/>
          </a:prstGeom>
          <a:solidFill>
            <a:srgbClr val="B45F06"/>
          </a:solidFill>
          <a:ln cap="flat" cmpd="sng" w="9525">
            <a:solidFill>
              <a:schemeClr val="accent4"/>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txBox="1"/>
          <p:nvPr/>
        </p:nvSpPr>
        <p:spPr>
          <a:xfrm>
            <a:off x="6499475" y="3035200"/>
            <a:ext cx="1659900" cy="11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Lato"/>
                <a:ea typeface="Lato"/>
                <a:cs typeface="Lato"/>
                <a:sym typeface="Lato"/>
              </a:rPr>
              <a:t>Mid-Block</a:t>
            </a:r>
            <a:endParaRPr b="1" sz="2200">
              <a:solidFill>
                <a:schemeClr val="lt1"/>
              </a:solidFill>
              <a:latin typeface="Lato"/>
              <a:ea typeface="Lato"/>
              <a:cs typeface="Lato"/>
              <a:sym typeface="Lato"/>
            </a:endParaRPr>
          </a:p>
          <a:p>
            <a:pPr indent="0" lvl="0" marL="0" rtl="0" algn="ctr">
              <a:spcBef>
                <a:spcPts val="0"/>
              </a:spcBef>
              <a:spcAft>
                <a:spcPts val="0"/>
              </a:spcAft>
              <a:buNone/>
            </a:pPr>
            <a:r>
              <a:t/>
            </a:r>
            <a:endParaRPr b="1" sz="1200">
              <a:solidFill>
                <a:schemeClr val="lt1"/>
              </a:solidFill>
              <a:latin typeface="Lato"/>
              <a:ea typeface="Lato"/>
              <a:cs typeface="Lato"/>
              <a:sym typeface="Lato"/>
            </a:endParaRPr>
          </a:p>
          <a:p>
            <a:pPr indent="0" lvl="0" marL="0" rtl="0" algn="ctr">
              <a:spcBef>
                <a:spcPts val="0"/>
              </a:spcBef>
              <a:spcAft>
                <a:spcPts val="0"/>
              </a:spcAft>
              <a:buNone/>
            </a:pPr>
            <a:r>
              <a:rPr b="1" lang="en" sz="2200">
                <a:solidFill>
                  <a:schemeClr val="lt1"/>
                </a:solidFill>
                <a:latin typeface="Lato"/>
                <a:ea typeface="Lato"/>
                <a:cs typeface="Lato"/>
                <a:sym typeface="Lato"/>
              </a:rPr>
              <a:t>74276</a:t>
            </a:r>
            <a:endParaRPr b="1" sz="2300">
              <a:solidFill>
                <a:schemeClr val="lt1"/>
              </a:solidFill>
              <a:latin typeface="Lato"/>
              <a:ea typeface="Lato"/>
              <a:cs typeface="Lato"/>
              <a:sym typeface="Lato"/>
            </a:endParaRPr>
          </a:p>
        </p:txBody>
      </p:sp>
      <p:sp>
        <p:nvSpPr>
          <p:cNvPr id="130" name="Google Shape;130;p19"/>
          <p:cNvSpPr/>
          <p:nvPr/>
        </p:nvSpPr>
        <p:spPr>
          <a:xfrm>
            <a:off x="4652400" y="2114550"/>
            <a:ext cx="1528200" cy="1504500"/>
          </a:xfrm>
          <a:prstGeom prst="ellipse">
            <a:avLst/>
          </a:prstGeom>
          <a:solidFill>
            <a:srgbClr val="741B47"/>
          </a:solidFill>
          <a:ln cap="flat" cmpd="sng" w="9525">
            <a:solidFill>
              <a:srgbClr val="EAD1DC"/>
            </a:solidFill>
            <a:prstDash val="solid"/>
            <a:round/>
            <a:headEnd len="sm" w="sm" type="none"/>
            <a:tailEnd len="sm" w="sm" type="none"/>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txBox="1"/>
          <p:nvPr/>
        </p:nvSpPr>
        <p:spPr>
          <a:xfrm>
            <a:off x="4656200" y="2295325"/>
            <a:ext cx="1528200" cy="10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Lato"/>
                <a:ea typeface="Lato"/>
                <a:cs typeface="Lato"/>
                <a:sym typeface="Lato"/>
              </a:rPr>
              <a:t>At Intersection</a:t>
            </a:r>
            <a:endParaRPr sz="1700">
              <a:solidFill>
                <a:schemeClr val="lt1"/>
              </a:solidFill>
              <a:latin typeface="Lato"/>
              <a:ea typeface="Lato"/>
              <a:cs typeface="Lato"/>
              <a:sym typeface="Lato"/>
            </a:endParaRPr>
          </a:p>
          <a:p>
            <a:pPr indent="0" lvl="0" marL="0" rtl="0" algn="ctr">
              <a:spcBef>
                <a:spcPts val="0"/>
              </a:spcBef>
              <a:spcAft>
                <a:spcPts val="0"/>
              </a:spcAft>
              <a:buNone/>
            </a:pPr>
            <a:r>
              <a:t/>
            </a:r>
            <a:endParaRPr sz="600">
              <a:solidFill>
                <a:schemeClr val="lt1"/>
              </a:solidFill>
              <a:latin typeface="Lato"/>
              <a:ea typeface="Lato"/>
              <a:cs typeface="Lato"/>
              <a:sym typeface="Lato"/>
            </a:endParaRPr>
          </a:p>
          <a:p>
            <a:pPr indent="0" lvl="0" marL="0" rtl="0" algn="ctr">
              <a:spcBef>
                <a:spcPts val="0"/>
              </a:spcBef>
              <a:spcAft>
                <a:spcPts val="0"/>
              </a:spcAft>
              <a:buNone/>
            </a:pPr>
            <a:r>
              <a:rPr lang="en" sz="1700">
                <a:solidFill>
                  <a:schemeClr val="lt1"/>
                </a:solidFill>
                <a:latin typeface="Lato"/>
                <a:ea typeface="Lato"/>
                <a:cs typeface="Lato"/>
                <a:sym typeface="Lato"/>
              </a:rPr>
              <a:t>58972</a:t>
            </a:r>
            <a:endParaRPr sz="1700">
              <a:solidFill>
                <a:schemeClr val="lt1"/>
              </a:solidFill>
              <a:latin typeface="Lato"/>
              <a:ea typeface="Lato"/>
              <a:cs typeface="Lato"/>
              <a:sym typeface="Lato"/>
            </a:endParaRPr>
          </a:p>
        </p:txBody>
      </p:sp>
      <p:sp>
        <p:nvSpPr>
          <p:cNvPr id="132" name="Google Shape;132;p19"/>
          <p:cNvSpPr/>
          <p:nvPr/>
        </p:nvSpPr>
        <p:spPr>
          <a:xfrm>
            <a:off x="3693425" y="3535600"/>
            <a:ext cx="1134000" cy="111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3586500" y="3740350"/>
            <a:ext cx="12945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Lato"/>
              <a:ea typeface="Lato"/>
              <a:cs typeface="Lato"/>
              <a:sym typeface="Lato"/>
            </a:endParaRPr>
          </a:p>
        </p:txBody>
      </p:sp>
      <p:sp>
        <p:nvSpPr>
          <p:cNvPr id="134" name="Google Shape;134;p19"/>
          <p:cNvSpPr/>
          <p:nvPr/>
        </p:nvSpPr>
        <p:spPr>
          <a:xfrm>
            <a:off x="6326975" y="1578625"/>
            <a:ext cx="739500" cy="716700"/>
          </a:xfrm>
          <a:prstGeom prst="ellipse">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3875425" y="2594250"/>
            <a:ext cx="534300" cy="5451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263125" y="189150"/>
            <a:ext cx="4047600" cy="189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Modelling data using </a:t>
            </a:r>
            <a:r>
              <a:rPr lang="en"/>
              <a:t>KNN (K-Nearest Neighbor)</a:t>
            </a:r>
            <a:endParaRPr b="0" sz="2400">
              <a:solidFill>
                <a:schemeClr val="dk2"/>
              </a:solidFill>
            </a:endParaRPr>
          </a:p>
        </p:txBody>
      </p:sp>
      <p:pic>
        <p:nvPicPr>
          <p:cNvPr id="141" name="Google Shape;141;p20"/>
          <p:cNvPicPr preferRelativeResize="0"/>
          <p:nvPr/>
        </p:nvPicPr>
        <p:blipFill rotWithShape="1">
          <a:blip r:embed="rId3">
            <a:alphaModFix/>
          </a:blip>
          <a:srcRect b="0" l="0" r="39660" t="0"/>
          <a:stretch/>
        </p:blipFill>
        <p:spPr>
          <a:xfrm>
            <a:off x="4488725" y="0"/>
            <a:ext cx="4655273" cy="5143501"/>
          </a:xfrm>
          <a:prstGeom prst="rect">
            <a:avLst/>
          </a:prstGeom>
          <a:noFill/>
          <a:ln>
            <a:noFill/>
          </a:ln>
        </p:spPr>
      </p:pic>
      <p:pic>
        <p:nvPicPr>
          <p:cNvPr id="142" name="Google Shape;142;p20"/>
          <p:cNvPicPr preferRelativeResize="0"/>
          <p:nvPr/>
        </p:nvPicPr>
        <p:blipFill>
          <a:blip r:embed="rId4">
            <a:alphaModFix/>
          </a:blip>
          <a:stretch>
            <a:fillRect/>
          </a:stretch>
        </p:blipFill>
        <p:spPr>
          <a:xfrm>
            <a:off x="0" y="2373681"/>
            <a:ext cx="9143998" cy="24009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48" name="Google Shape;148;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9" name="Google Shape;149;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RESULT</a:t>
            </a:r>
            <a:endParaRPr b="1" sz="3000">
              <a:solidFill>
                <a:schemeClr val="lt2"/>
              </a:solidFill>
              <a:latin typeface="Raleway"/>
              <a:ea typeface="Raleway"/>
              <a:cs typeface="Raleway"/>
              <a:sym typeface="Raleway"/>
            </a:endParaRPr>
          </a:p>
        </p:txBody>
      </p:sp>
      <p:sp>
        <p:nvSpPr>
          <p:cNvPr id="150" name="Google Shape;150;p21"/>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lang="en" sz="1200">
                <a:latin typeface="Raleway"/>
                <a:ea typeface="Raleway"/>
                <a:cs typeface="Raleway"/>
                <a:sym typeface="Raleway"/>
              </a:rPr>
              <a:t>Accidents occur most frequently during the day with dry road conditions.</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This can happen because in both conditions it is a common time for people to have activities outside the home, such as school, work, and so on.</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The model can carry out car accident severity prediction (at k = 8) with a score of R2 = 0.66</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lang="en" sz="1200">
                <a:latin typeface="Raleway"/>
                <a:ea typeface="Raleway"/>
                <a:cs typeface="Raleway"/>
                <a:sym typeface="Raleway"/>
              </a:rPr>
              <a:t>Good enough number so that it can be said that this model can make predictions with the desired variables.</a:t>
            </a:r>
            <a:endParaRPr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