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zym jest Framework + Vue" id="{AFCC0D4B-2BF5-473B-AA1D-F2F9976866E5}">
          <p14:sldIdLst>
            <p14:sldId id="256"/>
            <p14:sldId id="258"/>
            <p14:sldId id="259"/>
            <p14:sldId id="257"/>
          </p14:sldIdLst>
        </p14:section>
        <p14:section name="Vue -  podstawy" id="{022AB195-1843-408C-A952-FD3D6ECFF567}">
          <p14:sldIdLst>
            <p14:sldId id="260"/>
            <p14:sldId id="261"/>
            <p14:sldId id="265"/>
            <p14:sldId id="262"/>
            <p14:sldId id="263"/>
          </p14:sldIdLst>
        </p14:section>
        <p14:section name="Źródła + Ending" id="{4E3F3D07-462F-4ECD-B781-35C50C5758E5}">
          <p14:sldIdLst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121A24"/>
    <a:srgbClr val="354B68"/>
    <a:srgbClr val="E2F0D9"/>
    <a:srgbClr val="48AD91"/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8984A6-12B0-963A-7C7C-5517AF16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739D80-B853-6350-0B53-5F5A93AED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F6E90A-4C70-46BB-5F61-CBA7E10E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5199E2-D010-7C6D-7C2D-718B4E08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89B8CD-431C-ABA8-0DCE-1DDCB5C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8463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290EC1-2CA1-F0B4-0FFC-5C2A705D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47F0FE9-79BA-EA9A-661F-220F60F9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8FA043-8423-8167-8A86-B59303E9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3D0995-0BBA-8B3C-2258-BF182393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E035C-6D24-FA34-F161-AEC78069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08645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261F2EE-4E6E-443D-0B1C-8C09A7420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1F3E2F-DC4F-F2F1-DAD4-FC1AFC3E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BA9909-CD51-8EB6-CE75-B8DE1F49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04B8EDD-A03D-90A3-9B63-6665CA80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84CFB5-5B41-2A88-D7AC-0FCB7D6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067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C5A064-BB9A-6C77-4E65-50CA85F5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0DD1C5-7127-38B6-2349-A2A26D09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8362E2-F4F8-0ED8-CA8A-2BA56CF0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CED7CB-76DE-D381-2E6B-525BEB3F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010F94-38AE-9220-B56B-ED173DE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5716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A8A7FB-D299-398F-DE19-CA629DB7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DE62DAF-497B-F928-FC20-E54111E2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01C405-3210-31A5-CBED-C51DB824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0B876E-6A08-2764-F749-E206E5EC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D0EEDC-2541-CDAD-22BC-3734140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58214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833FD7-FF43-BA25-E899-B5B38D86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C92364-E33D-C81A-A2ED-3D832004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4A28B1A-BD69-13A0-4CDC-E402EDFE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C4C34C-7443-40B7-C7A6-77F6EBD4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1847453-4DC8-9774-1447-3350AFD5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498066-A417-BD15-F060-DDD3E647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00358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75E69E-BEBC-AEC0-365C-A81FB05D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E62E43-D9C2-9742-444E-574BBED2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2C20D46-B048-0A49-B10D-7B906B45E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C56A518-6232-B354-4012-B35A803BF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5367140-4117-7E1D-DEFC-EBC4F4549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D166491-AA4E-29BC-36EF-C4FBD299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C471674-634A-0096-C09D-B593DC2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FE190F1-C36A-42D1-33C8-32DCBF7E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98380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FFB91-4E6E-DD7D-A29C-E8E66D33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6E0C945-98E9-4032-3459-B990DEDC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F543E2-DCB1-D0AA-98C4-B6966F5A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8FB38A8-5633-3896-548D-6B2AA8EF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05010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3114F68-6207-CA6A-237D-92DEDC34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DCA6B77-9246-C1BF-D884-0473940F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87F53BF-C045-C151-6465-AEA2CCF7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3401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C8678D-C760-9477-11F6-2CBEACDA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D1A76D-7BD6-BFEC-8627-9681073C0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919794-EC26-A454-F912-66EA9866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79F3C10-6C9F-040B-0FC1-B025E0F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1EAAE0-B65C-276A-EAA8-938673BA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6CE26EB-534A-39E2-FB02-361510F3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6879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973A6B-87F8-9A79-68DF-507DCED5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EA2FE58-D72E-66FE-47FE-F0652C2AF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C890E8F-6458-FD3A-2708-FC30F198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EFA8F9-727D-44F7-60F4-95E4AA8F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2D7E61-B793-44E9-C039-08949655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88D111-F063-9AFC-04DD-7FA50B9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1244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B4809AD-180C-6C1E-142F-B48D1C0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E20FF1-A251-9530-0C14-3E0364E4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BD5FE6-A1E6-F53C-573E-CBFAA8B81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44CF-054A-4F4D-ACF8-7CA64CC4A7AF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45C4ED-C2EE-3E83-BD97-51ED773D0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29BA1E-517A-AA9C-33AA-3FC00602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46E9-20C0-49D6-8095-165938651E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5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to/ishmam/a-simple-component-comparison-between-3-popular-javascript-frameworks-12h0" TargetMode="External"/><Relationship Id="rId3" Type="http://schemas.microsoft.com/office/2007/relationships/hdphoto" Target="../media/hdphoto1.wdp"/><Relationship Id="rId7" Type="http://schemas.openxmlformats.org/officeDocument/2006/relationships/hyperlink" Target="https://grzegorzsekowski.pl/framewor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guide/introduction.html" TargetMode="External"/><Relationship Id="rId5" Type="http://schemas.openxmlformats.org/officeDocument/2006/relationships/hyperlink" Target="https://en.wikipedia.org/wiki/Vue.js" TargetMode="External"/><Relationship Id="rId10" Type="http://schemas.openxmlformats.org/officeDocument/2006/relationships/hyperlink" Target="https://smartbees.pl/blog/vuejs" TargetMode="External"/><Relationship Id="rId4" Type="http://schemas.openxmlformats.org/officeDocument/2006/relationships/hyperlink" Target="https://www.w3schools.com/vue/" TargetMode="External"/><Relationship Id="rId9" Type="http://schemas.openxmlformats.org/officeDocument/2006/relationships/hyperlink" Target="https://www.squla.pl/programowani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049E304A-77D0-CA2E-238D-A01DDA70F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853" y="1015886"/>
            <a:ext cx="6318292" cy="547914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767E306-9A57-300E-9EAC-E03CD092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9884" y="2390209"/>
            <a:ext cx="2772230" cy="1119754"/>
          </a:xfrm>
        </p:spPr>
        <p:txBody>
          <a:bodyPr>
            <a:normAutofit fontScale="90000"/>
          </a:bodyPr>
          <a:lstStyle/>
          <a:p>
            <a:r>
              <a:rPr lang="pl-PL" sz="8000" dirty="0">
                <a:latin typeface="Bahnschrift Light" panose="020B0502040204020203" pitchFamily="34" charset="0"/>
              </a:rPr>
              <a:t>Vue.js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B4B6E4D-5FFB-7E13-0265-32029B238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828" y="3509963"/>
            <a:ext cx="4920343" cy="490991"/>
          </a:xfrm>
        </p:spPr>
        <p:txBody>
          <a:bodyPr>
            <a:normAutofit fontScale="85000" lnSpcReduction="10000"/>
          </a:bodyPr>
          <a:lstStyle/>
          <a:p>
            <a:r>
              <a:rPr lang="pl-PL" sz="3200" dirty="0">
                <a:latin typeface="Bahnschrift Light" panose="020B0502040204020203" pitchFamily="34" charset="0"/>
              </a:rPr>
              <a:t>Framework języka JavaScript</a:t>
            </a:r>
          </a:p>
        </p:txBody>
      </p:sp>
    </p:spTree>
    <p:extLst>
      <p:ext uri="{BB962C8B-B14F-4D97-AF65-F5344CB8AC3E}">
        <p14:creationId xmlns:p14="http://schemas.microsoft.com/office/powerpoint/2010/main" val="13603527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C0ABEF6-C92C-7934-7BB8-640284D1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8289" y="988035"/>
            <a:ext cx="6318292" cy="547914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Prostokąt: jeden zaokrąglony róg 3">
            <a:extLst>
              <a:ext uri="{FF2B5EF4-FFF2-40B4-BE49-F238E27FC236}">
                <a16:creationId xmlns:a16="http://schemas.microsoft.com/office/drawing/2014/main" id="{20D59F9E-95F6-1EAB-4E55-E035FEF54335}"/>
              </a:ext>
            </a:extLst>
          </p:cNvPr>
          <p:cNvSpPr/>
          <p:nvPr/>
        </p:nvSpPr>
        <p:spPr>
          <a:xfrm>
            <a:off x="0" y="0"/>
            <a:ext cx="6096000" cy="1378857"/>
          </a:xfrm>
          <a:prstGeom prst="round1Rect">
            <a:avLst>
              <a:gd name="adj" fmla="val 0"/>
            </a:avLst>
          </a:prstGeom>
          <a:gradFill>
            <a:gsLst>
              <a:gs pos="52000">
                <a:srgbClr val="48AD91"/>
              </a:gs>
              <a:gs pos="100000">
                <a:srgbClr val="354B68"/>
              </a:gs>
            </a:gsLst>
            <a:lin ang="2700000" scaled="1"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85782"/>
                      <a:gd name="connsiteY0" fmla="*/ 0 h 1378857"/>
                      <a:gd name="connsiteX1" fmla="*/ 468005 w 6685782"/>
                      <a:gd name="connsiteY1" fmla="*/ 0 h 1378857"/>
                      <a:gd name="connsiteX2" fmla="*/ 1270299 w 6685782"/>
                      <a:gd name="connsiteY2" fmla="*/ 0 h 1378857"/>
                      <a:gd name="connsiteX3" fmla="*/ 2005735 w 6685782"/>
                      <a:gd name="connsiteY3" fmla="*/ 0 h 1378857"/>
                      <a:gd name="connsiteX4" fmla="*/ 2473739 w 6685782"/>
                      <a:gd name="connsiteY4" fmla="*/ 0 h 1378857"/>
                      <a:gd name="connsiteX5" fmla="*/ 3075460 w 6685782"/>
                      <a:gd name="connsiteY5" fmla="*/ 0 h 1378857"/>
                      <a:gd name="connsiteX6" fmla="*/ 3877754 w 6685782"/>
                      <a:gd name="connsiteY6" fmla="*/ 0 h 1378857"/>
                      <a:gd name="connsiteX7" fmla="*/ 4546332 w 6685782"/>
                      <a:gd name="connsiteY7" fmla="*/ 0 h 1378857"/>
                      <a:gd name="connsiteX8" fmla="*/ 5281768 w 6685782"/>
                      <a:gd name="connsiteY8" fmla="*/ 0 h 1378857"/>
                      <a:gd name="connsiteX9" fmla="*/ 5883488 w 6685782"/>
                      <a:gd name="connsiteY9" fmla="*/ 0 h 1378857"/>
                      <a:gd name="connsiteX10" fmla="*/ 6685782 w 6685782"/>
                      <a:gd name="connsiteY10" fmla="*/ 0 h 1378857"/>
                      <a:gd name="connsiteX11" fmla="*/ 6685782 w 6685782"/>
                      <a:gd name="connsiteY11" fmla="*/ 717006 h 1378857"/>
                      <a:gd name="connsiteX12" fmla="*/ 6685782 w 6685782"/>
                      <a:gd name="connsiteY12" fmla="*/ 1378857 h 1378857"/>
                      <a:gd name="connsiteX13" fmla="*/ 6217777 w 6685782"/>
                      <a:gd name="connsiteY13" fmla="*/ 1378857 h 1378857"/>
                      <a:gd name="connsiteX14" fmla="*/ 5749773 w 6685782"/>
                      <a:gd name="connsiteY14" fmla="*/ 1378857 h 1378857"/>
                      <a:gd name="connsiteX15" fmla="*/ 5014337 w 6685782"/>
                      <a:gd name="connsiteY15" fmla="*/ 1378857 h 1378857"/>
                      <a:gd name="connsiteX16" fmla="*/ 4546332 w 6685782"/>
                      <a:gd name="connsiteY16" fmla="*/ 1378857 h 1378857"/>
                      <a:gd name="connsiteX17" fmla="*/ 3877754 w 6685782"/>
                      <a:gd name="connsiteY17" fmla="*/ 1378857 h 1378857"/>
                      <a:gd name="connsiteX18" fmla="*/ 3342891 w 6685782"/>
                      <a:gd name="connsiteY18" fmla="*/ 1378857 h 1378857"/>
                      <a:gd name="connsiteX19" fmla="*/ 2674313 w 6685782"/>
                      <a:gd name="connsiteY19" fmla="*/ 1378857 h 1378857"/>
                      <a:gd name="connsiteX20" fmla="*/ 2005735 w 6685782"/>
                      <a:gd name="connsiteY20" fmla="*/ 1378857 h 1378857"/>
                      <a:gd name="connsiteX21" fmla="*/ 1337156 w 6685782"/>
                      <a:gd name="connsiteY21" fmla="*/ 1378857 h 1378857"/>
                      <a:gd name="connsiteX22" fmla="*/ 668578 w 6685782"/>
                      <a:gd name="connsiteY22" fmla="*/ 1378857 h 1378857"/>
                      <a:gd name="connsiteX23" fmla="*/ 0 w 6685782"/>
                      <a:gd name="connsiteY23" fmla="*/ 1378857 h 1378857"/>
                      <a:gd name="connsiteX24" fmla="*/ 0 w 6685782"/>
                      <a:gd name="connsiteY24" fmla="*/ 675640 h 1378857"/>
                      <a:gd name="connsiteX25" fmla="*/ 0 w 6685782"/>
                      <a:gd name="connsiteY25" fmla="*/ 0 h 1378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6685782" h="1378857" fill="none" extrusionOk="0">
                        <a:moveTo>
                          <a:pt x="0" y="0"/>
                        </a:moveTo>
                        <a:cubicBezTo>
                          <a:pt x="221215" y="20560"/>
                          <a:pt x="235068" y="17032"/>
                          <a:pt x="468005" y="0"/>
                        </a:cubicBezTo>
                        <a:cubicBezTo>
                          <a:pt x="700943" y="-17032"/>
                          <a:pt x="918588" y="24259"/>
                          <a:pt x="1270299" y="0"/>
                        </a:cubicBezTo>
                        <a:cubicBezTo>
                          <a:pt x="1622010" y="-24259"/>
                          <a:pt x="1843217" y="3004"/>
                          <a:pt x="2005735" y="0"/>
                        </a:cubicBezTo>
                        <a:cubicBezTo>
                          <a:pt x="2168253" y="-3004"/>
                          <a:pt x="2257063" y="-4071"/>
                          <a:pt x="2473739" y="0"/>
                        </a:cubicBezTo>
                        <a:cubicBezTo>
                          <a:pt x="2690415" y="4071"/>
                          <a:pt x="2915513" y="7103"/>
                          <a:pt x="3075460" y="0"/>
                        </a:cubicBezTo>
                        <a:cubicBezTo>
                          <a:pt x="3235407" y="-7103"/>
                          <a:pt x="3643347" y="-6248"/>
                          <a:pt x="3877754" y="0"/>
                        </a:cubicBezTo>
                        <a:cubicBezTo>
                          <a:pt x="4112161" y="6248"/>
                          <a:pt x="4358610" y="14286"/>
                          <a:pt x="4546332" y="0"/>
                        </a:cubicBezTo>
                        <a:cubicBezTo>
                          <a:pt x="4734054" y="-14286"/>
                          <a:pt x="5128280" y="-21968"/>
                          <a:pt x="5281768" y="0"/>
                        </a:cubicBezTo>
                        <a:cubicBezTo>
                          <a:pt x="5435256" y="21968"/>
                          <a:pt x="5748490" y="-18514"/>
                          <a:pt x="5883488" y="0"/>
                        </a:cubicBezTo>
                        <a:cubicBezTo>
                          <a:pt x="6018486" y="18514"/>
                          <a:pt x="6511908" y="-21269"/>
                          <a:pt x="6685782" y="0"/>
                        </a:cubicBezTo>
                        <a:cubicBezTo>
                          <a:pt x="6650179" y="248638"/>
                          <a:pt x="6657561" y="520395"/>
                          <a:pt x="6685782" y="717006"/>
                        </a:cubicBezTo>
                        <a:cubicBezTo>
                          <a:pt x="6714003" y="913617"/>
                          <a:pt x="6704450" y="1100554"/>
                          <a:pt x="6685782" y="1378857"/>
                        </a:cubicBezTo>
                        <a:cubicBezTo>
                          <a:pt x="6490237" y="1367463"/>
                          <a:pt x="6363491" y="1376743"/>
                          <a:pt x="6217777" y="1378857"/>
                        </a:cubicBezTo>
                        <a:cubicBezTo>
                          <a:pt x="6072064" y="1380971"/>
                          <a:pt x="5894332" y="1392916"/>
                          <a:pt x="5749773" y="1378857"/>
                        </a:cubicBezTo>
                        <a:cubicBezTo>
                          <a:pt x="5605214" y="1364798"/>
                          <a:pt x="5169506" y="1357406"/>
                          <a:pt x="5014337" y="1378857"/>
                        </a:cubicBezTo>
                        <a:cubicBezTo>
                          <a:pt x="4859168" y="1400308"/>
                          <a:pt x="4711767" y="1374637"/>
                          <a:pt x="4546332" y="1378857"/>
                        </a:cubicBezTo>
                        <a:cubicBezTo>
                          <a:pt x="4380898" y="1383077"/>
                          <a:pt x="4075414" y="1366878"/>
                          <a:pt x="3877754" y="1378857"/>
                        </a:cubicBezTo>
                        <a:cubicBezTo>
                          <a:pt x="3680094" y="1390836"/>
                          <a:pt x="3463548" y="1403131"/>
                          <a:pt x="3342891" y="1378857"/>
                        </a:cubicBezTo>
                        <a:cubicBezTo>
                          <a:pt x="3222234" y="1354583"/>
                          <a:pt x="3002639" y="1410947"/>
                          <a:pt x="2674313" y="1378857"/>
                        </a:cubicBezTo>
                        <a:cubicBezTo>
                          <a:pt x="2345987" y="1346767"/>
                          <a:pt x="2193728" y="1355683"/>
                          <a:pt x="2005735" y="1378857"/>
                        </a:cubicBezTo>
                        <a:cubicBezTo>
                          <a:pt x="1817742" y="1402031"/>
                          <a:pt x="1588890" y="1353918"/>
                          <a:pt x="1337156" y="1378857"/>
                        </a:cubicBezTo>
                        <a:cubicBezTo>
                          <a:pt x="1085422" y="1403796"/>
                          <a:pt x="909603" y="1373613"/>
                          <a:pt x="668578" y="1378857"/>
                        </a:cubicBezTo>
                        <a:cubicBezTo>
                          <a:pt x="427553" y="1384101"/>
                          <a:pt x="331661" y="1400296"/>
                          <a:pt x="0" y="1378857"/>
                        </a:cubicBezTo>
                        <a:cubicBezTo>
                          <a:pt x="-15524" y="1182443"/>
                          <a:pt x="3022" y="921822"/>
                          <a:pt x="0" y="675640"/>
                        </a:cubicBezTo>
                        <a:cubicBezTo>
                          <a:pt x="-3022" y="429458"/>
                          <a:pt x="8247" y="173035"/>
                          <a:pt x="0" y="0"/>
                        </a:cubicBezTo>
                        <a:close/>
                      </a:path>
                      <a:path w="6685782" h="1378857" stroke="0" extrusionOk="0">
                        <a:moveTo>
                          <a:pt x="0" y="0"/>
                        </a:moveTo>
                        <a:cubicBezTo>
                          <a:pt x="135485" y="-8143"/>
                          <a:pt x="311967" y="20381"/>
                          <a:pt x="601720" y="0"/>
                        </a:cubicBezTo>
                        <a:cubicBezTo>
                          <a:pt x="891473" y="-20381"/>
                          <a:pt x="943473" y="11402"/>
                          <a:pt x="1069725" y="0"/>
                        </a:cubicBezTo>
                        <a:cubicBezTo>
                          <a:pt x="1195977" y="-11402"/>
                          <a:pt x="1643649" y="13245"/>
                          <a:pt x="1872019" y="0"/>
                        </a:cubicBezTo>
                        <a:cubicBezTo>
                          <a:pt x="2100389" y="-13245"/>
                          <a:pt x="2204179" y="9283"/>
                          <a:pt x="2473739" y="0"/>
                        </a:cubicBezTo>
                        <a:cubicBezTo>
                          <a:pt x="2743299" y="-9283"/>
                          <a:pt x="2785236" y="27107"/>
                          <a:pt x="3075460" y="0"/>
                        </a:cubicBezTo>
                        <a:cubicBezTo>
                          <a:pt x="3365684" y="-27107"/>
                          <a:pt x="3636749" y="24500"/>
                          <a:pt x="3877754" y="0"/>
                        </a:cubicBezTo>
                        <a:cubicBezTo>
                          <a:pt x="4118759" y="-24500"/>
                          <a:pt x="4195668" y="16482"/>
                          <a:pt x="4412616" y="0"/>
                        </a:cubicBezTo>
                        <a:cubicBezTo>
                          <a:pt x="4629564" y="-16482"/>
                          <a:pt x="4833313" y="11675"/>
                          <a:pt x="5214910" y="0"/>
                        </a:cubicBezTo>
                        <a:cubicBezTo>
                          <a:pt x="5596507" y="-11675"/>
                          <a:pt x="5795124" y="-36005"/>
                          <a:pt x="6017204" y="0"/>
                        </a:cubicBezTo>
                        <a:cubicBezTo>
                          <a:pt x="6239284" y="36005"/>
                          <a:pt x="6441516" y="5392"/>
                          <a:pt x="6685782" y="0"/>
                        </a:cubicBezTo>
                        <a:cubicBezTo>
                          <a:pt x="6679821" y="183772"/>
                          <a:pt x="6719093" y="522224"/>
                          <a:pt x="6685782" y="717006"/>
                        </a:cubicBezTo>
                        <a:cubicBezTo>
                          <a:pt x="6652471" y="911788"/>
                          <a:pt x="6689422" y="1107946"/>
                          <a:pt x="6685782" y="1378857"/>
                        </a:cubicBezTo>
                        <a:cubicBezTo>
                          <a:pt x="6541323" y="1368273"/>
                          <a:pt x="6375720" y="1358710"/>
                          <a:pt x="6217777" y="1378857"/>
                        </a:cubicBezTo>
                        <a:cubicBezTo>
                          <a:pt x="6059835" y="1399004"/>
                          <a:pt x="5769176" y="1372495"/>
                          <a:pt x="5415483" y="1378857"/>
                        </a:cubicBezTo>
                        <a:cubicBezTo>
                          <a:pt x="5061790" y="1385219"/>
                          <a:pt x="5124138" y="1391374"/>
                          <a:pt x="4880621" y="1378857"/>
                        </a:cubicBezTo>
                        <a:cubicBezTo>
                          <a:pt x="4637104" y="1366340"/>
                          <a:pt x="4355914" y="1359195"/>
                          <a:pt x="4212043" y="1378857"/>
                        </a:cubicBezTo>
                        <a:cubicBezTo>
                          <a:pt x="4068172" y="1398519"/>
                          <a:pt x="3736172" y="1350622"/>
                          <a:pt x="3409749" y="1378857"/>
                        </a:cubicBezTo>
                        <a:cubicBezTo>
                          <a:pt x="3083326" y="1407092"/>
                          <a:pt x="3036228" y="1350874"/>
                          <a:pt x="2741171" y="1378857"/>
                        </a:cubicBezTo>
                        <a:cubicBezTo>
                          <a:pt x="2446114" y="1406840"/>
                          <a:pt x="2408863" y="1387605"/>
                          <a:pt x="2273166" y="1378857"/>
                        </a:cubicBezTo>
                        <a:cubicBezTo>
                          <a:pt x="2137470" y="1370109"/>
                          <a:pt x="1995414" y="1380014"/>
                          <a:pt x="1738303" y="1378857"/>
                        </a:cubicBezTo>
                        <a:cubicBezTo>
                          <a:pt x="1481192" y="1377700"/>
                          <a:pt x="1134203" y="1375997"/>
                          <a:pt x="936009" y="1378857"/>
                        </a:cubicBezTo>
                        <a:cubicBezTo>
                          <a:pt x="737815" y="1381717"/>
                          <a:pt x="202633" y="1405777"/>
                          <a:pt x="0" y="1378857"/>
                        </a:cubicBezTo>
                        <a:cubicBezTo>
                          <a:pt x="-12891" y="1060517"/>
                          <a:pt x="20095" y="933787"/>
                          <a:pt x="0" y="717006"/>
                        </a:cubicBezTo>
                        <a:cubicBezTo>
                          <a:pt x="-20095" y="500225"/>
                          <a:pt x="17328" y="2365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Bahnschrift" panose="020B0502040204020203" pitchFamily="34" charset="0"/>
              </a:rPr>
              <a:t>Źródła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D2AD6A0-F3DD-5611-F14F-D2A41727AF2B}"/>
              </a:ext>
            </a:extLst>
          </p:cNvPr>
          <p:cNvSpPr txBox="1"/>
          <p:nvPr/>
        </p:nvSpPr>
        <p:spPr>
          <a:xfrm>
            <a:off x="0" y="1481328"/>
            <a:ext cx="11247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4"/>
              </a:rPr>
              <a:t>https://www.w3schools.com/vue/</a:t>
            </a:r>
            <a:endParaRPr lang="pl-PL" dirty="0"/>
          </a:p>
          <a:p>
            <a:r>
              <a:rPr lang="pl-PL" dirty="0">
                <a:hlinkClick r:id="rId5"/>
              </a:rPr>
              <a:t>https://en.wikipedia.org/wiki/Vue.js</a:t>
            </a:r>
            <a:endParaRPr lang="pl-PL" dirty="0"/>
          </a:p>
          <a:p>
            <a:r>
              <a:rPr lang="pl-PL" dirty="0">
                <a:hlinkClick r:id="rId6"/>
              </a:rPr>
              <a:t>https://vuejs.org/guide/introduction.html</a:t>
            </a:r>
            <a:endParaRPr lang="pl-PL" dirty="0"/>
          </a:p>
          <a:p>
            <a:r>
              <a:rPr lang="pl-PL" dirty="0">
                <a:hlinkClick r:id="rId7"/>
              </a:rPr>
              <a:t>https://grzegorzsekowski.pl/framework/</a:t>
            </a:r>
            <a:endParaRPr lang="pl-PL" dirty="0"/>
          </a:p>
          <a:p>
            <a:r>
              <a:rPr lang="pl-PL" dirty="0">
                <a:hlinkClick r:id="rId8"/>
              </a:rPr>
              <a:t>https://dev.to/ishmam/a-simple-component-comparison-between-3-popular-javascript-frameworks-12h0</a:t>
            </a:r>
            <a:endParaRPr lang="pl-PL" dirty="0"/>
          </a:p>
          <a:p>
            <a:r>
              <a:rPr lang="pl-PL" dirty="0">
                <a:hlinkClick r:id="rId9"/>
              </a:rPr>
              <a:t>https://www.squla.pl/programowanie</a:t>
            </a:r>
            <a:endParaRPr lang="pl-PL" dirty="0"/>
          </a:p>
          <a:p>
            <a:r>
              <a:rPr lang="pl-PL" dirty="0">
                <a:hlinkClick r:id="rId10"/>
              </a:rPr>
              <a:t>https://smartbees.pl/blog/vuejs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06765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049E304A-77D0-CA2E-238D-A01DDA70F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853" y="1015886"/>
            <a:ext cx="6318292" cy="547914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767E306-9A57-300E-9EAC-E03CD092A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456" y="2390209"/>
            <a:ext cx="9363456" cy="1119754"/>
          </a:xfrm>
        </p:spPr>
        <p:txBody>
          <a:bodyPr>
            <a:normAutofit fontScale="90000"/>
          </a:bodyPr>
          <a:lstStyle/>
          <a:p>
            <a:r>
              <a:rPr lang="pl-PL" sz="8000" dirty="0">
                <a:latin typeface="Bahnschrift Light" panose="020B0502040204020203" pitchFamily="34" charset="0"/>
              </a:rPr>
              <a:t>Dziękuje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B4B6E4D-5FFB-7E13-0265-32029B238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828" y="3509963"/>
            <a:ext cx="4986964" cy="490991"/>
          </a:xfrm>
        </p:spPr>
        <p:txBody>
          <a:bodyPr>
            <a:no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Zapraszam do części praktycznej.</a:t>
            </a:r>
          </a:p>
          <a:p>
            <a:r>
              <a:rPr lang="pl-PL" dirty="0">
                <a:latin typeface="Bahnschrift Light" panose="020B0502040204020203" pitchFamily="34" charset="0"/>
              </a:rPr>
              <a:t>Autor: Miłosz Grzyb 1p2t</a:t>
            </a:r>
          </a:p>
        </p:txBody>
      </p:sp>
    </p:spTree>
    <p:extLst>
      <p:ext uri="{BB962C8B-B14F-4D97-AF65-F5344CB8AC3E}">
        <p14:creationId xmlns:p14="http://schemas.microsoft.com/office/powerpoint/2010/main" val="4399093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C0ABEF6-C92C-7934-7BB8-640284D1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5554" y="988454"/>
            <a:ext cx="6318292" cy="547914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20D59F9E-95F6-1EAB-4E55-E035FEF54335}"/>
              </a:ext>
            </a:extLst>
          </p:cNvPr>
          <p:cNvSpPr/>
          <p:nvPr/>
        </p:nvSpPr>
        <p:spPr>
          <a:xfrm>
            <a:off x="0" y="2"/>
            <a:ext cx="6096000" cy="1378857"/>
          </a:xfrm>
          <a:prstGeom prst="rect">
            <a:avLst/>
          </a:prstGeom>
          <a:gradFill>
            <a:gsLst>
              <a:gs pos="52000">
                <a:srgbClr val="48AD91"/>
              </a:gs>
              <a:gs pos="100000">
                <a:srgbClr val="354B68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Bahnschrift" panose="020B0502040204020203" pitchFamily="34" charset="0"/>
              </a:rPr>
              <a:t>Czym jest Framework?</a:t>
            </a:r>
          </a:p>
        </p:txBody>
      </p:sp>
      <p:pic>
        <p:nvPicPr>
          <p:cNvPr id="2050" name="Picture 2" descr="A simple component comparison between 3 popular #JavaScript frameworks -  DEV Community">
            <a:extLst>
              <a:ext uri="{FF2B5EF4-FFF2-40B4-BE49-F238E27FC236}">
                <a16:creationId xmlns:a16="http://schemas.microsoft.com/office/drawing/2014/main" id="{B71C510E-1A88-7E0E-0126-8502C836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11" y="1266620"/>
            <a:ext cx="9325267" cy="391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C7077EC-FA31-EA35-159B-4EB4972DC428}"/>
              </a:ext>
            </a:extLst>
          </p:cNvPr>
          <p:cNvSpPr txBox="1"/>
          <p:nvPr/>
        </p:nvSpPr>
        <p:spPr>
          <a:xfrm>
            <a:off x="0" y="1378857"/>
            <a:ext cx="609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dirty="0">
              <a:latin typeface="Bahnschrift" panose="020B050204020402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D7C809E-5BEA-3C6F-26D7-6652AAF5218A}"/>
              </a:ext>
            </a:extLst>
          </p:cNvPr>
          <p:cNvSpPr txBox="1"/>
          <p:nvPr/>
        </p:nvSpPr>
        <p:spPr>
          <a:xfrm>
            <a:off x="0" y="1378857"/>
            <a:ext cx="737235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latin typeface="Bahnschrift Light" panose="020B0502040204020203" pitchFamily="34" charset="0"/>
              </a:rPr>
              <a:t>Framework  to platforma programistyczna, czyli szkielet do budowy aplikacji dostarczający niezbędnych bibliotek i komponentów oraz definiujący strukturę i działanie danej aplikacji. </a:t>
            </a:r>
          </a:p>
          <a:p>
            <a:endParaRPr lang="pl-PL" sz="21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latin typeface="Bahnschrift Light" panose="020B0502040204020203" pitchFamily="34" charset="0"/>
              </a:rPr>
              <a:t>Framework sprawia, że tworzenie danej aplikacji staje się bardziej efektywne, a kod zyskuje na jakości. </a:t>
            </a:r>
          </a:p>
          <a:p>
            <a:endParaRPr lang="pl-PL" sz="21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latin typeface="Bahnschrift Light" panose="020B0502040204020203" pitchFamily="34" charset="0"/>
              </a:rPr>
              <a:t>Frameworki zawierają fragmenty, które dopracowywane są na dalszych etapach pracy wedle własnego uznania.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1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>
                <a:latin typeface="Bahnschrift Light" panose="020B0502040204020203" pitchFamily="34" charset="0"/>
              </a:rPr>
              <a:t>Mocną stroną platform programistycznych jest to, że znacząco skracają czas napisania podstawowego kodu oraz to, że framework samoczynnie narzuca kolejność działań podczas tworzenia. </a:t>
            </a:r>
          </a:p>
        </p:txBody>
      </p:sp>
    </p:spTree>
    <p:extLst>
      <p:ext uri="{BB962C8B-B14F-4D97-AF65-F5344CB8AC3E}">
        <p14:creationId xmlns:p14="http://schemas.microsoft.com/office/powerpoint/2010/main" val="20614265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C0ABEF6-C92C-7934-7BB8-640284D1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5554" y="977786"/>
            <a:ext cx="6318292" cy="547914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20D59F9E-95F6-1EAB-4E55-E035FEF54335}"/>
              </a:ext>
            </a:extLst>
          </p:cNvPr>
          <p:cNvSpPr/>
          <p:nvPr/>
        </p:nvSpPr>
        <p:spPr>
          <a:xfrm>
            <a:off x="0" y="2"/>
            <a:ext cx="6096000" cy="1378857"/>
          </a:xfrm>
          <a:prstGeom prst="rect">
            <a:avLst/>
          </a:prstGeom>
          <a:gradFill>
            <a:gsLst>
              <a:gs pos="52000">
                <a:srgbClr val="48AD91"/>
              </a:gs>
              <a:gs pos="100000">
                <a:srgbClr val="354B68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Bahnschrift" panose="020B0502040204020203" pitchFamily="34" charset="0"/>
              </a:rPr>
              <a:t>Czym jest Framework?</a:t>
            </a:r>
          </a:p>
        </p:txBody>
      </p:sp>
      <p:pic>
        <p:nvPicPr>
          <p:cNvPr id="2050" name="Picture 2" descr="A simple component comparison between 3 popular #JavaScript frameworks -  DEV Community">
            <a:extLst>
              <a:ext uri="{FF2B5EF4-FFF2-40B4-BE49-F238E27FC236}">
                <a16:creationId xmlns:a16="http://schemas.microsoft.com/office/drawing/2014/main" id="{B71C510E-1A88-7E0E-0126-8502C836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11" y="1266620"/>
            <a:ext cx="9325267" cy="391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C7077EC-FA31-EA35-159B-4EB4972DC428}"/>
              </a:ext>
            </a:extLst>
          </p:cNvPr>
          <p:cNvSpPr txBox="1"/>
          <p:nvPr/>
        </p:nvSpPr>
        <p:spPr>
          <a:xfrm>
            <a:off x="0" y="1378857"/>
            <a:ext cx="609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dirty="0">
              <a:latin typeface="Bahnschrift" panose="020B050204020402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D7C809E-5BEA-3C6F-26D7-6652AAF5218A}"/>
              </a:ext>
            </a:extLst>
          </p:cNvPr>
          <p:cNvSpPr txBox="1"/>
          <p:nvPr/>
        </p:nvSpPr>
        <p:spPr>
          <a:xfrm>
            <a:off x="0" y="1378857"/>
            <a:ext cx="6807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Bahnschrift Light" panose="020B0502040204020203" pitchFamily="34" charset="0"/>
              </a:rPr>
              <a:t>Istnieje wiele rodzajów frameworków: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Bahnschrift Light" panose="020B0502040204020203" pitchFamily="34" charset="0"/>
              </a:rPr>
              <a:t>Frameworki webowe: Służą do budowy aplikacji webowych, obsługują zarządzanie trasami, żądaniami HTTP, szablony HTML i komunikację z bazą danych.  </a:t>
            </a:r>
          </a:p>
          <a:p>
            <a:endParaRPr lang="pl-PL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Bahnschrift Light" panose="020B0502040204020203" pitchFamily="34" charset="0"/>
              </a:rPr>
              <a:t>Frameworki aplikacji mobilnych: Specjalizują się w tworzeniu aplikacji na platformy mobilne, zapewniają interakcję z urządzeniem, dostęp do funkcji mobilnych i obsługę różnych systemów operacyjnych.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Bahnschrift Light" panose="020B0502040204020203" pitchFamily="34" charset="0"/>
              </a:rPr>
              <a:t>Frameworki frontendowe: Koncentrują się na warstwie frontendowej aplikacji, dostarczając narzędzi do efektywnego zarządzania interfejsem użytkownika i interakcji z użytkownikiem.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Bahnschrift Light" panose="020B0502040204020203" pitchFamily="34" charset="0"/>
              </a:rPr>
              <a:t>Frameworki backendowe: Zajmują się obsługą logiki biznesowej, dostępu do bazy danych, zarządzaniem sesjami i innymi elementami związanymi z obsługą serwerową.</a:t>
            </a:r>
          </a:p>
        </p:txBody>
      </p:sp>
    </p:spTree>
    <p:extLst>
      <p:ext uri="{BB962C8B-B14F-4D97-AF65-F5344CB8AC3E}">
        <p14:creationId xmlns:p14="http://schemas.microsoft.com/office/powerpoint/2010/main" val="15192665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C0ABEF6-C92C-7934-7BB8-640284D1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853" y="1015886"/>
            <a:ext cx="6318292" cy="547914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20D59F9E-95F6-1EAB-4E55-E035FEF54335}"/>
              </a:ext>
            </a:extLst>
          </p:cNvPr>
          <p:cNvSpPr/>
          <p:nvPr/>
        </p:nvSpPr>
        <p:spPr>
          <a:xfrm>
            <a:off x="0" y="0"/>
            <a:ext cx="6096000" cy="1378857"/>
          </a:xfrm>
          <a:prstGeom prst="rect">
            <a:avLst/>
          </a:prstGeom>
          <a:gradFill>
            <a:gsLst>
              <a:gs pos="52000">
                <a:srgbClr val="48AD91"/>
              </a:gs>
              <a:gs pos="100000">
                <a:srgbClr val="354B68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Bahnschrift" panose="020B0502040204020203" pitchFamily="34" charset="0"/>
              </a:rPr>
              <a:t>Czym jest Vue.js?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E603BA3-4EE5-6F7E-BAE2-CC84B7D46192}"/>
              </a:ext>
            </a:extLst>
          </p:cNvPr>
          <p:cNvSpPr txBox="1"/>
          <p:nvPr/>
        </p:nvSpPr>
        <p:spPr>
          <a:xfrm>
            <a:off x="0" y="1378857"/>
            <a:ext cx="6096000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Vue.js to framework JavaScript do tworzenia interfejsów użytkownika.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latin typeface="Bahnschrift Light" panose="020B0502040204020203" pitchFamily="34" charset="0"/>
              </a:rPr>
              <a:t>Jest to b</a:t>
            </a:r>
            <a:r>
              <a:rPr lang="pl-PL" sz="2000" i="0" dirty="0">
                <a:effectLst/>
                <a:latin typeface="Bahnschrift Light" panose="020B0502040204020203" pitchFamily="34" charset="0"/>
              </a:rPr>
              <a:t>iblioteka JavaScript, która pozwala tworzyć proste aplikacje webowe oparte o Model-</a:t>
            </a:r>
            <a:r>
              <a:rPr lang="pl-PL" sz="2000" i="0" dirty="0" err="1">
                <a:effectLst/>
                <a:latin typeface="Bahnschrift Light" panose="020B0502040204020203" pitchFamily="34" charset="0"/>
              </a:rPr>
              <a:t>View</a:t>
            </a:r>
            <a:r>
              <a:rPr lang="pl-PL" sz="2000" dirty="0">
                <a:latin typeface="Bahnschrift Light" panose="020B0502040204020203" pitchFamily="34" charset="0"/>
              </a:rPr>
              <a:t>-</a:t>
            </a:r>
            <a:r>
              <a:rPr lang="pl-PL" sz="2000" i="0" dirty="0" err="1">
                <a:effectLst/>
                <a:latin typeface="Bahnschrift Light" panose="020B0502040204020203" pitchFamily="34" charset="0"/>
              </a:rPr>
              <a:t>View</a:t>
            </a:r>
            <a:r>
              <a:rPr lang="pl-PL" sz="2000" dirty="0">
                <a:latin typeface="Bahnschrift Light" panose="020B0502040204020203" pitchFamily="34" charset="0"/>
              </a:rPr>
              <a:t>-</a:t>
            </a:r>
            <a:r>
              <a:rPr lang="pl-PL" sz="2000" i="0" dirty="0">
                <a:effectLst/>
                <a:latin typeface="Bahnschrift Light" panose="020B0502040204020203" pitchFamily="34" charset="0"/>
              </a:rPr>
              <a:t>Model (MVVM), składające się z komponentów. </a:t>
            </a:r>
            <a:endParaRPr kumimoji="0" lang="pl-PL" altLang="pl-PL" sz="2000" i="0" u="none" strike="noStrike" cap="none" normalizeH="0" baseline="0" dirty="0">
              <a:ln>
                <a:noFill/>
              </a:ln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Opiera się na standardowym HTML, CSS i JavaScript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zapewnia deklaratywny, oparty na komponentach model programowania, który pomaga efektywnie tworzyć interfejsy użytkownika, zarówno proste, jak i złożone.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l-PL" altLang="pl-PL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59A8D850-EF73-C870-9868-C55C94906A4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68" y="0"/>
            <a:ext cx="6096000" cy="685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323573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C0ABEF6-C92C-7934-7BB8-640284D1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853" y="1015886"/>
            <a:ext cx="6318292" cy="547914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20D59F9E-95F6-1EAB-4E55-E035FEF54335}"/>
              </a:ext>
            </a:extLst>
          </p:cNvPr>
          <p:cNvSpPr/>
          <p:nvPr/>
        </p:nvSpPr>
        <p:spPr>
          <a:xfrm>
            <a:off x="0" y="0"/>
            <a:ext cx="6821424" cy="1378857"/>
          </a:xfrm>
          <a:prstGeom prst="rect">
            <a:avLst/>
          </a:prstGeom>
          <a:gradFill>
            <a:gsLst>
              <a:gs pos="52000">
                <a:srgbClr val="48AD91"/>
              </a:gs>
              <a:gs pos="100000">
                <a:srgbClr val="354B68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Bahnschrift" panose="020B0502040204020203" pitchFamily="34" charset="0"/>
              </a:rPr>
              <a:t>Vue.js - podstawy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E603BA3-4EE5-6F7E-BAE2-CC84B7D46192}"/>
              </a:ext>
            </a:extLst>
          </p:cNvPr>
          <p:cNvSpPr txBox="1"/>
          <p:nvPr/>
        </p:nvSpPr>
        <p:spPr>
          <a:xfrm>
            <a:off x="0" y="1378857"/>
            <a:ext cx="6821424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Vue to </a:t>
            </a:r>
            <a:r>
              <a:rPr kumimoji="0" lang="pl-PL" altLang="pl-P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frontendowy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kumimoji="0" lang="pl-PL" altLang="pl-P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framework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JavaScript napisany w JavaScript.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l-PL" altLang="pl-PL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Frameworki podobne w działaniu do Vue to </a:t>
            </a:r>
            <a:r>
              <a:rPr kumimoji="0" lang="pl-PL" altLang="pl-P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React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i </a:t>
            </a:r>
            <a:r>
              <a:rPr kumimoji="0" lang="pl-PL" altLang="pl-PL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Angular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ale Vue jest lżejszy i łatwiejszy na początku.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l-PL" altLang="pl-PL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Vue jest rozpowszechniany jako plik JavaScript i można go dodać do strony internetowej (pliku HTML) za pomocą znacznika skryptu: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sz="22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2200" dirty="0">
                <a:solidFill>
                  <a:srgbClr val="000000"/>
                </a:solidFill>
                <a:latin typeface="Bahnschrift Light" panose="020B0502040204020203" pitchFamily="34" charset="0"/>
              </a:rPr>
              <a:t>Bez tego znacznika kod Vue nie będzie działał.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sz="22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    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6E84C81-DDEE-E172-8212-1F9DE4021583}"/>
              </a:ext>
            </a:extLst>
          </p:cNvPr>
          <p:cNvSpPr txBox="1"/>
          <p:nvPr/>
        </p:nvSpPr>
        <p:spPr>
          <a:xfrm>
            <a:off x="109728" y="4832812"/>
            <a:ext cx="712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" panose="020B0502040204020203" pitchFamily="34" charset="0"/>
              </a:rPr>
              <a:t>&lt;</a:t>
            </a:r>
            <a:r>
              <a:rPr lang="pl-PL" altLang="pl-PL" dirty="0" err="1">
                <a:solidFill>
                  <a:srgbClr val="000000"/>
                </a:solidFill>
                <a:latin typeface="Bahnschrift" panose="020B0502040204020203" pitchFamily="34" charset="0"/>
              </a:rPr>
              <a:t>script</a:t>
            </a:r>
            <a:r>
              <a:rPr lang="pl-PL" altLang="pl-PL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Bahnschrift" panose="020B0502040204020203" pitchFamily="34" charset="0"/>
              </a:rPr>
              <a:t>src</a:t>
            </a:r>
            <a:r>
              <a:rPr lang="pl-PL" altLang="pl-PL" dirty="0">
                <a:solidFill>
                  <a:srgbClr val="000000"/>
                </a:solidFill>
                <a:latin typeface="Bahnschrift" panose="020B0502040204020203" pitchFamily="34" charset="0"/>
              </a:rPr>
              <a:t>="https://unpkg.com/vue@3/dist/vue.global.js"&gt;&lt;/script&gt;</a:t>
            </a:r>
          </a:p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B04BE48-DD17-3E9B-B32E-3B9A5603A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52" y="180136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15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C0ABEF6-C92C-7934-7BB8-640284D1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854" y="1015886"/>
            <a:ext cx="6318292" cy="547914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Prostokąt: jeden zaokrąglony róg 3">
            <a:extLst>
              <a:ext uri="{FF2B5EF4-FFF2-40B4-BE49-F238E27FC236}">
                <a16:creationId xmlns:a16="http://schemas.microsoft.com/office/drawing/2014/main" id="{20D59F9E-95F6-1EAB-4E55-E035FEF54335}"/>
              </a:ext>
            </a:extLst>
          </p:cNvPr>
          <p:cNvSpPr/>
          <p:nvPr/>
        </p:nvSpPr>
        <p:spPr>
          <a:xfrm>
            <a:off x="0" y="0"/>
            <a:ext cx="6685782" cy="1378857"/>
          </a:xfrm>
          <a:prstGeom prst="round1Rect">
            <a:avLst>
              <a:gd name="adj" fmla="val 0"/>
            </a:avLst>
          </a:prstGeom>
          <a:gradFill>
            <a:gsLst>
              <a:gs pos="52000">
                <a:srgbClr val="48AD91"/>
              </a:gs>
              <a:gs pos="100000">
                <a:srgbClr val="354B68"/>
              </a:gs>
            </a:gsLst>
            <a:lin ang="2700000" scaled="1"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85782"/>
                      <a:gd name="connsiteY0" fmla="*/ 0 h 1378857"/>
                      <a:gd name="connsiteX1" fmla="*/ 468005 w 6685782"/>
                      <a:gd name="connsiteY1" fmla="*/ 0 h 1378857"/>
                      <a:gd name="connsiteX2" fmla="*/ 1270299 w 6685782"/>
                      <a:gd name="connsiteY2" fmla="*/ 0 h 1378857"/>
                      <a:gd name="connsiteX3" fmla="*/ 2005735 w 6685782"/>
                      <a:gd name="connsiteY3" fmla="*/ 0 h 1378857"/>
                      <a:gd name="connsiteX4" fmla="*/ 2473739 w 6685782"/>
                      <a:gd name="connsiteY4" fmla="*/ 0 h 1378857"/>
                      <a:gd name="connsiteX5" fmla="*/ 3075460 w 6685782"/>
                      <a:gd name="connsiteY5" fmla="*/ 0 h 1378857"/>
                      <a:gd name="connsiteX6" fmla="*/ 3877754 w 6685782"/>
                      <a:gd name="connsiteY6" fmla="*/ 0 h 1378857"/>
                      <a:gd name="connsiteX7" fmla="*/ 4546332 w 6685782"/>
                      <a:gd name="connsiteY7" fmla="*/ 0 h 1378857"/>
                      <a:gd name="connsiteX8" fmla="*/ 5281768 w 6685782"/>
                      <a:gd name="connsiteY8" fmla="*/ 0 h 1378857"/>
                      <a:gd name="connsiteX9" fmla="*/ 5883488 w 6685782"/>
                      <a:gd name="connsiteY9" fmla="*/ 0 h 1378857"/>
                      <a:gd name="connsiteX10" fmla="*/ 6685782 w 6685782"/>
                      <a:gd name="connsiteY10" fmla="*/ 0 h 1378857"/>
                      <a:gd name="connsiteX11" fmla="*/ 6685782 w 6685782"/>
                      <a:gd name="connsiteY11" fmla="*/ 717006 h 1378857"/>
                      <a:gd name="connsiteX12" fmla="*/ 6685782 w 6685782"/>
                      <a:gd name="connsiteY12" fmla="*/ 1378857 h 1378857"/>
                      <a:gd name="connsiteX13" fmla="*/ 6217777 w 6685782"/>
                      <a:gd name="connsiteY13" fmla="*/ 1378857 h 1378857"/>
                      <a:gd name="connsiteX14" fmla="*/ 5749773 w 6685782"/>
                      <a:gd name="connsiteY14" fmla="*/ 1378857 h 1378857"/>
                      <a:gd name="connsiteX15" fmla="*/ 5014337 w 6685782"/>
                      <a:gd name="connsiteY15" fmla="*/ 1378857 h 1378857"/>
                      <a:gd name="connsiteX16" fmla="*/ 4546332 w 6685782"/>
                      <a:gd name="connsiteY16" fmla="*/ 1378857 h 1378857"/>
                      <a:gd name="connsiteX17" fmla="*/ 3877754 w 6685782"/>
                      <a:gd name="connsiteY17" fmla="*/ 1378857 h 1378857"/>
                      <a:gd name="connsiteX18" fmla="*/ 3342891 w 6685782"/>
                      <a:gd name="connsiteY18" fmla="*/ 1378857 h 1378857"/>
                      <a:gd name="connsiteX19" fmla="*/ 2674313 w 6685782"/>
                      <a:gd name="connsiteY19" fmla="*/ 1378857 h 1378857"/>
                      <a:gd name="connsiteX20" fmla="*/ 2005735 w 6685782"/>
                      <a:gd name="connsiteY20" fmla="*/ 1378857 h 1378857"/>
                      <a:gd name="connsiteX21" fmla="*/ 1337156 w 6685782"/>
                      <a:gd name="connsiteY21" fmla="*/ 1378857 h 1378857"/>
                      <a:gd name="connsiteX22" fmla="*/ 668578 w 6685782"/>
                      <a:gd name="connsiteY22" fmla="*/ 1378857 h 1378857"/>
                      <a:gd name="connsiteX23" fmla="*/ 0 w 6685782"/>
                      <a:gd name="connsiteY23" fmla="*/ 1378857 h 1378857"/>
                      <a:gd name="connsiteX24" fmla="*/ 0 w 6685782"/>
                      <a:gd name="connsiteY24" fmla="*/ 675640 h 1378857"/>
                      <a:gd name="connsiteX25" fmla="*/ 0 w 6685782"/>
                      <a:gd name="connsiteY25" fmla="*/ 0 h 1378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6685782" h="1378857" fill="none" extrusionOk="0">
                        <a:moveTo>
                          <a:pt x="0" y="0"/>
                        </a:moveTo>
                        <a:cubicBezTo>
                          <a:pt x="221215" y="20560"/>
                          <a:pt x="235068" y="17032"/>
                          <a:pt x="468005" y="0"/>
                        </a:cubicBezTo>
                        <a:cubicBezTo>
                          <a:pt x="700943" y="-17032"/>
                          <a:pt x="918588" y="24259"/>
                          <a:pt x="1270299" y="0"/>
                        </a:cubicBezTo>
                        <a:cubicBezTo>
                          <a:pt x="1622010" y="-24259"/>
                          <a:pt x="1843217" y="3004"/>
                          <a:pt x="2005735" y="0"/>
                        </a:cubicBezTo>
                        <a:cubicBezTo>
                          <a:pt x="2168253" y="-3004"/>
                          <a:pt x="2257063" y="-4071"/>
                          <a:pt x="2473739" y="0"/>
                        </a:cubicBezTo>
                        <a:cubicBezTo>
                          <a:pt x="2690415" y="4071"/>
                          <a:pt x="2915513" y="7103"/>
                          <a:pt x="3075460" y="0"/>
                        </a:cubicBezTo>
                        <a:cubicBezTo>
                          <a:pt x="3235407" y="-7103"/>
                          <a:pt x="3643347" y="-6248"/>
                          <a:pt x="3877754" y="0"/>
                        </a:cubicBezTo>
                        <a:cubicBezTo>
                          <a:pt x="4112161" y="6248"/>
                          <a:pt x="4358610" y="14286"/>
                          <a:pt x="4546332" y="0"/>
                        </a:cubicBezTo>
                        <a:cubicBezTo>
                          <a:pt x="4734054" y="-14286"/>
                          <a:pt x="5128280" y="-21968"/>
                          <a:pt x="5281768" y="0"/>
                        </a:cubicBezTo>
                        <a:cubicBezTo>
                          <a:pt x="5435256" y="21968"/>
                          <a:pt x="5748490" y="-18514"/>
                          <a:pt x="5883488" y="0"/>
                        </a:cubicBezTo>
                        <a:cubicBezTo>
                          <a:pt x="6018486" y="18514"/>
                          <a:pt x="6511908" y="-21269"/>
                          <a:pt x="6685782" y="0"/>
                        </a:cubicBezTo>
                        <a:cubicBezTo>
                          <a:pt x="6650179" y="248638"/>
                          <a:pt x="6657561" y="520395"/>
                          <a:pt x="6685782" y="717006"/>
                        </a:cubicBezTo>
                        <a:cubicBezTo>
                          <a:pt x="6714003" y="913617"/>
                          <a:pt x="6704450" y="1100554"/>
                          <a:pt x="6685782" y="1378857"/>
                        </a:cubicBezTo>
                        <a:cubicBezTo>
                          <a:pt x="6490237" y="1367463"/>
                          <a:pt x="6363491" y="1376743"/>
                          <a:pt x="6217777" y="1378857"/>
                        </a:cubicBezTo>
                        <a:cubicBezTo>
                          <a:pt x="6072064" y="1380971"/>
                          <a:pt x="5894332" y="1392916"/>
                          <a:pt x="5749773" y="1378857"/>
                        </a:cubicBezTo>
                        <a:cubicBezTo>
                          <a:pt x="5605214" y="1364798"/>
                          <a:pt x="5169506" y="1357406"/>
                          <a:pt x="5014337" y="1378857"/>
                        </a:cubicBezTo>
                        <a:cubicBezTo>
                          <a:pt x="4859168" y="1400308"/>
                          <a:pt x="4711767" y="1374637"/>
                          <a:pt x="4546332" y="1378857"/>
                        </a:cubicBezTo>
                        <a:cubicBezTo>
                          <a:pt x="4380898" y="1383077"/>
                          <a:pt x="4075414" y="1366878"/>
                          <a:pt x="3877754" y="1378857"/>
                        </a:cubicBezTo>
                        <a:cubicBezTo>
                          <a:pt x="3680094" y="1390836"/>
                          <a:pt x="3463548" y="1403131"/>
                          <a:pt x="3342891" y="1378857"/>
                        </a:cubicBezTo>
                        <a:cubicBezTo>
                          <a:pt x="3222234" y="1354583"/>
                          <a:pt x="3002639" y="1410947"/>
                          <a:pt x="2674313" y="1378857"/>
                        </a:cubicBezTo>
                        <a:cubicBezTo>
                          <a:pt x="2345987" y="1346767"/>
                          <a:pt x="2193728" y="1355683"/>
                          <a:pt x="2005735" y="1378857"/>
                        </a:cubicBezTo>
                        <a:cubicBezTo>
                          <a:pt x="1817742" y="1402031"/>
                          <a:pt x="1588890" y="1353918"/>
                          <a:pt x="1337156" y="1378857"/>
                        </a:cubicBezTo>
                        <a:cubicBezTo>
                          <a:pt x="1085422" y="1403796"/>
                          <a:pt x="909603" y="1373613"/>
                          <a:pt x="668578" y="1378857"/>
                        </a:cubicBezTo>
                        <a:cubicBezTo>
                          <a:pt x="427553" y="1384101"/>
                          <a:pt x="331661" y="1400296"/>
                          <a:pt x="0" y="1378857"/>
                        </a:cubicBezTo>
                        <a:cubicBezTo>
                          <a:pt x="-15524" y="1182443"/>
                          <a:pt x="3022" y="921822"/>
                          <a:pt x="0" y="675640"/>
                        </a:cubicBezTo>
                        <a:cubicBezTo>
                          <a:pt x="-3022" y="429458"/>
                          <a:pt x="8247" y="173035"/>
                          <a:pt x="0" y="0"/>
                        </a:cubicBezTo>
                        <a:close/>
                      </a:path>
                      <a:path w="6685782" h="1378857" stroke="0" extrusionOk="0">
                        <a:moveTo>
                          <a:pt x="0" y="0"/>
                        </a:moveTo>
                        <a:cubicBezTo>
                          <a:pt x="135485" y="-8143"/>
                          <a:pt x="311967" y="20381"/>
                          <a:pt x="601720" y="0"/>
                        </a:cubicBezTo>
                        <a:cubicBezTo>
                          <a:pt x="891473" y="-20381"/>
                          <a:pt x="943473" y="11402"/>
                          <a:pt x="1069725" y="0"/>
                        </a:cubicBezTo>
                        <a:cubicBezTo>
                          <a:pt x="1195977" y="-11402"/>
                          <a:pt x="1643649" y="13245"/>
                          <a:pt x="1872019" y="0"/>
                        </a:cubicBezTo>
                        <a:cubicBezTo>
                          <a:pt x="2100389" y="-13245"/>
                          <a:pt x="2204179" y="9283"/>
                          <a:pt x="2473739" y="0"/>
                        </a:cubicBezTo>
                        <a:cubicBezTo>
                          <a:pt x="2743299" y="-9283"/>
                          <a:pt x="2785236" y="27107"/>
                          <a:pt x="3075460" y="0"/>
                        </a:cubicBezTo>
                        <a:cubicBezTo>
                          <a:pt x="3365684" y="-27107"/>
                          <a:pt x="3636749" y="24500"/>
                          <a:pt x="3877754" y="0"/>
                        </a:cubicBezTo>
                        <a:cubicBezTo>
                          <a:pt x="4118759" y="-24500"/>
                          <a:pt x="4195668" y="16482"/>
                          <a:pt x="4412616" y="0"/>
                        </a:cubicBezTo>
                        <a:cubicBezTo>
                          <a:pt x="4629564" y="-16482"/>
                          <a:pt x="4833313" y="11675"/>
                          <a:pt x="5214910" y="0"/>
                        </a:cubicBezTo>
                        <a:cubicBezTo>
                          <a:pt x="5596507" y="-11675"/>
                          <a:pt x="5795124" y="-36005"/>
                          <a:pt x="6017204" y="0"/>
                        </a:cubicBezTo>
                        <a:cubicBezTo>
                          <a:pt x="6239284" y="36005"/>
                          <a:pt x="6441516" y="5392"/>
                          <a:pt x="6685782" y="0"/>
                        </a:cubicBezTo>
                        <a:cubicBezTo>
                          <a:pt x="6679821" y="183772"/>
                          <a:pt x="6719093" y="522224"/>
                          <a:pt x="6685782" y="717006"/>
                        </a:cubicBezTo>
                        <a:cubicBezTo>
                          <a:pt x="6652471" y="911788"/>
                          <a:pt x="6689422" y="1107946"/>
                          <a:pt x="6685782" y="1378857"/>
                        </a:cubicBezTo>
                        <a:cubicBezTo>
                          <a:pt x="6541323" y="1368273"/>
                          <a:pt x="6375720" y="1358710"/>
                          <a:pt x="6217777" y="1378857"/>
                        </a:cubicBezTo>
                        <a:cubicBezTo>
                          <a:pt x="6059835" y="1399004"/>
                          <a:pt x="5769176" y="1372495"/>
                          <a:pt x="5415483" y="1378857"/>
                        </a:cubicBezTo>
                        <a:cubicBezTo>
                          <a:pt x="5061790" y="1385219"/>
                          <a:pt x="5124138" y="1391374"/>
                          <a:pt x="4880621" y="1378857"/>
                        </a:cubicBezTo>
                        <a:cubicBezTo>
                          <a:pt x="4637104" y="1366340"/>
                          <a:pt x="4355914" y="1359195"/>
                          <a:pt x="4212043" y="1378857"/>
                        </a:cubicBezTo>
                        <a:cubicBezTo>
                          <a:pt x="4068172" y="1398519"/>
                          <a:pt x="3736172" y="1350622"/>
                          <a:pt x="3409749" y="1378857"/>
                        </a:cubicBezTo>
                        <a:cubicBezTo>
                          <a:pt x="3083326" y="1407092"/>
                          <a:pt x="3036228" y="1350874"/>
                          <a:pt x="2741171" y="1378857"/>
                        </a:cubicBezTo>
                        <a:cubicBezTo>
                          <a:pt x="2446114" y="1406840"/>
                          <a:pt x="2408863" y="1387605"/>
                          <a:pt x="2273166" y="1378857"/>
                        </a:cubicBezTo>
                        <a:cubicBezTo>
                          <a:pt x="2137470" y="1370109"/>
                          <a:pt x="1995414" y="1380014"/>
                          <a:pt x="1738303" y="1378857"/>
                        </a:cubicBezTo>
                        <a:cubicBezTo>
                          <a:pt x="1481192" y="1377700"/>
                          <a:pt x="1134203" y="1375997"/>
                          <a:pt x="936009" y="1378857"/>
                        </a:cubicBezTo>
                        <a:cubicBezTo>
                          <a:pt x="737815" y="1381717"/>
                          <a:pt x="202633" y="1405777"/>
                          <a:pt x="0" y="1378857"/>
                        </a:cubicBezTo>
                        <a:cubicBezTo>
                          <a:pt x="-12891" y="1060517"/>
                          <a:pt x="20095" y="933787"/>
                          <a:pt x="0" y="717006"/>
                        </a:cubicBezTo>
                        <a:cubicBezTo>
                          <a:pt x="-20095" y="500225"/>
                          <a:pt x="17328" y="2365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Bahnschrift" panose="020B0502040204020203" pitchFamily="34" charset="0"/>
              </a:rPr>
              <a:t>Vue.js - podstawy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E603BA3-4EE5-6F7E-BAE2-CC84B7D46192}"/>
              </a:ext>
            </a:extLst>
          </p:cNvPr>
          <p:cNvSpPr txBox="1"/>
          <p:nvPr/>
        </p:nvSpPr>
        <p:spPr>
          <a:xfrm>
            <a:off x="0" y="1378857"/>
            <a:ext cx="6821424" cy="597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Zatem jak już dodaliśmy znacznik Vue do naszej strony możemy przejść do zapisania prostego kodu Vue.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Tutaj znajduje się przykładowy kod vue (patrz zdj.1)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Nazywa się to instancją Vue i może zawierać dane, metody i inne rzeczy, ale teraz zawiera tylko komunikat.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Pierwsza linia naszej instancji czyli tworzy ją i pozwala jej działać.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W ostatniej linii </a:t>
            </a:r>
            <a:r>
              <a:rPr lang="pl-PL" altLang="pl-PL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tagu</a:t>
            </a: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 &lt;</a:t>
            </a:r>
            <a:r>
              <a:rPr lang="pl-PL" altLang="pl-PL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script</a:t>
            </a: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&gt; nasza instancja Vue jest połączona z </a:t>
            </a:r>
            <a:r>
              <a:rPr lang="pl-PL" altLang="pl-PL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tagiem</a:t>
            </a: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 &lt;div id="</a:t>
            </a:r>
            <a:r>
              <a:rPr lang="pl-PL" altLang="pl-PL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app</a:t>
            </a: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"&gt; przez </a:t>
            </a:r>
            <a:r>
              <a:rPr lang="pl-PL" altLang="pl-PL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app.mount</a:t>
            </a: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(‚#</a:t>
            </a:r>
            <a:r>
              <a:rPr lang="pl-PL" altLang="pl-PL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app</a:t>
            </a: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l-PL" altLang="pl-PL" sz="19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Aby wypisać nasz komunikat na stronę możemy użyć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interpolacji tekstu, składni Vue z podwójnymi nawiasami klamrowymi {{ }} jako symbolem zastępczym danych.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w &lt;div id=„</a:t>
            </a:r>
            <a:r>
              <a:rPr lang="pl-PL" altLang="pl-PL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app</a:t>
            </a: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”&gt; wpisujemy {{</a:t>
            </a:r>
            <a:r>
              <a:rPr lang="pl-PL" altLang="pl-PL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message</a:t>
            </a: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}}.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sz="19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Przeglądarka wymieni {{ Message }} z tekstem przechowywanym we właściwości „</a:t>
            </a:r>
            <a:r>
              <a:rPr lang="pl-PL" altLang="pl-PL" sz="19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message</a:t>
            </a:r>
            <a:r>
              <a:rPr lang="pl-PL" altLang="pl-PL" sz="1900" dirty="0">
                <a:solidFill>
                  <a:srgbClr val="000000"/>
                </a:solidFill>
                <a:latin typeface="Bahnschrift Light" panose="020B0502040204020203" pitchFamily="34" charset="0"/>
              </a:rPr>
              <a:t>” wewnątrz instancji Vue.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sz="22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" panose="020B0502040204020203" pitchFamily="34" charset="0"/>
              </a:rPr>
              <a:t>     </a:t>
            </a:r>
          </a:p>
        </p:txBody>
      </p:sp>
      <p:pic>
        <p:nvPicPr>
          <p:cNvPr id="3" name="Obraz 2" descr="Obraz zawierający tekst, zrzut ekranu, wyświetlacz, Czcionka&#10;&#10;Opis wygenerowany automatycznie">
            <a:extLst>
              <a:ext uri="{FF2B5EF4-FFF2-40B4-BE49-F238E27FC236}">
                <a16:creationId xmlns:a16="http://schemas.microsoft.com/office/drawing/2014/main" id="{5E3AE2FF-38FA-09F0-4B17-7B996216C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" t="3945" b="5364"/>
          <a:stretch/>
        </p:blipFill>
        <p:spPr>
          <a:xfrm>
            <a:off x="6821424" y="1996958"/>
            <a:ext cx="5370576" cy="37581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F04451A-2A0B-75A3-25A6-E415662986F6}"/>
              </a:ext>
            </a:extLst>
          </p:cNvPr>
          <p:cNvSpPr txBox="1"/>
          <p:nvPr/>
        </p:nvSpPr>
        <p:spPr>
          <a:xfrm>
            <a:off x="6821424" y="5787678"/>
            <a:ext cx="163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Bahnschrift Light" panose="020B0502040204020203" pitchFamily="34" charset="0"/>
              </a:rPr>
              <a:t>Zdj.1</a:t>
            </a:r>
          </a:p>
        </p:txBody>
      </p:sp>
    </p:spTree>
    <p:extLst>
      <p:ext uri="{BB962C8B-B14F-4D97-AF65-F5344CB8AC3E}">
        <p14:creationId xmlns:p14="http://schemas.microsoft.com/office/powerpoint/2010/main" val="2188613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C0ABEF6-C92C-7934-7BB8-640284D1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854" y="1015885"/>
            <a:ext cx="6318292" cy="547914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Prostokąt: jeden zaokrąglony róg 3">
            <a:extLst>
              <a:ext uri="{FF2B5EF4-FFF2-40B4-BE49-F238E27FC236}">
                <a16:creationId xmlns:a16="http://schemas.microsoft.com/office/drawing/2014/main" id="{20D59F9E-95F6-1EAB-4E55-E035FEF54335}"/>
              </a:ext>
            </a:extLst>
          </p:cNvPr>
          <p:cNvSpPr/>
          <p:nvPr/>
        </p:nvSpPr>
        <p:spPr>
          <a:xfrm>
            <a:off x="0" y="0"/>
            <a:ext cx="6685782" cy="1378857"/>
          </a:xfrm>
          <a:prstGeom prst="round1Rect">
            <a:avLst>
              <a:gd name="adj" fmla="val 0"/>
            </a:avLst>
          </a:prstGeom>
          <a:gradFill>
            <a:gsLst>
              <a:gs pos="52000">
                <a:srgbClr val="48AD91"/>
              </a:gs>
              <a:gs pos="100000">
                <a:srgbClr val="354B68"/>
              </a:gs>
            </a:gsLst>
            <a:lin ang="2700000" scaled="1"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85782"/>
                      <a:gd name="connsiteY0" fmla="*/ 0 h 1378857"/>
                      <a:gd name="connsiteX1" fmla="*/ 468005 w 6685782"/>
                      <a:gd name="connsiteY1" fmla="*/ 0 h 1378857"/>
                      <a:gd name="connsiteX2" fmla="*/ 1270299 w 6685782"/>
                      <a:gd name="connsiteY2" fmla="*/ 0 h 1378857"/>
                      <a:gd name="connsiteX3" fmla="*/ 2005735 w 6685782"/>
                      <a:gd name="connsiteY3" fmla="*/ 0 h 1378857"/>
                      <a:gd name="connsiteX4" fmla="*/ 2473739 w 6685782"/>
                      <a:gd name="connsiteY4" fmla="*/ 0 h 1378857"/>
                      <a:gd name="connsiteX5" fmla="*/ 3075460 w 6685782"/>
                      <a:gd name="connsiteY5" fmla="*/ 0 h 1378857"/>
                      <a:gd name="connsiteX6" fmla="*/ 3877754 w 6685782"/>
                      <a:gd name="connsiteY6" fmla="*/ 0 h 1378857"/>
                      <a:gd name="connsiteX7" fmla="*/ 4546332 w 6685782"/>
                      <a:gd name="connsiteY7" fmla="*/ 0 h 1378857"/>
                      <a:gd name="connsiteX8" fmla="*/ 5281768 w 6685782"/>
                      <a:gd name="connsiteY8" fmla="*/ 0 h 1378857"/>
                      <a:gd name="connsiteX9" fmla="*/ 5883488 w 6685782"/>
                      <a:gd name="connsiteY9" fmla="*/ 0 h 1378857"/>
                      <a:gd name="connsiteX10" fmla="*/ 6685782 w 6685782"/>
                      <a:gd name="connsiteY10" fmla="*/ 0 h 1378857"/>
                      <a:gd name="connsiteX11" fmla="*/ 6685782 w 6685782"/>
                      <a:gd name="connsiteY11" fmla="*/ 717006 h 1378857"/>
                      <a:gd name="connsiteX12" fmla="*/ 6685782 w 6685782"/>
                      <a:gd name="connsiteY12" fmla="*/ 1378857 h 1378857"/>
                      <a:gd name="connsiteX13" fmla="*/ 6217777 w 6685782"/>
                      <a:gd name="connsiteY13" fmla="*/ 1378857 h 1378857"/>
                      <a:gd name="connsiteX14" fmla="*/ 5749773 w 6685782"/>
                      <a:gd name="connsiteY14" fmla="*/ 1378857 h 1378857"/>
                      <a:gd name="connsiteX15" fmla="*/ 5014337 w 6685782"/>
                      <a:gd name="connsiteY15" fmla="*/ 1378857 h 1378857"/>
                      <a:gd name="connsiteX16" fmla="*/ 4546332 w 6685782"/>
                      <a:gd name="connsiteY16" fmla="*/ 1378857 h 1378857"/>
                      <a:gd name="connsiteX17" fmla="*/ 3877754 w 6685782"/>
                      <a:gd name="connsiteY17" fmla="*/ 1378857 h 1378857"/>
                      <a:gd name="connsiteX18" fmla="*/ 3342891 w 6685782"/>
                      <a:gd name="connsiteY18" fmla="*/ 1378857 h 1378857"/>
                      <a:gd name="connsiteX19" fmla="*/ 2674313 w 6685782"/>
                      <a:gd name="connsiteY19" fmla="*/ 1378857 h 1378857"/>
                      <a:gd name="connsiteX20" fmla="*/ 2005735 w 6685782"/>
                      <a:gd name="connsiteY20" fmla="*/ 1378857 h 1378857"/>
                      <a:gd name="connsiteX21" fmla="*/ 1337156 w 6685782"/>
                      <a:gd name="connsiteY21" fmla="*/ 1378857 h 1378857"/>
                      <a:gd name="connsiteX22" fmla="*/ 668578 w 6685782"/>
                      <a:gd name="connsiteY22" fmla="*/ 1378857 h 1378857"/>
                      <a:gd name="connsiteX23" fmla="*/ 0 w 6685782"/>
                      <a:gd name="connsiteY23" fmla="*/ 1378857 h 1378857"/>
                      <a:gd name="connsiteX24" fmla="*/ 0 w 6685782"/>
                      <a:gd name="connsiteY24" fmla="*/ 675640 h 1378857"/>
                      <a:gd name="connsiteX25" fmla="*/ 0 w 6685782"/>
                      <a:gd name="connsiteY25" fmla="*/ 0 h 1378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6685782" h="1378857" fill="none" extrusionOk="0">
                        <a:moveTo>
                          <a:pt x="0" y="0"/>
                        </a:moveTo>
                        <a:cubicBezTo>
                          <a:pt x="221215" y="20560"/>
                          <a:pt x="235068" y="17032"/>
                          <a:pt x="468005" y="0"/>
                        </a:cubicBezTo>
                        <a:cubicBezTo>
                          <a:pt x="700943" y="-17032"/>
                          <a:pt x="918588" y="24259"/>
                          <a:pt x="1270299" y="0"/>
                        </a:cubicBezTo>
                        <a:cubicBezTo>
                          <a:pt x="1622010" y="-24259"/>
                          <a:pt x="1843217" y="3004"/>
                          <a:pt x="2005735" y="0"/>
                        </a:cubicBezTo>
                        <a:cubicBezTo>
                          <a:pt x="2168253" y="-3004"/>
                          <a:pt x="2257063" y="-4071"/>
                          <a:pt x="2473739" y="0"/>
                        </a:cubicBezTo>
                        <a:cubicBezTo>
                          <a:pt x="2690415" y="4071"/>
                          <a:pt x="2915513" y="7103"/>
                          <a:pt x="3075460" y="0"/>
                        </a:cubicBezTo>
                        <a:cubicBezTo>
                          <a:pt x="3235407" y="-7103"/>
                          <a:pt x="3643347" y="-6248"/>
                          <a:pt x="3877754" y="0"/>
                        </a:cubicBezTo>
                        <a:cubicBezTo>
                          <a:pt x="4112161" y="6248"/>
                          <a:pt x="4358610" y="14286"/>
                          <a:pt x="4546332" y="0"/>
                        </a:cubicBezTo>
                        <a:cubicBezTo>
                          <a:pt x="4734054" y="-14286"/>
                          <a:pt x="5128280" y="-21968"/>
                          <a:pt x="5281768" y="0"/>
                        </a:cubicBezTo>
                        <a:cubicBezTo>
                          <a:pt x="5435256" y="21968"/>
                          <a:pt x="5748490" y="-18514"/>
                          <a:pt x="5883488" y="0"/>
                        </a:cubicBezTo>
                        <a:cubicBezTo>
                          <a:pt x="6018486" y="18514"/>
                          <a:pt x="6511908" y="-21269"/>
                          <a:pt x="6685782" y="0"/>
                        </a:cubicBezTo>
                        <a:cubicBezTo>
                          <a:pt x="6650179" y="248638"/>
                          <a:pt x="6657561" y="520395"/>
                          <a:pt x="6685782" y="717006"/>
                        </a:cubicBezTo>
                        <a:cubicBezTo>
                          <a:pt x="6714003" y="913617"/>
                          <a:pt x="6704450" y="1100554"/>
                          <a:pt x="6685782" y="1378857"/>
                        </a:cubicBezTo>
                        <a:cubicBezTo>
                          <a:pt x="6490237" y="1367463"/>
                          <a:pt x="6363491" y="1376743"/>
                          <a:pt x="6217777" y="1378857"/>
                        </a:cubicBezTo>
                        <a:cubicBezTo>
                          <a:pt x="6072064" y="1380971"/>
                          <a:pt x="5894332" y="1392916"/>
                          <a:pt x="5749773" y="1378857"/>
                        </a:cubicBezTo>
                        <a:cubicBezTo>
                          <a:pt x="5605214" y="1364798"/>
                          <a:pt x="5169506" y="1357406"/>
                          <a:pt x="5014337" y="1378857"/>
                        </a:cubicBezTo>
                        <a:cubicBezTo>
                          <a:pt x="4859168" y="1400308"/>
                          <a:pt x="4711767" y="1374637"/>
                          <a:pt x="4546332" y="1378857"/>
                        </a:cubicBezTo>
                        <a:cubicBezTo>
                          <a:pt x="4380898" y="1383077"/>
                          <a:pt x="4075414" y="1366878"/>
                          <a:pt x="3877754" y="1378857"/>
                        </a:cubicBezTo>
                        <a:cubicBezTo>
                          <a:pt x="3680094" y="1390836"/>
                          <a:pt x="3463548" y="1403131"/>
                          <a:pt x="3342891" y="1378857"/>
                        </a:cubicBezTo>
                        <a:cubicBezTo>
                          <a:pt x="3222234" y="1354583"/>
                          <a:pt x="3002639" y="1410947"/>
                          <a:pt x="2674313" y="1378857"/>
                        </a:cubicBezTo>
                        <a:cubicBezTo>
                          <a:pt x="2345987" y="1346767"/>
                          <a:pt x="2193728" y="1355683"/>
                          <a:pt x="2005735" y="1378857"/>
                        </a:cubicBezTo>
                        <a:cubicBezTo>
                          <a:pt x="1817742" y="1402031"/>
                          <a:pt x="1588890" y="1353918"/>
                          <a:pt x="1337156" y="1378857"/>
                        </a:cubicBezTo>
                        <a:cubicBezTo>
                          <a:pt x="1085422" y="1403796"/>
                          <a:pt x="909603" y="1373613"/>
                          <a:pt x="668578" y="1378857"/>
                        </a:cubicBezTo>
                        <a:cubicBezTo>
                          <a:pt x="427553" y="1384101"/>
                          <a:pt x="331661" y="1400296"/>
                          <a:pt x="0" y="1378857"/>
                        </a:cubicBezTo>
                        <a:cubicBezTo>
                          <a:pt x="-15524" y="1182443"/>
                          <a:pt x="3022" y="921822"/>
                          <a:pt x="0" y="675640"/>
                        </a:cubicBezTo>
                        <a:cubicBezTo>
                          <a:pt x="-3022" y="429458"/>
                          <a:pt x="8247" y="173035"/>
                          <a:pt x="0" y="0"/>
                        </a:cubicBezTo>
                        <a:close/>
                      </a:path>
                      <a:path w="6685782" h="1378857" stroke="0" extrusionOk="0">
                        <a:moveTo>
                          <a:pt x="0" y="0"/>
                        </a:moveTo>
                        <a:cubicBezTo>
                          <a:pt x="135485" y="-8143"/>
                          <a:pt x="311967" y="20381"/>
                          <a:pt x="601720" y="0"/>
                        </a:cubicBezTo>
                        <a:cubicBezTo>
                          <a:pt x="891473" y="-20381"/>
                          <a:pt x="943473" y="11402"/>
                          <a:pt x="1069725" y="0"/>
                        </a:cubicBezTo>
                        <a:cubicBezTo>
                          <a:pt x="1195977" y="-11402"/>
                          <a:pt x="1643649" y="13245"/>
                          <a:pt x="1872019" y="0"/>
                        </a:cubicBezTo>
                        <a:cubicBezTo>
                          <a:pt x="2100389" y="-13245"/>
                          <a:pt x="2204179" y="9283"/>
                          <a:pt x="2473739" y="0"/>
                        </a:cubicBezTo>
                        <a:cubicBezTo>
                          <a:pt x="2743299" y="-9283"/>
                          <a:pt x="2785236" y="27107"/>
                          <a:pt x="3075460" y="0"/>
                        </a:cubicBezTo>
                        <a:cubicBezTo>
                          <a:pt x="3365684" y="-27107"/>
                          <a:pt x="3636749" y="24500"/>
                          <a:pt x="3877754" y="0"/>
                        </a:cubicBezTo>
                        <a:cubicBezTo>
                          <a:pt x="4118759" y="-24500"/>
                          <a:pt x="4195668" y="16482"/>
                          <a:pt x="4412616" y="0"/>
                        </a:cubicBezTo>
                        <a:cubicBezTo>
                          <a:pt x="4629564" y="-16482"/>
                          <a:pt x="4833313" y="11675"/>
                          <a:pt x="5214910" y="0"/>
                        </a:cubicBezTo>
                        <a:cubicBezTo>
                          <a:pt x="5596507" y="-11675"/>
                          <a:pt x="5795124" y="-36005"/>
                          <a:pt x="6017204" y="0"/>
                        </a:cubicBezTo>
                        <a:cubicBezTo>
                          <a:pt x="6239284" y="36005"/>
                          <a:pt x="6441516" y="5392"/>
                          <a:pt x="6685782" y="0"/>
                        </a:cubicBezTo>
                        <a:cubicBezTo>
                          <a:pt x="6679821" y="183772"/>
                          <a:pt x="6719093" y="522224"/>
                          <a:pt x="6685782" y="717006"/>
                        </a:cubicBezTo>
                        <a:cubicBezTo>
                          <a:pt x="6652471" y="911788"/>
                          <a:pt x="6689422" y="1107946"/>
                          <a:pt x="6685782" y="1378857"/>
                        </a:cubicBezTo>
                        <a:cubicBezTo>
                          <a:pt x="6541323" y="1368273"/>
                          <a:pt x="6375720" y="1358710"/>
                          <a:pt x="6217777" y="1378857"/>
                        </a:cubicBezTo>
                        <a:cubicBezTo>
                          <a:pt x="6059835" y="1399004"/>
                          <a:pt x="5769176" y="1372495"/>
                          <a:pt x="5415483" y="1378857"/>
                        </a:cubicBezTo>
                        <a:cubicBezTo>
                          <a:pt x="5061790" y="1385219"/>
                          <a:pt x="5124138" y="1391374"/>
                          <a:pt x="4880621" y="1378857"/>
                        </a:cubicBezTo>
                        <a:cubicBezTo>
                          <a:pt x="4637104" y="1366340"/>
                          <a:pt x="4355914" y="1359195"/>
                          <a:pt x="4212043" y="1378857"/>
                        </a:cubicBezTo>
                        <a:cubicBezTo>
                          <a:pt x="4068172" y="1398519"/>
                          <a:pt x="3736172" y="1350622"/>
                          <a:pt x="3409749" y="1378857"/>
                        </a:cubicBezTo>
                        <a:cubicBezTo>
                          <a:pt x="3083326" y="1407092"/>
                          <a:pt x="3036228" y="1350874"/>
                          <a:pt x="2741171" y="1378857"/>
                        </a:cubicBezTo>
                        <a:cubicBezTo>
                          <a:pt x="2446114" y="1406840"/>
                          <a:pt x="2408863" y="1387605"/>
                          <a:pt x="2273166" y="1378857"/>
                        </a:cubicBezTo>
                        <a:cubicBezTo>
                          <a:pt x="2137470" y="1370109"/>
                          <a:pt x="1995414" y="1380014"/>
                          <a:pt x="1738303" y="1378857"/>
                        </a:cubicBezTo>
                        <a:cubicBezTo>
                          <a:pt x="1481192" y="1377700"/>
                          <a:pt x="1134203" y="1375997"/>
                          <a:pt x="936009" y="1378857"/>
                        </a:cubicBezTo>
                        <a:cubicBezTo>
                          <a:pt x="737815" y="1381717"/>
                          <a:pt x="202633" y="1405777"/>
                          <a:pt x="0" y="1378857"/>
                        </a:cubicBezTo>
                        <a:cubicBezTo>
                          <a:pt x="-12891" y="1060517"/>
                          <a:pt x="20095" y="933787"/>
                          <a:pt x="0" y="717006"/>
                        </a:cubicBezTo>
                        <a:cubicBezTo>
                          <a:pt x="-20095" y="500225"/>
                          <a:pt x="17328" y="2365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Bahnschrift" panose="020B0502040204020203" pitchFamily="34" charset="0"/>
              </a:rPr>
              <a:t>Vue.js – podstawy (dane)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E603BA3-4EE5-6F7E-BAE2-CC84B7D46192}"/>
              </a:ext>
            </a:extLst>
          </p:cNvPr>
          <p:cNvSpPr txBox="1"/>
          <p:nvPr/>
        </p:nvSpPr>
        <p:spPr>
          <a:xfrm>
            <a:off x="0" y="1378857"/>
            <a:ext cx="6821424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W instancji vue znajduje się taka właściwość jak data()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(patrz zdj.1).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sz="20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W tym o to miejscu możemy wpisać zmienne jakie nasz kod Vue będzie wykorzystywał i zwracał ich wartości.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Na przykład: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              </a:t>
            </a:r>
            <a:r>
              <a:rPr lang="pl-PL" altLang="pl-PL" sz="20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const</a:t>
            </a: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pl-PL" altLang="pl-PL" sz="20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app</a:t>
            </a: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= </a:t>
            </a:r>
            <a:r>
              <a:rPr lang="pl-PL" altLang="pl-PL" sz="20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Vue.createApp</a:t>
            </a: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({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	    </a:t>
            </a:r>
            <a:r>
              <a:rPr lang="pl-PL" altLang="pl-PL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data() 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		return{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		nazwa_zmiennej: wartość_zmiennej,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		nazwa_zmiennej_2: wartość_zmiennej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		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	    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	 })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Poszczególne zmienne oddziela się przecinkiem bez ostatniej.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Zmienne można wykorzystywać również w metodach.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sz="20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sz="22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" panose="020B0502040204020203" pitchFamily="34" charset="0"/>
              </a:rPr>
              <a:t>     </a:t>
            </a:r>
          </a:p>
        </p:txBody>
      </p:sp>
      <p:pic>
        <p:nvPicPr>
          <p:cNvPr id="3" name="Obraz 2" descr="Obraz zawierający tekst, zrzut ekranu, wyświetlacz, Czcionka&#10;&#10;Opis wygenerowany automatycznie">
            <a:extLst>
              <a:ext uri="{FF2B5EF4-FFF2-40B4-BE49-F238E27FC236}">
                <a16:creationId xmlns:a16="http://schemas.microsoft.com/office/drawing/2014/main" id="{5E3AE2FF-38FA-09F0-4B17-7B996216C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" t="3945" b="5364"/>
          <a:stretch/>
        </p:blipFill>
        <p:spPr>
          <a:xfrm>
            <a:off x="6821424" y="1876365"/>
            <a:ext cx="5370576" cy="37581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F04451A-2A0B-75A3-25A6-E415662986F6}"/>
              </a:ext>
            </a:extLst>
          </p:cNvPr>
          <p:cNvSpPr txBox="1"/>
          <p:nvPr/>
        </p:nvSpPr>
        <p:spPr>
          <a:xfrm>
            <a:off x="6821424" y="5726235"/>
            <a:ext cx="163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Bahnschrift Light" panose="020B0502040204020203" pitchFamily="34" charset="0"/>
              </a:rPr>
              <a:t>Zdj.1</a:t>
            </a:r>
          </a:p>
        </p:txBody>
      </p:sp>
    </p:spTree>
    <p:extLst>
      <p:ext uri="{BB962C8B-B14F-4D97-AF65-F5344CB8AC3E}">
        <p14:creationId xmlns:p14="http://schemas.microsoft.com/office/powerpoint/2010/main" val="41450509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C0ABEF6-C92C-7934-7BB8-640284D1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854" y="970166"/>
            <a:ext cx="6318292" cy="547914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Prostokąt: jeden zaokrąglony róg 3">
            <a:extLst>
              <a:ext uri="{FF2B5EF4-FFF2-40B4-BE49-F238E27FC236}">
                <a16:creationId xmlns:a16="http://schemas.microsoft.com/office/drawing/2014/main" id="{20D59F9E-95F6-1EAB-4E55-E035FEF54335}"/>
              </a:ext>
            </a:extLst>
          </p:cNvPr>
          <p:cNvSpPr/>
          <p:nvPr/>
        </p:nvSpPr>
        <p:spPr>
          <a:xfrm>
            <a:off x="0" y="0"/>
            <a:ext cx="6685782" cy="1378857"/>
          </a:xfrm>
          <a:prstGeom prst="round1Rect">
            <a:avLst>
              <a:gd name="adj" fmla="val 0"/>
            </a:avLst>
          </a:prstGeom>
          <a:gradFill>
            <a:gsLst>
              <a:gs pos="52000">
                <a:srgbClr val="48AD91"/>
              </a:gs>
              <a:gs pos="100000">
                <a:srgbClr val="354B68"/>
              </a:gs>
            </a:gsLst>
            <a:lin ang="2700000" scaled="1"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85782"/>
                      <a:gd name="connsiteY0" fmla="*/ 0 h 1378857"/>
                      <a:gd name="connsiteX1" fmla="*/ 468005 w 6685782"/>
                      <a:gd name="connsiteY1" fmla="*/ 0 h 1378857"/>
                      <a:gd name="connsiteX2" fmla="*/ 1270299 w 6685782"/>
                      <a:gd name="connsiteY2" fmla="*/ 0 h 1378857"/>
                      <a:gd name="connsiteX3" fmla="*/ 2005735 w 6685782"/>
                      <a:gd name="connsiteY3" fmla="*/ 0 h 1378857"/>
                      <a:gd name="connsiteX4" fmla="*/ 2473739 w 6685782"/>
                      <a:gd name="connsiteY4" fmla="*/ 0 h 1378857"/>
                      <a:gd name="connsiteX5" fmla="*/ 3075460 w 6685782"/>
                      <a:gd name="connsiteY5" fmla="*/ 0 h 1378857"/>
                      <a:gd name="connsiteX6" fmla="*/ 3877754 w 6685782"/>
                      <a:gd name="connsiteY6" fmla="*/ 0 h 1378857"/>
                      <a:gd name="connsiteX7" fmla="*/ 4546332 w 6685782"/>
                      <a:gd name="connsiteY7" fmla="*/ 0 h 1378857"/>
                      <a:gd name="connsiteX8" fmla="*/ 5281768 w 6685782"/>
                      <a:gd name="connsiteY8" fmla="*/ 0 h 1378857"/>
                      <a:gd name="connsiteX9" fmla="*/ 5883488 w 6685782"/>
                      <a:gd name="connsiteY9" fmla="*/ 0 h 1378857"/>
                      <a:gd name="connsiteX10" fmla="*/ 6685782 w 6685782"/>
                      <a:gd name="connsiteY10" fmla="*/ 0 h 1378857"/>
                      <a:gd name="connsiteX11" fmla="*/ 6685782 w 6685782"/>
                      <a:gd name="connsiteY11" fmla="*/ 717006 h 1378857"/>
                      <a:gd name="connsiteX12" fmla="*/ 6685782 w 6685782"/>
                      <a:gd name="connsiteY12" fmla="*/ 1378857 h 1378857"/>
                      <a:gd name="connsiteX13" fmla="*/ 6217777 w 6685782"/>
                      <a:gd name="connsiteY13" fmla="*/ 1378857 h 1378857"/>
                      <a:gd name="connsiteX14" fmla="*/ 5749773 w 6685782"/>
                      <a:gd name="connsiteY14" fmla="*/ 1378857 h 1378857"/>
                      <a:gd name="connsiteX15" fmla="*/ 5014337 w 6685782"/>
                      <a:gd name="connsiteY15" fmla="*/ 1378857 h 1378857"/>
                      <a:gd name="connsiteX16" fmla="*/ 4546332 w 6685782"/>
                      <a:gd name="connsiteY16" fmla="*/ 1378857 h 1378857"/>
                      <a:gd name="connsiteX17" fmla="*/ 3877754 w 6685782"/>
                      <a:gd name="connsiteY17" fmla="*/ 1378857 h 1378857"/>
                      <a:gd name="connsiteX18" fmla="*/ 3342891 w 6685782"/>
                      <a:gd name="connsiteY18" fmla="*/ 1378857 h 1378857"/>
                      <a:gd name="connsiteX19" fmla="*/ 2674313 w 6685782"/>
                      <a:gd name="connsiteY19" fmla="*/ 1378857 h 1378857"/>
                      <a:gd name="connsiteX20" fmla="*/ 2005735 w 6685782"/>
                      <a:gd name="connsiteY20" fmla="*/ 1378857 h 1378857"/>
                      <a:gd name="connsiteX21" fmla="*/ 1337156 w 6685782"/>
                      <a:gd name="connsiteY21" fmla="*/ 1378857 h 1378857"/>
                      <a:gd name="connsiteX22" fmla="*/ 668578 w 6685782"/>
                      <a:gd name="connsiteY22" fmla="*/ 1378857 h 1378857"/>
                      <a:gd name="connsiteX23" fmla="*/ 0 w 6685782"/>
                      <a:gd name="connsiteY23" fmla="*/ 1378857 h 1378857"/>
                      <a:gd name="connsiteX24" fmla="*/ 0 w 6685782"/>
                      <a:gd name="connsiteY24" fmla="*/ 675640 h 1378857"/>
                      <a:gd name="connsiteX25" fmla="*/ 0 w 6685782"/>
                      <a:gd name="connsiteY25" fmla="*/ 0 h 1378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6685782" h="1378857" fill="none" extrusionOk="0">
                        <a:moveTo>
                          <a:pt x="0" y="0"/>
                        </a:moveTo>
                        <a:cubicBezTo>
                          <a:pt x="221215" y="20560"/>
                          <a:pt x="235068" y="17032"/>
                          <a:pt x="468005" y="0"/>
                        </a:cubicBezTo>
                        <a:cubicBezTo>
                          <a:pt x="700943" y="-17032"/>
                          <a:pt x="918588" y="24259"/>
                          <a:pt x="1270299" y="0"/>
                        </a:cubicBezTo>
                        <a:cubicBezTo>
                          <a:pt x="1622010" y="-24259"/>
                          <a:pt x="1843217" y="3004"/>
                          <a:pt x="2005735" y="0"/>
                        </a:cubicBezTo>
                        <a:cubicBezTo>
                          <a:pt x="2168253" y="-3004"/>
                          <a:pt x="2257063" y="-4071"/>
                          <a:pt x="2473739" y="0"/>
                        </a:cubicBezTo>
                        <a:cubicBezTo>
                          <a:pt x="2690415" y="4071"/>
                          <a:pt x="2915513" y="7103"/>
                          <a:pt x="3075460" y="0"/>
                        </a:cubicBezTo>
                        <a:cubicBezTo>
                          <a:pt x="3235407" y="-7103"/>
                          <a:pt x="3643347" y="-6248"/>
                          <a:pt x="3877754" y="0"/>
                        </a:cubicBezTo>
                        <a:cubicBezTo>
                          <a:pt x="4112161" y="6248"/>
                          <a:pt x="4358610" y="14286"/>
                          <a:pt x="4546332" y="0"/>
                        </a:cubicBezTo>
                        <a:cubicBezTo>
                          <a:pt x="4734054" y="-14286"/>
                          <a:pt x="5128280" y="-21968"/>
                          <a:pt x="5281768" y="0"/>
                        </a:cubicBezTo>
                        <a:cubicBezTo>
                          <a:pt x="5435256" y="21968"/>
                          <a:pt x="5748490" y="-18514"/>
                          <a:pt x="5883488" y="0"/>
                        </a:cubicBezTo>
                        <a:cubicBezTo>
                          <a:pt x="6018486" y="18514"/>
                          <a:pt x="6511908" y="-21269"/>
                          <a:pt x="6685782" y="0"/>
                        </a:cubicBezTo>
                        <a:cubicBezTo>
                          <a:pt x="6650179" y="248638"/>
                          <a:pt x="6657561" y="520395"/>
                          <a:pt x="6685782" y="717006"/>
                        </a:cubicBezTo>
                        <a:cubicBezTo>
                          <a:pt x="6714003" y="913617"/>
                          <a:pt x="6704450" y="1100554"/>
                          <a:pt x="6685782" y="1378857"/>
                        </a:cubicBezTo>
                        <a:cubicBezTo>
                          <a:pt x="6490237" y="1367463"/>
                          <a:pt x="6363491" y="1376743"/>
                          <a:pt x="6217777" y="1378857"/>
                        </a:cubicBezTo>
                        <a:cubicBezTo>
                          <a:pt x="6072064" y="1380971"/>
                          <a:pt x="5894332" y="1392916"/>
                          <a:pt x="5749773" y="1378857"/>
                        </a:cubicBezTo>
                        <a:cubicBezTo>
                          <a:pt x="5605214" y="1364798"/>
                          <a:pt x="5169506" y="1357406"/>
                          <a:pt x="5014337" y="1378857"/>
                        </a:cubicBezTo>
                        <a:cubicBezTo>
                          <a:pt x="4859168" y="1400308"/>
                          <a:pt x="4711767" y="1374637"/>
                          <a:pt x="4546332" y="1378857"/>
                        </a:cubicBezTo>
                        <a:cubicBezTo>
                          <a:pt x="4380898" y="1383077"/>
                          <a:pt x="4075414" y="1366878"/>
                          <a:pt x="3877754" y="1378857"/>
                        </a:cubicBezTo>
                        <a:cubicBezTo>
                          <a:pt x="3680094" y="1390836"/>
                          <a:pt x="3463548" y="1403131"/>
                          <a:pt x="3342891" y="1378857"/>
                        </a:cubicBezTo>
                        <a:cubicBezTo>
                          <a:pt x="3222234" y="1354583"/>
                          <a:pt x="3002639" y="1410947"/>
                          <a:pt x="2674313" y="1378857"/>
                        </a:cubicBezTo>
                        <a:cubicBezTo>
                          <a:pt x="2345987" y="1346767"/>
                          <a:pt x="2193728" y="1355683"/>
                          <a:pt x="2005735" y="1378857"/>
                        </a:cubicBezTo>
                        <a:cubicBezTo>
                          <a:pt x="1817742" y="1402031"/>
                          <a:pt x="1588890" y="1353918"/>
                          <a:pt x="1337156" y="1378857"/>
                        </a:cubicBezTo>
                        <a:cubicBezTo>
                          <a:pt x="1085422" y="1403796"/>
                          <a:pt x="909603" y="1373613"/>
                          <a:pt x="668578" y="1378857"/>
                        </a:cubicBezTo>
                        <a:cubicBezTo>
                          <a:pt x="427553" y="1384101"/>
                          <a:pt x="331661" y="1400296"/>
                          <a:pt x="0" y="1378857"/>
                        </a:cubicBezTo>
                        <a:cubicBezTo>
                          <a:pt x="-15524" y="1182443"/>
                          <a:pt x="3022" y="921822"/>
                          <a:pt x="0" y="675640"/>
                        </a:cubicBezTo>
                        <a:cubicBezTo>
                          <a:pt x="-3022" y="429458"/>
                          <a:pt x="8247" y="173035"/>
                          <a:pt x="0" y="0"/>
                        </a:cubicBezTo>
                        <a:close/>
                      </a:path>
                      <a:path w="6685782" h="1378857" stroke="0" extrusionOk="0">
                        <a:moveTo>
                          <a:pt x="0" y="0"/>
                        </a:moveTo>
                        <a:cubicBezTo>
                          <a:pt x="135485" y="-8143"/>
                          <a:pt x="311967" y="20381"/>
                          <a:pt x="601720" y="0"/>
                        </a:cubicBezTo>
                        <a:cubicBezTo>
                          <a:pt x="891473" y="-20381"/>
                          <a:pt x="943473" y="11402"/>
                          <a:pt x="1069725" y="0"/>
                        </a:cubicBezTo>
                        <a:cubicBezTo>
                          <a:pt x="1195977" y="-11402"/>
                          <a:pt x="1643649" y="13245"/>
                          <a:pt x="1872019" y="0"/>
                        </a:cubicBezTo>
                        <a:cubicBezTo>
                          <a:pt x="2100389" y="-13245"/>
                          <a:pt x="2204179" y="9283"/>
                          <a:pt x="2473739" y="0"/>
                        </a:cubicBezTo>
                        <a:cubicBezTo>
                          <a:pt x="2743299" y="-9283"/>
                          <a:pt x="2785236" y="27107"/>
                          <a:pt x="3075460" y="0"/>
                        </a:cubicBezTo>
                        <a:cubicBezTo>
                          <a:pt x="3365684" y="-27107"/>
                          <a:pt x="3636749" y="24500"/>
                          <a:pt x="3877754" y="0"/>
                        </a:cubicBezTo>
                        <a:cubicBezTo>
                          <a:pt x="4118759" y="-24500"/>
                          <a:pt x="4195668" y="16482"/>
                          <a:pt x="4412616" y="0"/>
                        </a:cubicBezTo>
                        <a:cubicBezTo>
                          <a:pt x="4629564" y="-16482"/>
                          <a:pt x="4833313" y="11675"/>
                          <a:pt x="5214910" y="0"/>
                        </a:cubicBezTo>
                        <a:cubicBezTo>
                          <a:pt x="5596507" y="-11675"/>
                          <a:pt x="5795124" y="-36005"/>
                          <a:pt x="6017204" y="0"/>
                        </a:cubicBezTo>
                        <a:cubicBezTo>
                          <a:pt x="6239284" y="36005"/>
                          <a:pt x="6441516" y="5392"/>
                          <a:pt x="6685782" y="0"/>
                        </a:cubicBezTo>
                        <a:cubicBezTo>
                          <a:pt x="6679821" y="183772"/>
                          <a:pt x="6719093" y="522224"/>
                          <a:pt x="6685782" y="717006"/>
                        </a:cubicBezTo>
                        <a:cubicBezTo>
                          <a:pt x="6652471" y="911788"/>
                          <a:pt x="6689422" y="1107946"/>
                          <a:pt x="6685782" y="1378857"/>
                        </a:cubicBezTo>
                        <a:cubicBezTo>
                          <a:pt x="6541323" y="1368273"/>
                          <a:pt x="6375720" y="1358710"/>
                          <a:pt x="6217777" y="1378857"/>
                        </a:cubicBezTo>
                        <a:cubicBezTo>
                          <a:pt x="6059835" y="1399004"/>
                          <a:pt x="5769176" y="1372495"/>
                          <a:pt x="5415483" y="1378857"/>
                        </a:cubicBezTo>
                        <a:cubicBezTo>
                          <a:pt x="5061790" y="1385219"/>
                          <a:pt x="5124138" y="1391374"/>
                          <a:pt x="4880621" y="1378857"/>
                        </a:cubicBezTo>
                        <a:cubicBezTo>
                          <a:pt x="4637104" y="1366340"/>
                          <a:pt x="4355914" y="1359195"/>
                          <a:pt x="4212043" y="1378857"/>
                        </a:cubicBezTo>
                        <a:cubicBezTo>
                          <a:pt x="4068172" y="1398519"/>
                          <a:pt x="3736172" y="1350622"/>
                          <a:pt x="3409749" y="1378857"/>
                        </a:cubicBezTo>
                        <a:cubicBezTo>
                          <a:pt x="3083326" y="1407092"/>
                          <a:pt x="3036228" y="1350874"/>
                          <a:pt x="2741171" y="1378857"/>
                        </a:cubicBezTo>
                        <a:cubicBezTo>
                          <a:pt x="2446114" y="1406840"/>
                          <a:pt x="2408863" y="1387605"/>
                          <a:pt x="2273166" y="1378857"/>
                        </a:cubicBezTo>
                        <a:cubicBezTo>
                          <a:pt x="2137470" y="1370109"/>
                          <a:pt x="1995414" y="1380014"/>
                          <a:pt x="1738303" y="1378857"/>
                        </a:cubicBezTo>
                        <a:cubicBezTo>
                          <a:pt x="1481192" y="1377700"/>
                          <a:pt x="1134203" y="1375997"/>
                          <a:pt x="936009" y="1378857"/>
                        </a:cubicBezTo>
                        <a:cubicBezTo>
                          <a:pt x="737815" y="1381717"/>
                          <a:pt x="202633" y="1405777"/>
                          <a:pt x="0" y="1378857"/>
                        </a:cubicBezTo>
                        <a:cubicBezTo>
                          <a:pt x="-12891" y="1060517"/>
                          <a:pt x="20095" y="933787"/>
                          <a:pt x="0" y="717006"/>
                        </a:cubicBezTo>
                        <a:cubicBezTo>
                          <a:pt x="-20095" y="500225"/>
                          <a:pt x="17328" y="2365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Bahnschrift" panose="020B0502040204020203" pitchFamily="34" charset="0"/>
              </a:rPr>
              <a:t>Vue.js – podstawy (dyrektywy)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E603BA3-4EE5-6F7E-BAE2-CC84B7D46192}"/>
              </a:ext>
            </a:extLst>
          </p:cNvPr>
          <p:cNvSpPr txBox="1"/>
          <p:nvPr/>
        </p:nvSpPr>
        <p:spPr>
          <a:xfrm>
            <a:off x="0" y="1378857"/>
            <a:ext cx="6685782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Dyrektywy Vue to specjalne atrybuty HTML z przedrostkiem v-, które zapewniają </a:t>
            </a:r>
            <a:r>
              <a:rPr lang="pl-PL" altLang="pl-PL" sz="20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tagowi</a:t>
            </a: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 HTML dodatkową funkcjonalność.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Dyrektywy Vue łączą się z instancją Vue w celu tworzenia dynamicznych i reaktywnych interfejsów użytkownika.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2000" dirty="0">
                <a:solidFill>
                  <a:srgbClr val="000000"/>
                </a:solidFill>
                <a:latin typeface="Bahnschrift Light" panose="020B0502040204020203" pitchFamily="34" charset="0"/>
              </a:rPr>
              <a:t>W Vue mamy takie dyrektywy jak:</a:t>
            </a:r>
            <a:endParaRPr lang="pl-PL" altLang="pl-PL" sz="22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     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1BC42D-036A-5E01-54EC-4F66BB9B2915}"/>
              </a:ext>
            </a:extLst>
          </p:cNvPr>
          <p:cNvSpPr txBox="1"/>
          <p:nvPr/>
        </p:nvSpPr>
        <p:spPr>
          <a:xfrm>
            <a:off x="120396" y="3625655"/>
            <a:ext cx="119512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v-bind</a:t>
            </a:r>
            <a:r>
              <a:rPr lang="pl-PL" sz="1700" dirty="0">
                <a:latin typeface="Bahnschrift Light" panose="020B0502040204020203" pitchFamily="34" charset="0"/>
              </a:rPr>
              <a:t>: łączy atrybut w znaczniku HTML ze zmienną danych wewnątrz instancji Vue.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v-</a:t>
            </a:r>
            <a:r>
              <a:rPr lang="pl-PL" sz="1700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if</a:t>
            </a: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:</a:t>
            </a:r>
            <a:r>
              <a:rPr lang="pl-PL" sz="1700" dirty="0">
                <a:latin typeface="Bahnschrift Light" panose="020B0502040204020203" pitchFamily="34" charset="0"/>
              </a:rPr>
              <a:t>  Tworzy znaczniki HTML w zależności od warunku. Dyrektywy </a:t>
            </a: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v-</a:t>
            </a:r>
            <a:r>
              <a:rPr lang="pl-PL" sz="1700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else</a:t>
            </a: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-</a:t>
            </a:r>
            <a:r>
              <a:rPr lang="pl-PL" sz="1700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if</a:t>
            </a:r>
            <a:r>
              <a:rPr lang="pl-PL" sz="1700" dirty="0">
                <a:latin typeface="Bahnschrift Light" panose="020B0502040204020203" pitchFamily="34" charset="0"/>
              </a:rPr>
              <a:t> i </a:t>
            </a: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v-</a:t>
            </a:r>
            <a:r>
              <a:rPr lang="pl-PL" sz="1700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else</a:t>
            </a:r>
            <a:r>
              <a:rPr lang="pl-PL" sz="1700" dirty="0">
                <a:latin typeface="Bahnschrift Light" panose="020B0502040204020203" pitchFamily="34" charset="0"/>
              </a:rPr>
              <a:t> są używane razem z dyrektywą v-</a:t>
            </a:r>
            <a:r>
              <a:rPr lang="pl-PL" sz="1700" dirty="0" err="1">
                <a:latin typeface="Bahnschrift Light" panose="020B0502040204020203" pitchFamily="34" charset="0"/>
              </a:rPr>
              <a:t>if</a:t>
            </a:r>
            <a:r>
              <a:rPr lang="en-US" sz="1700" dirty="0">
                <a:latin typeface="Bahnschrift Light" panose="020B0502040204020203" pitchFamily="34" charset="0"/>
              </a:rPr>
              <a:t>.</a:t>
            </a:r>
            <a:endParaRPr lang="pl-PL" sz="17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v-show:</a:t>
            </a:r>
            <a:r>
              <a:rPr lang="pl-PL" sz="1700" dirty="0">
                <a:latin typeface="Bahnschrift Light" panose="020B0502040204020203" pitchFamily="34" charset="0"/>
              </a:rPr>
              <a:t> Określa, czy element HTML powinien być widoczny, czy nie, w zależności od warunku.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v-for:</a:t>
            </a:r>
            <a:r>
              <a:rPr lang="pl-PL" sz="1700" dirty="0">
                <a:latin typeface="Bahnschrift Light" panose="020B0502040204020203" pitchFamily="34" charset="0"/>
              </a:rPr>
              <a:t>	 Tworzy listę </a:t>
            </a:r>
            <a:r>
              <a:rPr lang="pl-PL" sz="1700" dirty="0" err="1">
                <a:latin typeface="Bahnschrift Light" panose="020B0502040204020203" pitchFamily="34" charset="0"/>
              </a:rPr>
              <a:t>tagów</a:t>
            </a:r>
            <a:r>
              <a:rPr lang="pl-PL" sz="1700" dirty="0">
                <a:latin typeface="Bahnschrift Light" panose="020B0502040204020203" pitchFamily="34" charset="0"/>
              </a:rPr>
              <a:t> na podstawie tablicy w instancji Vue przy użyciu pętli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v-on:</a:t>
            </a:r>
            <a:r>
              <a:rPr lang="pl-PL" sz="1700" dirty="0">
                <a:latin typeface="Bahnschrift Light" panose="020B0502040204020203" pitchFamily="34" charset="0"/>
              </a:rPr>
              <a:t>	 Łączy zdarzenie w znaczniku HTML z wyrażeniem JavaScript lub metodą instancji Vue. Możemy również dokładniej określić, jak nasza strona powinna reagować na określone zdarzenie, używając modyfikatorów zdarzeń.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v-model: </a:t>
            </a:r>
            <a:r>
              <a:rPr lang="pl-PL" sz="1700" dirty="0">
                <a:latin typeface="Bahnschrift Light" panose="020B0502040204020203" pitchFamily="34" charset="0"/>
              </a:rPr>
              <a:t>Używany w formularzach HTML ze znacznikami takimi jak </a:t>
            </a: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&lt;form&gt;</a:t>
            </a:r>
            <a:r>
              <a:rPr lang="pl-PL" sz="1700" dirty="0">
                <a:latin typeface="Bahnschrift Light" panose="020B0502040204020203" pitchFamily="34" charset="0"/>
              </a:rPr>
              <a:t>, </a:t>
            </a: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&lt;</a:t>
            </a:r>
            <a:r>
              <a:rPr lang="pl-PL" sz="1700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input</a:t>
            </a: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&gt; </a:t>
            </a:r>
            <a:r>
              <a:rPr lang="pl-PL" sz="1700" dirty="0">
                <a:latin typeface="Bahnschrift Light" panose="020B0502040204020203" pitchFamily="34" charset="0"/>
              </a:rPr>
              <a:t>i</a:t>
            </a: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 &lt;</a:t>
            </a:r>
            <a:r>
              <a:rPr lang="pl-PL" sz="1700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button</a:t>
            </a:r>
            <a:r>
              <a:rPr lang="pl-PL" sz="17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&gt;. </a:t>
            </a:r>
            <a:r>
              <a:rPr lang="pl-PL" sz="1700" dirty="0">
                <a:latin typeface="Bahnschrift Light" panose="020B0502040204020203" pitchFamily="34" charset="0"/>
              </a:rPr>
              <a:t>Tworzy dwukierunkowe powiązanie między elementem wejściowym a właściwością danych instancji Vue.</a:t>
            </a:r>
          </a:p>
          <a:p>
            <a:endParaRPr lang="pl-PL" sz="1700" dirty="0">
              <a:latin typeface="Bahnschrift Light" panose="020B0502040204020203" pitchFamily="34" charset="0"/>
            </a:endParaRPr>
          </a:p>
          <a:p>
            <a:r>
              <a:rPr lang="pl-PL" sz="2000" dirty="0">
                <a:latin typeface="Bahnschrift Light" panose="020B0502040204020203" pitchFamily="34" charset="0"/>
              </a:rPr>
              <a:t>Dyrektywy vue wpisuje się bezpośrednio w &lt;div&gt; np. &lt;div </a:t>
            </a:r>
            <a:r>
              <a:rPr lang="pl-PL" sz="2000" dirty="0" err="1">
                <a:latin typeface="Bahnschrift Light" panose="020B0502040204020203" pitchFamily="34" charset="0"/>
              </a:rPr>
              <a:t>v-bind:class</a:t>
            </a:r>
            <a:r>
              <a:rPr lang="pl-PL" sz="2000" dirty="0">
                <a:latin typeface="Bahnschrift Light" panose="020B0502040204020203" pitchFamily="34" charset="0"/>
              </a:rPr>
              <a:t>=„</a:t>
            </a:r>
            <a:r>
              <a:rPr lang="pl-PL" sz="2000" dirty="0" err="1">
                <a:latin typeface="Bahnschrift Light" panose="020B0502040204020203" pitchFamily="34" charset="0"/>
              </a:rPr>
              <a:t>VueClass</a:t>
            </a:r>
            <a:r>
              <a:rPr lang="pl-PL" sz="2000" dirty="0">
                <a:latin typeface="Bahnschrift Light" panose="020B0502040204020203" pitchFamily="34" charset="0"/>
              </a:rPr>
              <a:t>”&gt;. (patrz zdj.2)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9C333AF4-81A9-16CB-BA00-DDE85C068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612" y="0"/>
            <a:ext cx="3515388" cy="3902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619F79F-00EE-B2FD-B1CC-DEE290B3B922}"/>
              </a:ext>
            </a:extLst>
          </p:cNvPr>
          <p:cNvSpPr txBox="1"/>
          <p:nvPr/>
        </p:nvSpPr>
        <p:spPr>
          <a:xfrm>
            <a:off x="7799832" y="128016"/>
            <a:ext cx="749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Bahnschrift Light" panose="020B0502040204020203" pitchFamily="34" charset="0"/>
              </a:rPr>
              <a:t>Zdj.2 &gt;</a:t>
            </a:r>
          </a:p>
        </p:txBody>
      </p:sp>
    </p:spTree>
    <p:extLst>
      <p:ext uri="{BB962C8B-B14F-4D97-AF65-F5344CB8AC3E}">
        <p14:creationId xmlns:p14="http://schemas.microsoft.com/office/powerpoint/2010/main" val="24110872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AC0ABEF6-C92C-7934-7BB8-640284D1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8289" y="988035"/>
            <a:ext cx="6318292" cy="547914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Prostokąt: jeden zaokrąglony róg 3">
            <a:extLst>
              <a:ext uri="{FF2B5EF4-FFF2-40B4-BE49-F238E27FC236}">
                <a16:creationId xmlns:a16="http://schemas.microsoft.com/office/drawing/2014/main" id="{20D59F9E-95F6-1EAB-4E55-E035FEF54335}"/>
              </a:ext>
            </a:extLst>
          </p:cNvPr>
          <p:cNvSpPr/>
          <p:nvPr/>
        </p:nvSpPr>
        <p:spPr>
          <a:xfrm>
            <a:off x="0" y="0"/>
            <a:ext cx="6685782" cy="1378857"/>
          </a:xfrm>
          <a:prstGeom prst="round1Rect">
            <a:avLst>
              <a:gd name="adj" fmla="val 0"/>
            </a:avLst>
          </a:prstGeom>
          <a:gradFill>
            <a:gsLst>
              <a:gs pos="52000">
                <a:srgbClr val="48AD91"/>
              </a:gs>
              <a:gs pos="100000">
                <a:srgbClr val="354B68"/>
              </a:gs>
            </a:gsLst>
            <a:lin ang="2700000" scaled="1"/>
          </a:gra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85782"/>
                      <a:gd name="connsiteY0" fmla="*/ 0 h 1378857"/>
                      <a:gd name="connsiteX1" fmla="*/ 468005 w 6685782"/>
                      <a:gd name="connsiteY1" fmla="*/ 0 h 1378857"/>
                      <a:gd name="connsiteX2" fmla="*/ 1270299 w 6685782"/>
                      <a:gd name="connsiteY2" fmla="*/ 0 h 1378857"/>
                      <a:gd name="connsiteX3" fmla="*/ 2005735 w 6685782"/>
                      <a:gd name="connsiteY3" fmla="*/ 0 h 1378857"/>
                      <a:gd name="connsiteX4" fmla="*/ 2473739 w 6685782"/>
                      <a:gd name="connsiteY4" fmla="*/ 0 h 1378857"/>
                      <a:gd name="connsiteX5" fmla="*/ 3075460 w 6685782"/>
                      <a:gd name="connsiteY5" fmla="*/ 0 h 1378857"/>
                      <a:gd name="connsiteX6" fmla="*/ 3877754 w 6685782"/>
                      <a:gd name="connsiteY6" fmla="*/ 0 h 1378857"/>
                      <a:gd name="connsiteX7" fmla="*/ 4546332 w 6685782"/>
                      <a:gd name="connsiteY7" fmla="*/ 0 h 1378857"/>
                      <a:gd name="connsiteX8" fmla="*/ 5281768 w 6685782"/>
                      <a:gd name="connsiteY8" fmla="*/ 0 h 1378857"/>
                      <a:gd name="connsiteX9" fmla="*/ 5883488 w 6685782"/>
                      <a:gd name="connsiteY9" fmla="*/ 0 h 1378857"/>
                      <a:gd name="connsiteX10" fmla="*/ 6685782 w 6685782"/>
                      <a:gd name="connsiteY10" fmla="*/ 0 h 1378857"/>
                      <a:gd name="connsiteX11" fmla="*/ 6685782 w 6685782"/>
                      <a:gd name="connsiteY11" fmla="*/ 717006 h 1378857"/>
                      <a:gd name="connsiteX12" fmla="*/ 6685782 w 6685782"/>
                      <a:gd name="connsiteY12" fmla="*/ 1378857 h 1378857"/>
                      <a:gd name="connsiteX13" fmla="*/ 6217777 w 6685782"/>
                      <a:gd name="connsiteY13" fmla="*/ 1378857 h 1378857"/>
                      <a:gd name="connsiteX14" fmla="*/ 5749773 w 6685782"/>
                      <a:gd name="connsiteY14" fmla="*/ 1378857 h 1378857"/>
                      <a:gd name="connsiteX15" fmla="*/ 5014337 w 6685782"/>
                      <a:gd name="connsiteY15" fmla="*/ 1378857 h 1378857"/>
                      <a:gd name="connsiteX16" fmla="*/ 4546332 w 6685782"/>
                      <a:gd name="connsiteY16" fmla="*/ 1378857 h 1378857"/>
                      <a:gd name="connsiteX17" fmla="*/ 3877754 w 6685782"/>
                      <a:gd name="connsiteY17" fmla="*/ 1378857 h 1378857"/>
                      <a:gd name="connsiteX18" fmla="*/ 3342891 w 6685782"/>
                      <a:gd name="connsiteY18" fmla="*/ 1378857 h 1378857"/>
                      <a:gd name="connsiteX19" fmla="*/ 2674313 w 6685782"/>
                      <a:gd name="connsiteY19" fmla="*/ 1378857 h 1378857"/>
                      <a:gd name="connsiteX20" fmla="*/ 2005735 w 6685782"/>
                      <a:gd name="connsiteY20" fmla="*/ 1378857 h 1378857"/>
                      <a:gd name="connsiteX21" fmla="*/ 1337156 w 6685782"/>
                      <a:gd name="connsiteY21" fmla="*/ 1378857 h 1378857"/>
                      <a:gd name="connsiteX22" fmla="*/ 668578 w 6685782"/>
                      <a:gd name="connsiteY22" fmla="*/ 1378857 h 1378857"/>
                      <a:gd name="connsiteX23" fmla="*/ 0 w 6685782"/>
                      <a:gd name="connsiteY23" fmla="*/ 1378857 h 1378857"/>
                      <a:gd name="connsiteX24" fmla="*/ 0 w 6685782"/>
                      <a:gd name="connsiteY24" fmla="*/ 675640 h 1378857"/>
                      <a:gd name="connsiteX25" fmla="*/ 0 w 6685782"/>
                      <a:gd name="connsiteY25" fmla="*/ 0 h 1378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6685782" h="1378857" fill="none" extrusionOk="0">
                        <a:moveTo>
                          <a:pt x="0" y="0"/>
                        </a:moveTo>
                        <a:cubicBezTo>
                          <a:pt x="221215" y="20560"/>
                          <a:pt x="235068" y="17032"/>
                          <a:pt x="468005" y="0"/>
                        </a:cubicBezTo>
                        <a:cubicBezTo>
                          <a:pt x="700943" y="-17032"/>
                          <a:pt x="918588" y="24259"/>
                          <a:pt x="1270299" y="0"/>
                        </a:cubicBezTo>
                        <a:cubicBezTo>
                          <a:pt x="1622010" y="-24259"/>
                          <a:pt x="1843217" y="3004"/>
                          <a:pt x="2005735" y="0"/>
                        </a:cubicBezTo>
                        <a:cubicBezTo>
                          <a:pt x="2168253" y="-3004"/>
                          <a:pt x="2257063" y="-4071"/>
                          <a:pt x="2473739" y="0"/>
                        </a:cubicBezTo>
                        <a:cubicBezTo>
                          <a:pt x="2690415" y="4071"/>
                          <a:pt x="2915513" y="7103"/>
                          <a:pt x="3075460" y="0"/>
                        </a:cubicBezTo>
                        <a:cubicBezTo>
                          <a:pt x="3235407" y="-7103"/>
                          <a:pt x="3643347" y="-6248"/>
                          <a:pt x="3877754" y="0"/>
                        </a:cubicBezTo>
                        <a:cubicBezTo>
                          <a:pt x="4112161" y="6248"/>
                          <a:pt x="4358610" y="14286"/>
                          <a:pt x="4546332" y="0"/>
                        </a:cubicBezTo>
                        <a:cubicBezTo>
                          <a:pt x="4734054" y="-14286"/>
                          <a:pt x="5128280" y="-21968"/>
                          <a:pt x="5281768" y="0"/>
                        </a:cubicBezTo>
                        <a:cubicBezTo>
                          <a:pt x="5435256" y="21968"/>
                          <a:pt x="5748490" y="-18514"/>
                          <a:pt x="5883488" y="0"/>
                        </a:cubicBezTo>
                        <a:cubicBezTo>
                          <a:pt x="6018486" y="18514"/>
                          <a:pt x="6511908" y="-21269"/>
                          <a:pt x="6685782" y="0"/>
                        </a:cubicBezTo>
                        <a:cubicBezTo>
                          <a:pt x="6650179" y="248638"/>
                          <a:pt x="6657561" y="520395"/>
                          <a:pt x="6685782" y="717006"/>
                        </a:cubicBezTo>
                        <a:cubicBezTo>
                          <a:pt x="6714003" y="913617"/>
                          <a:pt x="6704450" y="1100554"/>
                          <a:pt x="6685782" y="1378857"/>
                        </a:cubicBezTo>
                        <a:cubicBezTo>
                          <a:pt x="6490237" y="1367463"/>
                          <a:pt x="6363491" y="1376743"/>
                          <a:pt x="6217777" y="1378857"/>
                        </a:cubicBezTo>
                        <a:cubicBezTo>
                          <a:pt x="6072064" y="1380971"/>
                          <a:pt x="5894332" y="1392916"/>
                          <a:pt x="5749773" y="1378857"/>
                        </a:cubicBezTo>
                        <a:cubicBezTo>
                          <a:pt x="5605214" y="1364798"/>
                          <a:pt x="5169506" y="1357406"/>
                          <a:pt x="5014337" y="1378857"/>
                        </a:cubicBezTo>
                        <a:cubicBezTo>
                          <a:pt x="4859168" y="1400308"/>
                          <a:pt x="4711767" y="1374637"/>
                          <a:pt x="4546332" y="1378857"/>
                        </a:cubicBezTo>
                        <a:cubicBezTo>
                          <a:pt x="4380898" y="1383077"/>
                          <a:pt x="4075414" y="1366878"/>
                          <a:pt x="3877754" y="1378857"/>
                        </a:cubicBezTo>
                        <a:cubicBezTo>
                          <a:pt x="3680094" y="1390836"/>
                          <a:pt x="3463548" y="1403131"/>
                          <a:pt x="3342891" y="1378857"/>
                        </a:cubicBezTo>
                        <a:cubicBezTo>
                          <a:pt x="3222234" y="1354583"/>
                          <a:pt x="3002639" y="1410947"/>
                          <a:pt x="2674313" y="1378857"/>
                        </a:cubicBezTo>
                        <a:cubicBezTo>
                          <a:pt x="2345987" y="1346767"/>
                          <a:pt x="2193728" y="1355683"/>
                          <a:pt x="2005735" y="1378857"/>
                        </a:cubicBezTo>
                        <a:cubicBezTo>
                          <a:pt x="1817742" y="1402031"/>
                          <a:pt x="1588890" y="1353918"/>
                          <a:pt x="1337156" y="1378857"/>
                        </a:cubicBezTo>
                        <a:cubicBezTo>
                          <a:pt x="1085422" y="1403796"/>
                          <a:pt x="909603" y="1373613"/>
                          <a:pt x="668578" y="1378857"/>
                        </a:cubicBezTo>
                        <a:cubicBezTo>
                          <a:pt x="427553" y="1384101"/>
                          <a:pt x="331661" y="1400296"/>
                          <a:pt x="0" y="1378857"/>
                        </a:cubicBezTo>
                        <a:cubicBezTo>
                          <a:pt x="-15524" y="1182443"/>
                          <a:pt x="3022" y="921822"/>
                          <a:pt x="0" y="675640"/>
                        </a:cubicBezTo>
                        <a:cubicBezTo>
                          <a:pt x="-3022" y="429458"/>
                          <a:pt x="8247" y="173035"/>
                          <a:pt x="0" y="0"/>
                        </a:cubicBezTo>
                        <a:close/>
                      </a:path>
                      <a:path w="6685782" h="1378857" stroke="0" extrusionOk="0">
                        <a:moveTo>
                          <a:pt x="0" y="0"/>
                        </a:moveTo>
                        <a:cubicBezTo>
                          <a:pt x="135485" y="-8143"/>
                          <a:pt x="311967" y="20381"/>
                          <a:pt x="601720" y="0"/>
                        </a:cubicBezTo>
                        <a:cubicBezTo>
                          <a:pt x="891473" y="-20381"/>
                          <a:pt x="943473" y="11402"/>
                          <a:pt x="1069725" y="0"/>
                        </a:cubicBezTo>
                        <a:cubicBezTo>
                          <a:pt x="1195977" y="-11402"/>
                          <a:pt x="1643649" y="13245"/>
                          <a:pt x="1872019" y="0"/>
                        </a:cubicBezTo>
                        <a:cubicBezTo>
                          <a:pt x="2100389" y="-13245"/>
                          <a:pt x="2204179" y="9283"/>
                          <a:pt x="2473739" y="0"/>
                        </a:cubicBezTo>
                        <a:cubicBezTo>
                          <a:pt x="2743299" y="-9283"/>
                          <a:pt x="2785236" y="27107"/>
                          <a:pt x="3075460" y="0"/>
                        </a:cubicBezTo>
                        <a:cubicBezTo>
                          <a:pt x="3365684" y="-27107"/>
                          <a:pt x="3636749" y="24500"/>
                          <a:pt x="3877754" y="0"/>
                        </a:cubicBezTo>
                        <a:cubicBezTo>
                          <a:pt x="4118759" y="-24500"/>
                          <a:pt x="4195668" y="16482"/>
                          <a:pt x="4412616" y="0"/>
                        </a:cubicBezTo>
                        <a:cubicBezTo>
                          <a:pt x="4629564" y="-16482"/>
                          <a:pt x="4833313" y="11675"/>
                          <a:pt x="5214910" y="0"/>
                        </a:cubicBezTo>
                        <a:cubicBezTo>
                          <a:pt x="5596507" y="-11675"/>
                          <a:pt x="5795124" y="-36005"/>
                          <a:pt x="6017204" y="0"/>
                        </a:cubicBezTo>
                        <a:cubicBezTo>
                          <a:pt x="6239284" y="36005"/>
                          <a:pt x="6441516" y="5392"/>
                          <a:pt x="6685782" y="0"/>
                        </a:cubicBezTo>
                        <a:cubicBezTo>
                          <a:pt x="6679821" y="183772"/>
                          <a:pt x="6719093" y="522224"/>
                          <a:pt x="6685782" y="717006"/>
                        </a:cubicBezTo>
                        <a:cubicBezTo>
                          <a:pt x="6652471" y="911788"/>
                          <a:pt x="6689422" y="1107946"/>
                          <a:pt x="6685782" y="1378857"/>
                        </a:cubicBezTo>
                        <a:cubicBezTo>
                          <a:pt x="6541323" y="1368273"/>
                          <a:pt x="6375720" y="1358710"/>
                          <a:pt x="6217777" y="1378857"/>
                        </a:cubicBezTo>
                        <a:cubicBezTo>
                          <a:pt x="6059835" y="1399004"/>
                          <a:pt x="5769176" y="1372495"/>
                          <a:pt x="5415483" y="1378857"/>
                        </a:cubicBezTo>
                        <a:cubicBezTo>
                          <a:pt x="5061790" y="1385219"/>
                          <a:pt x="5124138" y="1391374"/>
                          <a:pt x="4880621" y="1378857"/>
                        </a:cubicBezTo>
                        <a:cubicBezTo>
                          <a:pt x="4637104" y="1366340"/>
                          <a:pt x="4355914" y="1359195"/>
                          <a:pt x="4212043" y="1378857"/>
                        </a:cubicBezTo>
                        <a:cubicBezTo>
                          <a:pt x="4068172" y="1398519"/>
                          <a:pt x="3736172" y="1350622"/>
                          <a:pt x="3409749" y="1378857"/>
                        </a:cubicBezTo>
                        <a:cubicBezTo>
                          <a:pt x="3083326" y="1407092"/>
                          <a:pt x="3036228" y="1350874"/>
                          <a:pt x="2741171" y="1378857"/>
                        </a:cubicBezTo>
                        <a:cubicBezTo>
                          <a:pt x="2446114" y="1406840"/>
                          <a:pt x="2408863" y="1387605"/>
                          <a:pt x="2273166" y="1378857"/>
                        </a:cubicBezTo>
                        <a:cubicBezTo>
                          <a:pt x="2137470" y="1370109"/>
                          <a:pt x="1995414" y="1380014"/>
                          <a:pt x="1738303" y="1378857"/>
                        </a:cubicBezTo>
                        <a:cubicBezTo>
                          <a:pt x="1481192" y="1377700"/>
                          <a:pt x="1134203" y="1375997"/>
                          <a:pt x="936009" y="1378857"/>
                        </a:cubicBezTo>
                        <a:cubicBezTo>
                          <a:pt x="737815" y="1381717"/>
                          <a:pt x="202633" y="1405777"/>
                          <a:pt x="0" y="1378857"/>
                        </a:cubicBezTo>
                        <a:cubicBezTo>
                          <a:pt x="-12891" y="1060517"/>
                          <a:pt x="20095" y="933787"/>
                          <a:pt x="0" y="717006"/>
                        </a:cubicBezTo>
                        <a:cubicBezTo>
                          <a:pt x="-20095" y="500225"/>
                          <a:pt x="17328" y="2365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latin typeface="Bahnschrift" panose="020B0502040204020203" pitchFamily="34" charset="0"/>
              </a:rPr>
              <a:t>Vue.js – podstawy (metody)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E603BA3-4EE5-6F7E-BAE2-CC84B7D46192}"/>
              </a:ext>
            </a:extLst>
          </p:cNvPr>
          <p:cNvSpPr txBox="1"/>
          <p:nvPr/>
        </p:nvSpPr>
        <p:spPr>
          <a:xfrm>
            <a:off x="0" y="1378857"/>
            <a:ext cx="6685782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Metody Vue to funkcje należące do instancji Vue we właściwości „metody”.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Metody Vue świetnie nadają się do obsługi zdarzeń (v-on) w celu wykonywania bardziej złożonych czynności.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Użyliśmy już jednej właściwości Vue, właściwości „data”, w której możemy przechowywać wartości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Istnieje, jednak inna właściwość Vue zwana „metodami”, w której możemy przechowywać funkcje należące do instancji Vue. Metodę można przechowywać w instancji Vue w następujący sposób (patrz zdj.3).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Musimy napisać to </a:t>
            </a:r>
            <a:r>
              <a:rPr lang="pl-PL" altLang="pl-PL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this</a:t>
            </a:r>
            <a:r>
              <a:rPr lang="pl-PL" altLang="pl-PL" dirty="0">
                <a:solidFill>
                  <a:schemeClr val="accent1"/>
                </a:solidFill>
                <a:latin typeface="Bahnschrift Light" panose="020B0502040204020203" pitchFamily="34" charset="0"/>
              </a:rPr>
              <a:t>.</a:t>
            </a: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 jako przedrostek odnoszący się do właściwości danych wewnątrz metody.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Aby wywołać metodę '</a:t>
            </a:r>
            <a:r>
              <a:rPr lang="pl-PL" altLang="pl-PL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writeText</a:t>
            </a: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' po kliknięciu elementu &lt;div&gt; możemy napisać poniższy kod: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chemeClr val="accent1"/>
                </a:solidFill>
                <a:latin typeface="Bahnschrift Light" panose="020B0502040204020203" pitchFamily="34" charset="0"/>
              </a:rPr>
              <a:t>&lt;div </a:t>
            </a:r>
            <a:r>
              <a:rPr lang="pl-PL" altLang="pl-PL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v-on:click</a:t>
            </a:r>
            <a:r>
              <a:rPr lang="pl-PL" altLang="pl-PL" dirty="0">
                <a:solidFill>
                  <a:schemeClr val="accent1"/>
                </a:solidFill>
                <a:latin typeface="Bahnschrift Light" panose="020B0502040204020203" pitchFamily="34" charset="0"/>
              </a:rPr>
              <a:t>=„</a:t>
            </a:r>
            <a:r>
              <a:rPr lang="pl-PL" altLang="pl-PL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writeText</a:t>
            </a:r>
            <a:r>
              <a:rPr lang="pl-PL" altLang="pl-PL" dirty="0">
                <a:solidFill>
                  <a:schemeClr val="accent1"/>
                </a:solidFill>
                <a:latin typeface="Bahnschrift Light" panose="020B0502040204020203" pitchFamily="34" charset="0"/>
              </a:rPr>
              <a:t>()”&gt; </a:t>
            </a: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zamiast </a:t>
            </a:r>
            <a:r>
              <a:rPr lang="pl-PL" altLang="pl-PL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v-on:click</a:t>
            </a:r>
            <a:r>
              <a:rPr lang="pl-PL" altLang="pl-PL" dirty="0">
                <a:solidFill>
                  <a:schemeClr val="accent1"/>
                </a:solidFill>
                <a:latin typeface="Bahnschrift Light" panose="020B0502040204020203" pitchFamily="34" charset="0"/>
              </a:rPr>
              <a:t> </a:t>
            </a: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można też użyć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dirty="0">
                <a:solidFill>
                  <a:schemeClr val="accent1"/>
                </a:solidFill>
                <a:latin typeface="Bahnschrift Light" panose="020B0502040204020203" pitchFamily="34" charset="0"/>
              </a:rPr>
              <a:t>@click </a:t>
            </a:r>
            <a:r>
              <a:rPr lang="pl-PL" altLang="pl-PL" dirty="0">
                <a:solidFill>
                  <a:srgbClr val="000000"/>
                </a:solidFill>
                <a:latin typeface="Bahnschrift Light" panose="020B0502040204020203" pitchFamily="34" charset="0"/>
              </a:rPr>
              <a:t>z JS.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13CDFA1-2280-81D5-A689-772F8FE0A8AE}"/>
              </a:ext>
            </a:extLst>
          </p:cNvPr>
          <p:cNvSpPr txBox="1"/>
          <p:nvPr/>
        </p:nvSpPr>
        <p:spPr>
          <a:xfrm>
            <a:off x="7599805" y="3982799"/>
            <a:ext cx="163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Bahnschrift Light" panose="020B0502040204020203" pitchFamily="34" charset="0"/>
              </a:rPr>
              <a:t>Zdj.3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9C9B426-5D89-C1C6-6982-5F1514FD1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805" y="390822"/>
            <a:ext cx="3555875" cy="3555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70771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1066</Words>
  <Application>Microsoft Office PowerPoint</Application>
  <PresentationFormat>Panoramiczny</PresentationFormat>
  <Paragraphs>111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Bahnschrift Light</vt:lpstr>
      <vt:lpstr>Calibri</vt:lpstr>
      <vt:lpstr>Calibri Light</vt:lpstr>
      <vt:lpstr>Motyw pakietu Office</vt:lpstr>
      <vt:lpstr>Vue.js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Dziękuje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iN3xt Grzyb</dc:creator>
  <cp:lastModifiedBy>iN3xt Grzyb</cp:lastModifiedBy>
  <cp:revision>2</cp:revision>
  <dcterms:created xsi:type="dcterms:W3CDTF">2024-03-18T18:42:23Z</dcterms:created>
  <dcterms:modified xsi:type="dcterms:W3CDTF">2024-03-20T14:52:37Z</dcterms:modified>
</cp:coreProperties>
</file>