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Tissue Manufacturing QA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Quality Analytics &amp; Monitoring System</a:t>
            </a:r>
          </a:p>
          <a:p>
            <a:r>
              <a:t>Real-time Process Control &amp; Performance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Modern Technology Stack</a:t>
            </a:r>
          </a:p>
          <a:p>
            <a:pPr lvl="1">
              <a:defRPr sz="1600"/>
            </a:pPr>
            <a:r>
              <a:t>React 19 with TypeScript</a:t>
            </a:r>
          </a:p>
          <a:p>
            <a:pPr lvl="1">
              <a:defRPr sz="1600"/>
            </a:pPr>
            <a:r>
              <a:t>Material-UI v7 for modern UI</a:t>
            </a:r>
          </a:p>
          <a:p>
            <a:pPr lvl="1">
              <a:defRPr sz="1600"/>
            </a:pPr>
            <a:r>
              <a:t>Recharts for interactive visualizations</a:t>
            </a:r>
          </a:p>
          <a:p>
            <a:pPr lvl="1">
              <a:defRPr sz="1600"/>
            </a:pPr>
            <a:r>
              <a:t>Day.js for date handling</a:t>
            </a:r>
          </a:p>
          <a:p>
            <a:pPr lvl="1">
              <a:defRPr sz="1600"/>
            </a:pPr>
            <a:r>
              <a:t>XLSX for Excel file parsing</a:t>
            </a:r>
          </a:p>
          <a:p>
            <a:pPr lvl="1">
              <a:defRPr sz="1600"/>
            </a:pPr>
            <a:r>
              <a:t>jsPDF for report generation</a:t>
            </a:r>
          </a:p>
          <a:p>
            <a:br/>
            <a:pPr>
              <a:defRPr sz="1600" b="1"/>
            </a:pPr>
            <a:r>
              <a:t>Data Processing Features</a:t>
            </a:r>
          </a:p>
          <a:p>
            <a:pPr lvl="1">
              <a:defRPr sz="1600"/>
            </a:pPr>
            <a:r>
              <a:t>Automatic column mapping</a:t>
            </a:r>
          </a:p>
          <a:p>
            <a:pPr lvl="1">
              <a:defRPr sz="1600"/>
            </a:pPr>
            <a:r>
              <a:t>Intelligent date parsing</a:t>
            </a:r>
          </a:p>
          <a:p>
            <a:pPr lvl="1">
              <a:defRPr sz="1600"/>
            </a:pPr>
            <a:r>
              <a:t>Data validation and error handling</a:t>
            </a:r>
          </a:p>
          <a:p>
            <a:pPr lvl="1">
              <a:defRPr sz="1600"/>
            </a:pPr>
            <a:r>
              <a:t>Daily averaging algorithms</a:t>
            </a:r>
          </a:p>
          <a:p>
            <a:pPr lvl="1">
              <a:defRPr sz="1600"/>
            </a:pPr>
            <a:r>
              <a:t>Statistical calculations</a:t>
            </a:r>
          </a:p>
          <a:p>
            <a:br/>
            <a:pPr>
              <a:defRPr sz="1600" b="1"/>
            </a:pPr>
            <a:r>
              <a:t>User Experience</a:t>
            </a:r>
          </a:p>
          <a:p>
            <a:pPr lvl="1">
              <a:defRPr sz="1600"/>
            </a:pPr>
            <a:r>
              <a:t>Responsive design for all devices</a:t>
            </a:r>
          </a:p>
          <a:p>
            <a:pPr lvl="1">
              <a:defRPr sz="1600"/>
            </a:pPr>
            <a:r>
              <a:t>Intuitive navigation</a:t>
            </a:r>
          </a:p>
          <a:p>
            <a:pPr lvl="1">
              <a:defRPr sz="1600"/>
            </a:pPr>
            <a:r>
              <a:t>Real-time filtering</a:t>
            </a:r>
          </a:p>
          <a:p>
            <a:pPr lvl="1">
              <a:defRPr sz="1600"/>
            </a:pPr>
            <a:r>
              <a:t>Export capabilities</a:t>
            </a:r>
          </a:p>
          <a:p>
            <a:pPr lvl="1">
              <a:defRPr sz="1600"/>
            </a:pPr>
            <a:r>
              <a:t>Performance optimized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Potential Additions</a:t>
            </a:r>
          </a:p>
          <a:p>
            <a:pPr>
              <a:defRPr sz="1600" b="1"/>
            </a:pPr>
            <a:r>
              <a:t>Machine Learning Integration</a:t>
            </a:r>
          </a:p>
          <a:p>
            <a:pPr lvl="1">
              <a:defRPr sz="1600"/>
            </a:pPr>
            <a:r>
              <a:t>  • Predictive quality alerts</a:t>
            </a:r>
          </a:p>
          <a:p>
            <a:pPr lvl="1">
              <a:defRPr sz="1600"/>
            </a:pPr>
            <a:r>
              <a:t>  • Anomaly detection</a:t>
            </a:r>
          </a:p>
          <a:p>
            <a:pPr lvl="1">
              <a:defRPr sz="1600"/>
            </a:pPr>
            <a:r>
              <a:t>  • Optimal parameter recommendations</a:t>
            </a:r>
          </a:p>
          <a:p>
            <a:br/>
            <a:pPr>
              <a:defRPr sz="1600" b="1"/>
            </a:pPr>
            <a:r>
              <a:t>Real-time Data Integration</a:t>
            </a:r>
          </a:p>
          <a:p>
            <a:pPr lvl="1">
              <a:defRPr sz="1600"/>
            </a:pPr>
            <a:r>
              <a:t>  • Direct sensor connectivity</a:t>
            </a:r>
          </a:p>
          <a:p>
            <a:pPr lvl="1">
              <a:defRPr sz="1600"/>
            </a:pPr>
            <a:r>
              <a:t>  • Live dashboard updates</a:t>
            </a:r>
          </a:p>
          <a:p>
            <a:pPr lvl="1">
              <a:defRPr sz="1600"/>
            </a:pPr>
            <a:r>
              <a:t>  • Instant notifications</a:t>
            </a:r>
          </a:p>
          <a:p>
            <a:br/>
            <a:pPr>
              <a:defRPr sz="1600" b="1"/>
            </a:pPr>
            <a:r>
              <a:t>Advanced Analytics</a:t>
            </a:r>
          </a:p>
          <a:p>
            <a:pPr lvl="1">
              <a:defRPr sz="1600"/>
            </a:pPr>
            <a:r>
              <a:t>  • Six Sigma calculations</a:t>
            </a:r>
          </a:p>
          <a:p>
            <a:pPr lvl="1">
              <a:defRPr sz="1600"/>
            </a:pPr>
            <a:r>
              <a:t>  • Root cause analysis</a:t>
            </a:r>
          </a:p>
          <a:p>
            <a:pPr lvl="1">
              <a:defRPr sz="1600"/>
            </a:pPr>
            <a:r>
              <a:t>  • Predictive maintenance</a:t>
            </a:r>
          </a:p>
          <a:p>
            <a:br/>
            <a:pPr>
              <a:defRPr sz="1600" b="1"/>
            </a:pPr>
            <a:r>
              <a:t>Integration Capabilities</a:t>
            </a:r>
          </a:p>
          <a:p>
            <a:pPr lvl="1">
              <a:defRPr sz="1600"/>
            </a:pPr>
            <a:r>
              <a:t>  • ERP system integration</a:t>
            </a:r>
          </a:p>
          <a:p>
            <a:pPr lvl="1">
              <a:defRPr sz="1600"/>
            </a:pPr>
            <a:r>
              <a:t>  • Mobile app development</a:t>
            </a:r>
          </a:p>
          <a:p>
            <a:pPr lvl="1">
              <a:defRPr sz="1600"/>
            </a:pPr>
            <a:r>
              <a:t>  • API for third-party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Comprehensive Quality Management Solution</a:t>
            </a:r>
          </a:p>
          <a:p>
            <a:br/>
            <a:pPr>
              <a:defRPr sz="1800" b="1"/>
            </a:pPr>
            <a:r>
              <a:t>Key Benefits:</a:t>
            </a:r>
          </a:p>
          <a:p>
            <a:pPr lvl="1">
              <a:defRPr sz="1800"/>
            </a:pPr>
            <a:r>
              <a:t>• Improved quality control and consistency</a:t>
            </a:r>
          </a:p>
          <a:p>
            <a:pPr lvl="1">
              <a:defRPr sz="1800"/>
            </a:pPr>
            <a:r>
              <a:t>• Data-driven decision making</a:t>
            </a:r>
          </a:p>
          <a:p>
            <a:pPr lvl="1">
              <a:defRPr sz="1800"/>
            </a:pPr>
            <a:r>
              <a:t>• Reduced waste and defects</a:t>
            </a:r>
          </a:p>
          <a:p>
            <a:pPr lvl="1">
              <a:defRPr sz="1800"/>
            </a:pPr>
            <a:r>
              <a:t>• Enhanced operational efficiency</a:t>
            </a:r>
          </a:p>
          <a:p>
            <a:pPr lvl="1">
              <a:defRPr sz="1800"/>
            </a:pPr>
            <a:r>
              <a:t>• Better compliance and reporting</a:t>
            </a:r>
          </a:p>
          <a:p>
            <a:br/>
            <a:pPr>
              <a:defRPr sz="1800" b="1"/>
            </a:pPr>
            <a:r>
              <a:t>Business Impact:</a:t>
            </a:r>
          </a:p>
          <a:p>
            <a:pPr lvl="1">
              <a:defRPr sz="1800"/>
            </a:pPr>
            <a:r>
              <a:t>• Faster identification of quality issues</a:t>
            </a:r>
          </a:p>
          <a:p>
            <a:pPr lvl="1">
              <a:defRPr sz="1800"/>
            </a:pPr>
            <a:r>
              <a:t>• Improved customer satisfaction</a:t>
            </a:r>
          </a:p>
          <a:p>
            <a:pPr lvl="1">
              <a:defRPr sz="1800"/>
            </a:pPr>
            <a:r>
              <a:t>• Cost reduction through optimization</a:t>
            </a:r>
          </a:p>
          <a:p>
            <a:pPr lvl="1">
              <a:defRPr sz="1800"/>
            </a:pPr>
            <a:r>
              <a:t>• Competitive advantage through analytics</a:t>
            </a:r>
          </a:p>
          <a:p>
            <a:br/>
            <a:pPr>
              <a:defRPr sz="1800" b="1"/>
            </a:pPr>
            <a:r>
              <a:t>Ready for deployment and continuous improvement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Complete Quality Management Solution</a:t>
            </a:r>
          </a:p>
          <a:p>
            <a:pPr lvl="1">
              <a:defRPr sz="1800"/>
            </a:pPr>
            <a:r>
              <a:t>Real-time quality monitoring across all production parameters</a:t>
            </a:r>
          </a:p>
          <a:p>
            <a:pPr lvl="1">
              <a:defRPr sz="1800"/>
            </a:pPr>
            <a:r>
              <a:t>Advanced analytics with daily averaging for stable insights</a:t>
            </a:r>
          </a:p>
          <a:p>
            <a:pPr lvl="1">
              <a:defRPr sz="1800"/>
            </a:pPr>
            <a:r>
              <a:t>Multi-dimensional filtering and data exploration</a:t>
            </a:r>
          </a:p>
          <a:p>
            <a:pPr lvl="1">
              <a:defRPr sz="1800"/>
            </a:pPr>
            <a:r>
              <a:t>Automated PDF report generation</a:t>
            </a:r>
          </a:p>
          <a:p>
            <a:pPr lvl="1">
              <a:defRPr sz="1800"/>
            </a:pPr>
            <a:r>
              <a:t>Process capability analysis (Cpk)</a:t>
            </a:r>
          </a:p>
          <a:p>
            <a:pPr lvl="1">
              <a:defRPr sz="1800"/>
            </a:pPr>
            <a:r>
              <a:t>Trend analysis with statistical control limits</a:t>
            </a:r>
          </a:p>
          <a:p>
            <a:pPr lvl="1">
              <a:defRPr sz="1800"/>
            </a:pPr>
            <a:r>
              <a:t>Shift performance comparison</a:t>
            </a:r>
          </a:p>
          <a:p>
            <a:pPr lvl="1">
              <a:defRPr sz="1800"/>
            </a:pPr>
            <a:r>
              <a:t>Correlation analysis between parameters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1. Data Upload &amp; Processing</a:t>
            </a:r>
          </a:p>
          <a:p>
            <a:pPr lvl="1"/>
            <a:r>
              <a:t>• Excel file upload with automatic parsing</a:t>
            </a:r>
          </a:p>
          <a:p>
            <a:pPr lvl="1"/>
            <a:r>
              <a:t>• Intelligent column mapping</a:t>
            </a:r>
          </a:p>
          <a:p>
            <a:pPr lvl="1"/>
            <a:r>
              <a:t>• Data validation and error handling</a:t>
            </a:r>
          </a:p>
          <a:p>
            <a:br/>
            <a:pPr>
              <a:defRPr b="1"/>
            </a:pPr>
            <a:r>
              <a:t>2. Daily Quality Reports</a:t>
            </a:r>
          </a:p>
          <a:p>
            <a:pPr lvl="1"/>
            <a:r>
              <a:t>• Comprehensive daily metrics view</a:t>
            </a:r>
          </a:p>
          <a:p>
            <a:pPr lvl="1"/>
            <a:r>
              <a:t>• Automatic data aggregation</a:t>
            </a:r>
          </a:p>
          <a:p>
            <a:pPr lvl="1"/>
            <a:r>
              <a:t>• PDF report generation</a:t>
            </a:r>
          </a:p>
          <a:p>
            <a:br/>
            <a:pPr>
              <a:defRPr b="1"/>
            </a:pPr>
            <a:r>
              <a:t>3. Advanced Filtering</a:t>
            </a:r>
          </a:p>
          <a:p>
            <a:pPr lvl="1"/>
            <a:r>
              <a:t>• Date range selection</a:t>
            </a:r>
          </a:p>
          <a:p>
            <a:pPr lvl="1"/>
            <a:r>
              <a:t>• Shift, Quality, and GSM grade filters</a:t>
            </a:r>
          </a:p>
          <a:p>
            <a:pPr lvl="1"/>
            <a:r>
              <a:t>• Multi-criteria filtering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Metrics Monitored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Core Quality Parameters</a:t>
            </a:r>
          </a:p>
          <a:p>
            <a:pPr lvl="1">
              <a:defRPr sz="1600"/>
            </a:pPr>
            <a:r>
              <a:t>• GSM (Grammage) - g/m²</a:t>
            </a:r>
          </a:p>
          <a:p>
            <a:pPr lvl="1">
              <a:defRPr sz="1600"/>
            </a:pPr>
            <a:r>
              <a:t>• Thickness - μm</a:t>
            </a:r>
          </a:p>
          <a:p>
            <a:pPr lvl="1">
              <a:defRPr sz="1600"/>
            </a:pPr>
            <a:r>
              <a:t>• Bulk - cc/g</a:t>
            </a:r>
          </a:p>
          <a:p>
            <a:pPr lvl="1">
              <a:defRPr sz="1600"/>
            </a:pPr>
            <a:r>
              <a:t>• Tensile Strength MD/CD - N/m</a:t>
            </a:r>
          </a:p>
          <a:p>
            <a:pPr lvl="1">
              <a:defRPr sz="1600"/>
            </a:pPr>
            <a:r>
              <a:t>• MD/CD Ratio</a:t>
            </a:r>
          </a:p>
          <a:p>
            <a:pPr lvl="1">
              <a:defRPr sz="1600"/>
            </a:pPr>
            <a:r>
              <a:t>• Brightness ISO - %</a:t>
            </a:r>
          </a:p>
          <a:p>
            <a:pPr lvl="1">
              <a:defRPr sz="1600"/>
            </a:pPr>
            <a:r>
              <a:t>• Opacity - %</a:t>
            </a:r>
          </a:p>
          <a:p>
            <a:pPr lvl="1">
              <a:defRPr sz="1600"/>
            </a:pPr>
            <a:r>
              <a:t>• Moisture Content - %</a:t>
            </a:r>
          </a:p>
          <a:p>
            <a:pPr lvl="1">
              <a:defRPr sz="1600"/>
            </a:pPr>
            <a:r>
              <a:t>• Stretch/Elongation - %</a:t>
            </a:r>
          </a:p>
          <a:p>
            <a:pPr lvl="1">
              <a:defRPr sz="1600"/>
            </a:pPr>
            <a:r>
              <a:t>• Wet Tensile - gf/50mm</a:t>
            </a:r>
          </a:p>
          <a:p>
            <a:pPr lvl="1">
              <a:defRPr sz="1600"/>
            </a:pPr>
            <a:r>
              <a:t>• Wet/Dry Tensile Ratio - 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Parameters &amp; Fiber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Machine Parameters</a:t>
            </a:r>
          </a:p>
          <a:p>
            <a:pPr lvl="1"/>
            <a:r>
              <a:t>• Machine Speed (Mpm)</a:t>
            </a:r>
          </a:p>
          <a:p>
            <a:pPr lvl="1"/>
            <a:r>
              <a:t>• Pope Reel Speed (Mpm)</a:t>
            </a:r>
          </a:p>
          <a:p>
            <a:pPr lvl="1"/>
            <a:r>
              <a:t>• MC Draw</a:t>
            </a:r>
          </a:p>
          <a:p>
            <a:pPr lvl="1"/>
            <a:r>
              <a:t>• Press Load</a:t>
            </a:r>
          </a:p>
          <a:p>
            <a:pPr lvl="1"/>
            <a:r>
              <a:t>• Coating Parameters</a:t>
            </a:r>
          </a:p>
          <a:p>
            <a:pPr lvl="1"/>
            <a:r>
              <a:t>• Machine Creep %</a:t>
            </a:r>
          </a:p>
          <a:p>
            <a:br/>
            <a:pPr>
              <a:defRPr b="1"/>
            </a:pPr>
            <a:r>
              <a:t>Fiber Composition &amp; Consumption</a:t>
            </a:r>
          </a:p>
          <a:p>
            <a:pPr lvl="1"/>
            <a:r>
              <a:t>• Short Fiber %</a:t>
            </a:r>
          </a:p>
          <a:p>
            <a:pPr lvl="1"/>
            <a:r>
              <a:t>• Long Fiber %</a:t>
            </a:r>
          </a:p>
          <a:p>
            <a:pPr lvl="1"/>
            <a:r>
              <a:t>• Broke %</a:t>
            </a:r>
          </a:p>
          <a:p>
            <a:pPr lvl="1"/>
            <a:r>
              <a:t>• HW/SW Consistency</a:t>
            </a:r>
          </a:p>
          <a:p>
            <a:pPr lvl="1"/>
            <a:r>
              <a:t>• HW SR / SW OSR</a:t>
            </a:r>
          </a:p>
          <a:p>
            <a:pPr lvl="1"/>
            <a:r>
              <a:t>• WSR/DSR (Kg/Hr)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 Analysis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Advanced Trending Capabilities</a:t>
            </a:r>
          </a:p>
          <a:p>
            <a:pPr lvl="1">
              <a:defRPr sz="1600"/>
            </a:pPr>
            <a:r>
              <a:t>Multiple time views: Hourly, Daily, Weekly, Monthly</a:t>
            </a:r>
          </a:p>
          <a:p>
            <a:pPr lvl="1">
              <a:defRPr sz="1600"/>
            </a:pPr>
            <a:r>
              <a:t>Multi-metric selection (up to 4 parameters)</a:t>
            </a:r>
          </a:p>
          <a:p>
            <a:pPr lvl="1">
              <a:defRPr sz="1600"/>
            </a:pPr>
            <a:r>
              <a:t>Statistical indicators:</a:t>
            </a:r>
          </a:p>
          <a:p>
            <a:pPr lvl="2">
              <a:defRPr sz="1600"/>
            </a:pPr>
            <a:r>
              <a:t>  - Moving averages (customizable period)</a:t>
            </a:r>
          </a:p>
          <a:p>
            <a:pPr lvl="2">
              <a:defRPr sz="1600"/>
            </a:pPr>
            <a:r>
              <a:t>  - Control limits (3-sigma)</a:t>
            </a:r>
          </a:p>
          <a:p>
            <a:pPr lvl="2">
              <a:defRPr sz="1600"/>
            </a:pPr>
            <a:r>
              <a:t>  - Min/Max/Mean/Median statistics</a:t>
            </a:r>
          </a:p>
          <a:p>
            <a:pPr lvl="1">
              <a:defRPr sz="1600"/>
            </a:pPr>
            <a:r>
              <a:t>Interactive charts with zoom and pan</a:t>
            </a:r>
          </a:p>
          <a:p>
            <a:pPr lvl="1">
              <a:defRPr sz="1600"/>
            </a:pPr>
            <a:r>
              <a:t>Chart export functionality</a:t>
            </a:r>
          </a:p>
          <a:p>
            <a:pPr lvl="1">
              <a:defRPr sz="1600"/>
            </a:pPr>
            <a:r>
              <a:t>CSV data export</a:t>
            </a:r>
          </a:p>
          <a:p>
            <a:pPr lvl="1">
              <a:defRPr sz="1600"/>
            </a:pPr>
            <a:r>
              <a:t>Filter selections shown in exports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Analytics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Four Comprehensive Analysis Tabs</a:t>
            </a:r>
          </a:p>
          <a:p>
            <a:br/>
            <a:pPr>
              <a:defRPr sz="1600" b="1"/>
            </a:pPr>
            <a:r>
              <a:t>1. Process Performance</a:t>
            </a:r>
          </a:p>
          <a:p>
            <a:pPr lvl="1">
              <a:defRPr sz="1600"/>
            </a:pPr>
            <a:r>
              <a:t>  • Process Capability Index (Cpk) analysis</a:t>
            </a:r>
          </a:p>
          <a:p>
            <a:pPr lvl="1">
              <a:defRPr sz="1600"/>
            </a:pPr>
            <a:r>
              <a:t>  • Multi-parameter performance radar</a:t>
            </a:r>
          </a:p>
          <a:p>
            <a:pPr lvl="1">
              <a:defRPr sz="1600"/>
            </a:pPr>
            <a:r>
              <a:t>  • Quality score trending</a:t>
            </a:r>
          </a:p>
          <a:p>
            <a:pPr lvl="1">
              <a:defRPr sz="1600"/>
            </a:pPr>
            <a:r>
              <a:t>  • Daily averaging for stability</a:t>
            </a:r>
          </a:p>
          <a:p>
            <a:br/>
            <a:pPr>
              <a:defRPr sz="1600" b="1"/>
            </a:pPr>
            <a:r>
              <a:t>2. Statistical Analysis</a:t>
            </a:r>
          </a:p>
          <a:p>
            <a:pPr lvl="1">
              <a:defRPr sz="1600"/>
            </a:pPr>
            <a:r>
              <a:t>  • Process stability monitoring</a:t>
            </a:r>
          </a:p>
          <a:p>
            <a:pPr lvl="1">
              <a:defRPr sz="1600"/>
            </a:pPr>
            <a:r>
              <a:t>  • Distribution analysis</a:t>
            </a:r>
          </a:p>
          <a:p>
            <a:pPr lvl="1">
              <a:defRPr sz="1600"/>
            </a:pPr>
            <a:r>
              <a:t>  • Coefficient of variation</a:t>
            </a:r>
          </a:p>
          <a:p>
            <a:pPr lvl="1">
              <a:defRPr sz="1600"/>
            </a:pPr>
            <a:r>
              <a:t>  • Control charts</a:t>
            </a:r>
          </a:p>
          <a:p>
            <a:br/>
            <a:pPr>
              <a:defRPr sz="1600" b="1"/>
            </a:pPr>
            <a:r>
              <a:t>3. Correlations &amp; Patterns</a:t>
            </a:r>
          </a:p>
          <a:p>
            <a:pPr lvl="1">
              <a:defRPr sz="1600"/>
            </a:pPr>
            <a:r>
              <a:t>  • Parameter correlation matrix</a:t>
            </a:r>
          </a:p>
          <a:p>
            <a:pPr lvl="1">
              <a:defRPr sz="1600"/>
            </a:pPr>
            <a:r>
              <a:t>  • Top quality issues distribution</a:t>
            </a:r>
          </a:p>
          <a:p>
            <a:pPr lvl="1">
              <a:defRPr sz="1600"/>
            </a:pPr>
            <a:r>
              <a:t>  • Pattern recognition</a:t>
            </a:r>
          </a:p>
          <a:p>
            <a:br/>
            <a:pPr>
              <a:defRPr sz="1600" b="1"/>
            </a:pPr>
            <a:r>
              <a:t>4. Shift Performance</a:t>
            </a:r>
          </a:p>
          <a:p>
            <a:pPr lvl="1">
              <a:defRPr sz="1600"/>
            </a:pPr>
            <a:r>
              <a:t>  • Comparative shift analysis</a:t>
            </a:r>
          </a:p>
          <a:p>
            <a:pPr lvl="1">
              <a:defRPr sz="1600"/>
            </a:pPr>
            <a:r>
              <a:t>  • Performance benchmarking</a:t>
            </a:r>
          </a:p>
          <a:p>
            <a:pPr lvl="1">
              <a:defRPr sz="1600"/>
            </a:pPr>
            <a:r>
              <a:t>  • Production volume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Quality Control Excellence</a:t>
            </a:r>
          </a:p>
          <a:p>
            <a:pPr lvl="1">
              <a:defRPr sz="1600"/>
            </a:pPr>
            <a:r>
              <a:t>Real-time identification of out-of-spec parameters</a:t>
            </a:r>
          </a:p>
          <a:p>
            <a:pPr lvl="1">
              <a:defRPr sz="1600"/>
            </a:pPr>
            <a:r>
              <a:t>Early warning system for process deviations</a:t>
            </a:r>
          </a:p>
          <a:p>
            <a:pPr lvl="1">
              <a:defRPr sz="1600"/>
            </a:pPr>
            <a:r>
              <a:t>Cpk &gt; 1.33 indicates excellent process capability</a:t>
            </a:r>
          </a:p>
          <a:p>
            <a:pPr lvl="1">
              <a:defRPr sz="1600"/>
            </a:pPr>
            <a:r>
              <a:t>Daily averaging reduces noise in measurements</a:t>
            </a:r>
          </a:p>
          <a:p>
            <a:br/>
            <a:pPr>
              <a:defRPr sz="1600" b="1"/>
            </a:pPr>
            <a:r>
              <a:t>Operational Efficiency</a:t>
            </a:r>
          </a:p>
          <a:p>
            <a:pPr lvl="1">
              <a:defRPr sz="1600"/>
            </a:pPr>
            <a:r>
              <a:t>Shift performance comparison identifies best practices</a:t>
            </a:r>
          </a:p>
          <a:p>
            <a:pPr lvl="1">
              <a:defRPr sz="1600"/>
            </a:pPr>
            <a:r>
              <a:t>Machine parameter tracking optimizes settings</a:t>
            </a:r>
          </a:p>
          <a:p>
            <a:pPr lvl="1">
              <a:defRPr sz="1600"/>
            </a:pPr>
            <a:r>
              <a:t>Correlation analysis reveals parameter relationships</a:t>
            </a:r>
          </a:p>
          <a:p>
            <a:br/>
            <a:pPr>
              <a:defRPr sz="1600" b="1"/>
            </a:pPr>
            <a:r>
              <a:t>Data-Driven Decision Making</a:t>
            </a:r>
          </a:p>
          <a:p>
            <a:pPr lvl="1">
              <a:defRPr sz="1600"/>
            </a:pPr>
            <a:r>
              <a:t>Historical trend analysis for predictive insights</a:t>
            </a:r>
          </a:p>
          <a:p>
            <a:pPr lvl="1">
              <a:defRPr sz="1600"/>
            </a:pPr>
            <a:r>
              <a:t>Statistical control limits for process stability</a:t>
            </a:r>
          </a:p>
          <a:p>
            <a:pPr lvl="1">
              <a:defRPr sz="1600"/>
            </a:pPr>
            <a:r>
              <a:t>Comprehensive reporting for management review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Optimization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Critical Parameters to Monitor</a:t>
            </a:r>
          </a:p>
          <a:p>
            <a:pPr lvl="1">
              <a:defRPr sz="1600"/>
            </a:pPr>
            <a:r>
              <a:t>Moisture content (exclude 0 values for accuracy)</a:t>
            </a:r>
          </a:p>
          <a:p>
            <a:pPr lvl="1">
              <a:defRPr sz="1600"/>
            </a:pPr>
            <a:r>
              <a:t>MD/CD ratio for sheet strength balance</a:t>
            </a:r>
          </a:p>
          <a:p>
            <a:pPr lvl="1">
              <a:defRPr sz="1600"/>
            </a:pPr>
            <a:r>
              <a:t>Wet/Dry tensile ratio for absorbency</a:t>
            </a:r>
          </a:p>
          <a:p>
            <a:pPr lvl="1">
              <a:defRPr sz="1600"/>
            </a:pPr>
            <a:r>
              <a:t>Process stability through control charts</a:t>
            </a:r>
          </a:p>
          <a:p>
            <a:br/>
            <a:pPr>
              <a:defRPr sz="1600" b="1"/>
            </a:pPr>
            <a:r>
              <a:t>Quality Improvement Opportunities</a:t>
            </a:r>
          </a:p>
          <a:p>
            <a:pPr lvl="1">
              <a:defRPr sz="1600"/>
            </a:pPr>
            <a:r>
              <a:t>Parameters frequently out of spec</a:t>
            </a:r>
          </a:p>
          <a:p>
            <a:pPr lvl="1">
              <a:defRPr sz="1600"/>
            </a:pPr>
            <a:r>
              <a:t>Shift-to-shift variations</a:t>
            </a:r>
          </a:p>
          <a:p>
            <a:pPr lvl="1">
              <a:defRPr sz="1600"/>
            </a:pPr>
            <a:r>
              <a:t>Correlation between defects and parameters</a:t>
            </a:r>
          </a:p>
          <a:p>
            <a:pPr lvl="1">
              <a:defRPr sz="1600"/>
            </a:pPr>
            <a:r>
              <a:t>Machine speed vs quality trade-offs</a:t>
            </a:r>
          </a:p>
          <a:p>
            <a:br/>
            <a:pPr>
              <a:defRPr sz="1600" b="1"/>
            </a:pPr>
            <a:r>
              <a:t>Cost Optimization</a:t>
            </a:r>
          </a:p>
          <a:p>
            <a:pPr lvl="1">
              <a:defRPr sz="1600"/>
            </a:pPr>
            <a:r>
              <a:t>Fiber composition optimization</a:t>
            </a:r>
          </a:p>
          <a:p>
            <a:pPr lvl="1">
              <a:defRPr sz="1600"/>
            </a:pPr>
            <a:r>
              <a:t>Energy consumption (WSR/DSR rates)</a:t>
            </a:r>
          </a:p>
          <a:p>
            <a:pPr lvl="1">
              <a:defRPr sz="1600"/>
            </a:pPr>
            <a:r>
              <a:t>Broke percentage reduction</a:t>
            </a:r>
          </a:p>
          <a:p>
            <a:pPr lvl="1">
              <a:defRPr sz="1600"/>
            </a:pPr>
            <a:r>
              <a:t>Machine efficiency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