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61" r:id="rId2"/>
    <p:sldId id="367" r:id="rId3"/>
    <p:sldId id="368" r:id="rId4"/>
    <p:sldId id="370" r:id="rId5"/>
    <p:sldId id="369" r:id="rId6"/>
    <p:sldId id="371" r:id="rId7"/>
    <p:sldId id="373" r:id="rId8"/>
    <p:sldId id="37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1" autoAdjust="0"/>
    <p:restoredTop sz="94706" autoAdjust="0"/>
  </p:normalViewPr>
  <p:slideViewPr>
    <p:cSldViewPr>
      <p:cViewPr varScale="1">
        <p:scale>
          <a:sx n="59" d="100"/>
          <a:sy n="59" d="100"/>
        </p:scale>
        <p:origin x="62" y="850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2" d="100"/>
          <a:sy n="82" d="100"/>
        </p:scale>
        <p:origin x="3852" y="78"/>
      </p:cViewPr>
      <p:guideLst/>
    </p:cSldViewPr>
  </p:notesViewPr>
  <p:gridSpacing cx="38100" cy="3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10/12/2023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10/12/2023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0"/>
            <a:ext cx="10972800" cy="47243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10/12/2023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10/12/2023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10/12/2023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10/12/2023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10/12/2023</a:t>
            </a:fld>
            <a:endParaRPr lang="en-US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5BAF629-ECA2-4CF3-B790-9D9BDED98269}" type="datetime1">
              <a:rPr lang="en-US" smtClean="0"/>
              <a:pPr/>
              <a:t>10/12/2023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pPr/>
              <a:t>10/12/2023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eagleboard.org/projects/plant-babysitter" TargetMode="External"/><Relationship Id="rId2" Type="http://schemas.openxmlformats.org/officeDocument/2006/relationships/hyperlink" Target="https://www.hackster.io/PatelDarshil/soil-moisture-sensor-with-lcd-display-71d6df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mazon.com/Precision-Temperature-Humidity-Measurement-Communication/dp/B092495GZJ" TargetMode="External"/><Relationship Id="rId2" Type="http://schemas.openxmlformats.org/officeDocument/2006/relationships/hyperlink" Target="https://www.amazon.com/Capacitive-Moisture-Corrosion-Resistant-Detection/dp/B07SYBSHGX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adafruit.com/product/181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4" y="1909346"/>
            <a:ext cx="9907555" cy="3383280"/>
          </a:xfrm>
        </p:spPr>
        <p:txBody>
          <a:bodyPr>
            <a:normAutofit/>
          </a:bodyPr>
          <a:lstStyle/>
          <a:p>
            <a:r>
              <a:rPr lang="en-US" sz="6000" dirty="0"/>
              <a:t>ENGI 301</a:t>
            </a:r>
            <a:br>
              <a:rPr lang="en-US" sz="6000" dirty="0"/>
            </a:br>
            <a:br>
              <a:rPr lang="en-US" dirty="0"/>
            </a:br>
            <a:r>
              <a:rPr lang="en-US" sz="6000" dirty="0"/>
              <a:t>Plant Care and Data Display Device Proposal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1120636"/>
          </a:xfrm>
        </p:spPr>
        <p:txBody>
          <a:bodyPr/>
          <a:lstStyle/>
          <a:p>
            <a:r>
              <a:rPr lang="en-US" dirty="0"/>
              <a:t>Updated 10/12/2023</a:t>
            </a:r>
          </a:p>
          <a:p>
            <a:r>
              <a:rPr lang="en-US" dirty="0"/>
              <a:t>Brendan Hlibok</a:t>
            </a: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39A49-57C9-4BE3-8B38-E944EB819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8AE04-697D-4784-A672-E28DA6A47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Low soil &amp; Heat warning system</a:t>
            </a:r>
          </a:p>
          <a:p>
            <a:pPr lvl="1"/>
            <a:r>
              <a:rPr lang="en-US" dirty="0"/>
              <a:t>Will test how moist the soil is and let you know when to water</a:t>
            </a:r>
          </a:p>
          <a:p>
            <a:r>
              <a:rPr lang="en-US" dirty="0"/>
              <a:t>Similar projects</a:t>
            </a:r>
          </a:p>
          <a:p>
            <a:pPr lvl="1"/>
            <a:r>
              <a:rPr lang="en-US" i="0" dirty="0">
                <a:solidFill>
                  <a:srgbClr val="111111"/>
                </a:solidFill>
                <a:effectLst/>
                <a:latin typeface="proxima-nova"/>
              </a:rPr>
              <a:t>Soil Moisture Sensor With LCD Display</a:t>
            </a:r>
            <a:endParaRPr lang="en-US" dirty="0">
              <a:hlinkClick r:id="rId2"/>
            </a:endParaRPr>
          </a:p>
          <a:p>
            <a:pPr lvl="2"/>
            <a:r>
              <a:rPr lang="en-US" dirty="0">
                <a:hlinkClick r:id="rId2"/>
              </a:rPr>
              <a:t>https://www.hackster.io/PatelDarshil/soil-moisture-sensor-with-lcd-display-71d6df</a:t>
            </a:r>
            <a:endParaRPr lang="en-US" dirty="0"/>
          </a:p>
          <a:p>
            <a:pPr lvl="1"/>
            <a:r>
              <a:rPr lang="en-US" i="0" dirty="0">
                <a:solidFill>
                  <a:srgbClr val="111111"/>
                </a:solidFill>
                <a:effectLst/>
                <a:latin typeface="proxima-nova"/>
              </a:rPr>
              <a:t>Plant Babysitter</a:t>
            </a:r>
          </a:p>
          <a:p>
            <a:pPr lvl="2"/>
            <a:r>
              <a:rPr lang="en-US" dirty="0">
                <a:hlinkClick r:id="rId3"/>
              </a:rPr>
              <a:t>https://www.beagleboard.org/projects/plant-babysitter</a:t>
            </a:r>
            <a:endParaRPr lang="en-US" dirty="0"/>
          </a:p>
          <a:p>
            <a:r>
              <a:rPr lang="en-US" dirty="0"/>
              <a:t>New added features</a:t>
            </a:r>
          </a:p>
          <a:p>
            <a:pPr lvl="1"/>
            <a:r>
              <a:rPr lang="en-US" dirty="0"/>
              <a:t>LCD displays exact amount to water &amp; days since last watered</a:t>
            </a:r>
          </a:p>
          <a:p>
            <a:pPr lvl="1"/>
            <a:r>
              <a:rPr lang="en-US" dirty="0"/>
              <a:t>Temperature sensor will check if conditions are good</a:t>
            </a:r>
          </a:p>
          <a:p>
            <a:pPr lvl="1"/>
            <a:r>
              <a:rPr lang="en-US" dirty="0"/>
              <a:t>I recently got my first house plant and I want to take very good care of it</a:t>
            </a:r>
          </a:p>
          <a:p>
            <a:r>
              <a:rPr lang="en-US" dirty="0"/>
              <a:t>Why?</a:t>
            </a:r>
          </a:p>
          <a:p>
            <a:pPr lvl="1"/>
            <a:r>
              <a:rPr lang="en-US" dirty="0"/>
              <a:t>I recently got my first house plant and I want to take very good care of it</a:t>
            </a:r>
          </a:p>
        </p:txBody>
      </p:sp>
      <p:pic>
        <p:nvPicPr>
          <p:cNvPr id="14" name="Picture 13" descr="A red and silver sensor&#10;&#10;Description automatically generated">
            <a:extLst>
              <a:ext uri="{FF2B5EF4-FFF2-40B4-BE49-F238E27FC236}">
                <a16:creationId xmlns:a16="http://schemas.microsoft.com/office/drawing/2014/main" id="{FC5EABDD-8BD3-6E89-6B11-86555B6B45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0" y="3390900"/>
            <a:ext cx="2038527" cy="1969941"/>
          </a:xfrm>
          <a:prstGeom prst="rect">
            <a:avLst/>
          </a:prstGeom>
        </p:spPr>
      </p:pic>
      <p:pic>
        <p:nvPicPr>
          <p:cNvPr id="16" name="Picture 15" descr="A hand holding a potted plant&#10;&#10;Description automatically generated">
            <a:extLst>
              <a:ext uri="{FF2B5EF4-FFF2-40B4-BE49-F238E27FC236}">
                <a16:creationId xmlns:a16="http://schemas.microsoft.com/office/drawing/2014/main" id="{729EDBD8-5D70-8B82-90D5-54E3BEE002A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8334" r="18332"/>
          <a:stretch/>
        </p:blipFill>
        <p:spPr>
          <a:xfrm rot="5400000">
            <a:off x="9065326" y="116774"/>
            <a:ext cx="2455082" cy="2907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531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B93E4-AB7E-4F3D-B6C5-4ED4B78FA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Block Diagram</a:t>
            </a:r>
          </a:p>
        </p:txBody>
      </p:sp>
      <p:pic>
        <p:nvPicPr>
          <p:cNvPr id="9" name="Picture 8" descr="A diagram of a cloud&#10;&#10;Description automatically generated">
            <a:extLst>
              <a:ext uri="{FF2B5EF4-FFF2-40B4-BE49-F238E27FC236}">
                <a16:creationId xmlns:a16="http://schemas.microsoft.com/office/drawing/2014/main" id="{89873B41-0B01-6F57-7B3D-C19657484B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1371600"/>
            <a:ext cx="6819900" cy="4254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82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DFEA3-93A8-4943-9F3A-4798FB13F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Block Diagram</a:t>
            </a:r>
          </a:p>
        </p:txBody>
      </p:sp>
      <p:pic>
        <p:nvPicPr>
          <p:cNvPr id="4" name="Picture 3" descr="A diagram of a cloud&#10;&#10;Description automatically generated">
            <a:extLst>
              <a:ext uri="{FF2B5EF4-FFF2-40B4-BE49-F238E27FC236}">
                <a16:creationId xmlns:a16="http://schemas.microsoft.com/office/drawing/2014/main" id="{A5DB2C0B-D02E-4C71-08C5-B486DAE41F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4789" y="1329508"/>
            <a:ext cx="6942422" cy="4198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615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1467B-51C2-4E0B-B52A-83BD9F0EB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/ Budget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0B47F4B-CB02-4D02-BE84-F6BC57D0FE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3164358"/>
              </p:ext>
            </p:extLst>
          </p:nvPr>
        </p:nvGraphicFramePr>
        <p:xfrm>
          <a:off x="609600" y="1295400"/>
          <a:ext cx="10972800" cy="323596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4533900">
                  <a:extLst>
                    <a:ext uri="{9D8B030D-6E8A-4147-A177-3AD203B41FA5}">
                      <a16:colId xmlns:a16="http://schemas.microsoft.com/office/drawing/2014/main" val="3675253430"/>
                    </a:ext>
                  </a:extLst>
                </a:gridCol>
                <a:gridCol w="4871357">
                  <a:extLst>
                    <a:ext uri="{9D8B030D-6E8A-4147-A177-3AD203B41FA5}">
                      <a16:colId xmlns:a16="http://schemas.microsoft.com/office/drawing/2014/main" val="1372058784"/>
                    </a:ext>
                  </a:extLst>
                </a:gridCol>
                <a:gridCol w="1567543">
                  <a:extLst>
                    <a:ext uri="{9D8B030D-6E8A-4147-A177-3AD203B41FA5}">
                      <a16:colId xmlns:a16="http://schemas.microsoft.com/office/drawing/2014/main" val="3565830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Component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Need to Buy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6800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Moisture Sensor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sng" strike="noStrike" dirty="0">
                          <a:solidFill>
                            <a:srgbClr val="0563C1"/>
                          </a:solidFill>
                          <a:effectLst/>
                          <a:latin typeface="Calibri" panose="020F0502020204030204" pitchFamily="34" charset="0"/>
                          <a:hlinkClick r:id="rId2"/>
                        </a:rPr>
                        <a:t>https://www.amazon.com/Capacitive-Moisture-Corrosion-Resistant-Detection/dp/B07SYBSHGX</a:t>
                      </a:r>
                      <a:endParaRPr lang="en-US" sz="1100" b="0" i="0" u="sng" strike="noStrike" dirty="0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13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Temp/Humidity Sensor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sng" strike="noStrike" dirty="0">
                          <a:solidFill>
                            <a:srgbClr val="0563C1"/>
                          </a:solidFill>
                          <a:effectLst/>
                          <a:latin typeface="Calibri" panose="020F0502020204030204" pitchFamily="34" charset="0"/>
                          <a:hlinkClick r:id="rId3"/>
                        </a:rPr>
                        <a:t>https://www.amazon.com/Precision-Temperature-Humidity-Measurement-Communication/dp/B092495GZJ</a:t>
                      </a:r>
                      <a:endParaRPr lang="en-US" sz="1100" b="0" i="0" u="sng" strike="noStrike" dirty="0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5126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Character Display (16x2)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sng" strike="noStrike" dirty="0">
                          <a:solidFill>
                            <a:srgbClr val="0563C1"/>
                          </a:solidFill>
                          <a:effectLst/>
                          <a:latin typeface="Calibri" panose="020F0502020204030204" pitchFamily="34" charset="0"/>
                          <a:hlinkClick r:id="rId4"/>
                        </a:rPr>
                        <a:t>https://www.adafruit.com/product/181</a:t>
                      </a:r>
                      <a:endParaRPr lang="en-US" sz="1100" b="0" i="0" u="sng" strike="noStrike" dirty="0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9.95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493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Light Sensor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https://www.adafruit.com/product/4681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2840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USB </a:t>
                      </a:r>
                      <a:r>
                        <a:rPr lang="en-US" dirty="0" err="1"/>
                        <a:t>Wifi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https://www.amazon.com/wifi-adapter-usb-pc-network/dp/B008IFXQFU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9.99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8356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4489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770840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76A6262-9FAA-5DFD-2905-9E34A05EDCE4}"/>
              </a:ext>
            </a:extLst>
          </p:cNvPr>
          <p:cNvSpPr txBox="1"/>
          <p:nvPr/>
        </p:nvSpPr>
        <p:spPr>
          <a:xfrm>
            <a:off x="4457700" y="5029200"/>
            <a:ext cx="3288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See Next Slide for Instructions</a:t>
            </a:r>
          </a:p>
        </p:txBody>
      </p:sp>
    </p:spTree>
    <p:extLst>
      <p:ext uri="{BB962C8B-B14F-4D97-AF65-F5344CB8AC3E}">
        <p14:creationId xmlns:p14="http://schemas.microsoft.com/office/powerpoint/2010/main" val="1131248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59ACC-2C09-E24D-B5BA-63F870A21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Software Diagram (Inputs/Outputs)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A1E621-4C39-BE86-EC8D-78E050791C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95401"/>
            <a:ext cx="10972800" cy="4648200"/>
          </a:xfrm>
        </p:spPr>
        <p:txBody>
          <a:bodyPr/>
          <a:lstStyle/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   INPUTS: </a:t>
            </a:r>
            <a:endParaRPr lang="en-US" sz="2400" b="0" dirty="0">
              <a:effectLst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4 Local buttons to ask for Moisture, Temp, Humidity, and Light Data locally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4 Phone buttons to ask for data from anywhere</a:t>
            </a:r>
            <a:br>
              <a:rPr lang="en-US" sz="2400" b="0" dirty="0">
                <a:effectLst/>
              </a:rPr>
            </a:br>
            <a:endParaRPr lang="en-US" sz="2400" b="0" dirty="0">
              <a:effectLst/>
            </a:endParaRPr>
          </a:p>
          <a:p>
            <a:pPr marL="0" indent="0" rtl="0" fontAlgn="base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   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OUTPUTS:</a:t>
            </a:r>
            <a:endParaRPr lang="en-US" sz="2400" b="0" dirty="0">
              <a:effectLst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Moisture, Temp, Humidity, and Light Data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Warning to water plant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Days since plant watered</a:t>
            </a:r>
            <a:endParaRPr lang="en-US" sz="24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5874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E824B-CFA1-AFFC-A2EC-E3793AE3D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Diagram (Main Class)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5A8C90-B0E2-12B3-E380-FD92106DB6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MAIN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Setup:</a:t>
            </a:r>
            <a:endParaRPr lang="en-US" sz="2000" b="0" dirty="0">
              <a:effectLst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Startup Python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Connect to internet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Initialize input pins for sensors, buttons, and display</a:t>
            </a:r>
          </a:p>
          <a:p>
            <a:r>
              <a:rPr lang="en-US" dirty="0"/>
              <a:t>Code Flow Chart:</a:t>
            </a:r>
          </a:p>
        </p:txBody>
      </p:sp>
      <p:pic>
        <p:nvPicPr>
          <p:cNvPr id="5" name="Picture 4" descr="A diagram of a computer&#10;&#10;Description automatically generated">
            <a:extLst>
              <a:ext uri="{FF2B5EF4-FFF2-40B4-BE49-F238E27FC236}">
                <a16:creationId xmlns:a16="http://schemas.microsoft.com/office/drawing/2014/main" id="{BFF339C0-FF8A-6238-A3E0-9C47BB6700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6100" y="2743200"/>
            <a:ext cx="6534716" cy="3334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206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BB9FC-70BD-B52C-A303-74894D46C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Diagram (Component Classes)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832793-9A61-3105-6D40-16243E6E70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rtl="0" fontAlgn="base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400" b="0" dirty="0">
                <a:effectLst/>
              </a:rPr>
            </a:b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Moisture, Temperature/Humidity, and Light Sensor Classes (3x)</a:t>
            </a:r>
          </a:p>
          <a:p>
            <a:pPr marL="0" indent="0" rtl="0" fontAlgn="base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000000"/>
                </a:solidFill>
                <a:latin typeface="Arial" panose="020B0604020202020204" pitchFamily="34" charset="0"/>
              </a:rPr>
              <a:t>-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Get DATA Function</a:t>
            </a:r>
          </a:p>
          <a:p>
            <a:pPr marL="0" indent="0" rtl="0" fontAlgn="base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	-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Function to get the sensor reading when requested</a:t>
            </a:r>
          </a:p>
          <a:p>
            <a:pPr marL="0" indent="0" rtl="0" fontAlgn="base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Button Classes (4x for each data output)</a:t>
            </a:r>
          </a:p>
          <a:p>
            <a:pPr marL="0" indent="0" rtl="0" fontAlgn="base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000000"/>
                </a:solidFill>
                <a:latin typeface="Arial" panose="020B0604020202020204" pitchFamily="34" charset="0"/>
              </a:rPr>
              <a:t>-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When pressed function</a:t>
            </a:r>
          </a:p>
          <a:p>
            <a:pPr marL="0" indent="0" rtl="0" fontAlgn="base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	-Communicate to display to display certain information</a:t>
            </a:r>
          </a:p>
          <a:p>
            <a:pPr marL="0" indent="0" rtl="0" fontAlgn="base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Display Class</a:t>
            </a:r>
            <a:endParaRPr lang="en-US" sz="1800" dirty="0"/>
          </a:p>
          <a:p>
            <a:pPr marL="0" indent="0" rtl="0" fontAlgn="base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-When data requested from button pressed function</a:t>
            </a:r>
          </a:p>
          <a:p>
            <a:pPr marL="0" indent="0" rtl="0" fontAlgn="base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	-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Ask for information from the sensor classes</a:t>
            </a:r>
          </a:p>
          <a:p>
            <a:pPr marL="0" indent="0" rtl="0" fontAlgn="base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	-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Display the information on display</a:t>
            </a:r>
          </a:p>
          <a:p>
            <a:pPr marL="0" indent="0" rtl="0" fontAlgn="base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Communication Class (Cloud)</a:t>
            </a:r>
            <a:endParaRPr lang="en-US" sz="1800" dirty="0"/>
          </a:p>
          <a:p>
            <a:pPr marL="0" indent="0" rtl="0" fontAlgn="base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-Request information from the sensor classes function</a:t>
            </a:r>
          </a:p>
          <a:p>
            <a:pPr marL="0" indent="0" rtl="0" fontAlgn="base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	-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Cyclically gathers information from the sensors</a:t>
            </a:r>
          </a:p>
          <a:p>
            <a:pPr marL="0" indent="0" rtl="0" fontAlgn="base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-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Get information from sensors classes function when requested by phone</a:t>
            </a:r>
          </a:p>
          <a:p>
            <a:pPr marL="0" indent="0" rtl="0" fontAlgn="base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	-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3 functions: When (X) sensor button pressed, send data to phone</a:t>
            </a:r>
          </a:p>
          <a:p>
            <a:pPr marL="0" indent="0" rtl="0" fontAlgn="base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Phone Class</a:t>
            </a:r>
            <a:endParaRPr lang="en-US" sz="1800" dirty="0"/>
          </a:p>
          <a:p>
            <a:pPr marL="0" indent="0" rtl="0" fontAlgn="base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-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Ask for (X) sensor information from the cloud function (3 functions)</a:t>
            </a:r>
          </a:p>
          <a:p>
            <a:pPr marL="0" indent="0" rtl="0" fontAlgn="base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-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Display information (3 functions)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120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amond Grid 16x9">
  <a:themeElements>
    <a:clrScheme name="Custom 3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000000"/>
      </a:hlink>
      <a:folHlink>
        <a:srgbClr val="9F6715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diamond grid presentation (widescreen).potx" id="{B2221865-AD13-4DF0-B68E-BF08E8CC5659}" vid="{BAA0C488-98B6-4F47-8E1C-5C7CD9605F73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diamond grid presentation (widescreen)</Template>
  <TotalTime>9964</TotalTime>
  <Words>467</Words>
  <Application>Microsoft Office PowerPoint</Application>
  <PresentationFormat>Widescreen</PresentationFormat>
  <Paragraphs>74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proxima-nova</vt:lpstr>
      <vt:lpstr>Diamond Grid 16x9</vt:lpstr>
      <vt:lpstr>ENGI 301  Plant Care and Data Display Device Proposal</vt:lpstr>
      <vt:lpstr>Background Information</vt:lpstr>
      <vt:lpstr>System Block Diagram</vt:lpstr>
      <vt:lpstr>Power Block Diagram</vt:lpstr>
      <vt:lpstr>Components / Budget</vt:lpstr>
      <vt:lpstr>Software Diagram (Inputs/Outputs)</vt:lpstr>
      <vt:lpstr>Software Diagram (Main Class)</vt:lpstr>
      <vt:lpstr>Software Diagram (Component Classes)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Erik Welsh</dc:creator>
  <cp:lastModifiedBy>Brendan Hlibok</cp:lastModifiedBy>
  <cp:revision>413</cp:revision>
  <dcterms:created xsi:type="dcterms:W3CDTF">2018-01-09T20:24:50Z</dcterms:created>
  <dcterms:modified xsi:type="dcterms:W3CDTF">2023-10-13T03:48:19Z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