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4" r:id="rId4"/>
    <p:sldId id="259" r:id="rId5"/>
    <p:sldId id="261" r:id="rId6"/>
    <p:sldId id="266" r:id="rId7"/>
    <p:sldId id="258" r:id="rId8"/>
    <p:sldId id="262" r:id="rId9"/>
    <p:sldId id="263"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1930"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AD085-E8A6-8845-BD4E-CB4CCA059FC4}" type="datetimeFigureOut">
              <a:rPr lang="en-US" smtClean="0"/>
              <a:t>8/17/2025</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383392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881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32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236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352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566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621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956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174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806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380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8/17/2025</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22686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8547" y="1219200"/>
            <a:ext cx="7063740" cy="3058885"/>
          </a:xfrm>
        </p:spPr>
        <p:txBody>
          <a:bodyPr>
            <a:normAutofit/>
          </a:bodyPr>
          <a:lstStyle/>
          <a:p>
            <a:pPr algn="ctr"/>
            <a:r>
              <a:rPr lang="en-US" sz="6000" dirty="0" err="1"/>
              <a:t>Fakestore</a:t>
            </a:r>
            <a:r>
              <a:rPr sz="6000" dirty="0" err="1"/>
              <a:t>API</a:t>
            </a:r>
            <a:r>
              <a:rPr sz="6000" dirty="0"/>
              <a:t> </a:t>
            </a:r>
            <a:r>
              <a:rPr lang="en-US" sz="6000" dirty="0"/>
              <a:t>   Test </a:t>
            </a:r>
            <a:r>
              <a:rPr sz="6000" dirty="0"/>
              <a:t>Automation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06D32-041F-40CC-10BB-0CFE65FEE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713EC-0CC7-F1A3-FEA2-39CC8216BB3B}"/>
              </a:ext>
            </a:extLst>
          </p:cNvPr>
          <p:cNvSpPr>
            <a:spLocks noGrp="1"/>
          </p:cNvSpPr>
          <p:nvPr>
            <p:ph type="title"/>
          </p:nvPr>
        </p:nvSpPr>
        <p:spPr/>
        <p:txBody>
          <a:bodyPr>
            <a:normAutofit/>
          </a:bodyPr>
          <a:lstStyle/>
          <a:p>
            <a:r>
              <a:rPr lang="en-US" sz="3400" dirty="0"/>
              <a:t>Test Artifacts:</a:t>
            </a:r>
            <a:endParaRPr sz="3400" dirty="0"/>
          </a:p>
        </p:txBody>
      </p:sp>
      <p:sp>
        <p:nvSpPr>
          <p:cNvPr id="3" name="Content Placeholder 2">
            <a:extLst>
              <a:ext uri="{FF2B5EF4-FFF2-40B4-BE49-F238E27FC236}">
                <a16:creationId xmlns:a16="http://schemas.microsoft.com/office/drawing/2014/main" id="{17578C45-20F4-1985-2A81-FBCBE5612D70}"/>
              </a:ext>
            </a:extLst>
          </p:cNvPr>
          <p:cNvSpPr>
            <a:spLocks noGrp="1"/>
          </p:cNvSpPr>
          <p:nvPr>
            <p:ph idx="1"/>
          </p:nvPr>
        </p:nvSpPr>
        <p:spPr>
          <a:xfrm>
            <a:off x="946404" y="1828801"/>
            <a:ext cx="6446520" cy="3755570"/>
          </a:xfrm>
        </p:spPr>
        <p:txBody>
          <a:bodyPr>
            <a:normAutofit/>
          </a:bodyPr>
          <a:lstStyle/>
          <a:p>
            <a:r>
              <a:rPr lang="en-US" b="1" dirty="0"/>
              <a:t>Test Plan</a:t>
            </a:r>
            <a:r>
              <a:rPr lang="en-US" dirty="0"/>
              <a:t>: A comprehensive document that outlines the scope of the project, entry and exit criteria details, and overall SDLC testing process for a </a:t>
            </a:r>
            <a:r>
              <a:rPr lang="en-US" dirty="0" err="1"/>
              <a:t>FakestoreAPI</a:t>
            </a:r>
            <a:r>
              <a:rPr lang="en-US" dirty="0"/>
              <a:t> project.</a:t>
            </a:r>
          </a:p>
          <a:p>
            <a:r>
              <a:rPr lang="en-US" b="1" dirty="0"/>
              <a:t>Test Case Scenarios</a:t>
            </a:r>
            <a:r>
              <a:rPr lang="en-US" dirty="0"/>
              <a:t>: Document that outlines various test scenarios describing the functionalities of an application to be tested including positive and negative test cases.</a:t>
            </a:r>
          </a:p>
          <a:p>
            <a:r>
              <a:rPr lang="en-US" b="1" dirty="0" err="1"/>
              <a:t>Sharepoint</a:t>
            </a:r>
            <a:r>
              <a:rPr lang="en-US" b="1" dirty="0"/>
              <a:t> location: </a:t>
            </a:r>
            <a:r>
              <a:rPr lang="en-US" dirty="0"/>
              <a:t>https://github.com/kodadhalaj/Fakestore-RestAPI-Automation.git</a:t>
            </a:r>
          </a:p>
        </p:txBody>
      </p:sp>
    </p:spTree>
    <p:extLst>
      <p:ext uri="{BB962C8B-B14F-4D97-AF65-F5344CB8AC3E}">
        <p14:creationId xmlns:p14="http://schemas.microsoft.com/office/powerpoint/2010/main" val="3814485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FA233-B229-3F72-0919-A620080BB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9E7FE-129F-2CE7-70B8-87180176A358}"/>
              </a:ext>
            </a:extLst>
          </p:cNvPr>
          <p:cNvSpPr>
            <a:spLocks noGrp="1"/>
          </p:cNvSpPr>
          <p:nvPr>
            <p:ph type="title"/>
          </p:nvPr>
        </p:nvSpPr>
        <p:spPr/>
        <p:txBody>
          <a:bodyPr/>
          <a:lstStyle/>
          <a:p>
            <a:r>
              <a:rPr lang="en-US" dirty="0"/>
              <a:t>Conclusion</a:t>
            </a:r>
            <a:endParaRPr dirty="0"/>
          </a:p>
        </p:txBody>
      </p:sp>
      <p:sp>
        <p:nvSpPr>
          <p:cNvPr id="3" name="Content Placeholder 2">
            <a:extLst>
              <a:ext uri="{FF2B5EF4-FFF2-40B4-BE49-F238E27FC236}">
                <a16:creationId xmlns:a16="http://schemas.microsoft.com/office/drawing/2014/main" id="{4ED83045-80EC-F781-E900-7856EED13FC0}"/>
              </a:ext>
            </a:extLst>
          </p:cNvPr>
          <p:cNvSpPr>
            <a:spLocks noGrp="1"/>
          </p:cNvSpPr>
          <p:nvPr>
            <p:ph idx="1"/>
          </p:nvPr>
        </p:nvSpPr>
        <p:spPr>
          <a:xfrm>
            <a:off x="946404" y="1828801"/>
            <a:ext cx="6446520" cy="1676399"/>
          </a:xfrm>
        </p:spPr>
        <p:txBody>
          <a:bodyPr>
            <a:normAutofit fontScale="92500" lnSpcReduction="10000"/>
          </a:bodyPr>
          <a:lstStyle/>
          <a:p>
            <a:r>
              <a:rPr lang="en-US" dirty="0"/>
              <a:t>API Testing validates functionality, performance, and security of APIs</a:t>
            </a:r>
          </a:p>
          <a:p>
            <a:r>
              <a:rPr lang="en-US" dirty="0"/>
              <a:t>Rest Assured + TestNG + Extent Reports provide a powerful automation framework</a:t>
            </a:r>
          </a:p>
          <a:p>
            <a:r>
              <a:rPr lang="en-US" dirty="0"/>
              <a:t>Reusable, maintainable test scripts improve QA efficiency.</a:t>
            </a:r>
          </a:p>
        </p:txBody>
      </p:sp>
    </p:spTree>
    <p:extLst>
      <p:ext uri="{BB962C8B-B14F-4D97-AF65-F5344CB8AC3E}">
        <p14:creationId xmlns:p14="http://schemas.microsoft.com/office/powerpoint/2010/main" val="267141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400" dirty="0"/>
              <a:t>Introduction</a:t>
            </a:r>
          </a:p>
        </p:txBody>
      </p:sp>
      <p:sp>
        <p:nvSpPr>
          <p:cNvPr id="3" name="Content Placeholder 2"/>
          <p:cNvSpPr>
            <a:spLocks noGrp="1"/>
          </p:cNvSpPr>
          <p:nvPr>
            <p:ph idx="1"/>
          </p:nvPr>
        </p:nvSpPr>
        <p:spPr/>
        <p:txBody>
          <a:bodyPr/>
          <a:lstStyle/>
          <a:p>
            <a:pPr marL="0" indent="0">
              <a:buNone/>
            </a:pPr>
            <a:r>
              <a:rPr b="1" dirty="0"/>
              <a:t>Objective: </a:t>
            </a:r>
            <a:r>
              <a:rPr dirty="0"/>
              <a:t>Demonstrate API automation framework for CRUD operations</a:t>
            </a:r>
          </a:p>
          <a:p>
            <a:pPr marL="0" indent="0">
              <a:buNone/>
            </a:pPr>
            <a:r>
              <a:rPr b="1" dirty="0"/>
              <a:t>Tools</a:t>
            </a:r>
            <a:r>
              <a:rPr lang="en-US" b="1" dirty="0"/>
              <a:t> &amp; Framework</a:t>
            </a:r>
            <a:r>
              <a:rPr b="1" dirty="0"/>
              <a:t>: </a:t>
            </a:r>
            <a:r>
              <a:rPr lang="en-US" dirty="0"/>
              <a:t>Eclipse, </a:t>
            </a:r>
            <a:r>
              <a:rPr dirty="0"/>
              <a:t>Maven, Rest Assured, TestNG, Extent Reports</a:t>
            </a:r>
          </a:p>
          <a:p>
            <a:pPr marL="0" indent="0">
              <a:buNone/>
            </a:pPr>
            <a:r>
              <a:rPr b="1" dirty="0"/>
              <a:t>API Under Test: </a:t>
            </a:r>
            <a:r>
              <a:rPr dirty="0"/>
              <a:t>https://fakestoreapi.com/users</a:t>
            </a:r>
            <a:endParaRPr lang="en-US" dirty="0"/>
          </a:p>
          <a:p>
            <a:pPr marL="0" indent="0">
              <a:buNone/>
            </a:pPr>
            <a:r>
              <a:rPr lang="en-US" b="1" dirty="0"/>
              <a:t>Test Artifacts: </a:t>
            </a:r>
            <a:r>
              <a:rPr lang="en-US" dirty="0"/>
              <a:t>Test Plan &amp; Test Case Scenarios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Fakestoreapi.com </a:t>
            </a:r>
            <a:br>
              <a:rPr lang="en-US" sz="3200" dirty="0"/>
            </a:br>
            <a:r>
              <a:rPr lang="en-US" sz="3200" dirty="0"/>
              <a:t>APIs &amp; Endpoints</a:t>
            </a:r>
            <a:endParaRPr sz="3200" dirty="0"/>
          </a:p>
        </p:txBody>
      </p:sp>
      <p:sp>
        <p:nvSpPr>
          <p:cNvPr id="3" name="Content Placeholder 2"/>
          <p:cNvSpPr>
            <a:spLocks noGrp="1"/>
          </p:cNvSpPr>
          <p:nvPr>
            <p:ph idx="1"/>
          </p:nvPr>
        </p:nvSpPr>
        <p:spPr>
          <a:xfrm>
            <a:off x="946404" y="1828801"/>
            <a:ext cx="6446520" cy="3657599"/>
          </a:xfrm>
        </p:spPr>
        <p:txBody>
          <a:bodyPr>
            <a:normAutofit/>
          </a:bodyPr>
          <a:lstStyle/>
          <a:p>
            <a:pPr>
              <a:defRPr sz="1400"/>
            </a:pPr>
            <a:r>
              <a:rPr lang="en-US" sz="1700" dirty="0"/>
              <a:t>API Base URL: https://fakestoreapi.com/users</a:t>
            </a:r>
          </a:p>
          <a:p>
            <a:pPr marL="0" indent="0">
              <a:buNone/>
              <a:defRPr sz="1400"/>
            </a:pPr>
            <a:r>
              <a:rPr lang="en-US" sz="2200" b="1" dirty="0"/>
              <a:t>Endpoints:</a:t>
            </a:r>
          </a:p>
          <a:p>
            <a:pPr>
              <a:defRPr sz="1400"/>
            </a:pPr>
            <a:r>
              <a:rPr lang="en-US" sz="1700" dirty="0"/>
              <a:t>GET /users - Retrieve all users</a:t>
            </a:r>
          </a:p>
          <a:p>
            <a:pPr>
              <a:defRPr sz="1400"/>
            </a:pPr>
            <a:r>
              <a:rPr lang="en-US" sz="1700" dirty="0"/>
              <a:t>GET /users/{id} - Retrieve a single user by ID</a:t>
            </a:r>
          </a:p>
          <a:p>
            <a:pPr>
              <a:defRPr sz="1400"/>
            </a:pPr>
            <a:r>
              <a:rPr lang="en-US" sz="1700" dirty="0"/>
              <a:t>POST /users - Add a new user</a:t>
            </a:r>
          </a:p>
          <a:p>
            <a:pPr>
              <a:defRPr sz="1400"/>
            </a:pPr>
            <a:r>
              <a:rPr lang="en-US" sz="1700" dirty="0"/>
              <a:t>PUT /users/{id} - Update an existing user</a:t>
            </a:r>
          </a:p>
          <a:p>
            <a:pPr>
              <a:defRPr sz="1400"/>
            </a:pPr>
            <a:r>
              <a:rPr lang="en-US" sz="1700" dirty="0"/>
              <a:t>DELETE /users/{id} - Delete a user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237" y="169818"/>
            <a:ext cx="6856911" cy="1325562"/>
          </a:xfrm>
        </p:spPr>
        <p:txBody>
          <a:bodyPr>
            <a:normAutofit/>
          </a:bodyPr>
          <a:lstStyle/>
          <a:p>
            <a:r>
              <a:rPr sz="3200" dirty="0"/>
              <a:t>CRUD Operations in API Testing</a:t>
            </a:r>
          </a:p>
        </p:txBody>
      </p:sp>
      <p:sp>
        <p:nvSpPr>
          <p:cNvPr id="3" name="Content Placeholder 2"/>
          <p:cNvSpPr>
            <a:spLocks noGrp="1"/>
          </p:cNvSpPr>
          <p:nvPr>
            <p:ph idx="1"/>
          </p:nvPr>
        </p:nvSpPr>
        <p:spPr>
          <a:xfrm>
            <a:off x="741208" y="1651047"/>
            <a:ext cx="6446520" cy="1854154"/>
          </a:xfrm>
        </p:spPr>
        <p:txBody>
          <a:bodyPr/>
          <a:lstStyle/>
          <a:p>
            <a:r>
              <a:rPr dirty="0"/>
              <a:t>GET - Retrieve all users or a single user by ID</a:t>
            </a:r>
          </a:p>
          <a:p>
            <a:r>
              <a:rPr dirty="0"/>
              <a:t>POST - Add a new user with request body</a:t>
            </a:r>
          </a:p>
          <a:p>
            <a:r>
              <a:rPr dirty="0"/>
              <a:t>PUT - Update an existing user's details</a:t>
            </a:r>
          </a:p>
          <a:p>
            <a:r>
              <a:rPr dirty="0"/>
              <a:t>DELETE - Remove a user by ID</a:t>
            </a:r>
            <a:endParaRPr lang="en-US" dirty="0"/>
          </a:p>
          <a:p>
            <a:pPr marL="0" indent="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API</a:t>
            </a:r>
            <a:r>
              <a:rPr sz="3400" dirty="0"/>
              <a:t> Test</a:t>
            </a:r>
            <a:r>
              <a:rPr lang="en-US" sz="3400" dirty="0"/>
              <a:t>ing</a:t>
            </a:r>
            <a:r>
              <a:rPr sz="3400" dirty="0"/>
              <a:t> S</a:t>
            </a:r>
            <a:r>
              <a:rPr lang="en-US" sz="3400" dirty="0"/>
              <a:t>tatus Codes</a:t>
            </a:r>
            <a:endParaRPr sz="3400" dirty="0"/>
          </a:p>
        </p:txBody>
      </p:sp>
      <p:sp>
        <p:nvSpPr>
          <p:cNvPr id="3" name="Content Placeholder 2"/>
          <p:cNvSpPr>
            <a:spLocks noGrp="1"/>
          </p:cNvSpPr>
          <p:nvPr>
            <p:ph idx="1"/>
          </p:nvPr>
        </p:nvSpPr>
        <p:spPr>
          <a:xfrm>
            <a:off x="946404" y="1828801"/>
            <a:ext cx="6446520" cy="4299856"/>
          </a:xfrm>
        </p:spPr>
        <p:txBody>
          <a:bodyPr>
            <a:normAutofit/>
          </a:bodyPr>
          <a:lstStyle/>
          <a:p>
            <a:pPr marL="0" indent="0">
              <a:buNone/>
            </a:pPr>
            <a:r>
              <a:rPr lang="en-US" dirty="0"/>
              <a:t>=&gt;</a:t>
            </a:r>
            <a:r>
              <a:rPr lang="en-US" b="1" dirty="0"/>
              <a:t>200, 201</a:t>
            </a:r>
            <a:r>
              <a:rPr b="1" dirty="0"/>
              <a:t>: </a:t>
            </a:r>
            <a:r>
              <a:rPr lang="en-US" b="1" dirty="0"/>
              <a:t>Success Codes</a:t>
            </a:r>
          </a:p>
          <a:p>
            <a:pPr marL="0" indent="0">
              <a:buNone/>
            </a:pPr>
            <a:r>
              <a:rPr lang="en-US" dirty="0"/>
              <a:t>200-Request succeeded and response contains result</a:t>
            </a:r>
          </a:p>
          <a:p>
            <a:pPr marL="0" indent="0">
              <a:buNone/>
            </a:pPr>
            <a:r>
              <a:rPr lang="en-US" dirty="0"/>
              <a:t>201-Resource successfully created</a:t>
            </a:r>
          </a:p>
          <a:p>
            <a:pPr marL="0" indent="0">
              <a:buNone/>
            </a:pPr>
            <a:r>
              <a:rPr lang="en-US" dirty="0"/>
              <a:t>=&gt;</a:t>
            </a:r>
            <a:r>
              <a:rPr lang="en-US" b="1" dirty="0"/>
              <a:t>400,401,404 and 405 (Client Error Codes)</a:t>
            </a:r>
          </a:p>
          <a:p>
            <a:pPr marL="0" indent="0">
              <a:buNone/>
            </a:pPr>
            <a:r>
              <a:rPr lang="en-US" dirty="0"/>
              <a:t>400-Bad Request(Invalid input or malformed syntax)</a:t>
            </a:r>
          </a:p>
          <a:p>
            <a:pPr marL="0" indent="0">
              <a:buNone/>
            </a:pPr>
            <a:r>
              <a:rPr lang="en-US" dirty="0"/>
              <a:t>401-Unauthorized(Authentication required or failed)</a:t>
            </a:r>
          </a:p>
          <a:p>
            <a:pPr marL="0" indent="0">
              <a:buNone/>
            </a:pPr>
            <a:r>
              <a:rPr lang="en-US" dirty="0"/>
              <a:t>403-Not Found(Resource doesn’t exist)</a:t>
            </a:r>
          </a:p>
          <a:p>
            <a:pPr marL="0" indent="0">
              <a:buNone/>
            </a:pPr>
            <a:r>
              <a:rPr lang="en-US" dirty="0"/>
              <a:t>405-(Method Not Allowed(HTTP method not supported for endpoint)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API Testing Status Codes</a:t>
            </a:r>
            <a:endParaRPr sz="3000" dirty="0"/>
          </a:p>
        </p:txBody>
      </p:sp>
      <p:sp>
        <p:nvSpPr>
          <p:cNvPr id="3" name="Content Placeholder 2"/>
          <p:cNvSpPr>
            <a:spLocks noGrp="1"/>
          </p:cNvSpPr>
          <p:nvPr>
            <p:ph idx="1"/>
          </p:nvPr>
        </p:nvSpPr>
        <p:spPr>
          <a:xfrm>
            <a:off x="946404" y="1828801"/>
            <a:ext cx="6446520" cy="1676399"/>
          </a:xfrm>
        </p:spPr>
        <p:txBody>
          <a:bodyPr/>
          <a:lstStyle/>
          <a:p>
            <a:pPr marL="0" indent="0">
              <a:buNone/>
            </a:pPr>
            <a:r>
              <a:rPr lang="en-US" dirty="0"/>
              <a:t>=&gt;</a:t>
            </a:r>
            <a:r>
              <a:rPr lang="en-US" b="1" dirty="0"/>
              <a:t>500, 503 (Server Error Codes)</a:t>
            </a:r>
          </a:p>
          <a:p>
            <a:pPr marL="0" indent="0">
              <a:buNone/>
            </a:pPr>
            <a:r>
              <a:rPr lang="en-US" dirty="0"/>
              <a:t>500-Internal Server Error (Generic server failure)</a:t>
            </a:r>
          </a:p>
          <a:p>
            <a:pPr marL="0" indent="0">
              <a:buNone/>
            </a:pPr>
            <a:r>
              <a:rPr lang="en-US" dirty="0"/>
              <a:t>503-Service Unavailable (Server temporarily down)</a:t>
            </a:r>
          </a:p>
          <a:p>
            <a:pPr marL="0" indent="0">
              <a:buNone/>
            </a:pPr>
            <a:endParaRPr lang="en-US" dirty="0"/>
          </a:p>
        </p:txBody>
      </p:sp>
      <p:sp>
        <p:nvSpPr>
          <p:cNvPr id="5" name="TextBox 4">
            <a:extLst>
              <a:ext uri="{FF2B5EF4-FFF2-40B4-BE49-F238E27FC236}">
                <a16:creationId xmlns:a16="http://schemas.microsoft.com/office/drawing/2014/main" id="{686D72B1-7D87-B3C5-D6B0-0BE8760E477B}"/>
              </a:ext>
            </a:extLst>
          </p:cNvPr>
          <p:cNvSpPr txBox="1"/>
          <p:nvPr/>
        </p:nvSpPr>
        <p:spPr>
          <a:xfrm>
            <a:off x="946404" y="3429000"/>
            <a:ext cx="4577442" cy="553998"/>
          </a:xfrm>
          <a:prstGeom prst="rect">
            <a:avLst/>
          </a:prstGeom>
          <a:noFill/>
        </p:spPr>
        <p:txBody>
          <a:bodyPr wrap="square">
            <a:spAutoFit/>
          </a:bodyPr>
          <a:lstStyle/>
          <a:p>
            <a:r>
              <a:rPr lang="en-US" sz="3000" dirty="0"/>
              <a:t>Assumptions</a:t>
            </a:r>
            <a:r>
              <a:rPr lang="en-US" dirty="0"/>
              <a:t>:</a:t>
            </a:r>
          </a:p>
        </p:txBody>
      </p:sp>
      <p:sp>
        <p:nvSpPr>
          <p:cNvPr id="7" name="TextBox 6">
            <a:extLst>
              <a:ext uri="{FF2B5EF4-FFF2-40B4-BE49-F238E27FC236}">
                <a16:creationId xmlns:a16="http://schemas.microsoft.com/office/drawing/2014/main" id="{E342496E-9014-B4AD-ADA9-A7443A8F0B07}"/>
              </a:ext>
            </a:extLst>
          </p:cNvPr>
          <p:cNvSpPr txBox="1"/>
          <p:nvPr/>
        </p:nvSpPr>
        <p:spPr>
          <a:xfrm>
            <a:off x="946404" y="3992434"/>
            <a:ext cx="6446520" cy="1477328"/>
          </a:xfrm>
          <a:prstGeom prst="rect">
            <a:avLst/>
          </a:prstGeom>
          <a:noFill/>
        </p:spPr>
        <p:txBody>
          <a:bodyPr wrap="square">
            <a:spAutoFit/>
          </a:bodyPr>
          <a:lstStyle/>
          <a:p>
            <a:r>
              <a:rPr lang="en-US" dirty="0"/>
              <a:t>Negative scenarios will focus on invalid inputs, unauthorized access attempts, and simulated server failures, assuming that the API layers responsible for these responses are properly deployed and configured in the test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61" y="289560"/>
            <a:ext cx="7269480" cy="1325562"/>
          </a:xfrm>
        </p:spPr>
        <p:txBody>
          <a:bodyPr>
            <a:normAutofit/>
          </a:bodyPr>
          <a:lstStyle/>
          <a:p>
            <a:r>
              <a:rPr sz="3200" dirty="0"/>
              <a:t>Maven Project Structure</a:t>
            </a:r>
            <a:r>
              <a:rPr lang="en-US" sz="3200" dirty="0"/>
              <a:t> &amp; Files</a:t>
            </a:r>
            <a:endParaRPr sz="3200" dirty="0"/>
          </a:p>
        </p:txBody>
      </p:sp>
      <p:sp>
        <p:nvSpPr>
          <p:cNvPr id="3" name="Content Placeholder 2"/>
          <p:cNvSpPr>
            <a:spLocks noGrp="1"/>
          </p:cNvSpPr>
          <p:nvPr>
            <p:ph idx="1"/>
          </p:nvPr>
        </p:nvSpPr>
        <p:spPr/>
        <p:txBody>
          <a:bodyPr/>
          <a:lstStyle/>
          <a:p>
            <a:r>
              <a:rPr dirty="0" err="1"/>
              <a:t>src</a:t>
            </a:r>
            <a:r>
              <a:rPr dirty="0"/>
              <a:t>/test/java - Test classes</a:t>
            </a:r>
            <a:r>
              <a:rPr lang="en-US" dirty="0"/>
              <a:t> &amp; Utility files</a:t>
            </a:r>
          </a:p>
          <a:p>
            <a:pPr marL="274320" lvl="1" indent="0">
              <a:buNone/>
            </a:pPr>
            <a:r>
              <a:rPr lang="en-US" dirty="0"/>
              <a:t>-Routes.java (storing </a:t>
            </a:r>
            <a:r>
              <a:rPr lang="en-US" dirty="0" err="1"/>
              <a:t>urls</a:t>
            </a:r>
            <a:r>
              <a:rPr lang="en-US" dirty="0"/>
              <a:t>)</a:t>
            </a:r>
          </a:p>
          <a:p>
            <a:pPr marL="274320" lvl="1" indent="0">
              <a:buNone/>
            </a:pPr>
            <a:r>
              <a:rPr lang="en-US" dirty="0"/>
              <a:t>-User.java (payload)</a:t>
            </a:r>
          </a:p>
          <a:p>
            <a:pPr marL="274320" lvl="1" indent="0">
              <a:buNone/>
            </a:pPr>
            <a:r>
              <a:rPr lang="en-US" dirty="0"/>
              <a:t>-UserEndPoints.java ( set-up endpoints &amp; test methods)</a:t>
            </a:r>
          </a:p>
          <a:p>
            <a:pPr marL="274320" lvl="1" indent="0">
              <a:buNone/>
            </a:pPr>
            <a:r>
              <a:rPr lang="en-US" dirty="0"/>
              <a:t>-UserTests.java (test cases)</a:t>
            </a:r>
          </a:p>
          <a:p>
            <a:pPr marL="274320" lvl="1" indent="0">
              <a:buNone/>
            </a:pPr>
            <a:r>
              <a:rPr lang="en-US" dirty="0"/>
              <a:t>-ExtentReportsManager.java (utility file reports)</a:t>
            </a:r>
            <a:endParaRPr dirty="0"/>
          </a:p>
          <a:p>
            <a:r>
              <a:rPr dirty="0"/>
              <a:t>pom.xml - Dependency management (Rest Assured, TestNG, Extent Reports)</a:t>
            </a:r>
          </a:p>
          <a:p>
            <a:r>
              <a:rPr dirty="0"/>
              <a:t>testng.xml - Test suite configuration</a:t>
            </a:r>
            <a:endParaRPr lang="en-US" dirty="0"/>
          </a:p>
          <a:p>
            <a:r>
              <a:rPr lang="en-US" dirty="0"/>
              <a:t>Reports – Test execution reports</a:t>
            </a:r>
          </a:p>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49591"/>
            <a:ext cx="7269480" cy="1325562"/>
          </a:xfrm>
        </p:spPr>
        <p:txBody>
          <a:bodyPr>
            <a:normAutofit/>
          </a:bodyPr>
          <a:lstStyle/>
          <a:p>
            <a:r>
              <a:rPr lang="en-US" sz="3200" dirty="0"/>
              <a:t>Tools/Framework Overview:</a:t>
            </a:r>
            <a:endParaRPr sz="3200" dirty="0"/>
          </a:p>
        </p:txBody>
      </p:sp>
      <p:sp>
        <p:nvSpPr>
          <p:cNvPr id="3" name="Content Placeholder 2"/>
          <p:cNvSpPr>
            <a:spLocks noGrp="1"/>
          </p:cNvSpPr>
          <p:nvPr>
            <p:ph idx="1"/>
          </p:nvPr>
        </p:nvSpPr>
        <p:spPr>
          <a:xfrm>
            <a:off x="1033489" y="1675153"/>
            <a:ext cx="6695367" cy="4703875"/>
          </a:xfrm>
        </p:spPr>
        <p:txBody>
          <a:bodyPr>
            <a:normAutofit/>
          </a:bodyPr>
          <a:lstStyle/>
          <a:p>
            <a:pPr marL="0" indent="0">
              <a:buNone/>
            </a:pPr>
            <a:r>
              <a:rPr lang="en-US" sz="2200" b="1" dirty="0"/>
              <a:t>Rest Assured:</a:t>
            </a:r>
            <a:endParaRPr sz="2200" b="1" dirty="0"/>
          </a:p>
          <a:p>
            <a:r>
              <a:rPr lang="en-US" dirty="0"/>
              <a:t>Java library for REST API automation.</a:t>
            </a:r>
          </a:p>
          <a:p>
            <a:pPr marL="0" indent="0">
              <a:buNone/>
            </a:pPr>
            <a:r>
              <a:rPr lang="en-US" sz="2200" b="1" dirty="0"/>
              <a:t>TestNG:</a:t>
            </a:r>
          </a:p>
          <a:p>
            <a:r>
              <a:rPr lang="en-US" dirty="0"/>
              <a:t>Testing framework for structuring and managing test cases.</a:t>
            </a:r>
          </a:p>
          <a:p>
            <a:r>
              <a:rPr lang="en-US" dirty="0"/>
              <a:t>Use @Test annotations to define &amp; prioritize test cases.</a:t>
            </a:r>
          </a:p>
          <a:p>
            <a:r>
              <a:rPr lang="en-US" dirty="0"/>
              <a:t>Use @BeforeClass for setup (payload, authentication </a:t>
            </a:r>
            <a:r>
              <a:rPr lang="en-US" dirty="0" err="1"/>
              <a:t>etc</a:t>
            </a:r>
            <a:r>
              <a:rPr lang="en-US" dirty="0"/>
              <a:t>).</a:t>
            </a:r>
          </a:p>
          <a:p>
            <a:r>
              <a:rPr lang="en-US" dirty="0"/>
              <a:t>Use assertions to validate API responses.</a:t>
            </a:r>
          </a:p>
          <a:p>
            <a:endParaRPr lang="en-US" dirty="0"/>
          </a:p>
          <a:p>
            <a:endParaRPr lang="en-US" dirty="0"/>
          </a:p>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Tools/Framework Overview:</a:t>
            </a:r>
            <a:endParaRPr sz="3200" dirty="0"/>
          </a:p>
        </p:txBody>
      </p:sp>
      <p:sp>
        <p:nvSpPr>
          <p:cNvPr id="3" name="Content Placeholder 2"/>
          <p:cNvSpPr>
            <a:spLocks noGrp="1"/>
          </p:cNvSpPr>
          <p:nvPr>
            <p:ph idx="1"/>
          </p:nvPr>
        </p:nvSpPr>
        <p:spPr>
          <a:xfrm>
            <a:off x="946404" y="1828801"/>
            <a:ext cx="6446520" cy="4278085"/>
          </a:xfrm>
        </p:spPr>
        <p:txBody>
          <a:bodyPr>
            <a:normAutofit lnSpcReduction="10000"/>
          </a:bodyPr>
          <a:lstStyle/>
          <a:p>
            <a:pPr marL="0" indent="0">
              <a:buNone/>
            </a:pPr>
            <a:r>
              <a:rPr lang="en-US" sz="2200" b="1" dirty="0"/>
              <a:t>Extent Reports:</a:t>
            </a:r>
          </a:p>
          <a:p>
            <a:r>
              <a:rPr lang="en-US" dirty="0"/>
              <a:t>Library for generating interactive HTML reports.</a:t>
            </a:r>
          </a:p>
          <a:p>
            <a:r>
              <a:rPr lang="en-US" dirty="0"/>
              <a:t>Integrates with TestNG listeners for automated report generation.</a:t>
            </a:r>
          </a:p>
          <a:p>
            <a:r>
              <a:rPr lang="en-US" dirty="0"/>
              <a:t>Capture request/response logs and pass/fail status for each test case</a:t>
            </a:r>
          </a:p>
          <a:p>
            <a:pPr marL="0" indent="0">
              <a:buNone/>
            </a:pPr>
            <a:r>
              <a:rPr lang="en-US" sz="2200" b="1" dirty="0"/>
              <a:t>Eclipse:</a:t>
            </a:r>
          </a:p>
          <a:p>
            <a:r>
              <a:rPr lang="en-US" dirty="0"/>
              <a:t>open-source IDE, built on a plugin-based architecture</a:t>
            </a:r>
          </a:p>
          <a:p>
            <a:pPr marL="0" indent="0">
              <a:buNone/>
            </a:pPr>
            <a:r>
              <a:rPr lang="en-US" sz="2200" b="1" dirty="0"/>
              <a:t>Maven:</a:t>
            </a:r>
          </a:p>
          <a:p>
            <a:r>
              <a:rPr lang="en-US" dirty="0"/>
              <a:t>Ensures dependency management and build automation</a:t>
            </a:r>
          </a:p>
          <a:p>
            <a:endParaRPr lang="en-US" dirty="0"/>
          </a:p>
          <a:p>
            <a:endParaRPr lang="en-US" dirty="0"/>
          </a:p>
        </p:txBody>
      </p:sp>
    </p:spTree>
  </p:cSld>
  <p:clrMapOvr>
    <a:masterClrMapping/>
  </p:clrMapOvr>
</p:sld>
</file>

<file path=ppt/theme/theme1.xml><?xml version="1.0" encoding="utf-8"?>
<a:theme xmlns:a="http://schemas.openxmlformats.org/drawingml/2006/main" name="View">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543</TotalTime>
  <Words>592</Words>
  <Application>Microsoft Office PowerPoint</Application>
  <PresentationFormat>On-screen Show (4:3)</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FakestoreAPI    Test Automation</vt:lpstr>
      <vt:lpstr>Introduction</vt:lpstr>
      <vt:lpstr>Fakestoreapi.com  APIs &amp; Endpoints</vt:lpstr>
      <vt:lpstr>CRUD Operations in API Testing</vt:lpstr>
      <vt:lpstr>API Testing Status Codes</vt:lpstr>
      <vt:lpstr>API Testing Status Codes</vt:lpstr>
      <vt:lpstr>Maven Project Structure &amp; Files</vt:lpstr>
      <vt:lpstr>Tools/Framework Overview:</vt:lpstr>
      <vt:lpstr>Tools/Framework Overview:</vt:lpstr>
      <vt:lpstr>Test Artifacts: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Joseph V Kodadhala</dc:creator>
  <cp:keywords/>
  <dc:description>generated using python-pptx</dc:description>
  <cp:lastModifiedBy>Joseph V Kodadhala</cp:lastModifiedBy>
  <cp:revision>21</cp:revision>
  <dcterms:created xsi:type="dcterms:W3CDTF">2013-01-27T09:14:16Z</dcterms:created>
  <dcterms:modified xsi:type="dcterms:W3CDTF">2025-08-18T03:36:23Z</dcterms:modified>
  <cp:category/>
</cp:coreProperties>
</file>