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32"/>
  </p:notesMasterIdLst>
  <p:sldIdLst>
    <p:sldId id="256" r:id="rId2"/>
    <p:sldId id="267" r:id="rId3"/>
    <p:sldId id="294" r:id="rId4"/>
    <p:sldId id="299" r:id="rId5"/>
    <p:sldId id="300" r:id="rId6"/>
    <p:sldId id="297" r:id="rId7"/>
    <p:sldId id="298" r:id="rId8"/>
    <p:sldId id="295" r:id="rId9"/>
    <p:sldId id="268" r:id="rId10"/>
    <p:sldId id="258" r:id="rId11"/>
    <p:sldId id="303" r:id="rId12"/>
    <p:sldId id="302" r:id="rId13"/>
    <p:sldId id="304" r:id="rId14"/>
    <p:sldId id="308" r:id="rId15"/>
    <p:sldId id="261" r:id="rId16"/>
    <p:sldId id="262" r:id="rId17"/>
    <p:sldId id="263" r:id="rId18"/>
    <p:sldId id="282" r:id="rId19"/>
    <p:sldId id="264" r:id="rId20"/>
    <p:sldId id="306" r:id="rId21"/>
    <p:sldId id="307" r:id="rId22"/>
    <p:sldId id="283" r:id="rId23"/>
    <p:sldId id="284" r:id="rId24"/>
    <p:sldId id="280" r:id="rId25"/>
    <p:sldId id="285" r:id="rId26"/>
    <p:sldId id="289" r:id="rId27"/>
    <p:sldId id="271" r:id="rId28"/>
    <p:sldId id="279" r:id="rId29"/>
    <p:sldId id="286" r:id="rId30"/>
    <p:sldId id="29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89D7"/>
    <a:srgbClr val="553BF3"/>
    <a:srgbClr val="F4EA18"/>
    <a:srgbClr val="D9EB95"/>
    <a:srgbClr val="CAD812"/>
    <a:srgbClr val="9D994D"/>
    <a:srgbClr val="C92121"/>
    <a:srgbClr val="BB5186"/>
    <a:srgbClr val="1FE1AE"/>
    <a:srgbClr val="7B4AC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85842" autoAdjust="0"/>
  </p:normalViewPr>
  <p:slideViewPr>
    <p:cSldViewPr>
      <p:cViewPr varScale="1">
        <p:scale>
          <a:sx n="62" d="100"/>
          <a:sy n="62" d="100"/>
        </p:scale>
        <p:origin x="-1602" y="-84"/>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0DC27D-D15B-4B92-B060-C09D2491FB70}" type="datetimeFigureOut">
              <a:rPr lang="en-US" smtClean="0"/>
              <a:pPr/>
              <a:t>3/21/2017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6532FA-546C-42CE-81BF-AA7BAEDC40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6532FA-546C-42CE-81BF-AA7BAEDC408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smtClean="0">
                <a:solidFill>
                  <a:schemeClr val="tx1"/>
                </a:solidFill>
                <a:latin typeface="+mn-lt"/>
                <a:ea typeface="+mn-ea"/>
                <a:cs typeface="+mn-cs"/>
              </a:rPr>
              <a:t>Toán tử này được thực hiện dựa trên cơ chế xác suất</a:t>
            </a:r>
            <a:endParaRPr lang="en-US"/>
          </a:p>
        </p:txBody>
      </p:sp>
      <p:sp>
        <p:nvSpPr>
          <p:cNvPr id="4" name="Slide Number Placeholder 3"/>
          <p:cNvSpPr>
            <a:spLocks noGrp="1"/>
          </p:cNvSpPr>
          <p:nvPr>
            <p:ph type="sldNum" sz="quarter" idx="10"/>
          </p:nvPr>
        </p:nvSpPr>
        <p:spPr/>
        <p:txBody>
          <a:bodyPr/>
          <a:lstStyle/>
          <a:p>
            <a:fld id="{C16532FA-546C-42CE-81BF-AA7BAEDC408B}"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Dịch ra tiếng</a:t>
            </a:r>
            <a:r>
              <a:rPr lang="en-US" baseline="0" smtClean="0"/>
              <a:t> việt </a:t>
            </a:r>
            <a:endParaRPr lang="en-US"/>
          </a:p>
        </p:txBody>
      </p:sp>
      <p:sp>
        <p:nvSpPr>
          <p:cNvPr id="4" name="Slide Number Placeholder 3"/>
          <p:cNvSpPr>
            <a:spLocks noGrp="1"/>
          </p:cNvSpPr>
          <p:nvPr>
            <p:ph type="sldNum" sz="quarter" idx="10"/>
          </p:nvPr>
        </p:nvSpPr>
        <p:spPr/>
        <p:txBody>
          <a:bodyPr/>
          <a:lstStyle/>
          <a:p>
            <a:fld id="{C16532FA-546C-42CE-81BF-AA7BAEDC408B}"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Dùng</a:t>
            </a:r>
            <a:r>
              <a:rPr lang="en-US" baseline="0" smtClean="0"/>
              <a:t> 1 ví dụ để mô tả</a:t>
            </a:r>
            <a:endParaRPr lang="en-US"/>
          </a:p>
        </p:txBody>
      </p:sp>
      <p:sp>
        <p:nvSpPr>
          <p:cNvPr id="4" name="Slide Number Placeholder 3"/>
          <p:cNvSpPr>
            <a:spLocks noGrp="1"/>
          </p:cNvSpPr>
          <p:nvPr>
            <p:ph type="sldNum" sz="quarter" idx="10"/>
          </p:nvPr>
        </p:nvSpPr>
        <p:spPr/>
        <p:txBody>
          <a:bodyPr/>
          <a:lstStyle/>
          <a:p>
            <a:fld id="{C16532FA-546C-42CE-81BF-AA7BAEDC408B}"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Cần</a:t>
            </a:r>
            <a:r>
              <a:rPr lang="en-US" baseline="0" smtClean="0"/>
              <a:t> bổ sung ý ma trận chưa xác suất</a:t>
            </a:r>
            <a:endParaRPr lang="en-US"/>
          </a:p>
        </p:txBody>
      </p:sp>
      <p:sp>
        <p:nvSpPr>
          <p:cNvPr id="4" name="Slide Number Placeholder 3"/>
          <p:cNvSpPr>
            <a:spLocks noGrp="1"/>
          </p:cNvSpPr>
          <p:nvPr>
            <p:ph type="sldNum" sz="quarter" idx="10"/>
          </p:nvPr>
        </p:nvSpPr>
        <p:spPr/>
        <p:txBody>
          <a:bodyPr/>
          <a:lstStyle/>
          <a:p>
            <a:fld id="{C16532FA-546C-42CE-81BF-AA7BAEDC408B}"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6532FA-546C-42CE-81BF-AA7BAEDC408B}"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Thêm</a:t>
            </a:r>
            <a:r>
              <a:rPr lang="en-US" baseline="0" smtClean="0"/>
              <a:t> mũi tên cho W và H</a:t>
            </a:r>
            <a:endParaRPr lang="en-US"/>
          </a:p>
        </p:txBody>
      </p:sp>
      <p:sp>
        <p:nvSpPr>
          <p:cNvPr id="4" name="Slide Number Placeholder 3"/>
          <p:cNvSpPr>
            <a:spLocks noGrp="1"/>
          </p:cNvSpPr>
          <p:nvPr>
            <p:ph type="sldNum" sz="quarter" idx="10"/>
          </p:nvPr>
        </p:nvSpPr>
        <p:spPr/>
        <p:txBody>
          <a:bodyPr/>
          <a:lstStyle/>
          <a:p>
            <a:fld id="{C16532FA-546C-42CE-81BF-AA7BAEDC408B}"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Thêm</a:t>
            </a:r>
            <a:r>
              <a:rPr lang="en-US" baseline="0" smtClean="0"/>
              <a:t> slide biểu diễn liên hệ giữa ci và cxy </a:t>
            </a:r>
            <a:endParaRPr lang="en-US"/>
          </a:p>
        </p:txBody>
      </p:sp>
      <p:sp>
        <p:nvSpPr>
          <p:cNvPr id="4" name="Slide Number Placeholder 3"/>
          <p:cNvSpPr>
            <a:spLocks noGrp="1"/>
          </p:cNvSpPr>
          <p:nvPr>
            <p:ph type="sldNum" sz="quarter" idx="10"/>
          </p:nvPr>
        </p:nvSpPr>
        <p:spPr/>
        <p:txBody>
          <a:bodyPr/>
          <a:lstStyle/>
          <a:p>
            <a:fld id="{C16532FA-546C-42CE-81BF-AA7BAEDC408B}"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Sửa</a:t>
            </a:r>
            <a:r>
              <a:rPr lang="en-US" baseline="0" smtClean="0"/>
              <a:t> lại công thức CR</a:t>
            </a:r>
            <a:endParaRPr lang="en-US"/>
          </a:p>
        </p:txBody>
      </p:sp>
      <p:sp>
        <p:nvSpPr>
          <p:cNvPr id="4" name="Slide Number Placeholder 3"/>
          <p:cNvSpPr>
            <a:spLocks noGrp="1"/>
          </p:cNvSpPr>
          <p:nvPr>
            <p:ph type="sldNum" sz="quarter" idx="10"/>
          </p:nvPr>
        </p:nvSpPr>
        <p:spPr/>
        <p:txBody>
          <a:bodyPr/>
          <a:lstStyle/>
          <a:p>
            <a:fld id="{C16532FA-546C-42CE-81BF-AA7BAEDC408B}"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6532FA-546C-42CE-81BF-AA7BAEDC408B}"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6532FA-546C-42CE-81BF-AA7BAEDC408B}"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6532FA-546C-42CE-81BF-AA7BAEDC408B}"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6532FA-546C-42CE-81BF-AA7BAEDC408B}"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Vẽ</a:t>
            </a:r>
            <a:r>
              <a:rPr lang="en-US" baseline="0" smtClean="0"/>
              <a:t> hình biểu diễn quần thể H </a:t>
            </a:r>
          </a:p>
          <a:p>
            <a:r>
              <a:rPr lang="en-US" baseline="0" smtClean="0"/>
              <a:t>Cụ thể hơn cho SIV</a:t>
            </a:r>
          </a:p>
          <a:p>
            <a:endParaRPr lang="en-US"/>
          </a:p>
        </p:txBody>
      </p:sp>
      <p:sp>
        <p:nvSpPr>
          <p:cNvPr id="4" name="Slide Number Placeholder 3"/>
          <p:cNvSpPr>
            <a:spLocks noGrp="1"/>
          </p:cNvSpPr>
          <p:nvPr>
            <p:ph type="sldNum" sz="quarter" idx="10"/>
          </p:nvPr>
        </p:nvSpPr>
        <p:spPr/>
        <p:txBody>
          <a:bodyPr/>
          <a:lstStyle/>
          <a:p>
            <a:fld id="{C16532FA-546C-42CE-81BF-AA7BAEDC408B}"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E4A788-9ABB-4BDF-9C46-84B691A7B447}" type="datetimeFigureOut">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2CC70-D502-45BF-A65A-65E54A1912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E4A788-9ABB-4BDF-9C46-84B691A7B447}" type="datetimeFigureOut">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2CC70-D502-45BF-A65A-65E54A1912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E4A788-9ABB-4BDF-9C46-84B691A7B447}" type="datetimeFigureOut">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2CC70-D502-45BF-A65A-65E54A1912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E4A788-9ABB-4BDF-9C46-84B691A7B447}" type="datetimeFigureOut">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2CC70-D502-45BF-A65A-65E54A1912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E4A788-9ABB-4BDF-9C46-84B691A7B447}" type="datetimeFigureOut">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2CC70-D502-45BF-A65A-65E54A1912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E4A788-9ABB-4BDF-9C46-84B691A7B447}" type="datetimeFigureOut">
              <a:rPr lang="en-US" smtClean="0"/>
              <a:pPr/>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2CC70-D502-45BF-A65A-65E54A1912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E4A788-9ABB-4BDF-9C46-84B691A7B447}" type="datetimeFigureOut">
              <a:rPr lang="en-US" smtClean="0"/>
              <a:pPr/>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2CC70-D502-45BF-A65A-65E54A1912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E4A788-9ABB-4BDF-9C46-84B691A7B447}" type="datetimeFigureOut">
              <a:rPr lang="en-US" smtClean="0"/>
              <a:pPr/>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2CC70-D502-45BF-A65A-65E54A1912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4A788-9ABB-4BDF-9C46-84B691A7B447}" type="datetimeFigureOut">
              <a:rPr lang="en-US" smtClean="0"/>
              <a:pPr/>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2CC70-D502-45BF-A65A-65E54A1912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E4A788-9ABB-4BDF-9C46-84B691A7B447}" type="datetimeFigureOut">
              <a:rPr lang="en-US" smtClean="0"/>
              <a:pPr/>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2CC70-D502-45BF-A65A-65E54A1912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E4A788-9ABB-4BDF-9C46-84B691A7B447}" type="datetimeFigureOut">
              <a:rPr lang="en-US" smtClean="0"/>
              <a:pPr/>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2CC70-D502-45BF-A65A-65E54A1912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4A788-9ABB-4BDF-9C46-84B691A7B447}" type="datetimeFigureOut">
              <a:rPr lang="en-US" smtClean="0"/>
              <a:pPr/>
              <a:t>3/21/2017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2CC70-D502-45BF-A65A-65E54A1912D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1.png"/><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err="1" smtClean="0">
                <a:latin typeface="Times New Roman" pitchFamily="18" charset="0"/>
                <a:cs typeface="Times New Roman" pitchFamily="18" charset="0"/>
              </a:rPr>
              <a:t>Báo</a:t>
            </a:r>
            <a:r>
              <a:rPr lang="en-US" b="1" smtClean="0">
                <a:latin typeface="Times New Roman" pitchFamily="18" charset="0"/>
                <a:cs typeface="Times New Roman" pitchFamily="18" charset="0"/>
              </a:rPr>
              <a:t> cáo đồ án 3</a:t>
            </a:r>
            <a:r>
              <a:rPr lang="en-US" smtClean="0"/>
              <a:t/>
            </a:r>
            <a:br>
              <a:rPr lang="en-US" smtClean="0"/>
            </a:br>
            <a:r>
              <a:rPr lang="en-US" sz="3600" smtClean="0">
                <a:latin typeface="Times New Roman" pitchFamily="18" charset="0"/>
                <a:cs typeface="Times New Roman" pitchFamily="18" charset="0"/>
              </a:rPr>
              <a:t>Áp dụng giải thuật địa sinh học vào triển khai mô hình động cho mạng cảm biến </a:t>
            </a:r>
            <a:endParaRPr lang="en-US" sz="360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2000" smtClean="0">
                <a:latin typeface="Times New Roman" pitchFamily="18" charset="0"/>
                <a:cs typeface="Times New Roman" pitchFamily="18" charset="0"/>
              </a:rPr>
              <a:t>Tống Hữu Đăng Khoa – CNCNTT2K59 – 20146401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itchFamily="18" charset="0"/>
                <a:cs typeface="Times New Roman" pitchFamily="18" charset="0"/>
              </a:rPr>
              <a:t>Giải thuật BBO</a:t>
            </a:r>
            <a:endParaRPr lang="en-US">
              <a:latin typeface="Times New Roman" pitchFamily="18" charset="0"/>
              <a:cs typeface="Times New Roman" pitchFamily="18" charset="0"/>
            </a:endParaRPr>
          </a:p>
        </p:txBody>
      </p:sp>
      <p:pic>
        <p:nvPicPr>
          <p:cNvPr id="6" name="Picture 5" descr="map-of-the-united-states-of-america-and-canada-i11.gif"/>
          <p:cNvPicPr>
            <a:picLocks noChangeAspect="1"/>
          </p:cNvPicPr>
          <p:nvPr/>
        </p:nvPicPr>
        <p:blipFill>
          <a:blip r:embed="rId3"/>
          <a:stretch>
            <a:fillRect/>
          </a:stretch>
        </p:blipFill>
        <p:spPr>
          <a:xfrm>
            <a:off x="3810000" y="1371600"/>
            <a:ext cx="4908055" cy="4953000"/>
          </a:xfrm>
          <a:prstGeom prst="rect">
            <a:avLst/>
          </a:prstGeom>
        </p:spPr>
      </p:pic>
      <p:pic>
        <p:nvPicPr>
          <p:cNvPr id="7" name="Picture 6" descr="goose.jpg"/>
          <p:cNvPicPr>
            <a:picLocks noChangeAspect="1"/>
          </p:cNvPicPr>
          <p:nvPr/>
        </p:nvPicPr>
        <p:blipFill>
          <a:blip r:embed="rId4" cstate="print"/>
          <a:stretch>
            <a:fillRect/>
          </a:stretch>
        </p:blipFill>
        <p:spPr>
          <a:xfrm>
            <a:off x="2819400" y="3276600"/>
            <a:ext cx="1209260" cy="1517072"/>
          </a:xfrm>
          <a:prstGeom prst="rect">
            <a:avLst/>
          </a:prstGeom>
        </p:spPr>
      </p:pic>
      <p:sp>
        <p:nvSpPr>
          <p:cNvPr id="8" name="Oval 7"/>
          <p:cNvSpPr/>
          <p:nvPr/>
        </p:nvSpPr>
        <p:spPr>
          <a:xfrm>
            <a:off x="3886200" y="1676400"/>
            <a:ext cx="4724400" cy="1752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irdnest.jpeg"/>
          <p:cNvPicPr>
            <a:picLocks noChangeAspect="1"/>
          </p:cNvPicPr>
          <p:nvPr/>
        </p:nvPicPr>
        <p:blipFill>
          <a:blip r:embed="rId5" cstate="print"/>
          <a:stretch>
            <a:fillRect/>
          </a:stretch>
        </p:blipFill>
        <p:spPr>
          <a:xfrm>
            <a:off x="1219200" y="1295400"/>
            <a:ext cx="1413765" cy="1068276"/>
          </a:xfrm>
          <a:prstGeom prst="rect">
            <a:avLst/>
          </a:prstGeom>
        </p:spPr>
      </p:pic>
      <p:pic>
        <p:nvPicPr>
          <p:cNvPr id="13" name="Picture 12" descr="food.jpg"/>
          <p:cNvPicPr>
            <a:picLocks noChangeAspect="1"/>
          </p:cNvPicPr>
          <p:nvPr/>
        </p:nvPicPr>
        <p:blipFill>
          <a:blip r:embed="rId6"/>
          <a:stretch>
            <a:fillRect/>
          </a:stretch>
        </p:blipFill>
        <p:spPr>
          <a:xfrm>
            <a:off x="2667000" y="1447800"/>
            <a:ext cx="838200" cy="838200"/>
          </a:xfrm>
          <a:prstGeom prst="rect">
            <a:avLst/>
          </a:prstGeom>
        </p:spPr>
      </p:pic>
      <p:sp>
        <p:nvSpPr>
          <p:cNvPr id="14" name="Curved Right Arrow 13"/>
          <p:cNvSpPr/>
          <p:nvPr/>
        </p:nvSpPr>
        <p:spPr>
          <a:xfrm rot="20935840">
            <a:off x="4666413" y="2584886"/>
            <a:ext cx="990600" cy="2667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Up Arrow 14"/>
          <p:cNvSpPr/>
          <p:nvPr/>
        </p:nvSpPr>
        <p:spPr>
          <a:xfrm rot="15572345">
            <a:off x="6185315" y="3135545"/>
            <a:ext cx="2925627" cy="1066800"/>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152400" y="3581400"/>
            <a:ext cx="2819400" cy="1200329"/>
          </a:xfrm>
          <a:prstGeom prst="rect">
            <a:avLst/>
          </a:prstGeom>
          <a:noFill/>
        </p:spPr>
        <p:txBody>
          <a:bodyPr wrap="square" rtlCol="0">
            <a:spAutoFit/>
          </a:bodyPr>
          <a:lstStyle/>
          <a:p>
            <a:r>
              <a:rPr lang="en-US" smtClean="0">
                <a:latin typeface="Times New Roman" pitchFamily="18" charset="0"/>
                <a:cs typeface="Times New Roman" pitchFamily="18" charset="0"/>
              </a:rPr>
              <a:t>Loài chim di cư để tìm nguồn thức ăn và nơi làm tổ</a:t>
            </a:r>
          </a:p>
          <a:p>
            <a:r>
              <a:rPr lang="en-US" smtClean="0">
                <a:latin typeface="Times New Roman" pitchFamily="18" charset="0"/>
                <a:cs typeface="Times New Roman" pitchFamily="18" charset="0"/>
              </a:rPr>
              <a:t>Chúng tìm nơi ở thích hợp để sinh sống </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Freeform 94"/>
          <p:cNvSpPr/>
          <p:nvPr/>
        </p:nvSpPr>
        <p:spPr>
          <a:xfrm>
            <a:off x="2667000" y="3581400"/>
            <a:ext cx="3124200" cy="2667000"/>
          </a:xfrm>
          <a:custGeom>
            <a:avLst/>
            <a:gdLst>
              <a:gd name="connsiteX0" fmla="*/ 26455 w 2781847"/>
              <a:gd name="connsiteY0" fmla="*/ 1365504 h 2530754"/>
              <a:gd name="connsiteX1" fmla="*/ 14263 w 2781847"/>
              <a:gd name="connsiteY1" fmla="*/ 1243584 h 2530754"/>
              <a:gd name="connsiteX2" fmla="*/ 2071 w 2781847"/>
              <a:gd name="connsiteY2" fmla="*/ 1207008 h 2530754"/>
              <a:gd name="connsiteX3" fmla="*/ 14263 w 2781847"/>
              <a:gd name="connsiteY3" fmla="*/ 670560 h 2530754"/>
              <a:gd name="connsiteX4" fmla="*/ 50839 w 2781847"/>
              <a:gd name="connsiteY4" fmla="*/ 597408 h 2530754"/>
              <a:gd name="connsiteX5" fmla="*/ 63031 w 2781847"/>
              <a:gd name="connsiteY5" fmla="*/ 548640 h 2530754"/>
              <a:gd name="connsiteX6" fmla="*/ 136183 w 2781847"/>
              <a:gd name="connsiteY6" fmla="*/ 463296 h 2530754"/>
              <a:gd name="connsiteX7" fmla="*/ 319063 w 2781847"/>
              <a:gd name="connsiteY7" fmla="*/ 243840 h 2530754"/>
              <a:gd name="connsiteX8" fmla="*/ 562903 w 2781847"/>
              <a:gd name="connsiteY8" fmla="*/ 109728 h 2530754"/>
              <a:gd name="connsiteX9" fmla="*/ 660439 w 2781847"/>
              <a:gd name="connsiteY9" fmla="*/ 73152 h 2530754"/>
              <a:gd name="connsiteX10" fmla="*/ 782359 w 2781847"/>
              <a:gd name="connsiteY10" fmla="*/ 24384 h 2530754"/>
              <a:gd name="connsiteX11" fmla="*/ 989623 w 2781847"/>
              <a:gd name="connsiteY11" fmla="*/ 0 h 2530754"/>
              <a:gd name="connsiteX12" fmla="*/ 1501687 w 2781847"/>
              <a:gd name="connsiteY12" fmla="*/ 24384 h 2530754"/>
              <a:gd name="connsiteX13" fmla="*/ 1599223 w 2781847"/>
              <a:gd name="connsiteY13" fmla="*/ 60960 h 2530754"/>
              <a:gd name="connsiteX14" fmla="*/ 1708951 w 2781847"/>
              <a:gd name="connsiteY14" fmla="*/ 73152 h 2530754"/>
              <a:gd name="connsiteX15" fmla="*/ 1818679 w 2781847"/>
              <a:gd name="connsiteY15" fmla="*/ 109728 h 2530754"/>
              <a:gd name="connsiteX16" fmla="*/ 2050327 w 2781847"/>
              <a:gd name="connsiteY16" fmla="*/ 195072 h 2530754"/>
              <a:gd name="connsiteX17" fmla="*/ 2245399 w 2781847"/>
              <a:gd name="connsiteY17" fmla="*/ 243840 h 2530754"/>
              <a:gd name="connsiteX18" fmla="*/ 2342935 w 2781847"/>
              <a:gd name="connsiteY18" fmla="*/ 316992 h 2530754"/>
              <a:gd name="connsiteX19" fmla="*/ 2428279 w 2781847"/>
              <a:gd name="connsiteY19" fmla="*/ 353568 h 2530754"/>
              <a:gd name="connsiteX20" fmla="*/ 2477047 w 2781847"/>
              <a:gd name="connsiteY20" fmla="*/ 377952 h 2530754"/>
              <a:gd name="connsiteX21" fmla="*/ 2513623 w 2781847"/>
              <a:gd name="connsiteY21" fmla="*/ 414528 h 2530754"/>
              <a:gd name="connsiteX22" fmla="*/ 2611159 w 2781847"/>
              <a:gd name="connsiteY22" fmla="*/ 499872 h 2530754"/>
              <a:gd name="connsiteX23" fmla="*/ 2659927 w 2781847"/>
              <a:gd name="connsiteY23" fmla="*/ 609600 h 2530754"/>
              <a:gd name="connsiteX24" fmla="*/ 2696503 w 2781847"/>
              <a:gd name="connsiteY24" fmla="*/ 658368 h 2530754"/>
              <a:gd name="connsiteX25" fmla="*/ 2708695 w 2781847"/>
              <a:gd name="connsiteY25" fmla="*/ 719328 h 2530754"/>
              <a:gd name="connsiteX26" fmla="*/ 2720887 w 2781847"/>
              <a:gd name="connsiteY26" fmla="*/ 768096 h 2530754"/>
              <a:gd name="connsiteX27" fmla="*/ 2733079 w 2781847"/>
              <a:gd name="connsiteY27" fmla="*/ 841248 h 2530754"/>
              <a:gd name="connsiteX28" fmla="*/ 2757463 w 2781847"/>
              <a:gd name="connsiteY28" fmla="*/ 926592 h 2530754"/>
              <a:gd name="connsiteX29" fmla="*/ 2781847 w 2781847"/>
              <a:gd name="connsiteY29" fmla="*/ 1182624 h 2530754"/>
              <a:gd name="connsiteX30" fmla="*/ 2769655 w 2781847"/>
              <a:gd name="connsiteY30" fmla="*/ 1694688 h 2530754"/>
              <a:gd name="connsiteX31" fmla="*/ 2745271 w 2781847"/>
              <a:gd name="connsiteY31" fmla="*/ 1743456 h 2530754"/>
              <a:gd name="connsiteX32" fmla="*/ 2696503 w 2781847"/>
              <a:gd name="connsiteY32" fmla="*/ 1889760 h 2530754"/>
              <a:gd name="connsiteX33" fmla="*/ 2672119 w 2781847"/>
              <a:gd name="connsiteY33" fmla="*/ 1926336 h 2530754"/>
              <a:gd name="connsiteX34" fmla="*/ 2659927 w 2781847"/>
              <a:gd name="connsiteY34" fmla="*/ 1962912 h 2530754"/>
              <a:gd name="connsiteX35" fmla="*/ 2623351 w 2781847"/>
              <a:gd name="connsiteY35" fmla="*/ 1999488 h 2530754"/>
              <a:gd name="connsiteX36" fmla="*/ 2598967 w 2781847"/>
              <a:gd name="connsiteY36" fmla="*/ 2048256 h 2530754"/>
              <a:gd name="connsiteX37" fmla="*/ 2525815 w 2781847"/>
              <a:gd name="connsiteY37" fmla="*/ 2121408 h 2530754"/>
              <a:gd name="connsiteX38" fmla="*/ 2379511 w 2781847"/>
              <a:gd name="connsiteY38" fmla="*/ 2231136 h 2530754"/>
              <a:gd name="connsiteX39" fmla="*/ 2306359 w 2781847"/>
              <a:gd name="connsiteY39" fmla="*/ 2267712 h 2530754"/>
              <a:gd name="connsiteX40" fmla="*/ 2196631 w 2781847"/>
              <a:gd name="connsiteY40" fmla="*/ 2304288 h 2530754"/>
              <a:gd name="connsiteX41" fmla="*/ 2038135 w 2781847"/>
              <a:gd name="connsiteY41" fmla="*/ 2389632 h 2530754"/>
              <a:gd name="connsiteX42" fmla="*/ 1952791 w 2781847"/>
              <a:gd name="connsiteY42" fmla="*/ 2414016 h 2530754"/>
              <a:gd name="connsiteX43" fmla="*/ 1794295 w 2781847"/>
              <a:gd name="connsiteY43" fmla="*/ 2487168 h 2530754"/>
              <a:gd name="connsiteX44" fmla="*/ 1001815 w 2781847"/>
              <a:gd name="connsiteY44" fmla="*/ 2462784 h 2530754"/>
              <a:gd name="connsiteX45" fmla="*/ 904279 w 2781847"/>
              <a:gd name="connsiteY45" fmla="*/ 2450592 h 2530754"/>
              <a:gd name="connsiteX46" fmla="*/ 867703 w 2781847"/>
              <a:gd name="connsiteY46" fmla="*/ 2438400 h 2530754"/>
              <a:gd name="connsiteX47" fmla="*/ 794551 w 2781847"/>
              <a:gd name="connsiteY47" fmla="*/ 2426208 h 2530754"/>
              <a:gd name="connsiteX48" fmla="*/ 745783 w 2781847"/>
              <a:gd name="connsiteY48" fmla="*/ 2401824 h 2530754"/>
              <a:gd name="connsiteX49" fmla="*/ 684823 w 2781847"/>
              <a:gd name="connsiteY49" fmla="*/ 2389632 h 2530754"/>
              <a:gd name="connsiteX50" fmla="*/ 562903 w 2781847"/>
              <a:gd name="connsiteY50" fmla="*/ 2304288 h 2530754"/>
              <a:gd name="connsiteX51" fmla="*/ 489751 w 2781847"/>
              <a:gd name="connsiteY51" fmla="*/ 2231136 h 2530754"/>
              <a:gd name="connsiteX52" fmla="*/ 453175 w 2781847"/>
              <a:gd name="connsiteY52" fmla="*/ 2157984 h 2530754"/>
              <a:gd name="connsiteX53" fmla="*/ 416599 w 2781847"/>
              <a:gd name="connsiteY53" fmla="*/ 2121408 h 2530754"/>
              <a:gd name="connsiteX54" fmla="*/ 367831 w 2781847"/>
              <a:gd name="connsiteY54" fmla="*/ 2048256 h 2530754"/>
              <a:gd name="connsiteX55" fmla="*/ 331255 w 2781847"/>
              <a:gd name="connsiteY55" fmla="*/ 1999488 h 2530754"/>
              <a:gd name="connsiteX56" fmla="*/ 294679 w 2781847"/>
              <a:gd name="connsiteY56" fmla="*/ 1889760 h 2530754"/>
              <a:gd name="connsiteX57" fmla="*/ 270295 w 2781847"/>
              <a:gd name="connsiteY57" fmla="*/ 1853184 h 2530754"/>
              <a:gd name="connsiteX58" fmla="*/ 258103 w 2781847"/>
              <a:gd name="connsiteY58" fmla="*/ 1816608 h 2530754"/>
              <a:gd name="connsiteX59" fmla="*/ 233719 w 2781847"/>
              <a:gd name="connsiteY59" fmla="*/ 1780032 h 2530754"/>
              <a:gd name="connsiteX60" fmla="*/ 221527 w 2781847"/>
              <a:gd name="connsiteY60" fmla="*/ 1743456 h 2530754"/>
              <a:gd name="connsiteX61" fmla="*/ 123991 w 2781847"/>
              <a:gd name="connsiteY61" fmla="*/ 1572768 h 2530754"/>
              <a:gd name="connsiteX62" fmla="*/ 75223 w 2781847"/>
              <a:gd name="connsiteY62" fmla="*/ 1426464 h 2530754"/>
              <a:gd name="connsiteX63" fmla="*/ 50839 w 2781847"/>
              <a:gd name="connsiteY63" fmla="*/ 1389888 h 2530754"/>
              <a:gd name="connsiteX64" fmla="*/ 26455 w 2781847"/>
              <a:gd name="connsiteY64" fmla="*/ 1365504 h 253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81847" h="2530754">
                <a:moveTo>
                  <a:pt x="26455" y="1365504"/>
                </a:moveTo>
                <a:cubicBezTo>
                  <a:pt x="20359" y="1341120"/>
                  <a:pt x="20473" y="1283952"/>
                  <a:pt x="14263" y="1243584"/>
                </a:cubicBezTo>
                <a:cubicBezTo>
                  <a:pt x="12309" y="1230882"/>
                  <a:pt x="2071" y="1219859"/>
                  <a:pt x="2071" y="1207008"/>
                </a:cubicBezTo>
                <a:cubicBezTo>
                  <a:pt x="2071" y="1028146"/>
                  <a:pt x="0" y="848853"/>
                  <a:pt x="14263" y="670560"/>
                </a:cubicBezTo>
                <a:cubicBezTo>
                  <a:pt x="16437" y="643385"/>
                  <a:pt x="40714" y="622720"/>
                  <a:pt x="50839" y="597408"/>
                </a:cubicBezTo>
                <a:cubicBezTo>
                  <a:pt x="57062" y="581850"/>
                  <a:pt x="55537" y="563627"/>
                  <a:pt x="63031" y="548640"/>
                </a:cubicBezTo>
                <a:cubicBezTo>
                  <a:pt x="100240" y="474223"/>
                  <a:pt x="93480" y="524300"/>
                  <a:pt x="136183" y="463296"/>
                </a:cubicBezTo>
                <a:cubicBezTo>
                  <a:pt x="210332" y="357369"/>
                  <a:pt x="173332" y="334922"/>
                  <a:pt x="319063" y="243840"/>
                </a:cubicBezTo>
                <a:cubicBezTo>
                  <a:pt x="399341" y="193666"/>
                  <a:pt x="472605" y="143590"/>
                  <a:pt x="562903" y="109728"/>
                </a:cubicBezTo>
                <a:cubicBezTo>
                  <a:pt x="595415" y="97536"/>
                  <a:pt x="628387" y="86507"/>
                  <a:pt x="660439" y="73152"/>
                </a:cubicBezTo>
                <a:cubicBezTo>
                  <a:pt x="736116" y="41620"/>
                  <a:pt x="686422" y="48368"/>
                  <a:pt x="782359" y="24384"/>
                </a:cubicBezTo>
                <a:cubicBezTo>
                  <a:pt x="838278" y="10404"/>
                  <a:pt x="942586" y="4276"/>
                  <a:pt x="989623" y="0"/>
                </a:cubicBezTo>
                <a:cubicBezTo>
                  <a:pt x="1160311" y="8128"/>
                  <a:pt x="1331654" y="7381"/>
                  <a:pt x="1501687" y="24384"/>
                </a:cubicBezTo>
                <a:cubicBezTo>
                  <a:pt x="1536238" y="27839"/>
                  <a:pt x="1565423" y="53007"/>
                  <a:pt x="1599223" y="60960"/>
                </a:cubicBezTo>
                <a:cubicBezTo>
                  <a:pt x="1635046" y="69389"/>
                  <a:pt x="1672375" y="69088"/>
                  <a:pt x="1708951" y="73152"/>
                </a:cubicBezTo>
                <a:cubicBezTo>
                  <a:pt x="1745527" y="85344"/>
                  <a:pt x="1782746" y="95754"/>
                  <a:pt x="1818679" y="109728"/>
                </a:cubicBezTo>
                <a:cubicBezTo>
                  <a:pt x="1997252" y="179173"/>
                  <a:pt x="1858191" y="143343"/>
                  <a:pt x="2050327" y="195072"/>
                </a:cubicBezTo>
                <a:cubicBezTo>
                  <a:pt x="2115048" y="212497"/>
                  <a:pt x="2245399" y="243840"/>
                  <a:pt x="2245399" y="243840"/>
                </a:cubicBezTo>
                <a:lnTo>
                  <a:pt x="2342935" y="316992"/>
                </a:lnTo>
                <a:cubicBezTo>
                  <a:pt x="2367695" y="335562"/>
                  <a:pt x="2400103" y="340761"/>
                  <a:pt x="2428279" y="353568"/>
                </a:cubicBezTo>
                <a:cubicBezTo>
                  <a:pt x="2444825" y="361089"/>
                  <a:pt x="2462258" y="367388"/>
                  <a:pt x="2477047" y="377952"/>
                </a:cubicBezTo>
                <a:cubicBezTo>
                  <a:pt x="2491077" y="387974"/>
                  <a:pt x="2500532" y="403307"/>
                  <a:pt x="2513623" y="414528"/>
                </a:cubicBezTo>
                <a:cubicBezTo>
                  <a:pt x="2556830" y="451562"/>
                  <a:pt x="2575122" y="451823"/>
                  <a:pt x="2611159" y="499872"/>
                </a:cubicBezTo>
                <a:cubicBezTo>
                  <a:pt x="2635297" y="532056"/>
                  <a:pt x="2640875" y="575306"/>
                  <a:pt x="2659927" y="609600"/>
                </a:cubicBezTo>
                <a:cubicBezTo>
                  <a:pt x="2669795" y="627363"/>
                  <a:pt x="2684311" y="642112"/>
                  <a:pt x="2696503" y="658368"/>
                </a:cubicBezTo>
                <a:cubicBezTo>
                  <a:pt x="2700567" y="678688"/>
                  <a:pt x="2704200" y="699099"/>
                  <a:pt x="2708695" y="719328"/>
                </a:cubicBezTo>
                <a:cubicBezTo>
                  <a:pt x="2712330" y="735685"/>
                  <a:pt x="2717601" y="751665"/>
                  <a:pt x="2720887" y="768096"/>
                </a:cubicBezTo>
                <a:cubicBezTo>
                  <a:pt x="2725735" y="792336"/>
                  <a:pt x="2727520" y="817161"/>
                  <a:pt x="2733079" y="841248"/>
                </a:cubicBezTo>
                <a:cubicBezTo>
                  <a:pt x="2739732" y="870077"/>
                  <a:pt x="2751264" y="897662"/>
                  <a:pt x="2757463" y="926592"/>
                </a:cubicBezTo>
                <a:cubicBezTo>
                  <a:pt x="2772657" y="997498"/>
                  <a:pt x="2777661" y="1124016"/>
                  <a:pt x="2781847" y="1182624"/>
                </a:cubicBezTo>
                <a:cubicBezTo>
                  <a:pt x="2777783" y="1353312"/>
                  <a:pt x="2780766" y="1524314"/>
                  <a:pt x="2769655" y="1694688"/>
                </a:cubicBezTo>
                <a:cubicBezTo>
                  <a:pt x="2768472" y="1712824"/>
                  <a:pt x="2751653" y="1726438"/>
                  <a:pt x="2745271" y="1743456"/>
                </a:cubicBezTo>
                <a:cubicBezTo>
                  <a:pt x="2727221" y="1791589"/>
                  <a:pt x="2725018" y="1846988"/>
                  <a:pt x="2696503" y="1889760"/>
                </a:cubicBezTo>
                <a:cubicBezTo>
                  <a:pt x="2688375" y="1901952"/>
                  <a:pt x="2678672" y="1913230"/>
                  <a:pt x="2672119" y="1926336"/>
                </a:cubicBezTo>
                <a:cubicBezTo>
                  <a:pt x="2666372" y="1937831"/>
                  <a:pt x="2667056" y="1952219"/>
                  <a:pt x="2659927" y="1962912"/>
                </a:cubicBezTo>
                <a:cubicBezTo>
                  <a:pt x="2650363" y="1977258"/>
                  <a:pt x="2633373" y="1985458"/>
                  <a:pt x="2623351" y="1999488"/>
                </a:cubicBezTo>
                <a:cubicBezTo>
                  <a:pt x="2612787" y="2014277"/>
                  <a:pt x="2608600" y="2032844"/>
                  <a:pt x="2598967" y="2048256"/>
                </a:cubicBezTo>
                <a:cubicBezTo>
                  <a:pt x="2561853" y="2107638"/>
                  <a:pt x="2573346" y="2086552"/>
                  <a:pt x="2525815" y="2121408"/>
                </a:cubicBezTo>
                <a:cubicBezTo>
                  <a:pt x="2476657" y="2157458"/>
                  <a:pt x="2434035" y="2203874"/>
                  <a:pt x="2379511" y="2231136"/>
                </a:cubicBezTo>
                <a:cubicBezTo>
                  <a:pt x="2355127" y="2243328"/>
                  <a:pt x="2331671" y="2257587"/>
                  <a:pt x="2306359" y="2267712"/>
                </a:cubicBezTo>
                <a:cubicBezTo>
                  <a:pt x="2270562" y="2282031"/>
                  <a:pt x="2231953" y="2288835"/>
                  <a:pt x="2196631" y="2304288"/>
                </a:cubicBezTo>
                <a:cubicBezTo>
                  <a:pt x="2080209" y="2355223"/>
                  <a:pt x="2146757" y="2347854"/>
                  <a:pt x="2038135" y="2389632"/>
                </a:cubicBezTo>
                <a:cubicBezTo>
                  <a:pt x="2010521" y="2400253"/>
                  <a:pt x="1980149" y="2402751"/>
                  <a:pt x="1952791" y="2414016"/>
                </a:cubicBezTo>
                <a:cubicBezTo>
                  <a:pt x="1669285" y="2530754"/>
                  <a:pt x="1916429" y="2446457"/>
                  <a:pt x="1794295" y="2487168"/>
                </a:cubicBezTo>
                <a:cubicBezTo>
                  <a:pt x="1512393" y="2481530"/>
                  <a:pt x="1270616" y="2486158"/>
                  <a:pt x="1001815" y="2462784"/>
                </a:cubicBezTo>
                <a:cubicBezTo>
                  <a:pt x="969173" y="2459946"/>
                  <a:pt x="936791" y="2454656"/>
                  <a:pt x="904279" y="2450592"/>
                </a:cubicBezTo>
                <a:cubicBezTo>
                  <a:pt x="892087" y="2446528"/>
                  <a:pt x="880248" y="2441188"/>
                  <a:pt x="867703" y="2438400"/>
                </a:cubicBezTo>
                <a:cubicBezTo>
                  <a:pt x="843571" y="2433037"/>
                  <a:pt x="818229" y="2433311"/>
                  <a:pt x="794551" y="2426208"/>
                </a:cubicBezTo>
                <a:cubicBezTo>
                  <a:pt x="777143" y="2420986"/>
                  <a:pt x="763025" y="2407571"/>
                  <a:pt x="745783" y="2401824"/>
                </a:cubicBezTo>
                <a:cubicBezTo>
                  <a:pt x="726124" y="2395271"/>
                  <a:pt x="705143" y="2393696"/>
                  <a:pt x="684823" y="2389632"/>
                </a:cubicBezTo>
                <a:cubicBezTo>
                  <a:pt x="661715" y="2374227"/>
                  <a:pt x="588693" y="2327499"/>
                  <a:pt x="562903" y="2304288"/>
                </a:cubicBezTo>
                <a:cubicBezTo>
                  <a:pt x="537271" y="2281219"/>
                  <a:pt x="514135" y="2255520"/>
                  <a:pt x="489751" y="2231136"/>
                </a:cubicBezTo>
                <a:cubicBezTo>
                  <a:pt x="470474" y="2211859"/>
                  <a:pt x="468297" y="2180667"/>
                  <a:pt x="453175" y="2157984"/>
                </a:cubicBezTo>
                <a:cubicBezTo>
                  <a:pt x="443611" y="2143638"/>
                  <a:pt x="427185" y="2135018"/>
                  <a:pt x="416599" y="2121408"/>
                </a:cubicBezTo>
                <a:cubicBezTo>
                  <a:pt x="398607" y="2098275"/>
                  <a:pt x="385415" y="2071701"/>
                  <a:pt x="367831" y="2048256"/>
                </a:cubicBezTo>
                <a:lnTo>
                  <a:pt x="331255" y="1999488"/>
                </a:lnTo>
                <a:lnTo>
                  <a:pt x="294679" y="1889760"/>
                </a:lnTo>
                <a:cubicBezTo>
                  <a:pt x="290045" y="1875859"/>
                  <a:pt x="276848" y="1866290"/>
                  <a:pt x="270295" y="1853184"/>
                </a:cubicBezTo>
                <a:cubicBezTo>
                  <a:pt x="264548" y="1841689"/>
                  <a:pt x="263850" y="1828103"/>
                  <a:pt x="258103" y="1816608"/>
                </a:cubicBezTo>
                <a:cubicBezTo>
                  <a:pt x="251550" y="1803502"/>
                  <a:pt x="240272" y="1793138"/>
                  <a:pt x="233719" y="1780032"/>
                </a:cubicBezTo>
                <a:cubicBezTo>
                  <a:pt x="227972" y="1768537"/>
                  <a:pt x="227768" y="1754690"/>
                  <a:pt x="221527" y="1743456"/>
                </a:cubicBezTo>
                <a:cubicBezTo>
                  <a:pt x="176933" y="1663188"/>
                  <a:pt x="155678" y="1667829"/>
                  <a:pt x="123991" y="1572768"/>
                </a:cubicBezTo>
                <a:lnTo>
                  <a:pt x="75223" y="1426464"/>
                </a:lnTo>
                <a:cubicBezTo>
                  <a:pt x="70589" y="1412563"/>
                  <a:pt x="61200" y="1400249"/>
                  <a:pt x="50839" y="1389888"/>
                </a:cubicBezTo>
                <a:cubicBezTo>
                  <a:pt x="40478" y="1379527"/>
                  <a:pt x="32551" y="1389888"/>
                  <a:pt x="26455" y="1365504"/>
                </a:cubicBezTo>
                <a:close/>
              </a:path>
            </a:pathLst>
          </a:custGeom>
          <a:solidFill>
            <a:srgbClr val="D9EB95"/>
          </a:solidFill>
          <a:ln>
            <a:solidFill>
              <a:srgbClr val="D9E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1143000" y="1066800"/>
            <a:ext cx="2026069" cy="2127504"/>
          </a:xfrm>
          <a:custGeom>
            <a:avLst/>
            <a:gdLst>
              <a:gd name="connsiteX0" fmla="*/ 5245 w 2711869"/>
              <a:gd name="connsiteY0" fmla="*/ 707136 h 2279904"/>
              <a:gd name="connsiteX1" fmla="*/ 29629 w 2711869"/>
              <a:gd name="connsiteY1" fmla="*/ 646176 h 2279904"/>
              <a:gd name="connsiteX2" fmla="*/ 41821 w 2711869"/>
              <a:gd name="connsiteY2" fmla="*/ 609600 h 2279904"/>
              <a:gd name="connsiteX3" fmla="*/ 139357 w 2711869"/>
              <a:gd name="connsiteY3" fmla="*/ 475488 h 2279904"/>
              <a:gd name="connsiteX4" fmla="*/ 163741 w 2711869"/>
              <a:gd name="connsiteY4" fmla="*/ 426720 h 2279904"/>
              <a:gd name="connsiteX5" fmla="*/ 212509 w 2711869"/>
              <a:gd name="connsiteY5" fmla="*/ 353568 h 2279904"/>
              <a:gd name="connsiteX6" fmla="*/ 249085 w 2711869"/>
              <a:gd name="connsiteY6" fmla="*/ 316992 h 2279904"/>
              <a:gd name="connsiteX7" fmla="*/ 322237 w 2711869"/>
              <a:gd name="connsiteY7" fmla="*/ 292608 h 2279904"/>
              <a:gd name="connsiteX8" fmla="*/ 1334173 w 2711869"/>
              <a:gd name="connsiteY8" fmla="*/ 12192 h 2279904"/>
              <a:gd name="connsiteX9" fmla="*/ 1370749 w 2711869"/>
              <a:gd name="connsiteY9" fmla="*/ 0 h 2279904"/>
              <a:gd name="connsiteX10" fmla="*/ 1699933 w 2711869"/>
              <a:gd name="connsiteY10" fmla="*/ 12192 h 2279904"/>
              <a:gd name="connsiteX11" fmla="*/ 1809661 w 2711869"/>
              <a:gd name="connsiteY11" fmla="*/ 73152 h 2279904"/>
              <a:gd name="connsiteX12" fmla="*/ 1919389 w 2711869"/>
              <a:gd name="connsiteY12" fmla="*/ 146304 h 2279904"/>
              <a:gd name="connsiteX13" fmla="*/ 1992541 w 2711869"/>
              <a:gd name="connsiteY13" fmla="*/ 170688 h 2279904"/>
              <a:gd name="connsiteX14" fmla="*/ 2065693 w 2711869"/>
              <a:gd name="connsiteY14" fmla="*/ 207264 h 2279904"/>
              <a:gd name="connsiteX15" fmla="*/ 2138845 w 2711869"/>
              <a:gd name="connsiteY15" fmla="*/ 268224 h 2279904"/>
              <a:gd name="connsiteX16" fmla="*/ 2211997 w 2711869"/>
              <a:gd name="connsiteY16" fmla="*/ 316992 h 2279904"/>
              <a:gd name="connsiteX17" fmla="*/ 2248573 w 2711869"/>
              <a:gd name="connsiteY17" fmla="*/ 341376 h 2279904"/>
              <a:gd name="connsiteX18" fmla="*/ 2333917 w 2711869"/>
              <a:gd name="connsiteY18" fmla="*/ 426720 h 2279904"/>
              <a:gd name="connsiteX19" fmla="*/ 2370493 w 2711869"/>
              <a:gd name="connsiteY19" fmla="*/ 463296 h 2279904"/>
              <a:gd name="connsiteX20" fmla="*/ 2407069 w 2711869"/>
              <a:gd name="connsiteY20" fmla="*/ 499872 h 2279904"/>
              <a:gd name="connsiteX21" fmla="*/ 2468029 w 2711869"/>
              <a:gd name="connsiteY21" fmla="*/ 573024 h 2279904"/>
              <a:gd name="connsiteX22" fmla="*/ 2516797 w 2711869"/>
              <a:gd name="connsiteY22" fmla="*/ 646176 h 2279904"/>
              <a:gd name="connsiteX23" fmla="*/ 2541181 w 2711869"/>
              <a:gd name="connsiteY23" fmla="*/ 694944 h 2279904"/>
              <a:gd name="connsiteX24" fmla="*/ 2589949 w 2711869"/>
              <a:gd name="connsiteY24" fmla="*/ 768096 h 2279904"/>
              <a:gd name="connsiteX25" fmla="*/ 2614333 w 2711869"/>
              <a:gd name="connsiteY25" fmla="*/ 804672 h 2279904"/>
              <a:gd name="connsiteX26" fmla="*/ 2663101 w 2711869"/>
              <a:gd name="connsiteY26" fmla="*/ 902208 h 2279904"/>
              <a:gd name="connsiteX27" fmla="*/ 2699677 w 2711869"/>
              <a:gd name="connsiteY27" fmla="*/ 1060704 h 2279904"/>
              <a:gd name="connsiteX28" fmla="*/ 2711869 w 2711869"/>
              <a:gd name="connsiteY28" fmla="*/ 1097280 h 2279904"/>
              <a:gd name="connsiteX29" fmla="*/ 2699677 w 2711869"/>
              <a:gd name="connsiteY29" fmla="*/ 1463040 h 2279904"/>
              <a:gd name="connsiteX30" fmla="*/ 2687485 w 2711869"/>
              <a:gd name="connsiteY30" fmla="*/ 1499616 h 2279904"/>
              <a:gd name="connsiteX31" fmla="*/ 2650909 w 2711869"/>
              <a:gd name="connsiteY31" fmla="*/ 1609344 h 2279904"/>
              <a:gd name="connsiteX32" fmla="*/ 2638717 w 2711869"/>
              <a:gd name="connsiteY32" fmla="*/ 1670304 h 2279904"/>
              <a:gd name="connsiteX33" fmla="*/ 2626525 w 2711869"/>
              <a:gd name="connsiteY33" fmla="*/ 1743456 h 2279904"/>
              <a:gd name="connsiteX34" fmla="*/ 2614333 w 2711869"/>
              <a:gd name="connsiteY34" fmla="*/ 1792224 h 2279904"/>
              <a:gd name="connsiteX35" fmla="*/ 2565565 w 2711869"/>
              <a:gd name="connsiteY35" fmla="*/ 1865376 h 2279904"/>
              <a:gd name="connsiteX36" fmla="*/ 2516797 w 2711869"/>
              <a:gd name="connsiteY36" fmla="*/ 1950720 h 2279904"/>
              <a:gd name="connsiteX37" fmla="*/ 2492413 w 2711869"/>
              <a:gd name="connsiteY37" fmla="*/ 1999488 h 2279904"/>
              <a:gd name="connsiteX38" fmla="*/ 2382685 w 2711869"/>
              <a:gd name="connsiteY38" fmla="*/ 2097024 h 2279904"/>
              <a:gd name="connsiteX39" fmla="*/ 2346109 w 2711869"/>
              <a:gd name="connsiteY39" fmla="*/ 2109216 h 2279904"/>
              <a:gd name="connsiteX40" fmla="*/ 2260765 w 2711869"/>
              <a:gd name="connsiteY40" fmla="*/ 2157984 h 2279904"/>
              <a:gd name="connsiteX41" fmla="*/ 2224189 w 2711869"/>
              <a:gd name="connsiteY41" fmla="*/ 2170176 h 2279904"/>
              <a:gd name="connsiteX42" fmla="*/ 2175421 w 2711869"/>
              <a:gd name="connsiteY42" fmla="*/ 2194560 h 2279904"/>
              <a:gd name="connsiteX43" fmla="*/ 2102269 w 2711869"/>
              <a:gd name="connsiteY43" fmla="*/ 2218944 h 2279904"/>
              <a:gd name="connsiteX44" fmla="*/ 2029117 w 2711869"/>
              <a:gd name="connsiteY44" fmla="*/ 2243328 h 2279904"/>
              <a:gd name="connsiteX45" fmla="*/ 1907197 w 2711869"/>
              <a:gd name="connsiteY45" fmla="*/ 2267712 h 2279904"/>
              <a:gd name="connsiteX46" fmla="*/ 1858429 w 2711869"/>
              <a:gd name="connsiteY46" fmla="*/ 2279904 h 2279904"/>
              <a:gd name="connsiteX47" fmla="*/ 1529245 w 2711869"/>
              <a:gd name="connsiteY47" fmla="*/ 2267712 h 2279904"/>
              <a:gd name="connsiteX48" fmla="*/ 1492669 w 2711869"/>
              <a:gd name="connsiteY48" fmla="*/ 2255520 h 2279904"/>
              <a:gd name="connsiteX49" fmla="*/ 1443901 w 2711869"/>
              <a:gd name="connsiteY49" fmla="*/ 2243328 h 2279904"/>
              <a:gd name="connsiteX50" fmla="*/ 1370749 w 2711869"/>
              <a:gd name="connsiteY50" fmla="*/ 2194560 h 2279904"/>
              <a:gd name="connsiteX51" fmla="*/ 1321981 w 2711869"/>
              <a:gd name="connsiteY51" fmla="*/ 2121408 h 2279904"/>
              <a:gd name="connsiteX52" fmla="*/ 1261021 w 2711869"/>
              <a:gd name="connsiteY52" fmla="*/ 2048256 h 2279904"/>
              <a:gd name="connsiteX53" fmla="*/ 1236637 w 2711869"/>
              <a:gd name="connsiteY53" fmla="*/ 2011680 h 2279904"/>
              <a:gd name="connsiteX54" fmla="*/ 1163485 w 2711869"/>
              <a:gd name="connsiteY54" fmla="*/ 1975104 h 2279904"/>
              <a:gd name="connsiteX55" fmla="*/ 1029373 w 2711869"/>
              <a:gd name="connsiteY55" fmla="*/ 1901952 h 2279904"/>
              <a:gd name="connsiteX56" fmla="*/ 980605 w 2711869"/>
              <a:gd name="connsiteY56" fmla="*/ 1865376 h 2279904"/>
              <a:gd name="connsiteX57" fmla="*/ 931837 w 2711869"/>
              <a:gd name="connsiteY57" fmla="*/ 1840992 h 2279904"/>
              <a:gd name="connsiteX58" fmla="*/ 895261 w 2711869"/>
              <a:gd name="connsiteY58" fmla="*/ 1804416 h 2279904"/>
              <a:gd name="connsiteX59" fmla="*/ 846493 w 2711869"/>
              <a:gd name="connsiteY59" fmla="*/ 1780032 h 2279904"/>
              <a:gd name="connsiteX60" fmla="*/ 773341 w 2711869"/>
              <a:gd name="connsiteY60" fmla="*/ 1755648 h 2279904"/>
              <a:gd name="connsiteX61" fmla="*/ 736765 w 2711869"/>
              <a:gd name="connsiteY61" fmla="*/ 1731264 h 2279904"/>
              <a:gd name="connsiteX62" fmla="*/ 700189 w 2711869"/>
              <a:gd name="connsiteY62" fmla="*/ 1719072 h 2279904"/>
              <a:gd name="connsiteX63" fmla="*/ 627037 w 2711869"/>
              <a:gd name="connsiteY63" fmla="*/ 1670304 h 2279904"/>
              <a:gd name="connsiteX64" fmla="*/ 590461 w 2711869"/>
              <a:gd name="connsiteY64" fmla="*/ 1645920 h 2279904"/>
              <a:gd name="connsiteX65" fmla="*/ 553885 w 2711869"/>
              <a:gd name="connsiteY65" fmla="*/ 1633728 h 2279904"/>
              <a:gd name="connsiteX66" fmla="*/ 480733 w 2711869"/>
              <a:gd name="connsiteY66" fmla="*/ 1584960 h 2279904"/>
              <a:gd name="connsiteX67" fmla="*/ 444157 w 2711869"/>
              <a:gd name="connsiteY67" fmla="*/ 1560576 h 2279904"/>
              <a:gd name="connsiteX68" fmla="*/ 407581 w 2711869"/>
              <a:gd name="connsiteY68" fmla="*/ 1524000 h 2279904"/>
              <a:gd name="connsiteX69" fmla="*/ 371005 w 2711869"/>
              <a:gd name="connsiteY69" fmla="*/ 1475232 h 2279904"/>
              <a:gd name="connsiteX70" fmla="*/ 334429 w 2711869"/>
              <a:gd name="connsiteY70" fmla="*/ 1450848 h 2279904"/>
              <a:gd name="connsiteX71" fmla="*/ 322237 w 2711869"/>
              <a:gd name="connsiteY71" fmla="*/ 1414272 h 2279904"/>
              <a:gd name="connsiteX72" fmla="*/ 285661 w 2711869"/>
              <a:gd name="connsiteY72" fmla="*/ 1365504 h 2279904"/>
              <a:gd name="connsiteX73" fmla="*/ 261277 w 2711869"/>
              <a:gd name="connsiteY73" fmla="*/ 1328928 h 2279904"/>
              <a:gd name="connsiteX74" fmla="*/ 236893 w 2711869"/>
              <a:gd name="connsiteY74" fmla="*/ 1280160 h 2279904"/>
              <a:gd name="connsiteX75" fmla="*/ 188125 w 2711869"/>
              <a:gd name="connsiteY75" fmla="*/ 1207008 h 2279904"/>
              <a:gd name="connsiteX76" fmla="*/ 139357 w 2711869"/>
              <a:gd name="connsiteY76" fmla="*/ 1133856 h 2279904"/>
              <a:gd name="connsiteX77" fmla="*/ 54013 w 2711869"/>
              <a:gd name="connsiteY77" fmla="*/ 1024128 h 2279904"/>
              <a:gd name="connsiteX78" fmla="*/ 41821 w 2711869"/>
              <a:gd name="connsiteY78" fmla="*/ 950976 h 2279904"/>
              <a:gd name="connsiteX79" fmla="*/ 5245 w 2711869"/>
              <a:gd name="connsiteY79" fmla="*/ 804672 h 2279904"/>
              <a:gd name="connsiteX80" fmla="*/ 5245 w 2711869"/>
              <a:gd name="connsiteY80" fmla="*/ 707136 h 2279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711869" h="2279904">
                <a:moveTo>
                  <a:pt x="5245" y="707136"/>
                </a:moveTo>
                <a:cubicBezTo>
                  <a:pt x="9309" y="680720"/>
                  <a:pt x="21945" y="666668"/>
                  <a:pt x="29629" y="646176"/>
                </a:cubicBezTo>
                <a:cubicBezTo>
                  <a:pt x="34141" y="634143"/>
                  <a:pt x="35580" y="620834"/>
                  <a:pt x="41821" y="609600"/>
                </a:cubicBezTo>
                <a:cubicBezTo>
                  <a:pt x="104770" y="496291"/>
                  <a:pt x="72507" y="575764"/>
                  <a:pt x="139357" y="475488"/>
                </a:cubicBezTo>
                <a:cubicBezTo>
                  <a:pt x="149439" y="460366"/>
                  <a:pt x="154390" y="442305"/>
                  <a:pt x="163741" y="426720"/>
                </a:cubicBezTo>
                <a:cubicBezTo>
                  <a:pt x="178819" y="401590"/>
                  <a:pt x="196253" y="377952"/>
                  <a:pt x="212509" y="353568"/>
                </a:cubicBezTo>
                <a:cubicBezTo>
                  <a:pt x="222073" y="339222"/>
                  <a:pt x="234013" y="325365"/>
                  <a:pt x="249085" y="316992"/>
                </a:cubicBezTo>
                <a:cubicBezTo>
                  <a:pt x="271553" y="304510"/>
                  <a:pt x="322237" y="292608"/>
                  <a:pt x="322237" y="292608"/>
                </a:cubicBezTo>
                <a:lnTo>
                  <a:pt x="1334173" y="12192"/>
                </a:lnTo>
                <a:cubicBezTo>
                  <a:pt x="1346552" y="8738"/>
                  <a:pt x="1357898" y="0"/>
                  <a:pt x="1370749" y="0"/>
                </a:cubicBezTo>
                <a:cubicBezTo>
                  <a:pt x="1480552" y="0"/>
                  <a:pt x="1590205" y="8128"/>
                  <a:pt x="1699933" y="12192"/>
                </a:cubicBezTo>
                <a:cubicBezTo>
                  <a:pt x="1783778" y="68089"/>
                  <a:pt x="1745283" y="51693"/>
                  <a:pt x="1809661" y="73152"/>
                </a:cubicBezTo>
                <a:cubicBezTo>
                  <a:pt x="1859026" y="112644"/>
                  <a:pt x="1865357" y="124691"/>
                  <a:pt x="1919389" y="146304"/>
                </a:cubicBezTo>
                <a:cubicBezTo>
                  <a:pt x="1943254" y="155850"/>
                  <a:pt x="1992541" y="170688"/>
                  <a:pt x="1992541" y="170688"/>
                </a:cubicBezTo>
                <a:cubicBezTo>
                  <a:pt x="2097363" y="240569"/>
                  <a:pt x="1964739" y="156787"/>
                  <a:pt x="2065693" y="207264"/>
                </a:cubicBezTo>
                <a:cubicBezTo>
                  <a:pt x="2117973" y="233404"/>
                  <a:pt x="2090310" y="230475"/>
                  <a:pt x="2138845" y="268224"/>
                </a:cubicBezTo>
                <a:cubicBezTo>
                  <a:pt x="2161978" y="286216"/>
                  <a:pt x="2187613" y="300736"/>
                  <a:pt x="2211997" y="316992"/>
                </a:cubicBezTo>
                <a:lnTo>
                  <a:pt x="2248573" y="341376"/>
                </a:lnTo>
                <a:cubicBezTo>
                  <a:pt x="2282048" y="363692"/>
                  <a:pt x="2305469" y="398272"/>
                  <a:pt x="2333917" y="426720"/>
                </a:cubicBezTo>
                <a:lnTo>
                  <a:pt x="2370493" y="463296"/>
                </a:lnTo>
                <a:cubicBezTo>
                  <a:pt x="2382685" y="475488"/>
                  <a:pt x="2397505" y="485526"/>
                  <a:pt x="2407069" y="499872"/>
                </a:cubicBezTo>
                <a:cubicBezTo>
                  <a:pt x="2441017" y="550794"/>
                  <a:pt x="2421092" y="526087"/>
                  <a:pt x="2468029" y="573024"/>
                </a:cubicBezTo>
                <a:cubicBezTo>
                  <a:pt x="2494182" y="651484"/>
                  <a:pt x="2459718" y="566265"/>
                  <a:pt x="2516797" y="646176"/>
                </a:cubicBezTo>
                <a:cubicBezTo>
                  <a:pt x="2527361" y="660965"/>
                  <a:pt x="2531830" y="679359"/>
                  <a:pt x="2541181" y="694944"/>
                </a:cubicBezTo>
                <a:cubicBezTo>
                  <a:pt x="2556259" y="720074"/>
                  <a:pt x="2573693" y="743712"/>
                  <a:pt x="2589949" y="768096"/>
                </a:cubicBezTo>
                <a:lnTo>
                  <a:pt x="2614333" y="804672"/>
                </a:lnTo>
                <a:cubicBezTo>
                  <a:pt x="2634496" y="834917"/>
                  <a:pt x="2646845" y="869696"/>
                  <a:pt x="2663101" y="902208"/>
                </a:cubicBezTo>
                <a:cubicBezTo>
                  <a:pt x="2672773" y="950566"/>
                  <a:pt x="2684972" y="1016589"/>
                  <a:pt x="2699677" y="1060704"/>
                </a:cubicBezTo>
                <a:lnTo>
                  <a:pt x="2711869" y="1097280"/>
                </a:lnTo>
                <a:cubicBezTo>
                  <a:pt x="2707805" y="1219200"/>
                  <a:pt x="2707057" y="1341276"/>
                  <a:pt x="2699677" y="1463040"/>
                </a:cubicBezTo>
                <a:cubicBezTo>
                  <a:pt x="2698900" y="1475868"/>
                  <a:pt x="2690273" y="1487071"/>
                  <a:pt x="2687485" y="1499616"/>
                </a:cubicBezTo>
                <a:cubicBezTo>
                  <a:pt x="2665584" y="1598172"/>
                  <a:pt x="2693333" y="1545708"/>
                  <a:pt x="2650909" y="1609344"/>
                </a:cubicBezTo>
                <a:cubicBezTo>
                  <a:pt x="2646845" y="1629664"/>
                  <a:pt x="2642424" y="1649916"/>
                  <a:pt x="2638717" y="1670304"/>
                </a:cubicBezTo>
                <a:cubicBezTo>
                  <a:pt x="2634295" y="1694626"/>
                  <a:pt x="2631373" y="1719216"/>
                  <a:pt x="2626525" y="1743456"/>
                </a:cubicBezTo>
                <a:cubicBezTo>
                  <a:pt x="2623239" y="1759887"/>
                  <a:pt x="2621827" y="1777237"/>
                  <a:pt x="2614333" y="1792224"/>
                </a:cubicBezTo>
                <a:cubicBezTo>
                  <a:pt x="2601227" y="1818436"/>
                  <a:pt x="2565565" y="1865376"/>
                  <a:pt x="2565565" y="1865376"/>
                </a:cubicBezTo>
                <a:cubicBezTo>
                  <a:pt x="2541951" y="1959831"/>
                  <a:pt x="2572671" y="1872496"/>
                  <a:pt x="2516797" y="1950720"/>
                </a:cubicBezTo>
                <a:cubicBezTo>
                  <a:pt x="2506233" y="1965509"/>
                  <a:pt x="2503767" y="1985296"/>
                  <a:pt x="2492413" y="1999488"/>
                </a:cubicBezTo>
                <a:cubicBezTo>
                  <a:pt x="2470871" y="2026415"/>
                  <a:pt x="2421621" y="2077556"/>
                  <a:pt x="2382685" y="2097024"/>
                </a:cubicBezTo>
                <a:cubicBezTo>
                  <a:pt x="2371190" y="2102771"/>
                  <a:pt x="2358301" y="2105152"/>
                  <a:pt x="2346109" y="2109216"/>
                </a:cubicBezTo>
                <a:cubicBezTo>
                  <a:pt x="2309376" y="2133705"/>
                  <a:pt x="2304077" y="2139422"/>
                  <a:pt x="2260765" y="2157984"/>
                </a:cubicBezTo>
                <a:cubicBezTo>
                  <a:pt x="2248953" y="2163046"/>
                  <a:pt x="2236001" y="2165114"/>
                  <a:pt x="2224189" y="2170176"/>
                </a:cubicBezTo>
                <a:cubicBezTo>
                  <a:pt x="2207484" y="2177335"/>
                  <a:pt x="2192296" y="2187810"/>
                  <a:pt x="2175421" y="2194560"/>
                </a:cubicBezTo>
                <a:cubicBezTo>
                  <a:pt x="2151556" y="2204106"/>
                  <a:pt x="2126653" y="2210816"/>
                  <a:pt x="2102269" y="2218944"/>
                </a:cubicBezTo>
                <a:lnTo>
                  <a:pt x="2029117" y="2243328"/>
                </a:lnTo>
                <a:cubicBezTo>
                  <a:pt x="1989799" y="2256434"/>
                  <a:pt x="1947404" y="2257660"/>
                  <a:pt x="1907197" y="2267712"/>
                </a:cubicBezTo>
                <a:lnTo>
                  <a:pt x="1858429" y="2279904"/>
                </a:lnTo>
                <a:cubicBezTo>
                  <a:pt x="1748701" y="2275840"/>
                  <a:pt x="1638805" y="2275016"/>
                  <a:pt x="1529245" y="2267712"/>
                </a:cubicBezTo>
                <a:cubicBezTo>
                  <a:pt x="1516422" y="2266857"/>
                  <a:pt x="1505026" y="2259051"/>
                  <a:pt x="1492669" y="2255520"/>
                </a:cubicBezTo>
                <a:cubicBezTo>
                  <a:pt x="1476557" y="2250917"/>
                  <a:pt x="1460157" y="2247392"/>
                  <a:pt x="1443901" y="2243328"/>
                </a:cubicBezTo>
                <a:lnTo>
                  <a:pt x="1370749" y="2194560"/>
                </a:lnTo>
                <a:cubicBezTo>
                  <a:pt x="1346365" y="2178304"/>
                  <a:pt x="1338237" y="2145792"/>
                  <a:pt x="1321981" y="2121408"/>
                </a:cubicBezTo>
                <a:cubicBezTo>
                  <a:pt x="1261440" y="2030597"/>
                  <a:pt x="1339250" y="2142130"/>
                  <a:pt x="1261021" y="2048256"/>
                </a:cubicBezTo>
                <a:cubicBezTo>
                  <a:pt x="1251640" y="2036999"/>
                  <a:pt x="1246998" y="2022041"/>
                  <a:pt x="1236637" y="2011680"/>
                </a:cubicBezTo>
                <a:cubicBezTo>
                  <a:pt x="1201696" y="1976739"/>
                  <a:pt x="1203149" y="1994936"/>
                  <a:pt x="1163485" y="1975104"/>
                </a:cubicBezTo>
                <a:cubicBezTo>
                  <a:pt x="1117939" y="1952331"/>
                  <a:pt x="1073038" y="1928151"/>
                  <a:pt x="1029373" y="1901952"/>
                </a:cubicBezTo>
                <a:cubicBezTo>
                  <a:pt x="1011949" y="1891497"/>
                  <a:pt x="997836" y="1876146"/>
                  <a:pt x="980605" y="1865376"/>
                </a:cubicBezTo>
                <a:cubicBezTo>
                  <a:pt x="965193" y="1855743"/>
                  <a:pt x="946626" y="1851556"/>
                  <a:pt x="931837" y="1840992"/>
                </a:cubicBezTo>
                <a:cubicBezTo>
                  <a:pt x="917807" y="1830970"/>
                  <a:pt x="909291" y="1814438"/>
                  <a:pt x="895261" y="1804416"/>
                </a:cubicBezTo>
                <a:cubicBezTo>
                  <a:pt x="880472" y="1793852"/>
                  <a:pt x="863368" y="1786782"/>
                  <a:pt x="846493" y="1780032"/>
                </a:cubicBezTo>
                <a:cubicBezTo>
                  <a:pt x="822628" y="1770486"/>
                  <a:pt x="773341" y="1755648"/>
                  <a:pt x="773341" y="1755648"/>
                </a:cubicBezTo>
                <a:cubicBezTo>
                  <a:pt x="761149" y="1747520"/>
                  <a:pt x="749871" y="1737817"/>
                  <a:pt x="736765" y="1731264"/>
                </a:cubicBezTo>
                <a:cubicBezTo>
                  <a:pt x="725270" y="1725517"/>
                  <a:pt x="710882" y="1726201"/>
                  <a:pt x="700189" y="1719072"/>
                </a:cubicBezTo>
                <a:cubicBezTo>
                  <a:pt x="608862" y="1658187"/>
                  <a:pt x="714006" y="1699294"/>
                  <a:pt x="627037" y="1670304"/>
                </a:cubicBezTo>
                <a:cubicBezTo>
                  <a:pt x="614845" y="1662176"/>
                  <a:pt x="603567" y="1652473"/>
                  <a:pt x="590461" y="1645920"/>
                </a:cubicBezTo>
                <a:cubicBezTo>
                  <a:pt x="578966" y="1640173"/>
                  <a:pt x="565119" y="1639969"/>
                  <a:pt x="553885" y="1633728"/>
                </a:cubicBezTo>
                <a:cubicBezTo>
                  <a:pt x="528267" y="1619496"/>
                  <a:pt x="505117" y="1601216"/>
                  <a:pt x="480733" y="1584960"/>
                </a:cubicBezTo>
                <a:cubicBezTo>
                  <a:pt x="468541" y="1576832"/>
                  <a:pt x="454518" y="1570937"/>
                  <a:pt x="444157" y="1560576"/>
                </a:cubicBezTo>
                <a:cubicBezTo>
                  <a:pt x="431965" y="1548384"/>
                  <a:pt x="418802" y="1537091"/>
                  <a:pt x="407581" y="1524000"/>
                </a:cubicBezTo>
                <a:cubicBezTo>
                  <a:pt x="394357" y="1508572"/>
                  <a:pt x="385373" y="1489600"/>
                  <a:pt x="371005" y="1475232"/>
                </a:cubicBezTo>
                <a:cubicBezTo>
                  <a:pt x="360644" y="1464871"/>
                  <a:pt x="346621" y="1458976"/>
                  <a:pt x="334429" y="1450848"/>
                </a:cubicBezTo>
                <a:cubicBezTo>
                  <a:pt x="330365" y="1438656"/>
                  <a:pt x="328613" y="1425430"/>
                  <a:pt x="322237" y="1414272"/>
                </a:cubicBezTo>
                <a:cubicBezTo>
                  <a:pt x="312155" y="1396629"/>
                  <a:pt x="297472" y="1382039"/>
                  <a:pt x="285661" y="1365504"/>
                </a:cubicBezTo>
                <a:cubicBezTo>
                  <a:pt x="277144" y="1353580"/>
                  <a:pt x="268547" y="1341650"/>
                  <a:pt x="261277" y="1328928"/>
                </a:cubicBezTo>
                <a:cubicBezTo>
                  <a:pt x="252260" y="1313148"/>
                  <a:pt x="246244" y="1295745"/>
                  <a:pt x="236893" y="1280160"/>
                </a:cubicBezTo>
                <a:cubicBezTo>
                  <a:pt x="221815" y="1255030"/>
                  <a:pt x="204381" y="1231392"/>
                  <a:pt x="188125" y="1207008"/>
                </a:cubicBezTo>
                <a:lnTo>
                  <a:pt x="139357" y="1133856"/>
                </a:lnTo>
                <a:cubicBezTo>
                  <a:pt x="81025" y="1046358"/>
                  <a:pt x="111311" y="1081426"/>
                  <a:pt x="54013" y="1024128"/>
                </a:cubicBezTo>
                <a:cubicBezTo>
                  <a:pt x="49949" y="999744"/>
                  <a:pt x="47817" y="974958"/>
                  <a:pt x="41821" y="950976"/>
                </a:cubicBezTo>
                <a:cubicBezTo>
                  <a:pt x="11947" y="831481"/>
                  <a:pt x="19424" y="925193"/>
                  <a:pt x="5245" y="804672"/>
                </a:cubicBezTo>
                <a:cubicBezTo>
                  <a:pt x="0" y="760091"/>
                  <a:pt x="1181" y="733552"/>
                  <a:pt x="5245" y="707136"/>
                </a:cubicBezTo>
                <a:close/>
              </a:path>
            </a:pathLst>
          </a:custGeom>
          <a:solidFill>
            <a:srgbClr val="A989D7"/>
          </a:solidFill>
          <a:ln>
            <a:solidFill>
              <a:srgbClr val="A989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828800" y="16002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38400" y="15240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905000" y="19812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429000" y="39624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5866385" y="905687"/>
            <a:ext cx="1906015" cy="2066113"/>
          </a:xfrm>
          <a:custGeom>
            <a:avLst/>
            <a:gdLst>
              <a:gd name="connsiteX0" fmla="*/ 10160 w 2525341"/>
              <a:gd name="connsiteY0" fmla="*/ 423241 h 2800681"/>
              <a:gd name="connsiteX1" fmla="*/ 95504 w 2525341"/>
              <a:gd name="connsiteY1" fmla="*/ 337897 h 2800681"/>
              <a:gd name="connsiteX2" fmla="*/ 168656 w 2525341"/>
              <a:gd name="connsiteY2" fmla="*/ 276937 h 2800681"/>
              <a:gd name="connsiteX3" fmla="*/ 290576 w 2525341"/>
              <a:gd name="connsiteY3" fmla="*/ 215977 h 2800681"/>
              <a:gd name="connsiteX4" fmla="*/ 339344 w 2525341"/>
              <a:gd name="connsiteY4" fmla="*/ 167209 h 2800681"/>
              <a:gd name="connsiteX5" fmla="*/ 461264 w 2525341"/>
              <a:gd name="connsiteY5" fmla="*/ 94057 h 2800681"/>
              <a:gd name="connsiteX6" fmla="*/ 522224 w 2525341"/>
              <a:gd name="connsiteY6" fmla="*/ 81865 h 2800681"/>
              <a:gd name="connsiteX7" fmla="*/ 656336 w 2525341"/>
              <a:gd name="connsiteY7" fmla="*/ 57481 h 2800681"/>
              <a:gd name="connsiteX8" fmla="*/ 717296 w 2525341"/>
              <a:gd name="connsiteY8" fmla="*/ 45289 h 2800681"/>
              <a:gd name="connsiteX9" fmla="*/ 851408 w 2525341"/>
              <a:gd name="connsiteY9" fmla="*/ 33097 h 2800681"/>
              <a:gd name="connsiteX10" fmla="*/ 1107440 w 2525341"/>
              <a:gd name="connsiteY10" fmla="*/ 8713 h 2800681"/>
              <a:gd name="connsiteX11" fmla="*/ 1400048 w 2525341"/>
              <a:gd name="connsiteY11" fmla="*/ 20905 h 2800681"/>
              <a:gd name="connsiteX12" fmla="*/ 1436624 w 2525341"/>
              <a:gd name="connsiteY12" fmla="*/ 33097 h 2800681"/>
              <a:gd name="connsiteX13" fmla="*/ 1485392 w 2525341"/>
              <a:gd name="connsiteY13" fmla="*/ 45289 h 2800681"/>
              <a:gd name="connsiteX14" fmla="*/ 1570736 w 2525341"/>
              <a:gd name="connsiteY14" fmla="*/ 106249 h 2800681"/>
              <a:gd name="connsiteX15" fmla="*/ 1692656 w 2525341"/>
              <a:gd name="connsiteY15" fmla="*/ 203785 h 2800681"/>
              <a:gd name="connsiteX16" fmla="*/ 1778000 w 2525341"/>
              <a:gd name="connsiteY16" fmla="*/ 276937 h 2800681"/>
              <a:gd name="connsiteX17" fmla="*/ 1814576 w 2525341"/>
              <a:gd name="connsiteY17" fmla="*/ 313513 h 2800681"/>
              <a:gd name="connsiteX18" fmla="*/ 1851152 w 2525341"/>
              <a:gd name="connsiteY18" fmla="*/ 337897 h 2800681"/>
              <a:gd name="connsiteX19" fmla="*/ 1936496 w 2525341"/>
              <a:gd name="connsiteY19" fmla="*/ 435433 h 2800681"/>
              <a:gd name="connsiteX20" fmla="*/ 2021840 w 2525341"/>
              <a:gd name="connsiteY20" fmla="*/ 508585 h 2800681"/>
              <a:gd name="connsiteX21" fmla="*/ 2119376 w 2525341"/>
              <a:gd name="connsiteY21" fmla="*/ 581737 h 2800681"/>
              <a:gd name="connsiteX22" fmla="*/ 2192528 w 2525341"/>
              <a:gd name="connsiteY22" fmla="*/ 630505 h 2800681"/>
              <a:gd name="connsiteX23" fmla="*/ 2229104 w 2525341"/>
              <a:gd name="connsiteY23" fmla="*/ 654889 h 2800681"/>
              <a:gd name="connsiteX24" fmla="*/ 2253488 w 2525341"/>
              <a:gd name="connsiteY24" fmla="*/ 691465 h 2800681"/>
              <a:gd name="connsiteX25" fmla="*/ 2265680 w 2525341"/>
              <a:gd name="connsiteY25" fmla="*/ 728041 h 2800681"/>
              <a:gd name="connsiteX26" fmla="*/ 2302256 w 2525341"/>
              <a:gd name="connsiteY26" fmla="*/ 764617 h 2800681"/>
              <a:gd name="connsiteX27" fmla="*/ 2363216 w 2525341"/>
              <a:gd name="connsiteY27" fmla="*/ 862153 h 2800681"/>
              <a:gd name="connsiteX28" fmla="*/ 2375408 w 2525341"/>
              <a:gd name="connsiteY28" fmla="*/ 898729 h 2800681"/>
              <a:gd name="connsiteX29" fmla="*/ 2424176 w 2525341"/>
              <a:gd name="connsiteY29" fmla="*/ 996265 h 2800681"/>
              <a:gd name="connsiteX30" fmla="*/ 2448560 w 2525341"/>
              <a:gd name="connsiteY30" fmla="*/ 1069417 h 2800681"/>
              <a:gd name="connsiteX31" fmla="*/ 2460752 w 2525341"/>
              <a:gd name="connsiteY31" fmla="*/ 1130377 h 2800681"/>
              <a:gd name="connsiteX32" fmla="*/ 2485136 w 2525341"/>
              <a:gd name="connsiteY32" fmla="*/ 1215721 h 2800681"/>
              <a:gd name="connsiteX33" fmla="*/ 2497328 w 2525341"/>
              <a:gd name="connsiteY33" fmla="*/ 1313257 h 2800681"/>
              <a:gd name="connsiteX34" fmla="*/ 2521712 w 2525341"/>
              <a:gd name="connsiteY34" fmla="*/ 1386409 h 2800681"/>
              <a:gd name="connsiteX35" fmla="*/ 2509520 w 2525341"/>
              <a:gd name="connsiteY35" fmla="*/ 1996009 h 2800681"/>
              <a:gd name="connsiteX36" fmla="*/ 2485136 w 2525341"/>
              <a:gd name="connsiteY36" fmla="*/ 2069161 h 2800681"/>
              <a:gd name="connsiteX37" fmla="*/ 2436368 w 2525341"/>
              <a:gd name="connsiteY37" fmla="*/ 2166697 h 2800681"/>
              <a:gd name="connsiteX38" fmla="*/ 2399792 w 2525341"/>
              <a:gd name="connsiteY38" fmla="*/ 2203273 h 2800681"/>
              <a:gd name="connsiteX39" fmla="*/ 2387600 w 2525341"/>
              <a:gd name="connsiteY39" fmla="*/ 2239849 h 2800681"/>
              <a:gd name="connsiteX40" fmla="*/ 2302256 w 2525341"/>
              <a:gd name="connsiteY40" fmla="*/ 2313001 h 2800681"/>
              <a:gd name="connsiteX41" fmla="*/ 2119376 w 2525341"/>
              <a:gd name="connsiteY41" fmla="*/ 2471497 h 2800681"/>
              <a:gd name="connsiteX42" fmla="*/ 2058416 w 2525341"/>
              <a:gd name="connsiteY42" fmla="*/ 2495881 h 2800681"/>
              <a:gd name="connsiteX43" fmla="*/ 2021840 w 2525341"/>
              <a:gd name="connsiteY43" fmla="*/ 2520265 h 2800681"/>
              <a:gd name="connsiteX44" fmla="*/ 1973072 w 2525341"/>
              <a:gd name="connsiteY44" fmla="*/ 2544649 h 2800681"/>
              <a:gd name="connsiteX45" fmla="*/ 1851152 w 2525341"/>
              <a:gd name="connsiteY45" fmla="*/ 2642185 h 2800681"/>
              <a:gd name="connsiteX46" fmla="*/ 1765808 w 2525341"/>
              <a:gd name="connsiteY46" fmla="*/ 2690953 h 2800681"/>
              <a:gd name="connsiteX47" fmla="*/ 1729232 w 2525341"/>
              <a:gd name="connsiteY47" fmla="*/ 2715337 h 2800681"/>
              <a:gd name="connsiteX48" fmla="*/ 1692656 w 2525341"/>
              <a:gd name="connsiteY48" fmla="*/ 2727529 h 2800681"/>
              <a:gd name="connsiteX49" fmla="*/ 1631696 w 2525341"/>
              <a:gd name="connsiteY49" fmla="*/ 2751913 h 2800681"/>
              <a:gd name="connsiteX50" fmla="*/ 1570736 w 2525341"/>
              <a:gd name="connsiteY50" fmla="*/ 2764105 h 2800681"/>
              <a:gd name="connsiteX51" fmla="*/ 1521968 w 2525341"/>
              <a:gd name="connsiteY51" fmla="*/ 2776297 h 2800681"/>
              <a:gd name="connsiteX52" fmla="*/ 1375664 w 2525341"/>
              <a:gd name="connsiteY52" fmla="*/ 2800681 h 2800681"/>
              <a:gd name="connsiteX53" fmla="*/ 1058672 w 2525341"/>
              <a:gd name="connsiteY53" fmla="*/ 2751913 h 2800681"/>
              <a:gd name="connsiteX54" fmla="*/ 936752 w 2525341"/>
              <a:gd name="connsiteY54" fmla="*/ 2715337 h 2800681"/>
              <a:gd name="connsiteX55" fmla="*/ 887984 w 2525341"/>
              <a:gd name="connsiteY55" fmla="*/ 2690953 h 2800681"/>
              <a:gd name="connsiteX56" fmla="*/ 851408 w 2525341"/>
              <a:gd name="connsiteY56" fmla="*/ 2666569 h 2800681"/>
              <a:gd name="connsiteX57" fmla="*/ 814832 w 2525341"/>
              <a:gd name="connsiteY57" fmla="*/ 2629993 h 2800681"/>
              <a:gd name="connsiteX58" fmla="*/ 766064 w 2525341"/>
              <a:gd name="connsiteY58" fmla="*/ 2593417 h 2800681"/>
              <a:gd name="connsiteX59" fmla="*/ 680720 w 2525341"/>
              <a:gd name="connsiteY59" fmla="*/ 2508073 h 2800681"/>
              <a:gd name="connsiteX60" fmla="*/ 644144 w 2525341"/>
              <a:gd name="connsiteY60" fmla="*/ 2471497 h 2800681"/>
              <a:gd name="connsiteX61" fmla="*/ 522224 w 2525341"/>
              <a:gd name="connsiteY61" fmla="*/ 2386153 h 2800681"/>
              <a:gd name="connsiteX62" fmla="*/ 461264 w 2525341"/>
              <a:gd name="connsiteY62" fmla="*/ 2349577 h 2800681"/>
              <a:gd name="connsiteX63" fmla="*/ 412496 w 2525341"/>
              <a:gd name="connsiteY63" fmla="*/ 2313001 h 2800681"/>
              <a:gd name="connsiteX64" fmla="*/ 351536 w 2525341"/>
              <a:gd name="connsiteY64" fmla="*/ 2264233 h 2800681"/>
              <a:gd name="connsiteX65" fmla="*/ 241808 w 2525341"/>
              <a:gd name="connsiteY65" fmla="*/ 2130121 h 2800681"/>
              <a:gd name="connsiteX66" fmla="*/ 217424 w 2525341"/>
              <a:gd name="connsiteY66" fmla="*/ 2081353 h 2800681"/>
              <a:gd name="connsiteX67" fmla="*/ 180848 w 2525341"/>
              <a:gd name="connsiteY67" fmla="*/ 1947241 h 2800681"/>
              <a:gd name="connsiteX68" fmla="*/ 156464 w 2525341"/>
              <a:gd name="connsiteY68" fmla="*/ 1898473 h 2800681"/>
              <a:gd name="connsiteX69" fmla="*/ 119888 w 2525341"/>
              <a:gd name="connsiteY69" fmla="*/ 1764361 h 2800681"/>
              <a:gd name="connsiteX70" fmla="*/ 107696 w 2525341"/>
              <a:gd name="connsiteY70" fmla="*/ 1703401 h 2800681"/>
              <a:gd name="connsiteX71" fmla="*/ 83312 w 2525341"/>
              <a:gd name="connsiteY71" fmla="*/ 1630249 h 2800681"/>
              <a:gd name="connsiteX72" fmla="*/ 71120 w 2525341"/>
              <a:gd name="connsiteY72" fmla="*/ 1593673 h 2800681"/>
              <a:gd name="connsiteX73" fmla="*/ 58928 w 2525341"/>
              <a:gd name="connsiteY73" fmla="*/ 1483945 h 2800681"/>
              <a:gd name="connsiteX74" fmla="*/ 34544 w 2525341"/>
              <a:gd name="connsiteY74" fmla="*/ 1325449 h 2800681"/>
              <a:gd name="connsiteX75" fmla="*/ 10160 w 2525341"/>
              <a:gd name="connsiteY75" fmla="*/ 423241 h 280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25341" h="2800681">
                <a:moveTo>
                  <a:pt x="10160" y="423241"/>
                </a:moveTo>
                <a:cubicBezTo>
                  <a:pt x="20320" y="258649"/>
                  <a:pt x="11305" y="399133"/>
                  <a:pt x="95504" y="337897"/>
                </a:cubicBezTo>
                <a:cubicBezTo>
                  <a:pt x="121174" y="319228"/>
                  <a:pt x="142559" y="295004"/>
                  <a:pt x="168656" y="276937"/>
                </a:cubicBezTo>
                <a:cubicBezTo>
                  <a:pt x="232663" y="232625"/>
                  <a:pt x="235662" y="234282"/>
                  <a:pt x="290576" y="215977"/>
                </a:cubicBezTo>
                <a:cubicBezTo>
                  <a:pt x="306832" y="199721"/>
                  <a:pt x="322043" y="182348"/>
                  <a:pt x="339344" y="167209"/>
                </a:cubicBezTo>
                <a:cubicBezTo>
                  <a:pt x="374517" y="136433"/>
                  <a:pt x="417437" y="109994"/>
                  <a:pt x="461264" y="94057"/>
                </a:cubicBezTo>
                <a:cubicBezTo>
                  <a:pt x="480739" y="86975"/>
                  <a:pt x="501995" y="86360"/>
                  <a:pt x="522224" y="81865"/>
                </a:cubicBezTo>
                <a:cubicBezTo>
                  <a:pt x="662667" y="50655"/>
                  <a:pt x="444995" y="92705"/>
                  <a:pt x="656336" y="57481"/>
                </a:cubicBezTo>
                <a:cubicBezTo>
                  <a:pt x="676776" y="54074"/>
                  <a:pt x="696734" y="47859"/>
                  <a:pt x="717296" y="45289"/>
                </a:cubicBezTo>
                <a:cubicBezTo>
                  <a:pt x="761838" y="39721"/>
                  <a:pt x="806704" y="37161"/>
                  <a:pt x="851408" y="33097"/>
                </a:cubicBezTo>
                <a:cubicBezTo>
                  <a:pt x="950698" y="0"/>
                  <a:pt x="913867" y="8713"/>
                  <a:pt x="1107440" y="8713"/>
                </a:cubicBezTo>
                <a:cubicBezTo>
                  <a:pt x="1205061" y="8713"/>
                  <a:pt x="1302512" y="16841"/>
                  <a:pt x="1400048" y="20905"/>
                </a:cubicBezTo>
                <a:cubicBezTo>
                  <a:pt x="1412240" y="24969"/>
                  <a:pt x="1424267" y="29566"/>
                  <a:pt x="1436624" y="33097"/>
                </a:cubicBezTo>
                <a:cubicBezTo>
                  <a:pt x="1452736" y="37700"/>
                  <a:pt x="1469991" y="38688"/>
                  <a:pt x="1485392" y="45289"/>
                </a:cubicBezTo>
                <a:cubicBezTo>
                  <a:pt x="1497933" y="50664"/>
                  <a:pt x="1567023" y="102873"/>
                  <a:pt x="1570736" y="106249"/>
                </a:cubicBezTo>
                <a:cubicBezTo>
                  <a:pt x="1680078" y="205650"/>
                  <a:pt x="1613150" y="177283"/>
                  <a:pt x="1692656" y="203785"/>
                </a:cubicBezTo>
                <a:cubicBezTo>
                  <a:pt x="1783414" y="294543"/>
                  <a:pt x="1668517" y="183094"/>
                  <a:pt x="1778000" y="276937"/>
                </a:cubicBezTo>
                <a:cubicBezTo>
                  <a:pt x="1791091" y="288158"/>
                  <a:pt x="1801330" y="302475"/>
                  <a:pt x="1814576" y="313513"/>
                </a:cubicBezTo>
                <a:cubicBezTo>
                  <a:pt x="1825833" y="322894"/>
                  <a:pt x="1840027" y="328361"/>
                  <a:pt x="1851152" y="337897"/>
                </a:cubicBezTo>
                <a:cubicBezTo>
                  <a:pt x="1920711" y="397519"/>
                  <a:pt x="1880449" y="371379"/>
                  <a:pt x="1936496" y="435433"/>
                </a:cubicBezTo>
                <a:cubicBezTo>
                  <a:pt x="1988045" y="494346"/>
                  <a:pt x="1970967" y="471587"/>
                  <a:pt x="2021840" y="508585"/>
                </a:cubicBezTo>
                <a:cubicBezTo>
                  <a:pt x="2054707" y="532488"/>
                  <a:pt x="2086864" y="557353"/>
                  <a:pt x="2119376" y="581737"/>
                </a:cubicBezTo>
                <a:cubicBezTo>
                  <a:pt x="2142821" y="599321"/>
                  <a:pt x="2168144" y="614249"/>
                  <a:pt x="2192528" y="630505"/>
                </a:cubicBezTo>
                <a:lnTo>
                  <a:pt x="2229104" y="654889"/>
                </a:lnTo>
                <a:cubicBezTo>
                  <a:pt x="2237232" y="667081"/>
                  <a:pt x="2246935" y="678359"/>
                  <a:pt x="2253488" y="691465"/>
                </a:cubicBezTo>
                <a:cubicBezTo>
                  <a:pt x="2259235" y="702960"/>
                  <a:pt x="2258551" y="717348"/>
                  <a:pt x="2265680" y="728041"/>
                </a:cubicBezTo>
                <a:cubicBezTo>
                  <a:pt x="2275244" y="742387"/>
                  <a:pt x="2290064" y="752425"/>
                  <a:pt x="2302256" y="764617"/>
                </a:cubicBezTo>
                <a:cubicBezTo>
                  <a:pt x="2366078" y="924171"/>
                  <a:pt x="2285139" y="745038"/>
                  <a:pt x="2363216" y="862153"/>
                </a:cubicBezTo>
                <a:cubicBezTo>
                  <a:pt x="2370345" y="872846"/>
                  <a:pt x="2370090" y="887029"/>
                  <a:pt x="2375408" y="898729"/>
                </a:cubicBezTo>
                <a:cubicBezTo>
                  <a:pt x="2390450" y="931820"/>
                  <a:pt x="2412681" y="961781"/>
                  <a:pt x="2424176" y="996265"/>
                </a:cubicBezTo>
                <a:lnTo>
                  <a:pt x="2448560" y="1069417"/>
                </a:lnTo>
                <a:cubicBezTo>
                  <a:pt x="2455113" y="1089076"/>
                  <a:pt x="2456257" y="1110148"/>
                  <a:pt x="2460752" y="1130377"/>
                </a:cubicBezTo>
                <a:cubicBezTo>
                  <a:pt x="2470958" y="1176304"/>
                  <a:pt x="2471559" y="1174990"/>
                  <a:pt x="2485136" y="1215721"/>
                </a:cubicBezTo>
                <a:cubicBezTo>
                  <a:pt x="2489200" y="1248233"/>
                  <a:pt x="2490463" y="1281219"/>
                  <a:pt x="2497328" y="1313257"/>
                </a:cubicBezTo>
                <a:cubicBezTo>
                  <a:pt x="2502714" y="1338389"/>
                  <a:pt x="2521253" y="1360710"/>
                  <a:pt x="2521712" y="1386409"/>
                </a:cubicBezTo>
                <a:cubicBezTo>
                  <a:pt x="2525341" y="1589617"/>
                  <a:pt x="2520392" y="1793059"/>
                  <a:pt x="2509520" y="1996009"/>
                </a:cubicBezTo>
                <a:cubicBezTo>
                  <a:pt x="2508145" y="2021675"/>
                  <a:pt x="2493264" y="2044777"/>
                  <a:pt x="2485136" y="2069161"/>
                </a:cubicBezTo>
                <a:cubicBezTo>
                  <a:pt x="2470135" y="2114165"/>
                  <a:pt x="2470918" y="2120630"/>
                  <a:pt x="2436368" y="2166697"/>
                </a:cubicBezTo>
                <a:cubicBezTo>
                  <a:pt x="2426023" y="2180491"/>
                  <a:pt x="2411984" y="2191081"/>
                  <a:pt x="2399792" y="2203273"/>
                </a:cubicBezTo>
                <a:cubicBezTo>
                  <a:pt x="2395728" y="2215465"/>
                  <a:pt x="2394729" y="2229156"/>
                  <a:pt x="2387600" y="2239849"/>
                </a:cubicBezTo>
                <a:cubicBezTo>
                  <a:pt x="2365838" y="2272492"/>
                  <a:pt x="2330426" y="2287648"/>
                  <a:pt x="2302256" y="2313001"/>
                </a:cubicBezTo>
                <a:cubicBezTo>
                  <a:pt x="2109680" y="2486320"/>
                  <a:pt x="2372769" y="2274413"/>
                  <a:pt x="2119376" y="2471497"/>
                </a:cubicBezTo>
                <a:cubicBezTo>
                  <a:pt x="2102101" y="2484933"/>
                  <a:pt x="2077991" y="2486094"/>
                  <a:pt x="2058416" y="2495881"/>
                </a:cubicBezTo>
                <a:cubicBezTo>
                  <a:pt x="2045310" y="2502434"/>
                  <a:pt x="2034562" y="2512995"/>
                  <a:pt x="2021840" y="2520265"/>
                </a:cubicBezTo>
                <a:cubicBezTo>
                  <a:pt x="2006060" y="2529282"/>
                  <a:pt x="1989328" y="2536521"/>
                  <a:pt x="1973072" y="2544649"/>
                </a:cubicBezTo>
                <a:cubicBezTo>
                  <a:pt x="1927421" y="2613126"/>
                  <a:pt x="1961114" y="2573459"/>
                  <a:pt x="1851152" y="2642185"/>
                </a:cubicBezTo>
                <a:cubicBezTo>
                  <a:pt x="1754303" y="2702716"/>
                  <a:pt x="1878363" y="2662814"/>
                  <a:pt x="1765808" y="2690953"/>
                </a:cubicBezTo>
                <a:cubicBezTo>
                  <a:pt x="1753616" y="2699081"/>
                  <a:pt x="1742338" y="2708784"/>
                  <a:pt x="1729232" y="2715337"/>
                </a:cubicBezTo>
                <a:cubicBezTo>
                  <a:pt x="1717737" y="2721084"/>
                  <a:pt x="1704689" y="2723017"/>
                  <a:pt x="1692656" y="2727529"/>
                </a:cubicBezTo>
                <a:cubicBezTo>
                  <a:pt x="1672164" y="2735213"/>
                  <a:pt x="1652658" y="2745624"/>
                  <a:pt x="1631696" y="2751913"/>
                </a:cubicBezTo>
                <a:cubicBezTo>
                  <a:pt x="1611848" y="2757868"/>
                  <a:pt x="1590965" y="2759610"/>
                  <a:pt x="1570736" y="2764105"/>
                </a:cubicBezTo>
                <a:cubicBezTo>
                  <a:pt x="1554379" y="2767740"/>
                  <a:pt x="1538437" y="2773209"/>
                  <a:pt x="1521968" y="2776297"/>
                </a:cubicBezTo>
                <a:cubicBezTo>
                  <a:pt x="1473374" y="2785408"/>
                  <a:pt x="1375664" y="2800681"/>
                  <a:pt x="1375664" y="2800681"/>
                </a:cubicBezTo>
                <a:cubicBezTo>
                  <a:pt x="1122900" y="2772596"/>
                  <a:pt x="1227613" y="2794148"/>
                  <a:pt x="1058672" y="2751913"/>
                </a:cubicBezTo>
                <a:cubicBezTo>
                  <a:pt x="1023670" y="2743163"/>
                  <a:pt x="966435" y="2730178"/>
                  <a:pt x="936752" y="2715337"/>
                </a:cubicBezTo>
                <a:cubicBezTo>
                  <a:pt x="920496" y="2707209"/>
                  <a:pt x="903764" y="2699970"/>
                  <a:pt x="887984" y="2690953"/>
                </a:cubicBezTo>
                <a:cubicBezTo>
                  <a:pt x="875262" y="2683683"/>
                  <a:pt x="862665" y="2675950"/>
                  <a:pt x="851408" y="2666569"/>
                </a:cubicBezTo>
                <a:cubicBezTo>
                  <a:pt x="838162" y="2655531"/>
                  <a:pt x="827923" y="2641214"/>
                  <a:pt x="814832" y="2629993"/>
                </a:cubicBezTo>
                <a:cubicBezTo>
                  <a:pt x="799404" y="2616769"/>
                  <a:pt x="781100" y="2607086"/>
                  <a:pt x="766064" y="2593417"/>
                </a:cubicBezTo>
                <a:cubicBezTo>
                  <a:pt x="736295" y="2566354"/>
                  <a:pt x="709168" y="2536521"/>
                  <a:pt x="680720" y="2508073"/>
                </a:cubicBezTo>
                <a:cubicBezTo>
                  <a:pt x="668528" y="2495881"/>
                  <a:pt x="658269" y="2481385"/>
                  <a:pt x="644144" y="2471497"/>
                </a:cubicBezTo>
                <a:cubicBezTo>
                  <a:pt x="603504" y="2443049"/>
                  <a:pt x="563500" y="2413670"/>
                  <a:pt x="522224" y="2386153"/>
                </a:cubicBezTo>
                <a:cubicBezTo>
                  <a:pt x="502507" y="2373008"/>
                  <a:pt x="480222" y="2363795"/>
                  <a:pt x="461264" y="2349577"/>
                </a:cubicBezTo>
                <a:cubicBezTo>
                  <a:pt x="445008" y="2337385"/>
                  <a:pt x="426864" y="2327369"/>
                  <a:pt x="412496" y="2313001"/>
                </a:cubicBezTo>
                <a:cubicBezTo>
                  <a:pt x="357349" y="2257854"/>
                  <a:pt x="422742" y="2287968"/>
                  <a:pt x="351536" y="2264233"/>
                </a:cubicBezTo>
                <a:cubicBezTo>
                  <a:pt x="309840" y="2222537"/>
                  <a:pt x="269640" y="2185786"/>
                  <a:pt x="241808" y="2130121"/>
                </a:cubicBezTo>
                <a:cubicBezTo>
                  <a:pt x="233680" y="2113865"/>
                  <a:pt x="223171" y="2098595"/>
                  <a:pt x="217424" y="2081353"/>
                </a:cubicBezTo>
                <a:cubicBezTo>
                  <a:pt x="208100" y="2053380"/>
                  <a:pt x="196667" y="1984152"/>
                  <a:pt x="180848" y="1947241"/>
                </a:cubicBezTo>
                <a:cubicBezTo>
                  <a:pt x="173689" y="1930536"/>
                  <a:pt x="164592" y="1914729"/>
                  <a:pt x="156464" y="1898473"/>
                </a:cubicBezTo>
                <a:cubicBezTo>
                  <a:pt x="126760" y="1749954"/>
                  <a:pt x="166294" y="1934515"/>
                  <a:pt x="119888" y="1764361"/>
                </a:cubicBezTo>
                <a:cubicBezTo>
                  <a:pt x="114436" y="1744369"/>
                  <a:pt x="113148" y="1723393"/>
                  <a:pt x="107696" y="1703401"/>
                </a:cubicBezTo>
                <a:cubicBezTo>
                  <a:pt x="100933" y="1678604"/>
                  <a:pt x="91440" y="1654633"/>
                  <a:pt x="83312" y="1630249"/>
                </a:cubicBezTo>
                <a:lnTo>
                  <a:pt x="71120" y="1593673"/>
                </a:lnTo>
                <a:cubicBezTo>
                  <a:pt x="67056" y="1557097"/>
                  <a:pt x="63792" y="1520423"/>
                  <a:pt x="58928" y="1483945"/>
                </a:cubicBezTo>
                <a:cubicBezTo>
                  <a:pt x="55246" y="1456334"/>
                  <a:pt x="34847" y="1349374"/>
                  <a:pt x="34544" y="1325449"/>
                </a:cubicBezTo>
                <a:cubicBezTo>
                  <a:pt x="30840" y="1032864"/>
                  <a:pt x="0" y="587833"/>
                  <a:pt x="10160" y="423241"/>
                </a:cubicBezTo>
                <a:close/>
              </a:path>
            </a:pathLst>
          </a:custGeom>
          <a:solidFill>
            <a:srgbClr val="BB51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4419600" y="4800600"/>
            <a:ext cx="304800" cy="304800"/>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7162800" y="1600200"/>
            <a:ext cx="304800" cy="304800"/>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6781800" y="1295400"/>
            <a:ext cx="304800" cy="304800"/>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429000" y="5334000"/>
            <a:ext cx="304800" cy="304800"/>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rved Right Arrow 95"/>
          <p:cNvSpPr/>
          <p:nvPr/>
        </p:nvSpPr>
        <p:spPr>
          <a:xfrm rot="14412850" flipV="1">
            <a:off x="5743804" y="2366155"/>
            <a:ext cx="792974" cy="2563189"/>
          </a:xfrm>
          <a:prstGeom prst="curvedRightArrow">
            <a:avLst/>
          </a:prstGeom>
          <a:solidFill>
            <a:srgbClr val="F4EA18"/>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Curved Right Arrow 98"/>
          <p:cNvSpPr/>
          <p:nvPr/>
        </p:nvSpPr>
        <p:spPr>
          <a:xfrm rot="7922280" flipV="1">
            <a:off x="3453794" y="1706468"/>
            <a:ext cx="1048337" cy="2174677"/>
          </a:xfrm>
          <a:prstGeom prst="curvedRightArrow">
            <a:avLst/>
          </a:prstGeom>
          <a:solidFill>
            <a:srgbClr val="F4EA18"/>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1" name="Oval 100"/>
          <p:cNvSpPr/>
          <p:nvPr/>
        </p:nvSpPr>
        <p:spPr>
          <a:xfrm>
            <a:off x="3124200" y="4419600"/>
            <a:ext cx="304800" cy="304800"/>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4114800" y="5105400"/>
            <a:ext cx="304800" cy="304800"/>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4953000" y="4724400"/>
            <a:ext cx="304800" cy="304800"/>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1524000" y="1295400"/>
            <a:ext cx="1447800" cy="144780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685800" y="3124200"/>
            <a:ext cx="1066800" cy="369332"/>
          </a:xfrm>
          <a:prstGeom prst="rect">
            <a:avLst/>
          </a:prstGeom>
          <a:noFill/>
        </p:spPr>
        <p:txBody>
          <a:bodyPr wrap="square" rtlCol="0">
            <a:spAutoFit/>
          </a:bodyPr>
          <a:lstStyle/>
          <a:p>
            <a:r>
              <a:rPr lang="en-US" smtClean="0">
                <a:latin typeface="Times New Roman" pitchFamily="18" charset="0"/>
                <a:cs typeface="Times New Roman" pitchFamily="18" charset="0"/>
              </a:rPr>
              <a:t>Quần thể </a:t>
            </a:r>
            <a:endParaRPr lang="en-US">
              <a:latin typeface="Times New Roman" pitchFamily="18" charset="0"/>
              <a:cs typeface="Times New Roman" pitchFamily="18" charset="0"/>
            </a:endParaRPr>
          </a:p>
        </p:txBody>
      </p:sp>
      <p:cxnSp>
        <p:nvCxnSpPr>
          <p:cNvPr id="107" name="Straight Connector 106"/>
          <p:cNvCxnSpPr>
            <a:stCxn id="104" idx="3"/>
            <a:endCxn id="105" idx="0"/>
          </p:cNvCxnSpPr>
          <p:nvPr/>
        </p:nvCxnSpPr>
        <p:spPr>
          <a:xfrm rot="5400000">
            <a:off x="1181101" y="2569274"/>
            <a:ext cx="593025" cy="516826"/>
          </a:xfrm>
          <a:prstGeom prst="line">
            <a:avLst/>
          </a:prstGeom>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696200" y="3200400"/>
            <a:ext cx="1143000" cy="369332"/>
          </a:xfrm>
          <a:prstGeom prst="rect">
            <a:avLst/>
          </a:prstGeom>
          <a:noFill/>
        </p:spPr>
        <p:txBody>
          <a:bodyPr wrap="square" rtlCol="0">
            <a:spAutoFit/>
          </a:bodyPr>
          <a:lstStyle/>
          <a:p>
            <a:r>
              <a:rPr lang="en-US" smtClean="0">
                <a:latin typeface="Times New Roman" pitchFamily="18" charset="0"/>
                <a:cs typeface="Times New Roman" pitchFamily="18" charset="0"/>
              </a:rPr>
              <a:t>Hòn đảo</a:t>
            </a:r>
            <a:endParaRPr lang="en-US">
              <a:latin typeface="Times New Roman" pitchFamily="18" charset="0"/>
              <a:cs typeface="Times New Roman" pitchFamily="18" charset="0"/>
            </a:endParaRPr>
          </a:p>
        </p:txBody>
      </p:sp>
      <p:cxnSp>
        <p:nvCxnSpPr>
          <p:cNvPr id="111" name="Straight Connector 110"/>
          <p:cNvCxnSpPr>
            <a:stCxn id="87" idx="41"/>
            <a:endCxn id="109" idx="0"/>
          </p:cNvCxnSpPr>
          <p:nvPr/>
        </p:nvCxnSpPr>
        <p:spPr>
          <a:xfrm>
            <a:off x="7465996" y="2728955"/>
            <a:ext cx="801704" cy="471445"/>
          </a:xfrm>
          <a:prstGeom prst="line">
            <a:avLst/>
          </a:prstGeom>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6248400" y="4572000"/>
            <a:ext cx="2590800" cy="1200329"/>
          </a:xfrm>
          <a:prstGeom prst="rect">
            <a:avLst/>
          </a:prstGeom>
          <a:noFill/>
        </p:spPr>
        <p:txBody>
          <a:bodyPr wrap="square" rtlCol="0">
            <a:spAutoFit/>
          </a:bodyPr>
          <a:lstStyle/>
          <a:p>
            <a:pPr algn="just"/>
            <a:r>
              <a:rPr lang="en-US" smtClean="0">
                <a:latin typeface="Times New Roman" pitchFamily="18" charset="0"/>
                <a:cs typeface="Times New Roman" pitchFamily="18" charset="0"/>
              </a:rPr>
              <a:t>Hòn đảo nào có nhiều tài nguyên sẽ thích hợp để sinh sống sẽ có lượng nhập cư lớn </a:t>
            </a:r>
            <a:endParaRPr lang="en-US">
              <a:latin typeface="Times New Roman" pitchFamily="18" charset="0"/>
              <a:cs typeface="Times New Roman" pitchFamily="18" charset="0"/>
            </a:endParaRPr>
          </a:p>
        </p:txBody>
      </p:sp>
      <p:sp>
        <p:nvSpPr>
          <p:cNvPr id="90" name="Oval 89"/>
          <p:cNvSpPr/>
          <p:nvPr/>
        </p:nvSpPr>
        <p:spPr>
          <a:xfrm>
            <a:off x="3886200" y="4191000"/>
            <a:ext cx="304800" cy="304800"/>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572000" y="43434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Arrow Connector 118"/>
          <p:cNvCxnSpPr>
            <a:stCxn id="114" idx="1"/>
            <a:endCxn id="95" idx="32"/>
          </p:cNvCxnSpPr>
          <p:nvPr/>
        </p:nvCxnSpPr>
        <p:spPr>
          <a:xfrm rot="10800000" flipV="1">
            <a:off x="5695354" y="5172165"/>
            <a:ext cx="553047" cy="4007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657600" y="47244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276600" y="228600"/>
            <a:ext cx="2438400" cy="1200329"/>
          </a:xfrm>
          <a:prstGeom prst="rect">
            <a:avLst/>
          </a:prstGeom>
          <a:noFill/>
        </p:spPr>
        <p:txBody>
          <a:bodyPr wrap="square" rtlCol="0">
            <a:spAutoFit/>
          </a:bodyPr>
          <a:lstStyle/>
          <a:p>
            <a:pPr algn="just"/>
            <a:r>
              <a:rPr lang="en-US" smtClean="0">
                <a:latin typeface="Times New Roman" pitchFamily="18" charset="0"/>
                <a:cs typeface="Times New Roman" pitchFamily="18" charset="0"/>
              </a:rPr>
              <a:t>Các hòn đảo có điều kiện sống khó khăn sẽ có ít loài sinh sống hơn, và lượng di cư sẽ lớn</a:t>
            </a:r>
            <a:endParaRPr lang="en-US">
              <a:latin typeface="Times New Roman" pitchFamily="18" charset="0"/>
              <a:cs typeface="Times New Roman" pitchFamily="18" charset="0"/>
            </a:endParaRPr>
          </a:p>
        </p:txBody>
      </p:sp>
      <p:cxnSp>
        <p:nvCxnSpPr>
          <p:cNvPr id="30" name="Straight Arrow Connector 29"/>
          <p:cNvCxnSpPr>
            <a:stCxn id="28" idx="1"/>
            <a:endCxn id="7" idx="14"/>
          </p:cNvCxnSpPr>
          <p:nvPr/>
        </p:nvCxnSpPr>
        <p:spPr>
          <a:xfrm rot="10800000" flipV="1">
            <a:off x="2686304" y="828765"/>
            <a:ext cx="590296" cy="431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3"/>
            <a:endCxn id="87" idx="8"/>
          </p:cNvCxnSpPr>
          <p:nvPr/>
        </p:nvCxnSpPr>
        <p:spPr>
          <a:xfrm>
            <a:off x="5715000" y="828765"/>
            <a:ext cx="692768" cy="110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ight Arrow 33"/>
          <p:cNvSpPr/>
          <p:nvPr/>
        </p:nvSpPr>
        <p:spPr>
          <a:xfrm rot="5400000">
            <a:off x="876300" y="3848100"/>
            <a:ext cx="914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57200" y="4800600"/>
            <a:ext cx="1828800" cy="1323439"/>
          </a:xfrm>
          <a:prstGeom prst="rect">
            <a:avLst/>
          </a:prstGeom>
          <a:noFill/>
        </p:spPr>
        <p:txBody>
          <a:bodyPr wrap="square" rtlCol="0">
            <a:spAutoFit/>
          </a:bodyPr>
          <a:lstStyle/>
          <a:p>
            <a:pPr algn="just"/>
            <a:r>
              <a:rPr lang="en-US" sz="2000" smtClean="0">
                <a:latin typeface="Times New Roman" pitchFamily="18" charset="0"/>
                <a:cs typeface="Times New Roman" pitchFamily="18" charset="0"/>
              </a:rPr>
              <a:t>Có chỉ số để đánh giá sự phù hợp của một hòn đảo</a:t>
            </a:r>
            <a:endParaRPr lang="en-US"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Box 113"/>
          <p:cNvSpPr txBox="1"/>
          <p:nvPr/>
        </p:nvSpPr>
        <p:spPr>
          <a:xfrm>
            <a:off x="4876800" y="457200"/>
            <a:ext cx="3962400" cy="2308324"/>
          </a:xfrm>
          <a:prstGeom prst="rect">
            <a:avLst/>
          </a:prstGeom>
          <a:noFill/>
        </p:spPr>
        <p:txBody>
          <a:bodyPr wrap="square" rtlCol="0">
            <a:spAutoFit/>
          </a:bodyPr>
          <a:lstStyle/>
          <a:p>
            <a:pPr algn="just"/>
            <a:r>
              <a:rPr lang="en-US" sz="2400" smtClean="0">
                <a:latin typeface="Times New Roman" pitchFamily="18" charset="0"/>
                <a:cs typeface="Times New Roman" pitchFamily="18" charset="0"/>
              </a:rPr>
              <a:t>Hòn đảo có đông loài sinh sống thì các loài nhập cư sẽ ít lại và các loài di cư đi nơi khác nhiều hơn</a:t>
            </a:r>
          </a:p>
          <a:p>
            <a:pPr algn="just"/>
            <a:r>
              <a:rPr lang="en-US" sz="2400" smtClean="0">
                <a:latin typeface="Times New Roman" pitchFamily="18" charset="0"/>
                <a:cs typeface="Times New Roman" pitchFamily="18" charset="0"/>
              </a:rPr>
              <a:t>Chú ý: Các loài chỉ di cư một phần không phải toàn bộ loài</a:t>
            </a:r>
            <a:endParaRPr lang="en-US" sz="2400">
              <a:latin typeface="Times New Roman" pitchFamily="18" charset="0"/>
              <a:cs typeface="Times New Roman" pitchFamily="18" charset="0"/>
            </a:endParaRPr>
          </a:p>
        </p:txBody>
      </p:sp>
      <p:grpSp>
        <p:nvGrpSpPr>
          <p:cNvPr id="166" name="Group 165"/>
          <p:cNvGrpSpPr/>
          <p:nvPr/>
        </p:nvGrpSpPr>
        <p:grpSpPr>
          <a:xfrm>
            <a:off x="762000" y="381000"/>
            <a:ext cx="3124200" cy="2667000"/>
            <a:chOff x="762000" y="381000"/>
            <a:chExt cx="3124200" cy="2667000"/>
          </a:xfrm>
        </p:grpSpPr>
        <p:sp>
          <p:nvSpPr>
            <p:cNvPr id="95" name="Freeform 94"/>
            <p:cNvSpPr/>
            <p:nvPr/>
          </p:nvSpPr>
          <p:spPr>
            <a:xfrm>
              <a:off x="762000" y="381000"/>
              <a:ext cx="3124200" cy="2667000"/>
            </a:xfrm>
            <a:custGeom>
              <a:avLst/>
              <a:gdLst>
                <a:gd name="connsiteX0" fmla="*/ 26455 w 2781847"/>
                <a:gd name="connsiteY0" fmla="*/ 1365504 h 2530754"/>
                <a:gd name="connsiteX1" fmla="*/ 14263 w 2781847"/>
                <a:gd name="connsiteY1" fmla="*/ 1243584 h 2530754"/>
                <a:gd name="connsiteX2" fmla="*/ 2071 w 2781847"/>
                <a:gd name="connsiteY2" fmla="*/ 1207008 h 2530754"/>
                <a:gd name="connsiteX3" fmla="*/ 14263 w 2781847"/>
                <a:gd name="connsiteY3" fmla="*/ 670560 h 2530754"/>
                <a:gd name="connsiteX4" fmla="*/ 50839 w 2781847"/>
                <a:gd name="connsiteY4" fmla="*/ 597408 h 2530754"/>
                <a:gd name="connsiteX5" fmla="*/ 63031 w 2781847"/>
                <a:gd name="connsiteY5" fmla="*/ 548640 h 2530754"/>
                <a:gd name="connsiteX6" fmla="*/ 136183 w 2781847"/>
                <a:gd name="connsiteY6" fmla="*/ 463296 h 2530754"/>
                <a:gd name="connsiteX7" fmla="*/ 319063 w 2781847"/>
                <a:gd name="connsiteY7" fmla="*/ 243840 h 2530754"/>
                <a:gd name="connsiteX8" fmla="*/ 562903 w 2781847"/>
                <a:gd name="connsiteY8" fmla="*/ 109728 h 2530754"/>
                <a:gd name="connsiteX9" fmla="*/ 660439 w 2781847"/>
                <a:gd name="connsiteY9" fmla="*/ 73152 h 2530754"/>
                <a:gd name="connsiteX10" fmla="*/ 782359 w 2781847"/>
                <a:gd name="connsiteY10" fmla="*/ 24384 h 2530754"/>
                <a:gd name="connsiteX11" fmla="*/ 989623 w 2781847"/>
                <a:gd name="connsiteY11" fmla="*/ 0 h 2530754"/>
                <a:gd name="connsiteX12" fmla="*/ 1501687 w 2781847"/>
                <a:gd name="connsiteY12" fmla="*/ 24384 h 2530754"/>
                <a:gd name="connsiteX13" fmla="*/ 1599223 w 2781847"/>
                <a:gd name="connsiteY13" fmla="*/ 60960 h 2530754"/>
                <a:gd name="connsiteX14" fmla="*/ 1708951 w 2781847"/>
                <a:gd name="connsiteY14" fmla="*/ 73152 h 2530754"/>
                <a:gd name="connsiteX15" fmla="*/ 1818679 w 2781847"/>
                <a:gd name="connsiteY15" fmla="*/ 109728 h 2530754"/>
                <a:gd name="connsiteX16" fmla="*/ 2050327 w 2781847"/>
                <a:gd name="connsiteY16" fmla="*/ 195072 h 2530754"/>
                <a:gd name="connsiteX17" fmla="*/ 2245399 w 2781847"/>
                <a:gd name="connsiteY17" fmla="*/ 243840 h 2530754"/>
                <a:gd name="connsiteX18" fmla="*/ 2342935 w 2781847"/>
                <a:gd name="connsiteY18" fmla="*/ 316992 h 2530754"/>
                <a:gd name="connsiteX19" fmla="*/ 2428279 w 2781847"/>
                <a:gd name="connsiteY19" fmla="*/ 353568 h 2530754"/>
                <a:gd name="connsiteX20" fmla="*/ 2477047 w 2781847"/>
                <a:gd name="connsiteY20" fmla="*/ 377952 h 2530754"/>
                <a:gd name="connsiteX21" fmla="*/ 2513623 w 2781847"/>
                <a:gd name="connsiteY21" fmla="*/ 414528 h 2530754"/>
                <a:gd name="connsiteX22" fmla="*/ 2611159 w 2781847"/>
                <a:gd name="connsiteY22" fmla="*/ 499872 h 2530754"/>
                <a:gd name="connsiteX23" fmla="*/ 2659927 w 2781847"/>
                <a:gd name="connsiteY23" fmla="*/ 609600 h 2530754"/>
                <a:gd name="connsiteX24" fmla="*/ 2696503 w 2781847"/>
                <a:gd name="connsiteY24" fmla="*/ 658368 h 2530754"/>
                <a:gd name="connsiteX25" fmla="*/ 2708695 w 2781847"/>
                <a:gd name="connsiteY25" fmla="*/ 719328 h 2530754"/>
                <a:gd name="connsiteX26" fmla="*/ 2720887 w 2781847"/>
                <a:gd name="connsiteY26" fmla="*/ 768096 h 2530754"/>
                <a:gd name="connsiteX27" fmla="*/ 2733079 w 2781847"/>
                <a:gd name="connsiteY27" fmla="*/ 841248 h 2530754"/>
                <a:gd name="connsiteX28" fmla="*/ 2757463 w 2781847"/>
                <a:gd name="connsiteY28" fmla="*/ 926592 h 2530754"/>
                <a:gd name="connsiteX29" fmla="*/ 2781847 w 2781847"/>
                <a:gd name="connsiteY29" fmla="*/ 1182624 h 2530754"/>
                <a:gd name="connsiteX30" fmla="*/ 2769655 w 2781847"/>
                <a:gd name="connsiteY30" fmla="*/ 1694688 h 2530754"/>
                <a:gd name="connsiteX31" fmla="*/ 2745271 w 2781847"/>
                <a:gd name="connsiteY31" fmla="*/ 1743456 h 2530754"/>
                <a:gd name="connsiteX32" fmla="*/ 2696503 w 2781847"/>
                <a:gd name="connsiteY32" fmla="*/ 1889760 h 2530754"/>
                <a:gd name="connsiteX33" fmla="*/ 2672119 w 2781847"/>
                <a:gd name="connsiteY33" fmla="*/ 1926336 h 2530754"/>
                <a:gd name="connsiteX34" fmla="*/ 2659927 w 2781847"/>
                <a:gd name="connsiteY34" fmla="*/ 1962912 h 2530754"/>
                <a:gd name="connsiteX35" fmla="*/ 2623351 w 2781847"/>
                <a:gd name="connsiteY35" fmla="*/ 1999488 h 2530754"/>
                <a:gd name="connsiteX36" fmla="*/ 2598967 w 2781847"/>
                <a:gd name="connsiteY36" fmla="*/ 2048256 h 2530754"/>
                <a:gd name="connsiteX37" fmla="*/ 2525815 w 2781847"/>
                <a:gd name="connsiteY37" fmla="*/ 2121408 h 2530754"/>
                <a:gd name="connsiteX38" fmla="*/ 2379511 w 2781847"/>
                <a:gd name="connsiteY38" fmla="*/ 2231136 h 2530754"/>
                <a:gd name="connsiteX39" fmla="*/ 2306359 w 2781847"/>
                <a:gd name="connsiteY39" fmla="*/ 2267712 h 2530754"/>
                <a:gd name="connsiteX40" fmla="*/ 2196631 w 2781847"/>
                <a:gd name="connsiteY40" fmla="*/ 2304288 h 2530754"/>
                <a:gd name="connsiteX41" fmla="*/ 2038135 w 2781847"/>
                <a:gd name="connsiteY41" fmla="*/ 2389632 h 2530754"/>
                <a:gd name="connsiteX42" fmla="*/ 1952791 w 2781847"/>
                <a:gd name="connsiteY42" fmla="*/ 2414016 h 2530754"/>
                <a:gd name="connsiteX43" fmla="*/ 1794295 w 2781847"/>
                <a:gd name="connsiteY43" fmla="*/ 2487168 h 2530754"/>
                <a:gd name="connsiteX44" fmla="*/ 1001815 w 2781847"/>
                <a:gd name="connsiteY44" fmla="*/ 2462784 h 2530754"/>
                <a:gd name="connsiteX45" fmla="*/ 904279 w 2781847"/>
                <a:gd name="connsiteY45" fmla="*/ 2450592 h 2530754"/>
                <a:gd name="connsiteX46" fmla="*/ 867703 w 2781847"/>
                <a:gd name="connsiteY46" fmla="*/ 2438400 h 2530754"/>
                <a:gd name="connsiteX47" fmla="*/ 794551 w 2781847"/>
                <a:gd name="connsiteY47" fmla="*/ 2426208 h 2530754"/>
                <a:gd name="connsiteX48" fmla="*/ 745783 w 2781847"/>
                <a:gd name="connsiteY48" fmla="*/ 2401824 h 2530754"/>
                <a:gd name="connsiteX49" fmla="*/ 684823 w 2781847"/>
                <a:gd name="connsiteY49" fmla="*/ 2389632 h 2530754"/>
                <a:gd name="connsiteX50" fmla="*/ 562903 w 2781847"/>
                <a:gd name="connsiteY50" fmla="*/ 2304288 h 2530754"/>
                <a:gd name="connsiteX51" fmla="*/ 489751 w 2781847"/>
                <a:gd name="connsiteY51" fmla="*/ 2231136 h 2530754"/>
                <a:gd name="connsiteX52" fmla="*/ 453175 w 2781847"/>
                <a:gd name="connsiteY52" fmla="*/ 2157984 h 2530754"/>
                <a:gd name="connsiteX53" fmla="*/ 416599 w 2781847"/>
                <a:gd name="connsiteY53" fmla="*/ 2121408 h 2530754"/>
                <a:gd name="connsiteX54" fmla="*/ 367831 w 2781847"/>
                <a:gd name="connsiteY54" fmla="*/ 2048256 h 2530754"/>
                <a:gd name="connsiteX55" fmla="*/ 331255 w 2781847"/>
                <a:gd name="connsiteY55" fmla="*/ 1999488 h 2530754"/>
                <a:gd name="connsiteX56" fmla="*/ 294679 w 2781847"/>
                <a:gd name="connsiteY56" fmla="*/ 1889760 h 2530754"/>
                <a:gd name="connsiteX57" fmla="*/ 270295 w 2781847"/>
                <a:gd name="connsiteY57" fmla="*/ 1853184 h 2530754"/>
                <a:gd name="connsiteX58" fmla="*/ 258103 w 2781847"/>
                <a:gd name="connsiteY58" fmla="*/ 1816608 h 2530754"/>
                <a:gd name="connsiteX59" fmla="*/ 233719 w 2781847"/>
                <a:gd name="connsiteY59" fmla="*/ 1780032 h 2530754"/>
                <a:gd name="connsiteX60" fmla="*/ 221527 w 2781847"/>
                <a:gd name="connsiteY60" fmla="*/ 1743456 h 2530754"/>
                <a:gd name="connsiteX61" fmla="*/ 123991 w 2781847"/>
                <a:gd name="connsiteY61" fmla="*/ 1572768 h 2530754"/>
                <a:gd name="connsiteX62" fmla="*/ 75223 w 2781847"/>
                <a:gd name="connsiteY62" fmla="*/ 1426464 h 2530754"/>
                <a:gd name="connsiteX63" fmla="*/ 50839 w 2781847"/>
                <a:gd name="connsiteY63" fmla="*/ 1389888 h 2530754"/>
                <a:gd name="connsiteX64" fmla="*/ 26455 w 2781847"/>
                <a:gd name="connsiteY64" fmla="*/ 1365504 h 253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81847" h="2530754">
                  <a:moveTo>
                    <a:pt x="26455" y="1365504"/>
                  </a:moveTo>
                  <a:cubicBezTo>
                    <a:pt x="20359" y="1341120"/>
                    <a:pt x="20473" y="1283952"/>
                    <a:pt x="14263" y="1243584"/>
                  </a:cubicBezTo>
                  <a:cubicBezTo>
                    <a:pt x="12309" y="1230882"/>
                    <a:pt x="2071" y="1219859"/>
                    <a:pt x="2071" y="1207008"/>
                  </a:cubicBezTo>
                  <a:cubicBezTo>
                    <a:pt x="2071" y="1028146"/>
                    <a:pt x="0" y="848853"/>
                    <a:pt x="14263" y="670560"/>
                  </a:cubicBezTo>
                  <a:cubicBezTo>
                    <a:pt x="16437" y="643385"/>
                    <a:pt x="40714" y="622720"/>
                    <a:pt x="50839" y="597408"/>
                  </a:cubicBezTo>
                  <a:cubicBezTo>
                    <a:pt x="57062" y="581850"/>
                    <a:pt x="55537" y="563627"/>
                    <a:pt x="63031" y="548640"/>
                  </a:cubicBezTo>
                  <a:cubicBezTo>
                    <a:pt x="100240" y="474223"/>
                    <a:pt x="93480" y="524300"/>
                    <a:pt x="136183" y="463296"/>
                  </a:cubicBezTo>
                  <a:cubicBezTo>
                    <a:pt x="210332" y="357369"/>
                    <a:pt x="173332" y="334922"/>
                    <a:pt x="319063" y="243840"/>
                  </a:cubicBezTo>
                  <a:cubicBezTo>
                    <a:pt x="399341" y="193666"/>
                    <a:pt x="472605" y="143590"/>
                    <a:pt x="562903" y="109728"/>
                  </a:cubicBezTo>
                  <a:cubicBezTo>
                    <a:pt x="595415" y="97536"/>
                    <a:pt x="628387" y="86507"/>
                    <a:pt x="660439" y="73152"/>
                  </a:cubicBezTo>
                  <a:cubicBezTo>
                    <a:pt x="736116" y="41620"/>
                    <a:pt x="686422" y="48368"/>
                    <a:pt x="782359" y="24384"/>
                  </a:cubicBezTo>
                  <a:cubicBezTo>
                    <a:pt x="838278" y="10404"/>
                    <a:pt x="942586" y="4276"/>
                    <a:pt x="989623" y="0"/>
                  </a:cubicBezTo>
                  <a:cubicBezTo>
                    <a:pt x="1160311" y="8128"/>
                    <a:pt x="1331654" y="7381"/>
                    <a:pt x="1501687" y="24384"/>
                  </a:cubicBezTo>
                  <a:cubicBezTo>
                    <a:pt x="1536238" y="27839"/>
                    <a:pt x="1565423" y="53007"/>
                    <a:pt x="1599223" y="60960"/>
                  </a:cubicBezTo>
                  <a:cubicBezTo>
                    <a:pt x="1635046" y="69389"/>
                    <a:pt x="1672375" y="69088"/>
                    <a:pt x="1708951" y="73152"/>
                  </a:cubicBezTo>
                  <a:cubicBezTo>
                    <a:pt x="1745527" y="85344"/>
                    <a:pt x="1782746" y="95754"/>
                    <a:pt x="1818679" y="109728"/>
                  </a:cubicBezTo>
                  <a:cubicBezTo>
                    <a:pt x="1997252" y="179173"/>
                    <a:pt x="1858191" y="143343"/>
                    <a:pt x="2050327" y="195072"/>
                  </a:cubicBezTo>
                  <a:cubicBezTo>
                    <a:pt x="2115048" y="212497"/>
                    <a:pt x="2245399" y="243840"/>
                    <a:pt x="2245399" y="243840"/>
                  </a:cubicBezTo>
                  <a:lnTo>
                    <a:pt x="2342935" y="316992"/>
                  </a:lnTo>
                  <a:cubicBezTo>
                    <a:pt x="2367695" y="335562"/>
                    <a:pt x="2400103" y="340761"/>
                    <a:pt x="2428279" y="353568"/>
                  </a:cubicBezTo>
                  <a:cubicBezTo>
                    <a:pt x="2444825" y="361089"/>
                    <a:pt x="2462258" y="367388"/>
                    <a:pt x="2477047" y="377952"/>
                  </a:cubicBezTo>
                  <a:cubicBezTo>
                    <a:pt x="2491077" y="387974"/>
                    <a:pt x="2500532" y="403307"/>
                    <a:pt x="2513623" y="414528"/>
                  </a:cubicBezTo>
                  <a:cubicBezTo>
                    <a:pt x="2556830" y="451562"/>
                    <a:pt x="2575122" y="451823"/>
                    <a:pt x="2611159" y="499872"/>
                  </a:cubicBezTo>
                  <a:cubicBezTo>
                    <a:pt x="2635297" y="532056"/>
                    <a:pt x="2640875" y="575306"/>
                    <a:pt x="2659927" y="609600"/>
                  </a:cubicBezTo>
                  <a:cubicBezTo>
                    <a:pt x="2669795" y="627363"/>
                    <a:pt x="2684311" y="642112"/>
                    <a:pt x="2696503" y="658368"/>
                  </a:cubicBezTo>
                  <a:cubicBezTo>
                    <a:pt x="2700567" y="678688"/>
                    <a:pt x="2704200" y="699099"/>
                    <a:pt x="2708695" y="719328"/>
                  </a:cubicBezTo>
                  <a:cubicBezTo>
                    <a:pt x="2712330" y="735685"/>
                    <a:pt x="2717601" y="751665"/>
                    <a:pt x="2720887" y="768096"/>
                  </a:cubicBezTo>
                  <a:cubicBezTo>
                    <a:pt x="2725735" y="792336"/>
                    <a:pt x="2727520" y="817161"/>
                    <a:pt x="2733079" y="841248"/>
                  </a:cubicBezTo>
                  <a:cubicBezTo>
                    <a:pt x="2739732" y="870077"/>
                    <a:pt x="2751264" y="897662"/>
                    <a:pt x="2757463" y="926592"/>
                  </a:cubicBezTo>
                  <a:cubicBezTo>
                    <a:pt x="2772657" y="997498"/>
                    <a:pt x="2777661" y="1124016"/>
                    <a:pt x="2781847" y="1182624"/>
                  </a:cubicBezTo>
                  <a:cubicBezTo>
                    <a:pt x="2777783" y="1353312"/>
                    <a:pt x="2780766" y="1524314"/>
                    <a:pt x="2769655" y="1694688"/>
                  </a:cubicBezTo>
                  <a:cubicBezTo>
                    <a:pt x="2768472" y="1712824"/>
                    <a:pt x="2751653" y="1726438"/>
                    <a:pt x="2745271" y="1743456"/>
                  </a:cubicBezTo>
                  <a:cubicBezTo>
                    <a:pt x="2727221" y="1791589"/>
                    <a:pt x="2725018" y="1846988"/>
                    <a:pt x="2696503" y="1889760"/>
                  </a:cubicBezTo>
                  <a:cubicBezTo>
                    <a:pt x="2688375" y="1901952"/>
                    <a:pt x="2678672" y="1913230"/>
                    <a:pt x="2672119" y="1926336"/>
                  </a:cubicBezTo>
                  <a:cubicBezTo>
                    <a:pt x="2666372" y="1937831"/>
                    <a:pt x="2667056" y="1952219"/>
                    <a:pt x="2659927" y="1962912"/>
                  </a:cubicBezTo>
                  <a:cubicBezTo>
                    <a:pt x="2650363" y="1977258"/>
                    <a:pt x="2633373" y="1985458"/>
                    <a:pt x="2623351" y="1999488"/>
                  </a:cubicBezTo>
                  <a:cubicBezTo>
                    <a:pt x="2612787" y="2014277"/>
                    <a:pt x="2608600" y="2032844"/>
                    <a:pt x="2598967" y="2048256"/>
                  </a:cubicBezTo>
                  <a:cubicBezTo>
                    <a:pt x="2561853" y="2107638"/>
                    <a:pt x="2573346" y="2086552"/>
                    <a:pt x="2525815" y="2121408"/>
                  </a:cubicBezTo>
                  <a:cubicBezTo>
                    <a:pt x="2476657" y="2157458"/>
                    <a:pt x="2434035" y="2203874"/>
                    <a:pt x="2379511" y="2231136"/>
                  </a:cubicBezTo>
                  <a:cubicBezTo>
                    <a:pt x="2355127" y="2243328"/>
                    <a:pt x="2331671" y="2257587"/>
                    <a:pt x="2306359" y="2267712"/>
                  </a:cubicBezTo>
                  <a:cubicBezTo>
                    <a:pt x="2270562" y="2282031"/>
                    <a:pt x="2231953" y="2288835"/>
                    <a:pt x="2196631" y="2304288"/>
                  </a:cubicBezTo>
                  <a:cubicBezTo>
                    <a:pt x="2080209" y="2355223"/>
                    <a:pt x="2146757" y="2347854"/>
                    <a:pt x="2038135" y="2389632"/>
                  </a:cubicBezTo>
                  <a:cubicBezTo>
                    <a:pt x="2010521" y="2400253"/>
                    <a:pt x="1980149" y="2402751"/>
                    <a:pt x="1952791" y="2414016"/>
                  </a:cubicBezTo>
                  <a:cubicBezTo>
                    <a:pt x="1669285" y="2530754"/>
                    <a:pt x="1916429" y="2446457"/>
                    <a:pt x="1794295" y="2487168"/>
                  </a:cubicBezTo>
                  <a:cubicBezTo>
                    <a:pt x="1512393" y="2481530"/>
                    <a:pt x="1270616" y="2486158"/>
                    <a:pt x="1001815" y="2462784"/>
                  </a:cubicBezTo>
                  <a:cubicBezTo>
                    <a:pt x="969173" y="2459946"/>
                    <a:pt x="936791" y="2454656"/>
                    <a:pt x="904279" y="2450592"/>
                  </a:cubicBezTo>
                  <a:cubicBezTo>
                    <a:pt x="892087" y="2446528"/>
                    <a:pt x="880248" y="2441188"/>
                    <a:pt x="867703" y="2438400"/>
                  </a:cubicBezTo>
                  <a:cubicBezTo>
                    <a:pt x="843571" y="2433037"/>
                    <a:pt x="818229" y="2433311"/>
                    <a:pt x="794551" y="2426208"/>
                  </a:cubicBezTo>
                  <a:cubicBezTo>
                    <a:pt x="777143" y="2420986"/>
                    <a:pt x="763025" y="2407571"/>
                    <a:pt x="745783" y="2401824"/>
                  </a:cubicBezTo>
                  <a:cubicBezTo>
                    <a:pt x="726124" y="2395271"/>
                    <a:pt x="705143" y="2393696"/>
                    <a:pt x="684823" y="2389632"/>
                  </a:cubicBezTo>
                  <a:cubicBezTo>
                    <a:pt x="661715" y="2374227"/>
                    <a:pt x="588693" y="2327499"/>
                    <a:pt x="562903" y="2304288"/>
                  </a:cubicBezTo>
                  <a:cubicBezTo>
                    <a:pt x="537271" y="2281219"/>
                    <a:pt x="514135" y="2255520"/>
                    <a:pt x="489751" y="2231136"/>
                  </a:cubicBezTo>
                  <a:cubicBezTo>
                    <a:pt x="470474" y="2211859"/>
                    <a:pt x="468297" y="2180667"/>
                    <a:pt x="453175" y="2157984"/>
                  </a:cubicBezTo>
                  <a:cubicBezTo>
                    <a:pt x="443611" y="2143638"/>
                    <a:pt x="427185" y="2135018"/>
                    <a:pt x="416599" y="2121408"/>
                  </a:cubicBezTo>
                  <a:cubicBezTo>
                    <a:pt x="398607" y="2098275"/>
                    <a:pt x="385415" y="2071701"/>
                    <a:pt x="367831" y="2048256"/>
                  </a:cubicBezTo>
                  <a:lnTo>
                    <a:pt x="331255" y="1999488"/>
                  </a:lnTo>
                  <a:lnTo>
                    <a:pt x="294679" y="1889760"/>
                  </a:lnTo>
                  <a:cubicBezTo>
                    <a:pt x="290045" y="1875859"/>
                    <a:pt x="276848" y="1866290"/>
                    <a:pt x="270295" y="1853184"/>
                  </a:cubicBezTo>
                  <a:cubicBezTo>
                    <a:pt x="264548" y="1841689"/>
                    <a:pt x="263850" y="1828103"/>
                    <a:pt x="258103" y="1816608"/>
                  </a:cubicBezTo>
                  <a:cubicBezTo>
                    <a:pt x="251550" y="1803502"/>
                    <a:pt x="240272" y="1793138"/>
                    <a:pt x="233719" y="1780032"/>
                  </a:cubicBezTo>
                  <a:cubicBezTo>
                    <a:pt x="227972" y="1768537"/>
                    <a:pt x="227768" y="1754690"/>
                    <a:pt x="221527" y="1743456"/>
                  </a:cubicBezTo>
                  <a:cubicBezTo>
                    <a:pt x="176933" y="1663188"/>
                    <a:pt x="155678" y="1667829"/>
                    <a:pt x="123991" y="1572768"/>
                  </a:cubicBezTo>
                  <a:lnTo>
                    <a:pt x="75223" y="1426464"/>
                  </a:lnTo>
                  <a:cubicBezTo>
                    <a:pt x="70589" y="1412563"/>
                    <a:pt x="61200" y="1400249"/>
                    <a:pt x="50839" y="1389888"/>
                  </a:cubicBezTo>
                  <a:cubicBezTo>
                    <a:pt x="40478" y="1379527"/>
                    <a:pt x="32551" y="1389888"/>
                    <a:pt x="26455" y="1365504"/>
                  </a:cubicBezTo>
                  <a:close/>
                </a:path>
              </a:pathLst>
            </a:custGeom>
            <a:solidFill>
              <a:srgbClr val="D9EB95"/>
            </a:solidFill>
            <a:ln>
              <a:solidFill>
                <a:srgbClr val="D9E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524000" y="7620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819400" y="1828800"/>
              <a:ext cx="304800" cy="304800"/>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1524000" y="2133600"/>
              <a:ext cx="304800" cy="304800"/>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219200" y="1219200"/>
              <a:ext cx="304800" cy="304800"/>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209800" y="1905000"/>
              <a:ext cx="304800" cy="304800"/>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048000" y="1524000"/>
              <a:ext cx="304800" cy="304800"/>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1981200" y="990600"/>
              <a:ext cx="304800" cy="304800"/>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67000" y="11430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752600" y="15240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Right Arrow 130"/>
          <p:cNvSpPr/>
          <p:nvPr/>
        </p:nvSpPr>
        <p:spPr>
          <a:xfrm rot="20531462">
            <a:off x="3913284" y="795223"/>
            <a:ext cx="762000" cy="2964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894629">
            <a:off x="3795931" y="2475854"/>
            <a:ext cx="762000" cy="2964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4906484">
            <a:off x="2525265" y="3254398"/>
            <a:ext cx="59298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ight Arrow 133"/>
          <p:cNvSpPr/>
          <p:nvPr/>
        </p:nvSpPr>
        <p:spPr>
          <a:xfrm rot="7428738">
            <a:off x="994630" y="3060479"/>
            <a:ext cx="59298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7" name="Group 166"/>
          <p:cNvGrpSpPr/>
          <p:nvPr/>
        </p:nvGrpSpPr>
        <p:grpSpPr>
          <a:xfrm>
            <a:off x="1295400" y="3810000"/>
            <a:ext cx="2026069" cy="2127504"/>
            <a:chOff x="1295400" y="3810000"/>
            <a:chExt cx="2026069" cy="2127504"/>
          </a:xfrm>
        </p:grpSpPr>
        <p:sp>
          <p:nvSpPr>
            <p:cNvPr id="140" name="Freeform 139"/>
            <p:cNvSpPr/>
            <p:nvPr/>
          </p:nvSpPr>
          <p:spPr>
            <a:xfrm>
              <a:off x="1295400" y="3810000"/>
              <a:ext cx="2026069" cy="2127504"/>
            </a:xfrm>
            <a:custGeom>
              <a:avLst/>
              <a:gdLst>
                <a:gd name="connsiteX0" fmla="*/ 5245 w 2711869"/>
                <a:gd name="connsiteY0" fmla="*/ 707136 h 2279904"/>
                <a:gd name="connsiteX1" fmla="*/ 29629 w 2711869"/>
                <a:gd name="connsiteY1" fmla="*/ 646176 h 2279904"/>
                <a:gd name="connsiteX2" fmla="*/ 41821 w 2711869"/>
                <a:gd name="connsiteY2" fmla="*/ 609600 h 2279904"/>
                <a:gd name="connsiteX3" fmla="*/ 139357 w 2711869"/>
                <a:gd name="connsiteY3" fmla="*/ 475488 h 2279904"/>
                <a:gd name="connsiteX4" fmla="*/ 163741 w 2711869"/>
                <a:gd name="connsiteY4" fmla="*/ 426720 h 2279904"/>
                <a:gd name="connsiteX5" fmla="*/ 212509 w 2711869"/>
                <a:gd name="connsiteY5" fmla="*/ 353568 h 2279904"/>
                <a:gd name="connsiteX6" fmla="*/ 249085 w 2711869"/>
                <a:gd name="connsiteY6" fmla="*/ 316992 h 2279904"/>
                <a:gd name="connsiteX7" fmla="*/ 322237 w 2711869"/>
                <a:gd name="connsiteY7" fmla="*/ 292608 h 2279904"/>
                <a:gd name="connsiteX8" fmla="*/ 1334173 w 2711869"/>
                <a:gd name="connsiteY8" fmla="*/ 12192 h 2279904"/>
                <a:gd name="connsiteX9" fmla="*/ 1370749 w 2711869"/>
                <a:gd name="connsiteY9" fmla="*/ 0 h 2279904"/>
                <a:gd name="connsiteX10" fmla="*/ 1699933 w 2711869"/>
                <a:gd name="connsiteY10" fmla="*/ 12192 h 2279904"/>
                <a:gd name="connsiteX11" fmla="*/ 1809661 w 2711869"/>
                <a:gd name="connsiteY11" fmla="*/ 73152 h 2279904"/>
                <a:gd name="connsiteX12" fmla="*/ 1919389 w 2711869"/>
                <a:gd name="connsiteY12" fmla="*/ 146304 h 2279904"/>
                <a:gd name="connsiteX13" fmla="*/ 1992541 w 2711869"/>
                <a:gd name="connsiteY13" fmla="*/ 170688 h 2279904"/>
                <a:gd name="connsiteX14" fmla="*/ 2065693 w 2711869"/>
                <a:gd name="connsiteY14" fmla="*/ 207264 h 2279904"/>
                <a:gd name="connsiteX15" fmla="*/ 2138845 w 2711869"/>
                <a:gd name="connsiteY15" fmla="*/ 268224 h 2279904"/>
                <a:gd name="connsiteX16" fmla="*/ 2211997 w 2711869"/>
                <a:gd name="connsiteY16" fmla="*/ 316992 h 2279904"/>
                <a:gd name="connsiteX17" fmla="*/ 2248573 w 2711869"/>
                <a:gd name="connsiteY17" fmla="*/ 341376 h 2279904"/>
                <a:gd name="connsiteX18" fmla="*/ 2333917 w 2711869"/>
                <a:gd name="connsiteY18" fmla="*/ 426720 h 2279904"/>
                <a:gd name="connsiteX19" fmla="*/ 2370493 w 2711869"/>
                <a:gd name="connsiteY19" fmla="*/ 463296 h 2279904"/>
                <a:gd name="connsiteX20" fmla="*/ 2407069 w 2711869"/>
                <a:gd name="connsiteY20" fmla="*/ 499872 h 2279904"/>
                <a:gd name="connsiteX21" fmla="*/ 2468029 w 2711869"/>
                <a:gd name="connsiteY21" fmla="*/ 573024 h 2279904"/>
                <a:gd name="connsiteX22" fmla="*/ 2516797 w 2711869"/>
                <a:gd name="connsiteY22" fmla="*/ 646176 h 2279904"/>
                <a:gd name="connsiteX23" fmla="*/ 2541181 w 2711869"/>
                <a:gd name="connsiteY23" fmla="*/ 694944 h 2279904"/>
                <a:gd name="connsiteX24" fmla="*/ 2589949 w 2711869"/>
                <a:gd name="connsiteY24" fmla="*/ 768096 h 2279904"/>
                <a:gd name="connsiteX25" fmla="*/ 2614333 w 2711869"/>
                <a:gd name="connsiteY25" fmla="*/ 804672 h 2279904"/>
                <a:gd name="connsiteX26" fmla="*/ 2663101 w 2711869"/>
                <a:gd name="connsiteY26" fmla="*/ 902208 h 2279904"/>
                <a:gd name="connsiteX27" fmla="*/ 2699677 w 2711869"/>
                <a:gd name="connsiteY27" fmla="*/ 1060704 h 2279904"/>
                <a:gd name="connsiteX28" fmla="*/ 2711869 w 2711869"/>
                <a:gd name="connsiteY28" fmla="*/ 1097280 h 2279904"/>
                <a:gd name="connsiteX29" fmla="*/ 2699677 w 2711869"/>
                <a:gd name="connsiteY29" fmla="*/ 1463040 h 2279904"/>
                <a:gd name="connsiteX30" fmla="*/ 2687485 w 2711869"/>
                <a:gd name="connsiteY30" fmla="*/ 1499616 h 2279904"/>
                <a:gd name="connsiteX31" fmla="*/ 2650909 w 2711869"/>
                <a:gd name="connsiteY31" fmla="*/ 1609344 h 2279904"/>
                <a:gd name="connsiteX32" fmla="*/ 2638717 w 2711869"/>
                <a:gd name="connsiteY32" fmla="*/ 1670304 h 2279904"/>
                <a:gd name="connsiteX33" fmla="*/ 2626525 w 2711869"/>
                <a:gd name="connsiteY33" fmla="*/ 1743456 h 2279904"/>
                <a:gd name="connsiteX34" fmla="*/ 2614333 w 2711869"/>
                <a:gd name="connsiteY34" fmla="*/ 1792224 h 2279904"/>
                <a:gd name="connsiteX35" fmla="*/ 2565565 w 2711869"/>
                <a:gd name="connsiteY35" fmla="*/ 1865376 h 2279904"/>
                <a:gd name="connsiteX36" fmla="*/ 2516797 w 2711869"/>
                <a:gd name="connsiteY36" fmla="*/ 1950720 h 2279904"/>
                <a:gd name="connsiteX37" fmla="*/ 2492413 w 2711869"/>
                <a:gd name="connsiteY37" fmla="*/ 1999488 h 2279904"/>
                <a:gd name="connsiteX38" fmla="*/ 2382685 w 2711869"/>
                <a:gd name="connsiteY38" fmla="*/ 2097024 h 2279904"/>
                <a:gd name="connsiteX39" fmla="*/ 2346109 w 2711869"/>
                <a:gd name="connsiteY39" fmla="*/ 2109216 h 2279904"/>
                <a:gd name="connsiteX40" fmla="*/ 2260765 w 2711869"/>
                <a:gd name="connsiteY40" fmla="*/ 2157984 h 2279904"/>
                <a:gd name="connsiteX41" fmla="*/ 2224189 w 2711869"/>
                <a:gd name="connsiteY41" fmla="*/ 2170176 h 2279904"/>
                <a:gd name="connsiteX42" fmla="*/ 2175421 w 2711869"/>
                <a:gd name="connsiteY42" fmla="*/ 2194560 h 2279904"/>
                <a:gd name="connsiteX43" fmla="*/ 2102269 w 2711869"/>
                <a:gd name="connsiteY43" fmla="*/ 2218944 h 2279904"/>
                <a:gd name="connsiteX44" fmla="*/ 2029117 w 2711869"/>
                <a:gd name="connsiteY44" fmla="*/ 2243328 h 2279904"/>
                <a:gd name="connsiteX45" fmla="*/ 1907197 w 2711869"/>
                <a:gd name="connsiteY45" fmla="*/ 2267712 h 2279904"/>
                <a:gd name="connsiteX46" fmla="*/ 1858429 w 2711869"/>
                <a:gd name="connsiteY46" fmla="*/ 2279904 h 2279904"/>
                <a:gd name="connsiteX47" fmla="*/ 1529245 w 2711869"/>
                <a:gd name="connsiteY47" fmla="*/ 2267712 h 2279904"/>
                <a:gd name="connsiteX48" fmla="*/ 1492669 w 2711869"/>
                <a:gd name="connsiteY48" fmla="*/ 2255520 h 2279904"/>
                <a:gd name="connsiteX49" fmla="*/ 1443901 w 2711869"/>
                <a:gd name="connsiteY49" fmla="*/ 2243328 h 2279904"/>
                <a:gd name="connsiteX50" fmla="*/ 1370749 w 2711869"/>
                <a:gd name="connsiteY50" fmla="*/ 2194560 h 2279904"/>
                <a:gd name="connsiteX51" fmla="*/ 1321981 w 2711869"/>
                <a:gd name="connsiteY51" fmla="*/ 2121408 h 2279904"/>
                <a:gd name="connsiteX52" fmla="*/ 1261021 w 2711869"/>
                <a:gd name="connsiteY52" fmla="*/ 2048256 h 2279904"/>
                <a:gd name="connsiteX53" fmla="*/ 1236637 w 2711869"/>
                <a:gd name="connsiteY53" fmla="*/ 2011680 h 2279904"/>
                <a:gd name="connsiteX54" fmla="*/ 1163485 w 2711869"/>
                <a:gd name="connsiteY54" fmla="*/ 1975104 h 2279904"/>
                <a:gd name="connsiteX55" fmla="*/ 1029373 w 2711869"/>
                <a:gd name="connsiteY55" fmla="*/ 1901952 h 2279904"/>
                <a:gd name="connsiteX56" fmla="*/ 980605 w 2711869"/>
                <a:gd name="connsiteY56" fmla="*/ 1865376 h 2279904"/>
                <a:gd name="connsiteX57" fmla="*/ 931837 w 2711869"/>
                <a:gd name="connsiteY57" fmla="*/ 1840992 h 2279904"/>
                <a:gd name="connsiteX58" fmla="*/ 895261 w 2711869"/>
                <a:gd name="connsiteY58" fmla="*/ 1804416 h 2279904"/>
                <a:gd name="connsiteX59" fmla="*/ 846493 w 2711869"/>
                <a:gd name="connsiteY59" fmla="*/ 1780032 h 2279904"/>
                <a:gd name="connsiteX60" fmla="*/ 773341 w 2711869"/>
                <a:gd name="connsiteY60" fmla="*/ 1755648 h 2279904"/>
                <a:gd name="connsiteX61" fmla="*/ 736765 w 2711869"/>
                <a:gd name="connsiteY61" fmla="*/ 1731264 h 2279904"/>
                <a:gd name="connsiteX62" fmla="*/ 700189 w 2711869"/>
                <a:gd name="connsiteY62" fmla="*/ 1719072 h 2279904"/>
                <a:gd name="connsiteX63" fmla="*/ 627037 w 2711869"/>
                <a:gd name="connsiteY63" fmla="*/ 1670304 h 2279904"/>
                <a:gd name="connsiteX64" fmla="*/ 590461 w 2711869"/>
                <a:gd name="connsiteY64" fmla="*/ 1645920 h 2279904"/>
                <a:gd name="connsiteX65" fmla="*/ 553885 w 2711869"/>
                <a:gd name="connsiteY65" fmla="*/ 1633728 h 2279904"/>
                <a:gd name="connsiteX66" fmla="*/ 480733 w 2711869"/>
                <a:gd name="connsiteY66" fmla="*/ 1584960 h 2279904"/>
                <a:gd name="connsiteX67" fmla="*/ 444157 w 2711869"/>
                <a:gd name="connsiteY67" fmla="*/ 1560576 h 2279904"/>
                <a:gd name="connsiteX68" fmla="*/ 407581 w 2711869"/>
                <a:gd name="connsiteY68" fmla="*/ 1524000 h 2279904"/>
                <a:gd name="connsiteX69" fmla="*/ 371005 w 2711869"/>
                <a:gd name="connsiteY69" fmla="*/ 1475232 h 2279904"/>
                <a:gd name="connsiteX70" fmla="*/ 334429 w 2711869"/>
                <a:gd name="connsiteY70" fmla="*/ 1450848 h 2279904"/>
                <a:gd name="connsiteX71" fmla="*/ 322237 w 2711869"/>
                <a:gd name="connsiteY71" fmla="*/ 1414272 h 2279904"/>
                <a:gd name="connsiteX72" fmla="*/ 285661 w 2711869"/>
                <a:gd name="connsiteY72" fmla="*/ 1365504 h 2279904"/>
                <a:gd name="connsiteX73" fmla="*/ 261277 w 2711869"/>
                <a:gd name="connsiteY73" fmla="*/ 1328928 h 2279904"/>
                <a:gd name="connsiteX74" fmla="*/ 236893 w 2711869"/>
                <a:gd name="connsiteY74" fmla="*/ 1280160 h 2279904"/>
                <a:gd name="connsiteX75" fmla="*/ 188125 w 2711869"/>
                <a:gd name="connsiteY75" fmla="*/ 1207008 h 2279904"/>
                <a:gd name="connsiteX76" fmla="*/ 139357 w 2711869"/>
                <a:gd name="connsiteY76" fmla="*/ 1133856 h 2279904"/>
                <a:gd name="connsiteX77" fmla="*/ 54013 w 2711869"/>
                <a:gd name="connsiteY77" fmla="*/ 1024128 h 2279904"/>
                <a:gd name="connsiteX78" fmla="*/ 41821 w 2711869"/>
                <a:gd name="connsiteY78" fmla="*/ 950976 h 2279904"/>
                <a:gd name="connsiteX79" fmla="*/ 5245 w 2711869"/>
                <a:gd name="connsiteY79" fmla="*/ 804672 h 2279904"/>
                <a:gd name="connsiteX80" fmla="*/ 5245 w 2711869"/>
                <a:gd name="connsiteY80" fmla="*/ 707136 h 2279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711869" h="2279904">
                  <a:moveTo>
                    <a:pt x="5245" y="707136"/>
                  </a:moveTo>
                  <a:cubicBezTo>
                    <a:pt x="9309" y="680720"/>
                    <a:pt x="21945" y="666668"/>
                    <a:pt x="29629" y="646176"/>
                  </a:cubicBezTo>
                  <a:cubicBezTo>
                    <a:pt x="34141" y="634143"/>
                    <a:pt x="35580" y="620834"/>
                    <a:pt x="41821" y="609600"/>
                  </a:cubicBezTo>
                  <a:cubicBezTo>
                    <a:pt x="104770" y="496291"/>
                    <a:pt x="72507" y="575764"/>
                    <a:pt x="139357" y="475488"/>
                  </a:cubicBezTo>
                  <a:cubicBezTo>
                    <a:pt x="149439" y="460366"/>
                    <a:pt x="154390" y="442305"/>
                    <a:pt x="163741" y="426720"/>
                  </a:cubicBezTo>
                  <a:cubicBezTo>
                    <a:pt x="178819" y="401590"/>
                    <a:pt x="196253" y="377952"/>
                    <a:pt x="212509" y="353568"/>
                  </a:cubicBezTo>
                  <a:cubicBezTo>
                    <a:pt x="222073" y="339222"/>
                    <a:pt x="234013" y="325365"/>
                    <a:pt x="249085" y="316992"/>
                  </a:cubicBezTo>
                  <a:cubicBezTo>
                    <a:pt x="271553" y="304510"/>
                    <a:pt x="322237" y="292608"/>
                    <a:pt x="322237" y="292608"/>
                  </a:cubicBezTo>
                  <a:lnTo>
                    <a:pt x="1334173" y="12192"/>
                  </a:lnTo>
                  <a:cubicBezTo>
                    <a:pt x="1346552" y="8738"/>
                    <a:pt x="1357898" y="0"/>
                    <a:pt x="1370749" y="0"/>
                  </a:cubicBezTo>
                  <a:cubicBezTo>
                    <a:pt x="1480552" y="0"/>
                    <a:pt x="1590205" y="8128"/>
                    <a:pt x="1699933" y="12192"/>
                  </a:cubicBezTo>
                  <a:cubicBezTo>
                    <a:pt x="1783778" y="68089"/>
                    <a:pt x="1745283" y="51693"/>
                    <a:pt x="1809661" y="73152"/>
                  </a:cubicBezTo>
                  <a:cubicBezTo>
                    <a:pt x="1859026" y="112644"/>
                    <a:pt x="1865357" y="124691"/>
                    <a:pt x="1919389" y="146304"/>
                  </a:cubicBezTo>
                  <a:cubicBezTo>
                    <a:pt x="1943254" y="155850"/>
                    <a:pt x="1992541" y="170688"/>
                    <a:pt x="1992541" y="170688"/>
                  </a:cubicBezTo>
                  <a:cubicBezTo>
                    <a:pt x="2097363" y="240569"/>
                    <a:pt x="1964739" y="156787"/>
                    <a:pt x="2065693" y="207264"/>
                  </a:cubicBezTo>
                  <a:cubicBezTo>
                    <a:pt x="2117973" y="233404"/>
                    <a:pt x="2090310" y="230475"/>
                    <a:pt x="2138845" y="268224"/>
                  </a:cubicBezTo>
                  <a:cubicBezTo>
                    <a:pt x="2161978" y="286216"/>
                    <a:pt x="2187613" y="300736"/>
                    <a:pt x="2211997" y="316992"/>
                  </a:cubicBezTo>
                  <a:lnTo>
                    <a:pt x="2248573" y="341376"/>
                  </a:lnTo>
                  <a:cubicBezTo>
                    <a:pt x="2282048" y="363692"/>
                    <a:pt x="2305469" y="398272"/>
                    <a:pt x="2333917" y="426720"/>
                  </a:cubicBezTo>
                  <a:lnTo>
                    <a:pt x="2370493" y="463296"/>
                  </a:lnTo>
                  <a:cubicBezTo>
                    <a:pt x="2382685" y="475488"/>
                    <a:pt x="2397505" y="485526"/>
                    <a:pt x="2407069" y="499872"/>
                  </a:cubicBezTo>
                  <a:cubicBezTo>
                    <a:pt x="2441017" y="550794"/>
                    <a:pt x="2421092" y="526087"/>
                    <a:pt x="2468029" y="573024"/>
                  </a:cubicBezTo>
                  <a:cubicBezTo>
                    <a:pt x="2494182" y="651484"/>
                    <a:pt x="2459718" y="566265"/>
                    <a:pt x="2516797" y="646176"/>
                  </a:cubicBezTo>
                  <a:cubicBezTo>
                    <a:pt x="2527361" y="660965"/>
                    <a:pt x="2531830" y="679359"/>
                    <a:pt x="2541181" y="694944"/>
                  </a:cubicBezTo>
                  <a:cubicBezTo>
                    <a:pt x="2556259" y="720074"/>
                    <a:pt x="2573693" y="743712"/>
                    <a:pt x="2589949" y="768096"/>
                  </a:cubicBezTo>
                  <a:lnTo>
                    <a:pt x="2614333" y="804672"/>
                  </a:lnTo>
                  <a:cubicBezTo>
                    <a:pt x="2634496" y="834917"/>
                    <a:pt x="2646845" y="869696"/>
                    <a:pt x="2663101" y="902208"/>
                  </a:cubicBezTo>
                  <a:cubicBezTo>
                    <a:pt x="2672773" y="950566"/>
                    <a:pt x="2684972" y="1016589"/>
                    <a:pt x="2699677" y="1060704"/>
                  </a:cubicBezTo>
                  <a:lnTo>
                    <a:pt x="2711869" y="1097280"/>
                  </a:lnTo>
                  <a:cubicBezTo>
                    <a:pt x="2707805" y="1219200"/>
                    <a:pt x="2707057" y="1341276"/>
                    <a:pt x="2699677" y="1463040"/>
                  </a:cubicBezTo>
                  <a:cubicBezTo>
                    <a:pt x="2698900" y="1475868"/>
                    <a:pt x="2690273" y="1487071"/>
                    <a:pt x="2687485" y="1499616"/>
                  </a:cubicBezTo>
                  <a:cubicBezTo>
                    <a:pt x="2665584" y="1598172"/>
                    <a:pt x="2693333" y="1545708"/>
                    <a:pt x="2650909" y="1609344"/>
                  </a:cubicBezTo>
                  <a:cubicBezTo>
                    <a:pt x="2646845" y="1629664"/>
                    <a:pt x="2642424" y="1649916"/>
                    <a:pt x="2638717" y="1670304"/>
                  </a:cubicBezTo>
                  <a:cubicBezTo>
                    <a:pt x="2634295" y="1694626"/>
                    <a:pt x="2631373" y="1719216"/>
                    <a:pt x="2626525" y="1743456"/>
                  </a:cubicBezTo>
                  <a:cubicBezTo>
                    <a:pt x="2623239" y="1759887"/>
                    <a:pt x="2621827" y="1777237"/>
                    <a:pt x="2614333" y="1792224"/>
                  </a:cubicBezTo>
                  <a:cubicBezTo>
                    <a:pt x="2601227" y="1818436"/>
                    <a:pt x="2565565" y="1865376"/>
                    <a:pt x="2565565" y="1865376"/>
                  </a:cubicBezTo>
                  <a:cubicBezTo>
                    <a:pt x="2541951" y="1959831"/>
                    <a:pt x="2572671" y="1872496"/>
                    <a:pt x="2516797" y="1950720"/>
                  </a:cubicBezTo>
                  <a:cubicBezTo>
                    <a:pt x="2506233" y="1965509"/>
                    <a:pt x="2503767" y="1985296"/>
                    <a:pt x="2492413" y="1999488"/>
                  </a:cubicBezTo>
                  <a:cubicBezTo>
                    <a:pt x="2470871" y="2026415"/>
                    <a:pt x="2421621" y="2077556"/>
                    <a:pt x="2382685" y="2097024"/>
                  </a:cubicBezTo>
                  <a:cubicBezTo>
                    <a:pt x="2371190" y="2102771"/>
                    <a:pt x="2358301" y="2105152"/>
                    <a:pt x="2346109" y="2109216"/>
                  </a:cubicBezTo>
                  <a:cubicBezTo>
                    <a:pt x="2309376" y="2133705"/>
                    <a:pt x="2304077" y="2139422"/>
                    <a:pt x="2260765" y="2157984"/>
                  </a:cubicBezTo>
                  <a:cubicBezTo>
                    <a:pt x="2248953" y="2163046"/>
                    <a:pt x="2236001" y="2165114"/>
                    <a:pt x="2224189" y="2170176"/>
                  </a:cubicBezTo>
                  <a:cubicBezTo>
                    <a:pt x="2207484" y="2177335"/>
                    <a:pt x="2192296" y="2187810"/>
                    <a:pt x="2175421" y="2194560"/>
                  </a:cubicBezTo>
                  <a:cubicBezTo>
                    <a:pt x="2151556" y="2204106"/>
                    <a:pt x="2126653" y="2210816"/>
                    <a:pt x="2102269" y="2218944"/>
                  </a:cubicBezTo>
                  <a:lnTo>
                    <a:pt x="2029117" y="2243328"/>
                  </a:lnTo>
                  <a:cubicBezTo>
                    <a:pt x="1989799" y="2256434"/>
                    <a:pt x="1947404" y="2257660"/>
                    <a:pt x="1907197" y="2267712"/>
                  </a:cubicBezTo>
                  <a:lnTo>
                    <a:pt x="1858429" y="2279904"/>
                  </a:lnTo>
                  <a:cubicBezTo>
                    <a:pt x="1748701" y="2275840"/>
                    <a:pt x="1638805" y="2275016"/>
                    <a:pt x="1529245" y="2267712"/>
                  </a:cubicBezTo>
                  <a:cubicBezTo>
                    <a:pt x="1516422" y="2266857"/>
                    <a:pt x="1505026" y="2259051"/>
                    <a:pt x="1492669" y="2255520"/>
                  </a:cubicBezTo>
                  <a:cubicBezTo>
                    <a:pt x="1476557" y="2250917"/>
                    <a:pt x="1460157" y="2247392"/>
                    <a:pt x="1443901" y="2243328"/>
                  </a:cubicBezTo>
                  <a:lnTo>
                    <a:pt x="1370749" y="2194560"/>
                  </a:lnTo>
                  <a:cubicBezTo>
                    <a:pt x="1346365" y="2178304"/>
                    <a:pt x="1338237" y="2145792"/>
                    <a:pt x="1321981" y="2121408"/>
                  </a:cubicBezTo>
                  <a:cubicBezTo>
                    <a:pt x="1261440" y="2030597"/>
                    <a:pt x="1339250" y="2142130"/>
                    <a:pt x="1261021" y="2048256"/>
                  </a:cubicBezTo>
                  <a:cubicBezTo>
                    <a:pt x="1251640" y="2036999"/>
                    <a:pt x="1246998" y="2022041"/>
                    <a:pt x="1236637" y="2011680"/>
                  </a:cubicBezTo>
                  <a:cubicBezTo>
                    <a:pt x="1201696" y="1976739"/>
                    <a:pt x="1203149" y="1994936"/>
                    <a:pt x="1163485" y="1975104"/>
                  </a:cubicBezTo>
                  <a:cubicBezTo>
                    <a:pt x="1117939" y="1952331"/>
                    <a:pt x="1073038" y="1928151"/>
                    <a:pt x="1029373" y="1901952"/>
                  </a:cubicBezTo>
                  <a:cubicBezTo>
                    <a:pt x="1011949" y="1891497"/>
                    <a:pt x="997836" y="1876146"/>
                    <a:pt x="980605" y="1865376"/>
                  </a:cubicBezTo>
                  <a:cubicBezTo>
                    <a:pt x="965193" y="1855743"/>
                    <a:pt x="946626" y="1851556"/>
                    <a:pt x="931837" y="1840992"/>
                  </a:cubicBezTo>
                  <a:cubicBezTo>
                    <a:pt x="917807" y="1830970"/>
                    <a:pt x="909291" y="1814438"/>
                    <a:pt x="895261" y="1804416"/>
                  </a:cubicBezTo>
                  <a:cubicBezTo>
                    <a:pt x="880472" y="1793852"/>
                    <a:pt x="863368" y="1786782"/>
                    <a:pt x="846493" y="1780032"/>
                  </a:cubicBezTo>
                  <a:cubicBezTo>
                    <a:pt x="822628" y="1770486"/>
                    <a:pt x="773341" y="1755648"/>
                    <a:pt x="773341" y="1755648"/>
                  </a:cubicBezTo>
                  <a:cubicBezTo>
                    <a:pt x="761149" y="1747520"/>
                    <a:pt x="749871" y="1737817"/>
                    <a:pt x="736765" y="1731264"/>
                  </a:cubicBezTo>
                  <a:cubicBezTo>
                    <a:pt x="725270" y="1725517"/>
                    <a:pt x="710882" y="1726201"/>
                    <a:pt x="700189" y="1719072"/>
                  </a:cubicBezTo>
                  <a:cubicBezTo>
                    <a:pt x="608862" y="1658187"/>
                    <a:pt x="714006" y="1699294"/>
                    <a:pt x="627037" y="1670304"/>
                  </a:cubicBezTo>
                  <a:cubicBezTo>
                    <a:pt x="614845" y="1662176"/>
                    <a:pt x="603567" y="1652473"/>
                    <a:pt x="590461" y="1645920"/>
                  </a:cubicBezTo>
                  <a:cubicBezTo>
                    <a:pt x="578966" y="1640173"/>
                    <a:pt x="565119" y="1639969"/>
                    <a:pt x="553885" y="1633728"/>
                  </a:cubicBezTo>
                  <a:cubicBezTo>
                    <a:pt x="528267" y="1619496"/>
                    <a:pt x="505117" y="1601216"/>
                    <a:pt x="480733" y="1584960"/>
                  </a:cubicBezTo>
                  <a:cubicBezTo>
                    <a:pt x="468541" y="1576832"/>
                    <a:pt x="454518" y="1570937"/>
                    <a:pt x="444157" y="1560576"/>
                  </a:cubicBezTo>
                  <a:cubicBezTo>
                    <a:pt x="431965" y="1548384"/>
                    <a:pt x="418802" y="1537091"/>
                    <a:pt x="407581" y="1524000"/>
                  </a:cubicBezTo>
                  <a:cubicBezTo>
                    <a:pt x="394357" y="1508572"/>
                    <a:pt x="385373" y="1489600"/>
                    <a:pt x="371005" y="1475232"/>
                  </a:cubicBezTo>
                  <a:cubicBezTo>
                    <a:pt x="360644" y="1464871"/>
                    <a:pt x="346621" y="1458976"/>
                    <a:pt x="334429" y="1450848"/>
                  </a:cubicBezTo>
                  <a:cubicBezTo>
                    <a:pt x="330365" y="1438656"/>
                    <a:pt x="328613" y="1425430"/>
                    <a:pt x="322237" y="1414272"/>
                  </a:cubicBezTo>
                  <a:cubicBezTo>
                    <a:pt x="312155" y="1396629"/>
                    <a:pt x="297472" y="1382039"/>
                    <a:pt x="285661" y="1365504"/>
                  </a:cubicBezTo>
                  <a:cubicBezTo>
                    <a:pt x="277144" y="1353580"/>
                    <a:pt x="268547" y="1341650"/>
                    <a:pt x="261277" y="1328928"/>
                  </a:cubicBezTo>
                  <a:cubicBezTo>
                    <a:pt x="252260" y="1313148"/>
                    <a:pt x="246244" y="1295745"/>
                    <a:pt x="236893" y="1280160"/>
                  </a:cubicBezTo>
                  <a:cubicBezTo>
                    <a:pt x="221815" y="1255030"/>
                    <a:pt x="204381" y="1231392"/>
                    <a:pt x="188125" y="1207008"/>
                  </a:cubicBezTo>
                  <a:lnTo>
                    <a:pt x="139357" y="1133856"/>
                  </a:lnTo>
                  <a:cubicBezTo>
                    <a:pt x="81025" y="1046358"/>
                    <a:pt x="111311" y="1081426"/>
                    <a:pt x="54013" y="1024128"/>
                  </a:cubicBezTo>
                  <a:cubicBezTo>
                    <a:pt x="49949" y="999744"/>
                    <a:pt x="47817" y="974958"/>
                    <a:pt x="41821" y="950976"/>
                  </a:cubicBezTo>
                  <a:cubicBezTo>
                    <a:pt x="11947" y="831481"/>
                    <a:pt x="19424" y="925193"/>
                    <a:pt x="5245" y="804672"/>
                  </a:cubicBezTo>
                  <a:cubicBezTo>
                    <a:pt x="0" y="760091"/>
                    <a:pt x="1181" y="733552"/>
                    <a:pt x="5245" y="707136"/>
                  </a:cubicBezTo>
                  <a:close/>
                </a:path>
              </a:pathLst>
            </a:custGeom>
            <a:solidFill>
              <a:srgbClr val="A989D7"/>
            </a:solidFill>
            <a:ln>
              <a:solidFill>
                <a:srgbClr val="A989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1981200" y="43434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2590800" y="42672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2057400" y="47244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7" name="TextBox 146"/>
          <p:cNvSpPr txBox="1"/>
          <p:nvPr/>
        </p:nvSpPr>
        <p:spPr>
          <a:xfrm>
            <a:off x="4876800" y="3124200"/>
            <a:ext cx="4038600" cy="3416320"/>
          </a:xfrm>
          <a:prstGeom prst="rect">
            <a:avLst/>
          </a:prstGeom>
          <a:noFill/>
        </p:spPr>
        <p:txBody>
          <a:bodyPr wrap="square" rtlCol="0">
            <a:spAutoFit/>
          </a:bodyPr>
          <a:lstStyle/>
          <a:p>
            <a:pPr algn="just"/>
            <a:r>
              <a:rPr lang="en-US" sz="2400" smtClean="0">
                <a:latin typeface="Times New Roman" pitchFamily="18" charset="0"/>
                <a:cs typeface="Times New Roman" pitchFamily="18" charset="0"/>
              </a:rPr>
              <a:t>Nơi chứa ít loài sinh sống sẽ được các loài khác nhập cư do số lượng sinh vật thưa thớt</a:t>
            </a:r>
          </a:p>
          <a:p>
            <a:pPr algn="just"/>
            <a:r>
              <a:rPr lang="en-US" sz="2400" smtClean="0">
                <a:latin typeface="Times New Roman" pitchFamily="18" charset="0"/>
                <a:cs typeface="Times New Roman" pitchFamily="18" charset="0"/>
              </a:rPr>
              <a:t>Việc nhập cư có thể làm tăng chỉ số phù hợp vì sự đa dạng của các loài, nhưng nếu chỉ số phù hợp không tăng lên thì các loài định cư trên đảo sẽ bị diệt chủng </a:t>
            </a:r>
            <a:endParaRPr lang="en-US" sz="2400">
              <a:latin typeface="Times New Roman" pitchFamily="18" charset="0"/>
              <a:cs typeface="Times New Roman" pitchFamily="18" charset="0"/>
            </a:endParaRPr>
          </a:p>
        </p:txBody>
      </p:sp>
      <p:sp>
        <p:nvSpPr>
          <p:cNvPr id="148" name="Down Arrow 147"/>
          <p:cNvSpPr/>
          <p:nvPr/>
        </p:nvSpPr>
        <p:spPr>
          <a:xfrm rot="3694274">
            <a:off x="3581400" y="4038600"/>
            <a:ext cx="381000" cy="7620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Down Arrow 148"/>
          <p:cNvSpPr/>
          <p:nvPr/>
        </p:nvSpPr>
        <p:spPr>
          <a:xfrm rot="6037604">
            <a:off x="3588046" y="4844709"/>
            <a:ext cx="381000" cy="7620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Down Arrow 149"/>
          <p:cNvSpPr/>
          <p:nvPr/>
        </p:nvSpPr>
        <p:spPr>
          <a:xfrm rot="13548401">
            <a:off x="1209696" y="5439094"/>
            <a:ext cx="381000" cy="7620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Down Arrow 150"/>
          <p:cNvSpPr/>
          <p:nvPr/>
        </p:nvSpPr>
        <p:spPr>
          <a:xfrm rot="17089829">
            <a:off x="571500" y="4152900"/>
            <a:ext cx="381000" cy="7620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4191000" y="3962400"/>
            <a:ext cx="304800" cy="304800"/>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762000" y="6096000"/>
            <a:ext cx="304800" cy="304800"/>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524000" y="1066800"/>
            <a:ext cx="2231571" cy="1905000"/>
            <a:chOff x="762000" y="381000"/>
            <a:chExt cx="2231571" cy="1905000"/>
          </a:xfrm>
        </p:grpSpPr>
        <p:sp>
          <p:nvSpPr>
            <p:cNvPr id="5" name="Freeform 4"/>
            <p:cNvSpPr/>
            <p:nvPr/>
          </p:nvSpPr>
          <p:spPr>
            <a:xfrm>
              <a:off x="762000" y="381000"/>
              <a:ext cx="2231571" cy="1905000"/>
            </a:xfrm>
            <a:custGeom>
              <a:avLst/>
              <a:gdLst>
                <a:gd name="connsiteX0" fmla="*/ 26455 w 2781847"/>
                <a:gd name="connsiteY0" fmla="*/ 1365504 h 2530754"/>
                <a:gd name="connsiteX1" fmla="*/ 14263 w 2781847"/>
                <a:gd name="connsiteY1" fmla="*/ 1243584 h 2530754"/>
                <a:gd name="connsiteX2" fmla="*/ 2071 w 2781847"/>
                <a:gd name="connsiteY2" fmla="*/ 1207008 h 2530754"/>
                <a:gd name="connsiteX3" fmla="*/ 14263 w 2781847"/>
                <a:gd name="connsiteY3" fmla="*/ 670560 h 2530754"/>
                <a:gd name="connsiteX4" fmla="*/ 50839 w 2781847"/>
                <a:gd name="connsiteY4" fmla="*/ 597408 h 2530754"/>
                <a:gd name="connsiteX5" fmla="*/ 63031 w 2781847"/>
                <a:gd name="connsiteY5" fmla="*/ 548640 h 2530754"/>
                <a:gd name="connsiteX6" fmla="*/ 136183 w 2781847"/>
                <a:gd name="connsiteY6" fmla="*/ 463296 h 2530754"/>
                <a:gd name="connsiteX7" fmla="*/ 319063 w 2781847"/>
                <a:gd name="connsiteY7" fmla="*/ 243840 h 2530754"/>
                <a:gd name="connsiteX8" fmla="*/ 562903 w 2781847"/>
                <a:gd name="connsiteY8" fmla="*/ 109728 h 2530754"/>
                <a:gd name="connsiteX9" fmla="*/ 660439 w 2781847"/>
                <a:gd name="connsiteY9" fmla="*/ 73152 h 2530754"/>
                <a:gd name="connsiteX10" fmla="*/ 782359 w 2781847"/>
                <a:gd name="connsiteY10" fmla="*/ 24384 h 2530754"/>
                <a:gd name="connsiteX11" fmla="*/ 989623 w 2781847"/>
                <a:gd name="connsiteY11" fmla="*/ 0 h 2530754"/>
                <a:gd name="connsiteX12" fmla="*/ 1501687 w 2781847"/>
                <a:gd name="connsiteY12" fmla="*/ 24384 h 2530754"/>
                <a:gd name="connsiteX13" fmla="*/ 1599223 w 2781847"/>
                <a:gd name="connsiteY13" fmla="*/ 60960 h 2530754"/>
                <a:gd name="connsiteX14" fmla="*/ 1708951 w 2781847"/>
                <a:gd name="connsiteY14" fmla="*/ 73152 h 2530754"/>
                <a:gd name="connsiteX15" fmla="*/ 1818679 w 2781847"/>
                <a:gd name="connsiteY15" fmla="*/ 109728 h 2530754"/>
                <a:gd name="connsiteX16" fmla="*/ 2050327 w 2781847"/>
                <a:gd name="connsiteY16" fmla="*/ 195072 h 2530754"/>
                <a:gd name="connsiteX17" fmla="*/ 2245399 w 2781847"/>
                <a:gd name="connsiteY17" fmla="*/ 243840 h 2530754"/>
                <a:gd name="connsiteX18" fmla="*/ 2342935 w 2781847"/>
                <a:gd name="connsiteY18" fmla="*/ 316992 h 2530754"/>
                <a:gd name="connsiteX19" fmla="*/ 2428279 w 2781847"/>
                <a:gd name="connsiteY19" fmla="*/ 353568 h 2530754"/>
                <a:gd name="connsiteX20" fmla="*/ 2477047 w 2781847"/>
                <a:gd name="connsiteY20" fmla="*/ 377952 h 2530754"/>
                <a:gd name="connsiteX21" fmla="*/ 2513623 w 2781847"/>
                <a:gd name="connsiteY21" fmla="*/ 414528 h 2530754"/>
                <a:gd name="connsiteX22" fmla="*/ 2611159 w 2781847"/>
                <a:gd name="connsiteY22" fmla="*/ 499872 h 2530754"/>
                <a:gd name="connsiteX23" fmla="*/ 2659927 w 2781847"/>
                <a:gd name="connsiteY23" fmla="*/ 609600 h 2530754"/>
                <a:gd name="connsiteX24" fmla="*/ 2696503 w 2781847"/>
                <a:gd name="connsiteY24" fmla="*/ 658368 h 2530754"/>
                <a:gd name="connsiteX25" fmla="*/ 2708695 w 2781847"/>
                <a:gd name="connsiteY25" fmla="*/ 719328 h 2530754"/>
                <a:gd name="connsiteX26" fmla="*/ 2720887 w 2781847"/>
                <a:gd name="connsiteY26" fmla="*/ 768096 h 2530754"/>
                <a:gd name="connsiteX27" fmla="*/ 2733079 w 2781847"/>
                <a:gd name="connsiteY27" fmla="*/ 841248 h 2530754"/>
                <a:gd name="connsiteX28" fmla="*/ 2757463 w 2781847"/>
                <a:gd name="connsiteY28" fmla="*/ 926592 h 2530754"/>
                <a:gd name="connsiteX29" fmla="*/ 2781847 w 2781847"/>
                <a:gd name="connsiteY29" fmla="*/ 1182624 h 2530754"/>
                <a:gd name="connsiteX30" fmla="*/ 2769655 w 2781847"/>
                <a:gd name="connsiteY30" fmla="*/ 1694688 h 2530754"/>
                <a:gd name="connsiteX31" fmla="*/ 2745271 w 2781847"/>
                <a:gd name="connsiteY31" fmla="*/ 1743456 h 2530754"/>
                <a:gd name="connsiteX32" fmla="*/ 2696503 w 2781847"/>
                <a:gd name="connsiteY32" fmla="*/ 1889760 h 2530754"/>
                <a:gd name="connsiteX33" fmla="*/ 2672119 w 2781847"/>
                <a:gd name="connsiteY33" fmla="*/ 1926336 h 2530754"/>
                <a:gd name="connsiteX34" fmla="*/ 2659927 w 2781847"/>
                <a:gd name="connsiteY34" fmla="*/ 1962912 h 2530754"/>
                <a:gd name="connsiteX35" fmla="*/ 2623351 w 2781847"/>
                <a:gd name="connsiteY35" fmla="*/ 1999488 h 2530754"/>
                <a:gd name="connsiteX36" fmla="*/ 2598967 w 2781847"/>
                <a:gd name="connsiteY36" fmla="*/ 2048256 h 2530754"/>
                <a:gd name="connsiteX37" fmla="*/ 2525815 w 2781847"/>
                <a:gd name="connsiteY37" fmla="*/ 2121408 h 2530754"/>
                <a:gd name="connsiteX38" fmla="*/ 2379511 w 2781847"/>
                <a:gd name="connsiteY38" fmla="*/ 2231136 h 2530754"/>
                <a:gd name="connsiteX39" fmla="*/ 2306359 w 2781847"/>
                <a:gd name="connsiteY39" fmla="*/ 2267712 h 2530754"/>
                <a:gd name="connsiteX40" fmla="*/ 2196631 w 2781847"/>
                <a:gd name="connsiteY40" fmla="*/ 2304288 h 2530754"/>
                <a:gd name="connsiteX41" fmla="*/ 2038135 w 2781847"/>
                <a:gd name="connsiteY41" fmla="*/ 2389632 h 2530754"/>
                <a:gd name="connsiteX42" fmla="*/ 1952791 w 2781847"/>
                <a:gd name="connsiteY42" fmla="*/ 2414016 h 2530754"/>
                <a:gd name="connsiteX43" fmla="*/ 1794295 w 2781847"/>
                <a:gd name="connsiteY43" fmla="*/ 2487168 h 2530754"/>
                <a:gd name="connsiteX44" fmla="*/ 1001815 w 2781847"/>
                <a:gd name="connsiteY44" fmla="*/ 2462784 h 2530754"/>
                <a:gd name="connsiteX45" fmla="*/ 904279 w 2781847"/>
                <a:gd name="connsiteY45" fmla="*/ 2450592 h 2530754"/>
                <a:gd name="connsiteX46" fmla="*/ 867703 w 2781847"/>
                <a:gd name="connsiteY46" fmla="*/ 2438400 h 2530754"/>
                <a:gd name="connsiteX47" fmla="*/ 794551 w 2781847"/>
                <a:gd name="connsiteY47" fmla="*/ 2426208 h 2530754"/>
                <a:gd name="connsiteX48" fmla="*/ 745783 w 2781847"/>
                <a:gd name="connsiteY48" fmla="*/ 2401824 h 2530754"/>
                <a:gd name="connsiteX49" fmla="*/ 684823 w 2781847"/>
                <a:gd name="connsiteY49" fmla="*/ 2389632 h 2530754"/>
                <a:gd name="connsiteX50" fmla="*/ 562903 w 2781847"/>
                <a:gd name="connsiteY50" fmla="*/ 2304288 h 2530754"/>
                <a:gd name="connsiteX51" fmla="*/ 489751 w 2781847"/>
                <a:gd name="connsiteY51" fmla="*/ 2231136 h 2530754"/>
                <a:gd name="connsiteX52" fmla="*/ 453175 w 2781847"/>
                <a:gd name="connsiteY52" fmla="*/ 2157984 h 2530754"/>
                <a:gd name="connsiteX53" fmla="*/ 416599 w 2781847"/>
                <a:gd name="connsiteY53" fmla="*/ 2121408 h 2530754"/>
                <a:gd name="connsiteX54" fmla="*/ 367831 w 2781847"/>
                <a:gd name="connsiteY54" fmla="*/ 2048256 h 2530754"/>
                <a:gd name="connsiteX55" fmla="*/ 331255 w 2781847"/>
                <a:gd name="connsiteY55" fmla="*/ 1999488 h 2530754"/>
                <a:gd name="connsiteX56" fmla="*/ 294679 w 2781847"/>
                <a:gd name="connsiteY56" fmla="*/ 1889760 h 2530754"/>
                <a:gd name="connsiteX57" fmla="*/ 270295 w 2781847"/>
                <a:gd name="connsiteY57" fmla="*/ 1853184 h 2530754"/>
                <a:gd name="connsiteX58" fmla="*/ 258103 w 2781847"/>
                <a:gd name="connsiteY58" fmla="*/ 1816608 h 2530754"/>
                <a:gd name="connsiteX59" fmla="*/ 233719 w 2781847"/>
                <a:gd name="connsiteY59" fmla="*/ 1780032 h 2530754"/>
                <a:gd name="connsiteX60" fmla="*/ 221527 w 2781847"/>
                <a:gd name="connsiteY60" fmla="*/ 1743456 h 2530754"/>
                <a:gd name="connsiteX61" fmla="*/ 123991 w 2781847"/>
                <a:gd name="connsiteY61" fmla="*/ 1572768 h 2530754"/>
                <a:gd name="connsiteX62" fmla="*/ 75223 w 2781847"/>
                <a:gd name="connsiteY62" fmla="*/ 1426464 h 2530754"/>
                <a:gd name="connsiteX63" fmla="*/ 50839 w 2781847"/>
                <a:gd name="connsiteY63" fmla="*/ 1389888 h 2530754"/>
                <a:gd name="connsiteX64" fmla="*/ 26455 w 2781847"/>
                <a:gd name="connsiteY64" fmla="*/ 1365504 h 253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81847" h="2530754">
                  <a:moveTo>
                    <a:pt x="26455" y="1365504"/>
                  </a:moveTo>
                  <a:cubicBezTo>
                    <a:pt x="20359" y="1341120"/>
                    <a:pt x="20473" y="1283952"/>
                    <a:pt x="14263" y="1243584"/>
                  </a:cubicBezTo>
                  <a:cubicBezTo>
                    <a:pt x="12309" y="1230882"/>
                    <a:pt x="2071" y="1219859"/>
                    <a:pt x="2071" y="1207008"/>
                  </a:cubicBezTo>
                  <a:cubicBezTo>
                    <a:pt x="2071" y="1028146"/>
                    <a:pt x="0" y="848853"/>
                    <a:pt x="14263" y="670560"/>
                  </a:cubicBezTo>
                  <a:cubicBezTo>
                    <a:pt x="16437" y="643385"/>
                    <a:pt x="40714" y="622720"/>
                    <a:pt x="50839" y="597408"/>
                  </a:cubicBezTo>
                  <a:cubicBezTo>
                    <a:pt x="57062" y="581850"/>
                    <a:pt x="55537" y="563627"/>
                    <a:pt x="63031" y="548640"/>
                  </a:cubicBezTo>
                  <a:cubicBezTo>
                    <a:pt x="100240" y="474223"/>
                    <a:pt x="93480" y="524300"/>
                    <a:pt x="136183" y="463296"/>
                  </a:cubicBezTo>
                  <a:cubicBezTo>
                    <a:pt x="210332" y="357369"/>
                    <a:pt x="173332" y="334922"/>
                    <a:pt x="319063" y="243840"/>
                  </a:cubicBezTo>
                  <a:cubicBezTo>
                    <a:pt x="399341" y="193666"/>
                    <a:pt x="472605" y="143590"/>
                    <a:pt x="562903" y="109728"/>
                  </a:cubicBezTo>
                  <a:cubicBezTo>
                    <a:pt x="595415" y="97536"/>
                    <a:pt x="628387" y="86507"/>
                    <a:pt x="660439" y="73152"/>
                  </a:cubicBezTo>
                  <a:cubicBezTo>
                    <a:pt x="736116" y="41620"/>
                    <a:pt x="686422" y="48368"/>
                    <a:pt x="782359" y="24384"/>
                  </a:cubicBezTo>
                  <a:cubicBezTo>
                    <a:pt x="838278" y="10404"/>
                    <a:pt x="942586" y="4276"/>
                    <a:pt x="989623" y="0"/>
                  </a:cubicBezTo>
                  <a:cubicBezTo>
                    <a:pt x="1160311" y="8128"/>
                    <a:pt x="1331654" y="7381"/>
                    <a:pt x="1501687" y="24384"/>
                  </a:cubicBezTo>
                  <a:cubicBezTo>
                    <a:pt x="1536238" y="27839"/>
                    <a:pt x="1565423" y="53007"/>
                    <a:pt x="1599223" y="60960"/>
                  </a:cubicBezTo>
                  <a:cubicBezTo>
                    <a:pt x="1635046" y="69389"/>
                    <a:pt x="1672375" y="69088"/>
                    <a:pt x="1708951" y="73152"/>
                  </a:cubicBezTo>
                  <a:cubicBezTo>
                    <a:pt x="1745527" y="85344"/>
                    <a:pt x="1782746" y="95754"/>
                    <a:pt x="1818679" y="109728"/>
                  </a:cubicBezTo>
                  <a:cubicBezTo>
                    <a:pt x="1997252" y="179173"/>
                    <a:pt x="1858191" y="143343"/>
                    <a:pt x="2050327" y="195072"/>
                  </a:cubicBezTo>
                  <a:cubicBezTo>
                    <a:pt x="2115048" y="212497"/>
                    <a:pt x="2245399" y="243840"/>
                    <a:pt x="2245399" y="243840"/>
                  </a:cubicBezTo>
                  <a:lnTo>
                    <a:pt x="2342935" y="316992"/>
                  </a:lnTo>
                  <a:cubicBezTo>
                    <a:pt x="2367695" y="335562"/>
                    <a:pt x="2400103" y="340761"/>
                    <a:pt x="2428279" y="353568"/>
                  </a:cubicBezTo>
                  <a:cubicBezTo>
                    <a:pt x="2444825" y="361089"/>
                    <a:pt x="2462258" y="367388"/>
                    <a:pt x="2477047" y="377952"/>
                  </a:cubicBezTo>
                  <a:cubicBezTo>
                    <a:pt x="2491077" y="387974"/>
                    <a:pt x="2500532" y="403307"/>
                    <a:pt x="2513623" y="414528"/>
                  </a:cubicBezTo>
                  <a:cubicBezTo>
                    <a:pt x="2556830" y="451562"/>
                    <a:pt x="2575122" y="451823"/>
                    <a:pt x="2611159" y="499872"/>
                  </a:cubicBezTo>
                  <a:cubicBezTo>
                    <a:pt x="2635297" y="532056"/>
                    <a:pt x="2640875" y="575306"/>
                    <a:pt x="2659927" y="609600"/>
                  </a:cubicBezTo>
                  <a:cubicBezTo>
                    <a:pt x="2669795" y="627363"/>
                    <a:pt x="2684311" y="642112"/>
                    <a:pt x="2696503" y="658368"/>
                  </a:cubicBezTo>
                  <a:cubicBezTo>
                    <a:pt x="2700567" y="678688"/>
                    <a:pt x="2704200" y="699099"/>
                    <a:pt x="2708695" y="719328"/>
                  </a:cubicBezTo>
                  <a:cubicBezTo>
                    <a:pt x="2712330" y="735685"/>
                    <a:pt x="2717601" y="751665"/>
                    <a:pt x="2720887" y="768096"/>
                  </a:cubicBezTo>
                  <a:cubicBezTo>
                    <a:pt x="2725735" y="792336"/>
                    <a:pt x="2727520" y="817161"/>
                    <a:pt x="2733079" y="841248"/>
                  </a:cubicBezTo>
                  <a:cubicBezTo>
                    <a:pt x="2739732" y="870077"/>
                    <a:pt x="2751264" y="897662"/>
                    <a:pt x="2757463" y="926592"/>
                  </a:cubicBezTo>
                  <a:cubicBezTo>
                    <a:pt x="2772657" y="997498"/>
                    <a:pt x="2777661" y="1124016"/>
                    <a:pt x="2781847" y="1182624"/>
                  </a:cubicBezTo>
                  <a:cubicBezTo>
                    <a:pt x="2777783" y="1353312"/>
                    <a:pt x="2780766" y="1524314"/>
                    <a:pt x="2769655" y="1694688"/>
                  </a:cubicBezTo>
                  <a:cubicBezTo>
                    <a:pt x="2768472" y="1712824"/>
                    <a:pt x="2751653" y="1726438"/>
                    <a:pt x="2745271" y="1743456"/>
                  </a:cubicBezTo>
                  <a:cubicBezTo>
                    <a:pt x="2727221" y="1791589"/>
                    <a:pt x="2725018" y="1846988"/>
                    <a:pt x="2696503" y="1889760"/>
                  </a:cubicBezTo>
                  <a:cubicBezTo>
                    <a:pt x="2688375" y="1901952"/>
                    <a:pt x="2678672" y="1913230"/>
                    <a:pt x="2672119" y="1926336"/>
                  </a:cubicBezTo>
                  <a:cubicBezTo>
                    <a:pt x="2666372" y="1937831"/>
                    <a:pt x="2667056" y="1952219"/>
                    <a:pt x="2659927" y="1962912"/>
                  </a:cubicBezTo>
                  <a:cubicBezTo>
                    <a:pt x="2650363" y="1977258"/>
                    <a:pt x="2633373" y="1985458"/>
                    <a:pt x="2623351" y="1999488"/>
                  </a:cubicBezTo>
                  <a:cubicBezTo>
                    <a:pt x="2612787" y="2014277"/>
                    <a:pt x="2608600" y="2032844"/>
                    <a:pt x="2598967" y="2048256"/>
                  </a:cubicBezTo>
                  <a:cubicBezTo>
                    <a:pt x="2561853" y="2107638"/>
                    <a:pt x="2573346" y="2086552"/>
                    <a:pt x="2525815" y="2121408"/>
                  </a:cubicBezTo>
                  <a:cubicBezTo>
                    <a:pt x="2476657" y="2157458"/>
                    <a:pt x="2434035" y="2203874"/>
                    <a:pt x="2379511" y="2231136"/>
                  </a:cubicBezTo>
                  <a:cubicBezTo>
                    <a:pt x="2355127" y="2243328"/>
                    <a:pt x="2331671" y="2257587"/>
                    <a:pt x="2306359" y="2267712"/>
                  </a:cubicBezTo>
                  <a:cubicBezTo>
                    <a:pt x="2270562" y="2282031"/>
                    <a:pt x="2231953" y="2288835"/>
                    <a:pt x="2196631" y="2304288"/>
                  </a:cubicBezTo>
                  <a:cubicBezTo>
                    <a:pt x="2080209" y="2355223"/>
                    <a:pt x="2146757" y="2347854"/>
                    <a:pt x="2038135" y="2389632"/>
                  </a:cubicBezTo>
                  <a:cubicBezTo>
                    <a:pt x="2010521" y="2400253"/>
                    <a:pt x="1980149" y="2402751"/>
                    <a:pt x="1952791" y="2414016"/>
                  </a:cubicBezTo>
                  <a:cubicBezTo>
                    <a:pt x="1669285" y="2530754"/>
                    <a:pt x="1916429" y="2446457"/>
                    <a:pt x="1794295" y="2487168"/>
                  </a:cubicBezTo>
                  <a:cubicBezTo>
                    <a:pt x="1512393" y="2481530"/>
                    <a:pt x="1270616" y="2486158"/>
                    <a:pt x="1001815" y="2462784"/>
                  </a:cubicBezTo>
                  <a:cubicBezTo>
                    <a:pt x="969173" y="2459946"/>
                    <a:pt x="936791" y="2454656"/>
                    <a:pt x="904279" y="2450592"/>
                  </a:cubicBezTo>
                  <a:cubicBezTo>
                    <a:pt x="892087" y="2446528"/>
                    <a:pt x="880248" y="2441188"/>
                    <a:pt x="867703" y="2438400"/>
                  </a:cubicBezTo>
                  <a:cubicBezTo>
                    <a:pt x="843571" y="2433037"/>
                    <a:pt x="818229" y="2433311"/>
                    <a:pt x="794551" y="2426208"/>
                  </a:cubicBezTo>
                  <a:cubicBezTo>
                    <a:pt x="777143" y="2420986"/>
                    <a:pt x="763025" y="2407571"/>
                    <a:pt x="745783" y="2401824"/>
                  </a:cubicBezTo>
                  <a:cubicBezTo>
                    <a:pt x="726124" y="2395271"/>
                    <a:pt x="705143" y="2393696"/>
                    <a:pt x="684823" y="2389632"/>
                  </a:cubicBezTo>
                  <a:cubicBezTo>
                    <a:pt x="661715" y="2374227"/>
                    <a:pt x="588693" y="2327499"/>
                    <a:pt x="562903" y="2304288"/>
                  </a:cubicBezTo>
                  <a:cubicBezTo>
                    <a:pt x="537271" y="2281219"/>
                    <a:pt x="514135" y="2255520"/>
                    <a:pt x="489751" y="2231136"/>
                  </a:cubicBezTo>
                  <a:cubicBezTo>
                    <a:pt x="470474" y="2211859"/>
                    <a:pt x="468297" y="2180667"/>
                    <a:pt x="453175" y="2157984"/>
                  </a:cubicBezTo>
                  <a:cubicBezTo>
                    <a:pt x="443611" y="2143638"/>
                    <a:pt x="427185" y="2135018"/>
                    <a:pt x="416599" y="2121408"/>
                  </a:cubicBezTo>
                  <a:cubicBezTo>
                    <a:pt x="398607" y="2098275"/>
                    <a:pt x="385415" y="2071701"/>
                    <a:pt x="367831" y="2048256"/>
                  </a:cubicBezTo>
                  <a:lnTo>
                    <a:pt x="331255" y="1999488"/>
                  </a:lnTo>
                  <a:lnTo>
                    <a:pt x="294679" y="1889760"/>
                  </a:lnTo>
                  <a:cubicBezTo>
                    <a:pt x="290045" y="1875859"/>
                    <a:pt x="276848" y="1866290"/>
                    <a:pt x="270295" y="1853184"/>
                  </a:cubicBezTo>
                  <a:cubicBezTo>
                    <a:pt x="264548" y="1841689"/>
                    <a:pt x="263850" y="1828103"/>
                    <a:pt x="258103" y="1816608"/>
                  </a:cubicBezTo>
                  <a:cubicBezTo>
                    <a:pt x="251550" y="1803502"/>
                    <a:pt x="240272" y="1793138"/>
                    <a:pt x="233719" y="1780032"/>
                  </a:cubicBezTo>
                  <a:cubicBezTo>
                    <a:pt x="227972" y="1768537"/>
                    <a:pt x="227768" y="1754690"/>
                    <a:pt x="221527" y="1743456"/>
                  </a:cubicBezTo>
                  <a:cubicBezTo>
                    <a:pt x="176933" y="1663188"/>
                    <a:pt x="155678" y="1667829"/>
                    <a:pt x="123991" y="1572768"/>
                  </a:cubicBezTo>
                  <a:lnTo>
                    <a:pt x="75223" y="1426464"/>
                  </a:lnTo>
                  <a:cubicBezTo>
                    <a:pt x="70589" y="1412563"/>
                    <a:pt x="61200" y="1400249"/>
                    <a:pt x="50839" y="1389888"/>
                  </a:cubicBezTo>
                  <a:cubicBezTo>
                    <a:pt x="40478" y="1379527"/>
                    <a:pt x="32551" y="1389888"/>
                    <a:pt x="26455" y="1365504"/>
                  </a:cubicBezTo>
                  <a:close/>
                </a:path>
              </a:pathLst>
            </a:custGeom>
            <a:solidFill>
              <a:srgbClr val="D9EB95"/>
            </a:solidFill>
            <a:ln>
              <a:solidFill>
                <a:srgbClr val="D9E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06286" y="653143"/>
              <a:ext cx="217714" cy="217714"/>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1600200"/>
              <a:ext cx="217714" cy="217714"/>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306286" y="1632857"/>
              <a:ext cx="217714" cy="217714"/>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88571" y="979714"/>
              <a:ext cx="217714" cy="217714"/>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796143" y="1469571"/>
              <a:ext cx="217714" cy="217714"/>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94857" y="1197429"/>
              <a:ext cx="217714" cy="217714"/>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632857" y="816429"/>
              <a:ext cx="217714" cy="217714"/>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122714" y="925286"/>
              <a:ext cx="217714" cy="217714"/>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469571" y="1197429"/>
              <a:ext cx="217714" cy="217714"/>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Oval 24"/>
          <p:cNvSpPr/>
          <p:nvPr/>
        </p:nvSpPr>
        <p:spPr>
          <a:xfrm>
            <a:off x="1676400" y="1066800"/>
            <a:ext cx="19050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5" idx="6"/>
            <a:endCxn id="28" idx="1"/>
          </p:cNvCxnSpPr>
          <p:nvPr/>
        </p:nvCxnSpPr>
        <p:spPr>
          <a:xfrm flipV="1">
            <a:off x="3581400" y="1373833"/>
            <a:ext cx="1295400" cy="6073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876800" y="1143000"/>
            <a:ext cx="1676400" cy="461665"/>
          </a:xfrm>
          <a:prstGeom prst="rect">
            <a:avLst/>
          </a:prstGeom>
          <a:noFill/>
        </p:spPr>
        <p:txBody>
          <a:bodyPr wrap="square" rtlCol="0">
            <a:spAutoFit/>
          </a:bodyPr>
          <a:lstStyle/>
          <a:p>
            <a:r>
              <a:rPr lang="en-US" sz="2400" smtClean="0">
                <a:latin typeface="Times New Roman" pitchFamily="18" charset="0"/>
                <a:cs typeface="Times New Roman" pitchFamily="18" charset="0"/>
              </a:rPr>
              <a:t>Quần thể </a:t>
            </a:r>
            <a:r>
              <a:rPr lang="en-US" sz="2400" i="1" smtClean="0">
                <a:latin typeface="Times New Roman" pitchFamily="18" charset="0"/>
                <a:cs typeface="Times New Roman" pitchFamily="18" charset="0"/>
              </a:rPr>
              <a:t>H</a:t>
            </a:r>
            <a:r>
              <a:rPr lang="en-US" sz="2400" smtClean="0"/>
              <a:t> </a:t>
            </a:r>
            <a:endParaRPr lang="en-US" sz="2400"/>
          </a:p>
        </p:txBody>
      </p:sp>
      <p:cxnSp>
        <p:nvCxnSpPr>
          <p:cNvPr id="32" name="Straight Arrow Connector 31"/>
          <p:cNvCxnSpPr>
            <a:stCxn id="5" idx="44"/>
            <a:endCxn id="33" idx="0"/>
          </p:cNvCxnSpPr>
          <p:nvPr/>
        </p:nvCxnSpPr>
        <p:spPr>
          <a:xfrm flipH="1">
            <a:off x="1676400" y="2920636"/>
            <a:ext cx="651247" cy="1498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81000" y="4419600"/>
            <a:ext cx="2590800" cy="830997"/>
          </a:xfrm>
          <a:prstGeom prst="rect">
            <a:avLst/>
          </a:prstGeom>
          <a:noFill/>
        </p:spPr>
        <p:txBody>
          <a:bodyPr wrap="square" rtlCol="0">
            <a:spAutoFit/>
          </a:bodyPr>
          <a:lstStyle/>
          <a:p>
            <a:r>
              <a:rPr lang="en-US" sz="2400" smtClean="0">
                <a:latin typeface="Times New Roman" pitchFamily="18" charset="0"/>
                <a:cs typeface="Times New Roman" pitchFamily="18" charset="0"/>
              </a:rPr>
              <a:t>Quần thể có chỉ số phù hợp </a:t>
            </a:r>
            <a:r>
              <a:rPr lang="en-US" sz="2400" i="1" smtClean="0">
                <a:latin typeface="Times New Roman" pitchFamily="18" charset="0"/>
                <a:cs typeface="Times New Roman" pitchFamily="18" charset="0"/>
              </a:rPr>
              <a:t>HSI</a:t>
            </a:r>
          </a:p>
        </p:txBody>
      </p:sp>
      <p:grpSp>
        <p:nvGrpSpPr>
          <p:cNvPr id="62" name="Group 61"/>
          <p:cNvGrpSpPr/>
          <p:nvPr/>
        </p:nvGrpSpPr>
        <p:grpSpPr>
          <a:xfrm>
            <a:off x="5029200" y="1828800"/>
            <a:ext cx="3200400" cy="533400"/>
            <a:chOff x="4572000" y="2286000"/>
            <a:chExt cx="3200400" cy="533400"/>
          </a:xfrm>
        </p:grpSpPr>
        <p:sp>
          <p:nvSpPr>
            <p:cNvPr id="56" name="Rectangle 55"/>
            <p:cNvSpPr/>
            <p:nvPr/>
          </p:nvSpPr>
          <p:spPr>
            <a:xfrm>
              <a:off x="4572000" y="2286000"/>
              <a:ext cx="533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105400" y="2286000"/>
              <a:ext cx="533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638800" y="2286000"/>
              <a:ext cx="533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172200" y="2286000"/>
              <a:ext cx="533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705600" y="2286000"/>
              <a:ext cx="533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7239000" y="2286000"/>
              <a:ext cx="533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Left Brace 62"/>
          <p:cNvSpPr/>
          <p:nvPr/>
        </p:nvSpPr>
        <p:spPr>
          <a:xfrm rot="16200000">
            <a:off x="6438900" y="1104900"/>
            <a:ext cx="381000" cy="3200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TextBox 64"/>
          <p:cNvSpPr txBox="1"/>
          <p:nvPr/>
        </p:nvSpPr>
        <p:spPr>
          <a:xfrm>
            <a:off x="5105400" y="2971800"/>
            <a:ext cx="3276600" cy="707886"/>
          </a:xfrm>
          <a:prstGeom prst="rect">
            <a:avLst/>
          </a:prstGeom>
          <a:noFill/>
        </p:spPr>
        <p:txBody>
          <a:bodyPr wrap="square" rtlCol="0">
            <a:spAutoFit/>
          </a:bodyPr>
          <a:lstStyle/>
          <a:p>
            <a:r>
              <a:rPr lang="en-US" sz="2000" smtClean="0">
                <a:latin typeface="Times New Roman" pitchFamily="18" charset="0"/>
                <a:cs typeface="Times New Roman" pitchFamily="18" charset="0"/>
              </a:rPr>
              <a:t>Vector m phần tử mỗi phần tử là 1 cá thể trong hòn đảo</a:t>
            </a:r>
            <a:endParaRPr lang="en-US" sz="2000">
              <a:latin typeface="Times New Roman" pitchFamily="18" charset="0"/>
              <a:cs typeface="Times New Roman" pitchFamily="18" charset="0"/>
            </a:endParaRPr>
          </a:p>
        </p:txBody>
      </p:sp>
      <p:sp>
        <p:nvSpPr>
          <p:cNvPr id="70" name="Oval 69"/>
          <p:cNvSpPr/>
          <p:nvPr/>
        </p:nvSpPr>
        <p:spPr>
          <a:xfrm>
            <a:off x="5105400" y="1905000"/>
            <a:ext cx="381000" cy="381000"/>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638800" y="1905000"/>
            <a:ext cx="381000" cy="3810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6172200" y="1905000"/>
            <a:ext cx="381000" cy="381000"/>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705600" y="1905000"/>
            <a:ext cx="381000" cy="3810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239000" y="1905000"/>
            <a:ext cx="381000" cy="381000"/>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772400" y="1905000"/>
            <a:ext cx="381000" cy="381000"/>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ight Arrow 79"/>
          <p:cNvSpPr/>
          <p:nvPr/>
        </p:nvSpPr>
        <p:spPr>
          <a:xfrm>
            <a:off x="6553200" y="12192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7315200" y="1143000"/>
            <a:ext cx="1676400" cy="461665"/>
          </a:xfrm>
          <a:prstGeom prst="rect">
            <a:avLst/>
          </a:prstGeom>
          <a:noFill/>
        </p:spPr>
        <p:txBody>
          <a:bodyPr wrap="square" rtlCol="0">
            <a:spAutoFit/>
          </a:bodyPr>
          <a:lstStyle/>
          <a:p>
            <a:r>
              <a:rPr lang="en-US" sz="2400" smtClean="0">
                <a:latin typeface="Times New Roman" pitchFamily="18" charset="0"/>
                <a:cs typeface="Times New Roman" pitchFamily="18" charset="0"/>
              </a:rPr>
              <a:t>Lời giải </a:t>
            </a:r>
            <a:endParaRPr lang="en-US" sz="2400"/>
          </a:p>
        </p:txBody>
      </p:sp>
      <p:sp>
        <p:nvSpPr>
          <p:cNvPr id="82" name="Right Arrow 81"/>
          <p:cNvSpPr/>
          <p:nvPr/>
        </p:nvSpPr>
        <p:spPr>
          <a:xfrm>
            <a:off x="3048000" y="4648200"/>
            <a:ext cx="990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4191000" y="4572000"/>
            <a:ext cx="4648200" cy="461665"/>
          </a:xfrm>
          <a:prstGeom prst="rect">
            <a:avLst/>
          </a:prstGeom>
          <a:noFill/>
        </p:spPr>
        <p:txBody>
          <a:bodyPr wrap="square" rtlCol="0">
            <a:spAutoFit/>
          </a:bodyPr>
          <a:lstStyle/>
          <a:p>
            <a:r>
              <a:rPr lang="en-US" sz="2400" smtClean="0">
                <a:latin typeface="Times New Roman" pitchFamily="18" charset="0"/>
                <a:cs typeface="Times New Roman" pitchFamily="18" charset="0"/>
              </a:rPr>
              <a:t>Quyết định một lời giải là tốt hay tồi</a:t>
            </a:r>
            <a:endParaRPr lang="en-US" sz="2400" i="1">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71800" y="1447800"/>
            <a:ext cx="3048000" cy="2514600"/>
            <a:chOff x="762000" y="381000"/>
            <a:chExt cx="2231571" cy="1905000"/>
          </a:xfrm>
        </p:grpSpPr>
        <p:sp>
          <p:nvSpPr>
            <p:cNvPr id="5" name="Freeform 4"/>
            <p:cNvSpPr/>
            <p:nvPr/>
          </p:nvSpPr>
          <p:spPr>
            <a:xfrm>
              <a:off x="762000" y="381000"/>
              <a:ext cx="2231571" cy="1905000"/>
            </a:xfrm>
            <a:custGeom>
              <a:avLst/>
              <a:gdLst>
                <a:gd name="connsiteX0" fmla="*/ 26455 w 2781847"/>
                <a:gd name="connsiteY0" fmla="*/ 1365504 h 2530754"/>
                <a:gd name="connsiteX1" fmla="*/ 14263 w 2781847"/>
                <a:gd name="connsiteY1" fmla="*/ 1243584 h 2530754"/>
                <a:gd name="connsiteX2" fmla="*/ 2071 w 2781847"/>
                <a:gd name="connsiteY2" fmla="*/ 1207008 h 2530754"/>
                <a:gd name="connsiteX3" fmla="*/ 14263 w 2781847"/>
                <a:gd name="connsiteY3" fmla="*/ 670560 h 2530754"/>
                <a:gd name="connsiteX4" fmla="*/ 50839 w 2781847"/>
                <a:gd name="connsiteY4" fmla="*/ 597408 h 2530754"/>
                <a:gd name="connsiteX5" fmla="*/ 63031 w 2781847"/>
                <a:gd name="connsiteY5" fmla="*/ 548640 h 2530754"/>
                <a:gd name="connsiteX6" fmla="*/ 136183 w 2781847"/>
                <a:gd name="connsiteY6" fmla="*/ 463296 h 2530754"/>
                <a:gd name="connsiteX7" fmla="*/ 319063 w 2781847"/>
                <a:gd name="connsiteY7" fmla="*/ 243840 h 2530754"/>
                <a:gd name="connsiteX8" fmla="*/ 562903 w 2781847"/>
                <a:gd name="connsiteY8" fmla="*/ 109728 h 2530754"/>
                <a:gd name="connsiteX9" fmla="*/ 660439 w 2781847"/>
                <a:gd name="connsiteY9" fmla="*/ 73152 h 2530754"/>
                <a:gd name="connsiteX10" fmla="*/ 782359 w 2781847"/>
                <a:gd name="connsiteY10" fmla="*/ 24384 h 2530754"/>
                <a:gd name="connsiteX11" fmla="*/ 989623 w 2781847"/>
                <a:gd name="connsiteY11" fmla="*/ 0 h 2530754"/>
                <a:gd name="connsiteX12" fmla="*/ 1501687 w 2781847"/>
                <a:gd name="connsiteY12" fmla="*/ 24384 h 2530754"/>
                <a:gd name="connsiteX13" fmla="*/ 1599223 w 2781847"/>
                <a:gd name="connsiteY13" fmla="*/ 60960 h 2530754"/>
                <a:gd name="connsiteX14" fmla="*/ 1708951 w 2781847"/>
                <a:gd name="connsiteY14" fmla="*/ 73152 h 2530754"/>
                <a:gd name="connsiteX15" fmla="*/ 1818679 w 2781847"/>
                <a:gd name="connsiteY15" fmla="*/ 109728 h 2530754"/>
                <a:gd name="connsiteX16" fmla="*/ 2050327 w 2781847"/>
                <a:gd name="connsiteY16" fmla="*/ 195072 h 2530754"/>
                <a:gd name="connsiteX17" fmla="*/ 2245399 w 2781847"/>
                <a:gd name="connsiteY17" fmla="*/ 243840 h 2530754"/>
                <a:gd name="connsiteX18" fmla="*/ 2342935 w 2781847"/>
                <a:gd name="connsiteY18" fmla="*/ 316992 h 2530754"/>
                <a:gd name="connsiteX19" fmla="*/ 2428279 w 2781847"/>
                <a:gd name="connsiteY19" fmla="*/ 353568 h 2530754"/>
                <a:gd name="connsiteX20" fmla="*/ 2477047 w 2781847"/>
                <a:gd name="connsiteY20" fmla="*/ 377952 h 2530754"/>
                <a:gd name="connsiteX21" fmla="*/ 2513623 w 2781847"/>
                <a:gd name="connsiteY21" fmla="*/ 414528 h 2530754"/>
                <a:gd name="connsiteX22" fmla="*/ 2611159 w 2781847"/>
                <a:gd name="connsiteY22" fmla="*/ 499872 h 2530754"/>
                <a:gd name="connsiteX23" fmla="*/ 2659927 w 2781847"/>
                <a:gd name="connsiteY23" fmla="*/ 609600 h 2530754"/>
                <a:gd name="connsiteX24" fmla="*/ 2696503 w 2781847"/>
                <a:gd name="connsiteY24" fmla="*/ 658368 h 2530754"/>
                <a:gd name="connsiteX25" fmla="*/ 2708695 w 2781847"/>
                <a:gd name="connsiteY25" fmla="*/ 719328 h 2530754"/>
                <a:gd name="connsiteX26" fmla="*/ 2720887 w 2781847"/>
                <a:gd name="connsiteY26" fmla="*/ 768096 h 2530754"/>
                <a:gd name="connsiteX27" fmla="*/ 2733079 w 2781847"/>
                <a:gd name="connsiteY27" fmla="*/ 841248 h 2530754"/>
                <a:gd name="connsiteX28" fmla="*/ 2757463 w 2781847"/>
                <a:gd name="connsiteY28" fmla="*/ 926592 h 2530754"/>
                <a:gd name="connsiteX29" fmla="*/ 2781847 w 2781847"/>
                <a:gd name="connsiteY29" fmla="*/ 1182624 h 2530754"/>
                <a:gd name="connsiteX30" fmla="*/ 2769655 w 2781847"/>
                <a:gd name="connsiteY30" fmla="*/ 1694688 h 2530754"/>
                <a:gd name="connsiteX31" fmla="*/ 2745271 w 2781847"/>
                <a:gd name="connsiteY31" fmla="*/ 1743456 h 2530754"/>
                <a:gd name="connsiteX32" fmla="*/ 2696503 w 2781847"/>
                <a:gd name="connsiteY32" fmla="*/ 1889760 h 2530754"/>
                <a:gd name="connsiteX33" fmla="*/ 2672119 w 2781847"/>
                <a:gd name="connsiteY33" fmla="*/ 1926336 h 2530754"/>
                <a:gd name="connsiteX34" fmla="*/ 2659927 w 2781847"/>
                <a:gd name="connsiteY34" fmla="*/ 1962912 h 2530754"/>
                <a:gd name="connsiteX35" fmla="*/ 2623351 w 2781847"/>
                <a:gd name="connsiteY35" fmla="*/ 1999488 h 2530754"/>
                <a:gd name="connsiteX36" fmla="*/ 2598967 w 2781847"/>
                <a:gd name="connsiteY36" fmla="*/ 2048256 h 2530754"/>
                <a:gd name="connsiteX37" fmla="*/ 2525815 w 2781847"/>
                <a:gd name="connsiteY37" fmla="*/ 2121408 h 2530754"/>
                <a:gd name="connsiteX38" fmla="*/ 2379511 w 2781847"/>
                <a:gd name="connsiteY38" fmla="*/ 2231136 h 2530754"/>
                <a:gd name="connsiteX39" fmla="*/ 2306359 w 2781847"/>
                <a:gd name="connsiteY39" fmla="*/ 2267712 h 2530754"/>
                <a:gd name="connsiteX40" fmla="*/ 2196631 w 2781847"/>
                <a:gd name="connsiteY40" fmla="*/ 2304288 h 2530754"/>
                <a:gd name="connsiteX41" fmla="*/ 2038135 w 2781847"/>
                <a:gd name="connsiteY41" fmla="*/ 2389632 h 2530754"/>
                <a:gd name="connsiteX42" fmla="*/ 1952791 w 2781847"/>
                <a:gd name="connsiteY42" fmla="*/ 2414016 h 2530754"/>
                <a:gd name="connsiteX43" fmla="*/ 1794295 w 2781847"/>
                <a:gd name="connsiteY43" fmla="*/ 2487168 h 2530754"/>
                <a:gd name="connsiteX44" fmla="*/ 1001815 w 2781847"/>
                <a:gd name="connsiteY44" fmla="*/ 2462784 h 2530754"/>
                <a:gd name="connsiteX45" fmla="*/ 904279 w 2781847"/>
                <a:gd name="connsiteY45" fmla="*/ 2450592 h 2530754"/>
                <a:gd name="connsiteX46" fmla="*/ 867703 w 2781847"/>
                <a:gd name="connsiteY46" fmla="*/ 2438400 h 2530754"/>
                <a:gd name="connsiteX47" fmla="*/ 794551 w 2781847"/>
                <a:gd name="connsiteY47" fmla="*/ 2426208 h 2530754"/>
                <a:gd name="connsiteX48" fmla="*/ 745783 w 2781847"/>
                <a:gd name="connsiteY48" fmla="*/ 2401824 h 2530754"/>
                <a:gd name="connsiteX49" fmla="*/ 684823 w 2781847"/>
                <a:gd name="connsiteY49" fmla="*/ 2389632 h 2530754"/>
                <a:gd name="connsiteX50" fmla="*/ 562903 w 2781847"/>
                <a:gd name="connsiteY50" fmla="*/ 2304288 h 2530754"/>
                <a:gd name="connsiteX51" fmla="*/ 489751 w 2781847"/>
                <a:gd name="connsiteY51" fmla="*/ 2231136 h 2530754"/>
                <a:gd name="connsiteX52" fmla="*/ 453175 w 2781847"/>
                <a:gd name="connsiteY52" fmla="*/ 2157984 h 2530754"/>
                <a:gd name="connsiteX53" fmla="*/ 416599 w 2781847"/>
                <a:gd name="connsiteY53" fmla="*/ 2121408 h 2530754"/>
                <a:gd name="connsiteX54" fmla="*/ 367831 w 2781847"/>
                <a:gd name="connsiteY54" fmla="*/ 2048256 h 2530754"/>
                <a:gd name="connsiteX55" fmla="*/ 331255 w 2781847"/>
                <a:gd name="connsiteY55" fmla="*/ 1999488 h 2530754"/>
                <a:gd name="connsiteX56" fmla="*/ 294679 w 2781847"/>
                <a:gd name="connsiteY56" fmla="*/ 1889760 h 2530754"/>
                <a:gd name="connsiteX57" fmla="*/ 270295 w 2781847"/>
                <a:gd name="connsiteY57" fmla="*/ 1853184 h 2530754"/>
                <a:gd name="connsiteX58" fmla="*/ 258103 w 2781847"/>
                <a:gd name="connsiteY58" fmla="*/ 1816608 h 2530754"/>
                <a:gd name="connsiteX59" fmla="*/ 233719 w 2781847"/>
                <a:gd name="connsiteY59" fmla="*/ 1780032 h 2530754"/>
                <a:gd name="connsiteX60" fmla="*/ 221527 w 2781847"/>
                <a:gd name="connsiteY60" fmla="*/ 1743456 h 2530754"/>
                <a:gd name="connsiteX61" fmla="*/ 123991 w 2781847"/>
                <a:gd name="connsiteY61" fmla="*/ 1572768 h 2530754"/>
                <a:gd name="connsiteX62" fmla="*/ 75223 w 2781847"/>
                <a:gd name="connsiteY62" fmla="*/ 1426464 h 2530754"/>
                <a:gd name="connsiteX63" fmla="*/ 50839 w 2781847"/>
                <a:gd name="connsiteY63" fmla="*/ 1389888 h 2530754"/>
                <a:gd name="connsiteX64" fmla="*/ 26455 w 2781847"/>
                <a:gd name="connsiteY64" fmla="*/ 1365504 h 253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81847" h="2530754">
                  <a:moveTo>
                    <a:pt x="26455" y="1365504"/>
                  </a:moveTo>
                  <a:cubicBezTo>
                    <a:pt x="20359" y="1341120"/>
                    <a:pt x="20473" y="1283952"/>
                    <a:pt x="14263" y="1243584"/>
                  </a:cubicBezTo>
                  <a:cubicBezTo>
                    <a:pt x="12309" y="1230882"/>
                    <a:pt x="2071" y="1219859"/>
                    <a:pt x="2071" y="1207008"/>
                  </a:cubicBezTo>
                  <a:cubicBezTo>
                    <a:pt x="2071" y="1028146"/>
                    <a:pt x="0" y="848853"/>
                    <a:pt x="14263" y="670560"/>
                  </a:cubicBezTo>
                  <a:cubicBezTo>
                    <a:pt x="16437" y="643385"/>
                    <a:pt x="40714" y="622720"/>
                    <a:pt x="50839" y="597408"/>
                  </a:cubicBezTo>
                  <a:cubicBezTo>
                    <a:pt x="57062" y="581850"/>
                    <a:pt x="55537" y="563627"/>
                    <a:pt x="63031" y="548640"/>
                  </a:cubicBezTo>
                  <a:cubicBezTo>
                    <a:pt x="100240" y="474223"/>
                    <a:pt x="93480" y="524300"/>
                    <a:pt x="136183" y="463296"/>
                  </a:cubicBezTo>
                  <a:cubicBezTo>
                    <a:pt x="210332" y="357369"/>
                    <a:pt x="173332" y="334922"/>
                    <a:pt x="319063" y="243840"/>
                  </a:cubicBezTo>
                  <a:cubicBezTo>
                    <a:pt x="399341" y="193666"/>
                    <a:pt x="472605" y="143590"/>
                    <a:pt x="562903" y="109728"/>
                  </a:cubicBezTo>
                  <a:cubicBezTo>
                    <a:pt x="595415" y="97536"/>
                    <a:pt x="628387" y="86507"/>
                    <a:pt x="660439" y="73152"/>
                  </a:cubicBezTo>
                  <a:cubicBezTo>
                    <a:pt x="736116" y="41620"/>
                    <a:pt x="686422" y="48368"/>
                    <a:pt x="782359" y="24384"/>
                  </a:cubicBezTo>
                  <a:cubicBezTo>
                    <a:pt x="838278" y="10404"/>
                    <a:pt x="942586" y="4276"/>
                    <a:pt x="989623" y="0"/>
                  </a:cubicBezTo>
                  <a:cubicBezTo>
                    <a:pt x="1160311" y="8128"/>
                    <a:pt x="1331654" y="7381"/>
                    <a:pt x="1501687" y="24384"/>
                  </a:cubicBezTo>
                  <a:cubicBezTo>
                    <a:pt x="1536238" y="27839"/>
                    <a:pt x="1565423" y="53007"/>
                    <a:pt x="1599223" y="60960"/>
                  </a:cubicBezTo>
                  <a:cubicBezTo>
                    <a:pt x="1635046" y="69389"/>
                    <a:pt x="1672375" y="69088"/>
                    <a:pt x="1708951" y="73152"/>
                  </a:cubicBezTo>
                  <a:cubicBezTo>
                    <a:pt x="1745527" y="85344"/>
                    <a:pt x="1782746" y="95754"/>
                    <a:pt x="1818679" y="109728"/>
                  </a:cubicBezTo>
                  <a:cubicBezTo>
                    <a:pt x="1997252" y="179173"/>
                    <a:pt x="1858191" y="143343"/>
                    <a:pt x="2050327" y="195072"/>
                  </a:cubicBezTo>
                  <a:cubicBezTo>
                    <a:pt x="2115048" y="212497"/>
                    <a:pt x="2245399" y="243840"/>
                    <a:pt x="2245399" y="243840"/>
                  </a:cubicBezTo>
                  <a:lnTo>
                    <a:pt x="2342935" y="316992"/>
                  </a:lnTo>
                  <a:cubicBezTo>
                    <a:pt x="2367695" y="335562"/>
                    <a:pt x="2400103" y="340761"/>
                    <a:pt x="2428279" y="353568"/>
                  </a:cubicBezTo>
                  <a:cubicBezTo>
                    <a:pt x="2444825" y="361089"/>
                    <a:pt x="2462258" y="367388"/>
                    <a:pt x="2477047" y="377952"/>
                  </a:cubicBezTo>
                  <a:cubicBezTo>
                    <a:pt x="2491077" y="387974"/>
                    <a:pt x="2500532" y="403307"/>
                    <a:pt x="2513623" y="414528"/>
                  </a:cubicBezTo>
                  <a:cubicBezTo>
                    <a:pt x="2556830" y="451562"/>
                    <a:pt x="2575122" y="451823"/>
                    <a:pt x="2611159" y="499872"/>
                  </a:cubicBezTo>
                  <a:cubicBezTo>
                    <a:pt x="2635297" y="532056"/>
                    <a:pt x="2640875" y="575306"/>
                    <a:pt x="2659927" y="609600"/>
                  </a:cubicBezTo>
                  <a:cubicBezTo>
                    <a:pt x="2669795" y="627363"/>
                    <a:pt x="2684311" y="642112"/>
                    <a:pt x="2696503" y="658368"/>
                  </a:cubicBezTo>
                  <a:cubicBezTo>
                    <a:pt x="2700567" y="678688"/>
                    <a:pt x="2704200" y="699099"/>
                    <a:pt x="2708695" y="719328"/>
                  </a:cubicBezTo>
                  <a:cubicBezTo>
                    <a:pt x="2712330" y="735685"/>
                    <a:pt x="2717601" y="751665"/>
                    <a:pt x="2720887" y="768096"/>
                  </a:cubicBezTo>
                  <a:cubicBezTo>
                    <a:pt x="2725735" y="792336"/>
                    <a:pt x="2727520" y="817161"/>
                    <a:pt x="2733079" y="841248"/>
                  </a:cubicBezTo>
                  <a:cubicBezTo>
                    <a:pt x="2739732" y="870077"/>
                    <a:pt x="2751264" y="897662"/>
                    <a:pt x="2757463" y="926592"/>
                  </a:cubicBezTo>
                  <a:cubicBezTo>
                    <a:pt x="2772657" y="997498"/>
                    <a:pt x="2777661" y="1124016"/>
                    <a:pt x="2781847" y="1182624"/>
                  </a:cubicBezTo>
                  <a:cubicBezTo>
                    <a:pt x="2777783" y="1353312"/>
                    <a:pt x="2780766" y="1524314"/>
                    <a:pt x="2769655" y="1694688"/>
                  </a:cubicBezTo>
                  <a:cubicBezTo>
                    <a:pt x="2768472" y="1712824"/>
                    <a:pt x="2751653" y="1726438"/>
                    <a:pt x="2745271" y="1743456"/>
                  </a:cubicBezTo>
                  <a:cubicBezTo>
                    <a:pt x="2727221" y="1791589"/>
                    <a:pt x="2725018" y="1846988"/>
                    <a:pt x="2696503" y="1889760"/>
                  </a:cubicBezTo>
                  <a:cubicBezTo>
                    <a:pt x="2688375" y="1901952"/>
                    <a:pt x="2678672" y="1913230"/>
                    <a:pt x="2672119" y="1926336"/>
                  </a:cubicBezTo>
                  <a:cubicBezTo>
                    <a:pt x="2666372" y="1937831"/>
                    <a:pt x="2667056" y="1952219"/>
                    <a:pt x="2659927" y="1962912"/>
                  </a:cubicBezTo>
                  <a:cubicBezTo>
                    <a:pt x="2650363" y="1977258"/>
                    <a:pt x="2633373" y="1985458"/>
                    <a:pt x="2623351" y="1999488"/>
                  </a:cubicBezTo>
                  <a:cubicBezTo>
                    <a:pt x="2612787" y="2014277"/>
                    <a:pt x="2608600" y="2032844"/>
                    <a:pt x="2598967" y="2048256"/>
                  </a:cubicBezTo>
                  <a:cubicBezTo>
                    <a:pt x="2561853" y="2107638"/>
                    <a:pt x="2573346" y="2086552"/>
                    <a:pt x="2525815" y="2121408"/>
                  </a:cubicBezTo>
                  <a:cubicBezTo>
                    <a:pt x="2476657" y="2157458"/>
                    <a:pt x="2434035" y="2203874"/>
                    <a:pt x="2379511" y="2231136"/>
                  </a:cubicBezTo>
                  <a:cubicBezTo>
                    <a:pt x="2355127" y="2243328"/>
                    <a:pt x="2331671" y="2257587"/>
                    <a:pt x="2306359" y="2267712"/>
                  </a:cubicBezTo>
                  <a:cubicBezTo>
                    <a:pt x="2270562" y="2282031"/>
                    <a:pt x="2231953" y="2288835"/>
                    <a:pt x="2196631" y="2304288"/>
                  </a:cubicBezTo>
                  <a:cubicBezTo>
                    <a:pt x="2080209" y="2355223"/>
                    <a:pt x="2146757" y="2347854"/>
                    <a:pt x="2038135" y="2389632"/>
                  </a:cubicBezTo>
                  <a:cubicBezTo>
                    <a:pt x="2010521" y="2400253"/>
                    <a:pt x="1980149" y="2402751"/>
                    <a:pt x="1952791" y="2414016"/>
                  </a:cubicBezTo>
                  <a:cubicBezTo>
                    <a:pt x="1669285" y="2530754"/>
                    <a:pt x="1916429" y="2446457"/>
                    <a:pt x="1794295" y="2487168"/>
                  </a:cubicBezTo>
                  <a:cubicBezTo>
                    <a:pt x="1512393" y="2481530"/>
                    <a:pt x="1270616" y="2486158"/>
                    <a:pt x="1001815" y="2462784"/>
                  </a:cubicBezTo>
                  <a:cubicBezTo>
                    <a:pt x="969173" y="2459946"/>
                    <a:pt x="936791" y="2454656"/>
                    <a:pt x="904279" y="2450592"/>
                  </a:cubicBezTo>
                  <a:cubicBezTo>
                    <a:pt x="892087" y="2446528"/>
                    <a:pt x="880248" y="2441188"/>
                    <a:pt x="867703" y="2438400"/>
                  </a:cubicBezTo>
                  <a:cubicBezTo>
                    <a:pt x="843571" y="2433037"/>
                    <a:pt x="818229" y="2433311"/>
                    <a:pt x="794551" y="2426208"/>
                  </a:cubicBezTo>
                  <a:cubicBezTo>
                    <a:pt x="777143" y="2420986"/>
                    <a:pt x="763025" y="2407571"/>
                    <a:pt x="745783" y="2401824"/>
                  </a:cubicBezTo>
                  <a:cubicBezTo>
                    <a:pt x="726124" y="2395271"/>
                    <a:pt x="705143" y="2393696"/>
                    <a:pt x="684823" y="2389632"/>
                  </a:cubicBezTo>
                  <a:cubicBezTo>
                    <a:pt x="661715" y="2374227"/>
                    <a:pt x="588693" y="2327499"/>
                    <a:pt x="562903" y="2304288"/>
                  </a:cubicBezTo>
                  <a:cubicBezTo>
                    <a:pt x="537271" y="2281219"/>
                    <a:pt x="514135" y="2255520"/>
                    <a:pt x="489751" y="2231136"/>
                  </a:cubicBezTo>
                  <a:cubicBezTo>
                    <a:pt x="470474" y="2211859"/>
                    <a:pt x="468297" y="2180667"/>
                    <a:pt x="453175" y="2157984"/>
                  </a:cubicBezTo>
                  <a:cubicBezTo>
                    <a:pt x="443611" y="2143638"/>
                    <a:pt x="427185" y="2135018"/>
                    <a:pt x="416599" y="2121408"/>
                  </a:cubicBezTo>
                  <a:cubicBezTo>
                    <a:pt x="398607" y="2098275"/>
                    <a:pt x="385415" y="2071701"/>
                    <a:pt x="367831" y="2048256"/>
                  </a:cubicBezTo>
                  <a:lnTo>
                    <a:pt x="331255" y="1999488"/>
                  </a:lnTo>
                  <a:lnTo>
                    <a:pt x="294679" y="1889760"/>
                  </a:lnTo>
                  <a:cubicBezTo>
                    <a:pt x="290045" y="1875859"/>
                    <a:pt x="276848" y="1866290"/>
                    <a:pt x="270295" y="1853184"/>
                  </a:cubicBezTo>
                  <a:cubicBezTo>
                    <a:pt x="264548" y="1841689"/>
                    <a:pt x="263850" y="1828103"/>
                    <a:pt x="258103" y="1816608"/>
                  </a:cubicBezTo>
                  <a:cubicBezTo>
                    <a:pt x="251550" y="1803502"/>
                    <a:pt x="240272" y="1793138"/>
                    <a:pt x="233719" y="1780032"/>
                  </a:cubicBezTo>
                  <a:cubicBezTo>
                    <a:pt x="227972" y="1768537"/>
                    <a:pt x="227768" y="1754690"/>
                    <a:pt x="221527" y="1743456"/>
                  </a:cubicBezTo>
                  <a:cubicBezTo>
                    <a:pt x="176933" y="1663188"/>
                    <a:pt x="155678" y="1667829"/>
                    <a:pt x="123991" y="1572768"/>
                  </a:cubicBezTo>
                  <a:lnTo>
                    <a:pt x="75223" y="1426464"/>
                  </a:lnTo>
                  <a:cubicBezTo>
                    <a:pt x="70589" y="1412563"/>
                    <a:pt x="61200" y="1400249"/>
                    <a:pt x="50839" y="1389888"/>
                  </a:cubicBezTo>
                  <a:cubicBezTo>
                    <a:pt x="40478" y="1379527"/>
                    <a:pt x="32551" y="1389888"/>
                    <a:pt x="26455" y="1365504"/>
                  </a:cubicBezTo>
                  <a:close/>
                </a:path>
              </a:pathLst>
            </a:custGeom>
            <a:solidFill>
              <a:srgbClr val="D9EB95"/>
            </a:solidFill>
            <a:ln>
              <a:solidFill>
                <a:srgbClr val="D9E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06286" y="653143"/>
              <a:ext cx="217714" cy="217714"/>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1600200"/>
              <a:ext cx="217714" cy="217714"/>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306286" y="1632857"/>
              <a:ext cx="217714" cy="217714"/>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88571" y="979714"/>
              <a:ext cx="217714" cy="217714"/>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796143" y="1469571"/>
              <a:ext cx="217714" cy="217714"/>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94857" y="1197429"/>
              <a:ext cx="217714" cy="217714"/>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632857" y="816429"/>
              <a:ext cx="217714" cy="217714"/>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122714" y="925286"/>
              <a:ext cx="217714" cy="217714"/>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469571" y="1197429"/>
              <a:ext cx="217714" cy="217714"/>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5029200" y="3962400"/>
            <a:ext cx="1676400" cy="461665"/>
          </a:xfrm>
          <a:prstGeom prst="rect">
            <a:avLst/>
          </a:prstGeom>
          <a:noFill/>
        </p:spPr>
        <p:txBody>
          <a:bodyPr wrap="square" rtlCol="0">
            <a:spAutoFit/>
          </a:bodyPr>
          <a:lstStyle/>
          <a:p>
            <a:r>
              <a:rPr lang="en-US" sz="2400" smtClean="0">
                <a:latin typeface="Times New Roman" pitchFamily="18" charset="0"/>
                <a:cs typeface="Times New Roman" pitchFamily="18" charset="0"/>
              </a:rPr>
              <a:t>Quần thể </a:t>
            </a:r>
            <a:r>
              <a:rPr lang="en-US" sz="2400" i="1" smtClean="0">
                <a:latin typeface="Times New Roman" pitchFamily="18" charset="0"/>
                <a:cs typeface="Times New Roman" pitchFamily="18" charset="0"/>
              </a:rPr>
              <a:t>H</a:t>
            </a:r>
            <a:r>
              <a:rPr lang="en-US" sz="2400" smtClean="0"/>
              <a:t> </a:t>
            </a:r>
            <a:endParaRPr lang="en-US" sz="2400"/>
          </a:p>
        </p:txBody>
      </p:sp>
      <p:grpSp>
        <p:nvGrpSpPr>
          <p:cNvPr id="16" name="Group 15"/>
          <p:cNvGrpSpPr/>
          <p:nvPr/>
        </p:nvGrpSpPr>
        <p:grpSpPr>
          <a:xfrm>
            <a:off x="5181600" y="4648200"/>
            <a:ext cx="3200400" cy="533400"/>
            <a:chOff x="4572000" y="2286000"/>
            <a:chExt cx="3200400" cy="533400"/>
          </a:xfrm>
        </p:grpSpPr>
        <p:sp>
          <p:nvSpPr>
            <p:cNvPr id="17" name="Rectangle 16"/>
            <p:cNvSpPr/>
            <p:nvPr/>
          </p:nvSpPr>
          <p:spPr>
            <a:xfrm>
              <a:off x="4572000" y="2286000"/>
              <a:ext cx="533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105400" y="2286000"/>
              <a:ext cx="533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638800" y="2286000"/>
              <a:ext cx="533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172200" y="2286000"/>
              <a:ext cx="533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705600" y="2286000"/>
              <a:ext cx="533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239000" y="2286000"/>
              <a:ext cx="533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Left Brace 22"/>
          <p:cNvSpPr/>
          <p:nvPr/>
        </p:nvSpPr>
        <p:spPr>
          <a:xfrm rot="16200000">
            <a:off x="6591300" y="3924300"/>
            <a:ext cx="381000" cy="3200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5257800" y="5791200"/>
            <a:ext cx="3276600" cy="707886"/>
          </a:xfrm>
          <a:prstGeom prst="rect">
            <a:avLst/>
          </a:prstGeom>
          <a:noFill/>
        </p:spPr>
        <p:txBody>
          <a:bodyPr wrap="square" rtlCol="0">
            <a:spAutoFit/>
          </a:bodyPr>
          <a:lstStyle/>
          <a:p>
            <a:r>
              <a:rPr lang="en-US" sz="2000" smtClean="0">
                <a:latin typeface="Times New Roman" pitchFamily="18" charset="0"/>
                <a:cs typeface="Times New Roman" pitchFamily="18" charset="0"/>
              </a:rPr>
              <a:t>Vector m phần tử mỗi phần tử là 1 cá thể trong hòn đảo</a:t>
            </a:r>
            <a:endParaRPr lang="en-US" sz="2000">
              <a:latin typeface="Times New Roman" pitchFamily="18" charset="0"/>
              <a:cs typeface="Times New Roman" pitchFamily="18" charset="0"/>
            </a:endParaRPr>
          </a:p>
        </p:txBody>
      </p:sp>
      <p:sp>
        <p:nvSpPr>
          <p:cNvPr id="25" name="Oval 24"/>
          <p:cNvSpPr/>
          <p:nvPr/>
        </p:nvSpPr>
        <p:spPr>
          <a:xfrm>
            <a:off x="5257800" y="4724400"/>
            <a:ext cx="381000" cy="381000"/>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791200" y="4724400"/>
            <a:ext cx="381000" cy="3810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324600" y="4724400"/>
            <a:ext cx="381000" cy="381000"/>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858000" y="4724400"/>
            <a:ext cx="381000" cy="3810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391400" y="4724400"/>
            <a:ext cx="381000" cy="381000"/>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924800" y="4724400"/>
            <a:ext cx="381000" cy="381000"/>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6705600" y="40386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467600" y="3962400"/>
            <a:ext cx="1676400" cy="461665"/>
          </a:xfrm>
          <a:prstGeom prst="rect">
            <a:avLst/>
          </a:prstGeom>
          <a:noFill/>
        </p:spPr>
        <p:txBody>
          <a:bodyPr wrap="square" rtlCol="0">
            <a:spAutoFit/>
          </a:bodyPr>
          <a:lstStyle/>
          <a:p>
            <a:r>
              <a:rPr lang="en-US" sz="2400" smtClean="0">
                <a:latin typeface="Times New Roman" pitchFamily="18" charset="0"/>
                <a:cs typeface="Times New Roman" pitchFamily="18" charset="0"/>
              </a:rPr>
              <a:t>Lời giải </a:t>
            </a:r>
            <a:endParaRPr lang="en-US" sz="2400"/>
          </a:p>
        </p:txBody>
      </p:sp>
      <p:sp>
        <p:nvSpPr>
          <p:cNvPr id="33" name="TextBox 32"/>
          <p:cNvSpPr txBox="1"/>
          <p:nvPr/>
        </p:nvSpPr>
        <p:spPr>
          <a:xfrm>
            <a:off x="381000" y="4343400"/>
            <a:ext cx="2590800" cy="830997"/>
          </a:xfrm>
          <a:prstGeom prst="rect">
            <a:avLst/>
          </a:prstGeom>
          <a:noFill/>
        </p:spPr>
        <p:txBody>
          <a:bodyPr wrap="square" rtlCol="0">
            <a:spAutoFit/>
          </a:bodyPr>
          <a:lstStyle/>
          <a:p>
            <a:r>
              <a:rPr lang="en-US" sz="2400" smtClean="0">
                <a:latin typeface="Times New Roman" pitchFamily="18" charset="0"/>
                <a:cs typeface="Times New Roman" pitchFamily="18" charset="0"/>
              </a:rPr>
              <a:t>Quần thể có chỉ số phù hợp </a:t>
            </a:r>
            <a:r>
              <a:rPr lang="en-US" sz="2400" i="1" smtClean="0">
                <a:latin typeface="Times New Roman" pitchFamily="18" charset="0"/>
                <a:cs typeface="Times New Roman" pitchFamily="18" charset="0"/>
              </a:rPr>
              <a:t>HSI</a:t>
            </a:r>
          </a:p>
        </p:txBody>
      </p:sp>
      <p:cxnSp>
        <p:nvCxnSpPr>
          <p:cNvPr id="34" name="Straight Arrow Connector 33"/>
          <p:cNvCxnSpPr>
            <a:stCxn id="5" idx="50"/>
            <a:endCxn id="33" idx="0"/>
          </p:cNvCxnSpPr>
          <p:nvPr/>
        </p:nvCxnSpPr>
        <p:spPr>
          <a:xfrm flipH="1">
            <a:off x="1676400" y="3737380"/>
            <a:ext cx="1912159" cy="606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42"/>
            <a:endCxn id="15" idx="0"/>
          </p:cNvCxnSpPr>
          <p:nvPr/>
        </p:nvCxnSpPr>
        <p:spPr>
          <a:xfrm>
            <a:off x="5111425" y="3846407"/>
            <a:ext cx="755975" cy="115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886200" y="4953000"/>
            <a:ext cx="838200" cy="461665"/>
          </a:xfrm>
          <a:prstGeom prst="rect">
            <a:avLst/>
          </a:prstGeom>
          <a:noFill/>
        </p:spPr>
        <p:txBody>
          <a:bodyPr wrap="square" rtlCol="0">
            <a:spAutoFit/>
          </a:bodyPr>
          <a:lstStyle/>
          <a:p>
            <a:r>
              <a:rPr lang="en-US" sz="2400" i="1" smtClean="0">
                <a:latin typeface="Times New Roman" pitchFamily="18" charset="0"/>
                <a:cs typeface="Times New Roman" pitchFamily="18" charset="0"/>
              </a:rPr>
              <a:t>SIV</a:t>
            </a:r>
            <a:endParaRPr lang="en-US" sz="2400" i="1">
              <a:latin typeface="Times New Roman" pitchFamily="18" charset="0"/>
              <a:cs typeface="Times New Roman" pitchFamily="18" charset="0"/>
            </a:endParaRPr>
          </a:p>
        </p:txBody>
      </p:sp>
      <p:sp>
        <p:nvSpPr>
          <p:cNvPr id="50" name="Title 49"/>
          <p:cNvSpPr>
            <a:spLocks noGrp="1"/>
          </p:cNvSpPr>
          <p:nvPr>
            <p:ph type="title"/>
          </p:nvPr>
        </p:nvSpPr>
        <p:spPr>
          <a:xfrm>
            <a:off x="457200" y="228600"/>
            <a:ext cx="8229600" cy="1143000"/>
          </a:xfrm>
        </p:spPr>
        <p:txBody>
          <a:bodyPr/>
          <a:lstStyle/>
          <a:p>
            <a:r>
              <a:rPr lang="en-US" smtClean="0">
                <a:latin typeface="Times New Roman" pitchFamily="18" charset="0"/>
                <a:cs typeface="Times New Roman" pitchFamily="18" charset="0"/>
              </a:rPr>
              <a:t>Các định nghĩa </a:t>
            </a:r>
            <a:endParaRPr lang="en-US"/>
          </a:p>
        </p:txBody>
      </p:sp>
      <p:cxnSp>
        <p:nvCxnSpPr>
          <p:cNvPr id="54" name="Straight Arrow Connector 53"/>
          <p:cNvCxnSpPr>
            <a:stCxn id="46" idx="3"/>
            <a:endCxn id="25" idx="3"/>
          </p:cNvCxnSpPr>
          <p:nvPr/>
        </p:nvCxnSpPr>
        <p:spPr>
          <a:xfrm flipV="1">
            <a:off x="4724400" y="5049604"/>
            <a:ext cx="589196" cy="1342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latin typeface="Times New Roman" pitchFamily="18" charset="0"/>
                <a:cs typeface="Times New Roman" pitchFamily="18" charset="0"/>
              </a:rPr>
              <a:t>Các định nghĩa </a:t>
            </a:r>
            <a:endParaRPr lang="en-US">
              <a:latin typeface="Times New Roman" pitchFamily="18" charset="0"/>
              <a:cs typeface="Times New Roman" pitchFamily="18" charset="0"/>
            </a:endParaRPr>
          </a:p>
        </p:txBody>
      </p:sp>
      <p:sp>
        <p:nvSpPr>
          <p:cNvPr id="8" name="Content Placeholder 7"/>
          <p:cNvSpPr>
            <a:spLocks noGrp="1"/>
          </p:cNvSpPr>
          <p:nvPr>
            <p:ph idx="1"/>
          </p:nvPr>
        </p:nvSpPr>
        <p:spPr>
          <a:xfrm>
            <a:off x="457200" y="1600200"/>
            <a:ext cx="5334000" cy="4525963"/>
          </a:xfrm>
        </p:spPr>
        <p:txBody>
          <a:bodyPr>
            <a:normAutofit/>
          </a:bodyPr>
          <a:lstStyle/>
          <a:p>
            <a:pPr algn="just"/>
            <a:r>
              <a:rPr lang="en-US" sz="2400" smtClean="0">
                <a:latin typeface="Times New Roman" pitchFamily="18" charset="0"/>
                <a:cs typeface="Times New Roman" pitchFamily="18" charset="0"/>
              </a:rPr>
              <a:t>Quần thể </a:t>
            </a:r>
            <a:r>
              <a:rPr lang="en-US" sz="2400" i="1" smtClean="0">
                <a:latin typeface="Times New Roman" pitchFamily="18" charset="0"/>
                <a:cs typeface="Times New Roman" pitchFamily="18" charset="0"/>
              </a:rPr>
              <a:t>H</a:t>
            </a:r>
          </a:p>
          <a:p>
            <a:pPr lvl="1" algn="just"/>
            <a:r>
              <a:rPr lang="en-US" sz="2000" smtClean="0">
                <a:latin typeface="Times New Roman" pitchFamily="18" charset="0"/>
                <a:cs typeface="Times New Roman" pitchFamily="18" charset="0"/>
              </a:rPr>
              <a:t>Được biểu diễn dưới dạng một Vector m chiều </a:t>
            </a:r>
          </a:p>
          <a:p>
            <a:pPr lvl="1" algn="just"/>
            <a:r>
              <a:rPr lang="en-US" sz="2000" smtClean="0">
                <a:latin typeface="Times New Roman" pitchFamily="18" charset="0"/>
                <a:cs typeface="Times New Roman" pitchFamily="18" charset="0"/>
              </a:rPr>
              <a:t>Được gọi là một lời giải của bài toán</a:t>
            </a:r>
          </a:p>
          <a:p>
            <a:pPr algn="just"/>
            <a:r>
              <a:rPr lang="en-US" sz="2400" smtClean="0">
                <a:latin typeface="Times New Roman" pitchFamily="18" charset="0"/>
                <a:cs typeface="Times New Roman" pitchFamily="18" charset="0"/>
              </a:rPr>
              <a:t>Biến chỉ số phù hợp </a:t>
            </a:r>
            <a:r>
              <a:rPr lang="en-US" sz="2400" i="1" smtClean="0">
                <a:latin typeface="Times New Roman" pitchFamily="18" charset="0"/>
                <a:cs typeface="Times New Roman" pitchFamily="18" charset="0"/>
              </a:rPr>
              <a:t>SIV</a:t>
            </a:r>
            <a:endParaRPr lang="en-US" sz="2400" smtClean="0">
              <a:latin typeface="Times New Roman" pitchFamily="18" charset="0"/>
              <a:cs typeface="Times New Roman" pitchFamily="18" charset="0"/>
            </a:endParaRPr>
          </a:p>
          <a:p>
            <a:pPr lvl="1" algn="just"/>
            <a:r>
              <a:rPr lang="en-US" sz="2000" smtClean="0">
                <a:latin typeface="Times New Roman" pitchFamily="18" charset="0"/>
                <a:cs typeface="Times New Roman" pitchFamily="18" charset="0"/>
              </a:rPr>
              <a:t>Là một thành phần của lời giải</a:t>
            </a:r>
          </a:p>
          <a:p>
            <a:pPr algn="just"/>
            <a:r>
              <a:rPr lang="en-US" sz="2400" smtClean="0">
                <a:latin typeface="Times New Roman" pitchFamily="18" charset="0"/>
                <a:cs typeface="Times New Roman" pitchFamily="18" charset="0"/>
              </a:rPr>
              <a:t> Chỉ số phù hợp của quần thể </a:t>
            </a:r>
            <a:r>
              <a:rPr lang="en-US" sz="2400" i="1" smtClean="0">
                <a:latin typeface="Times New Roman" pitchFamily="18" charset="0"/>
                <a:cs typeface="Times New Roman" pitchFamily="18" charset="0"/>
              </a:rPr>
              <a:t>HSI</a:t>
            </a:r>
            <a:endParaRPr lang="en-US" sz="2400" smtClean="0">
              <a:latin typeface="Times New Roman" pitchFamily="18" charset="0"/>
              <a:cs typeface="Times New Roman" pitchFamily="18" charset="0"/>
            </a:endParaRPr>
          </a:p>
          <a:p>
            <a:pPr lvl="1" algn="just"/>
            <a:r>
              <a:rPr lang="en-US" sz="2000" smtClean="0">
                <a:latin typeface="Times New Roman" pitchFamily="18" charset="0"/>
                <a:cs typeface="Times New Roman" pitchFamily="18" charset="0"/>
              </a:rPr>
              <a:t>Thể hiện cho mức độ phù hợp của lời giải (giá trị của hàm mục tiêu ừng với lời giải đang xét)</a:t>
            </a:r>
          </a:p>
          <a:p>
            <a:pPr algn="just"/>
            <a:r>
              <a:rPr lang="en-US" sz="2400" smtClean="0">
                <a:latin typeface="Times New Roman" pitchFamily="18" charset="0"/>
                <a:cs typeface="Times New Roman" pitchFamily="18" charset="0"/>
              </a:rPr>
              <a:t>Hệ sinh thái </a:t>
            </a:r>
            <a:r>
              <a:rPr lang="en-US" sz="2400" i="1" smtClean="0">
                <a:latin typeface="Times New Roman" pitchFamily="18" charset="0"/>
                <a:cs typeface="Times New Roman" pitchFamily="18" charset="0"/>
              </a:rPr>
              <a:t>H</a:t>
            </a:r>
            <a:r>
              <a:rPr lang="en-US" sz="2400" i="1" baseline="-25000" smtClean="0">
                <a:latin typeface="Times New Roman" pitchFamily="18" charset="0"/>
                <a:cs typeface="Times New Roman" pitchFamily="18" charset="0"/>
              </a:rPr>
              <a:t>n</a:t>
            </a:r>
            <a:r>
              <a:rPr lang="en-US" sz="2400" i="1" smtClean="0">
                <a:latin typeface="Times New Roman" pitchFamily="18" charset="0"/>
                <a:cs typeface="Times New Roman" pitchFamily="18" charset="0"/>
              </a:rPr>
              <a:t> </a:t>
            </a:r>
            <a:r>
              <a:rPr lang="en-US" sz="2400" i="1" baseline="-250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  </a:t>
            </a:r>
            <a:endParaRPr lang="en-US" sz="2400" smtClean="0">
              <a:latin typeface="Times New Roman" pitchFamily="18" charset="0"/>
              <a:cs typeface="Times New Roman" pitchFamily="18" charset="0"/>
            </a:endParaRPr>
          </a:p>
          <a:p>
            <a:pPr lvl="1" algn="just"/>
            <a:r>
              <a:rPr lang="en-US" sz="2000" smtClean="0">
                <a:latin typeface="Times New Roman" pitchFamily="18" charset="0"/>
                <a:cs typeface="Times New Roman" pitchFamily="18" charset="0"/>
              </a:rPr>
              <a:t>Là một tập hợp của </a:t>
            </a:r>
            <a:r>
              <a:rPr lang="en-US" sz="2000" i="1" smtClean="0">
                <a:latin typeface="Times New Roman" pitchFamily="18" charset="0"/>
                <a:cs typeface="Times New Roman" pitchFamily="18" charset="0"/>
              </a:rPr>
              <a:t>n</a:t>
            </a:r>
            <a:r>
              <a:rPr lang="en-US" sz="2000" smtClean="0">
                <a:latin typeface="Times New Roman" pitchFamily="18" charset="0"/>
                <a:cs typeface="Times New Roman" pitchFamily="18" charset="0"/>
              </a:rPr>
              <a:t> quần thể </a:t>
            </a:r>
          </a:p>
        </p:txBody>
      </p:sp>
      <p:grpSp>
        <p:nvGrpSpPr>
          <p:cNvPr id="4" name="Group 3"/>
          <p:cNvGrpSpPr/>
          <p:nvPr/>
        </p:nvGrpSpPr>
        <p:grpSpPr>
          <a:xfrm>
            <a:off x="6172200" y="1676400"/>
            <a:ext cx="2743200" cy="2209800"/>
            <a:chOff x="762000" y="381000"/>
            <a:chExt cx="2231571" cy="1905000"/>
          </a:xfrm>
        </p:grpSpPr>
        <p:sp>
          <p:nvSpPr>
            <p:cNvPr id="5" name="Freeform 4"/>
            <p:cNvSpPr/>
            <p:nvPr/>
          </p:nvSpPr>
          <p:spPr>
            <a:xfrm>
              <a:off x="762000" y="381000"/>
              <a:ext cx="2231571" cy="1905000"/>
            </a:xfrm>
            <a:custGeom>
              <a:avLst/>
              <a:gdLst>
                <a:gd name="connsiteX0" fmla="*/ 26455 w 2781847"/>
                <a:gd name="connsiteY0" fmla="*/ 1365504 h 2530754"/>
                <a:gd name="connsiteX1" fmla="*/ 14263 w 2781847"/>
                <a:gd name="connsiteY1" fmla="*/ 1243584 h 2530754"/>
                <a:gd name="connsiteX2" fmla="*/ 2071 w 2781847"/>
                <a:gd name="connsiteY2" fmla="*/ 1207008 h 2530754"/>
                <a:gd name="connsiteX3" fmla="*/ 14263 w 2781847"/>
                <a:gd name="connsiteY3" fmla="*/ 670560 h 2530754"/>
                <a:gd name="connsiteX4" fmla="*/ 50839 w 2781847"/>
                <a:gd name="connsiteY4" fmla="*/ 597408 h 2530754"/>
                <a:gd name="connsiteX5" fmla="*/ 63031 w 2781847"/>
                <a:gd name="connsiteY5" fmla="*/ 548640 h 2530754"/>
                <a:gd name="connsiteX6" fmla="*/ 136183 w 2781847"/>
                <a:gd name="connsiteY6" fmla="*/ 463296 h 2530754"/>
                <a:gd name="connsiteX7" fmla="*/ 319063 w 2781847"/>
                <a:gd name="connsiteY7" fmla="*/ 243840 h 2530754"/>
                <a:gd name="connsiteX8" fmla="*/ 562903 w 2781847"/>
                <a:gd name="connsiteY8" fmla="*/ 109728 h 2530754"/>
                <a:gd name="connsiteX9" fmla="*/ 660439 w 2781847"/>
                <a:gd name="connsiteY9" fmla="*/ 73152 h 2530754"/>
                <a:gd name="connsiteX10" fmla="*/ 782359 w 2781847"/>
                <a:gd name="connsiteY10" fmla="*/ 24384 h 2530754"/>
                <a:gd name="connsiteX11" fmla="*/ 989623 w 2781847"/>
                <a:gd name="connsiteY11" fmla="*/ 0 h 2530754"/>
                <a:gd name="connsiteX12" fmla="*/ 1501687 w 2781847"/>
                <a:gd name="connsiteY12" fmla="*/ 24384 h 2530754"/>
                <a:gd name="connsiteX13" fmla="*/ 1599223 w 2781847"/>
                <a:gd name="connsiteY13" fmla="*/ 60960 h 2530754"/>
                <a:gd name="connsiteX14" fmla="*/ 1708951 w 2781847"/>
                <a:gd name="connsiteY14" fmla="*/ 73152 h 2530754"/>
                <a:gd name="connsiteX15" fmla="*/ 1818679 w 2781847"/>
                <a:gd name="connsiteY15" fmla="*/ 109728 h 2530754"/>
                <a:gd name="connsiteX16" fmla="*/ 2050327 w 2781847"/>
                <a:gd name="connsiteY16" fmla="*/ 195072 h 2530754"/>
                <a:gd name="connsiteX17" fmla="*/ 2245399 w 2781847"/>
                <a:gd name="connsiteY17" fmla="*/ 243840 h 2530754"/>
                <a:gd name="connsiteX18" fmla="*/ 2342935 w 2781847"/>
                <a:gd name="connsiteY18" fmla="*/ 316992 h 2530754"/>
                <a:gd name="connsiteX19" fmla="*/ 2428279 w 2781847"/>
                <a:gd name="connsiteY19" fmla="*/ 353568 h 2530754"/>
                <a:gd name="connsiteX20" fmla="*/ 2477047 w 2781847"/>
                <a:gd name="connsiteY20" fmla="*/ 377952 h 2530754"/>
                <a:gd name="connsiteX21" fmla="*/ 2513623 w 2781847"/>
                <a:gd name="connsiteY21" fmla="*/ 414528 h 2530754"/>
                <a:gd name="connsiteX22" fmla="*/ 2611159 w 2781847"/>
                <a:gd name="connsiteY22" fmla="*/ 499872 h 2530754"/>
                <a:gd name="connsiteX23" fmla="*/ 2659927 w 2781847"/>
                <a:gd name="connsiteY23" fmla="*/ 609600 h 2530754"/>
                <a:gd name="connsiteX24" fmla="*/ 2696503 w 2781847"/>
                <a:gd name="connsiteY24" fmla="*/ 658368 h 2530754"/>
                <a:gd name="connsiteX25" fmla="*/ 2708695 w 2781847"/>
                <a:gd name="connsiteY25" fmla="*/ 719328 h 2530754"/>
                <a:gd name="connsiteX26" fmla="*/ 2720887 w 2781847"/>
                <a:gd name="connsiteY26" fmla="*/ 768096 h 2530754"/>
                <a:gd name="connsiteX27" fmla="*/ 2733079 w 2781847"/>
                <a:gd name="connsiteY27" fmla="*/ 841248 h 2530754"/>
                <a:gd name="connsiteX28" fmla="*/ 2757463 w 2781847"/>
                <a:gd name="connsiteY28" fmla="*/ 926592 h 2530754"/>
                <a:gd name="connsiteX29" fmla="*/ 2781847 w 2781847"/>
                <a:gd name="connsiteY29" fmla="*/ 1182624 h 2530754"/>
                <a:gd name="connsiteX30" fmla="*/ 2769655 w 2781847"/>
                <a:gd name="connsiteY30" fmla="*/ 1694688 h 2530754"/>
                <a:gd name="connsiteX31" fmla="*/ 2745271 w 2781847"/>
                <a:gd name="connsiteY31" fmla="*/ 1743456 h 2530754"/>
                <a:gd name="connsiteX32" fmla="*/ 2696503 w 2781847"/>
                <a:gd name="connsiteY32" fmla="*/ 1889760 h 2530754"/>
                <a:gd name="connsiteX33" fmla="*/ 2672119 w 2781847"/>
                <a:gd name="connsiteY33" fmla="*/ 1926336 h 2530754"/>
                <a:gd name="connsiteX34" fmla="*/ 2659927 w 2781847"/>
                <a:gd name="connsiteY34" fmla="*/ 1962912 h 2530754"/>
                <a:gd name="connsiteX35" fmla="*/ 2623351 w 2781847"/>
                <a:gd name="connsiteY35" fmla="*/ 1999488 h 2530754"/>
                <a:gd name="connsiteX36" fmla="*/ 2598967 w 2781847"/>
                <a:gd name="connsiteY36" fmla="*/ 2048256 h 2530754"/>
                <a:gd name="connsiteX37" fmla="*/ 2525815 w 2781847"/>
                <a:gd name="connsiteY37" fmla="*/ 2121408 h 2530754"/>
                <a:gd name="connsiteX38" fmla="*/ 2379511 w 2781847"/>
                <a:gd name="connsiteY38" fmla="*/ 2231136 h 2530754"/>
                <a:gd name="connsiteX39" fmla="*/ 2306359 w 2781847"/>
                <a:gd name="connsiteY39" fmla="*/ 2267712 h 2530754"/>
                <a:gd name="connsiteX40" fmla="*/ 2196631 w 2781847"/>
                <a:gd name="connsiteY40" fmla="*/ 2304288 h 2530754"/>
                <a:gd name="connsiteX41" fmla="*/ 2038135 w 2781847"/>
                <a:gd name="connsiteY41" fmla="*/ 2389632 h 2530754"/>
                <a:gd name="connsiteX42" fmla="*/ 1952791 w 2781847"/>
                <a:gd name="connsiteY42" fmla="*/ 2414016 h 2530754"/>
                <a:gd name="connsiteX43" fmla="*/ 1794295 w 2781847"/>
                <a:gd name="connsiteY43" fmla="*/ 2487168 h 2530754"/>
                <a:gd name="connsiteX44" fmla="*/ 1001815 w 2781847"/>
                <a:gd name="connsiteY44" fmla="*/ 2462784 h 2530754"/>
                <a:gd name="connsiteX45" fmla="*/ 904279 w 2781847"/>
                <a:gd name="connsiteY45" fmla="*/ 2450592 h 2530754"/>
                <a:gd name="connsiteX46" fmla="*/ 867703 w 2781847"/>
                <a:gd name="connsiteY46" fmla="*/ 2438400 h 2530754"/>
                <a:gd name="connsiteX47" fmla="*/ 794551 w 2781847"/>
                <a:gd name="connsiteY47" fmla="*/ 2426208 h 2530754"/>
                <a:gd name="connsiteX48" fmla="*/ 745783 w 2781847"/>
                <a:gd name="connsiteY48" fmla="*/ 2401824 h 2530754"/>
                <a:gd name="connsiteX49" fmla="*/ 684823 w 2781847"/>
                <a:gd name="connsiteY49" fmla="*/ 2389632 h 2530754"/>
                <a:gd name="connsiteX50" fmla="*/ 562903 w 2781847"/>
                <a:gd name="connsiteY50" fmla="*/ 2304288 h 2530754"/>
                <a:gd name="connsiteX51" fmla="*/ 489751 w 2781847"/>
                <a:gd name="connsiteY51" fmla="*/ 2231136 h 2530754"/>
                <a:gd name="connsiteX52" fmla="*/ 453175 w 2781847"/>
                <a:gd name="connsiteY52" fmla="*/ 2157984 h 2530754"/>
                <a:gd name="connsiteX53" fmla="*/ 416599 w 2781847"/>
                <a:gd name="connsiteY53" fmla="*/ 2121408 h 2530754"/>
                <a:gd name="connsiteX54" fmla="*/ 367831 w 2781847"/>
                <a:gd name="connsiteY54" fmla="*/ 2048256 h 2530754"/>
                <a:gd name="connsiteX55" fmla="*/ 331255 w 2781847"/>
                <a:gd name="connsiteY55" fmla="*/ 1999488 h 2530754"/>
                <a:gd name="connsiteX56" fmla="*/ 294679 w 2781847"/>
                <a:gd name="connsiteY56" fmla="*/ 1889760 h 2530754"/>
                <a:gd name="connsiteX57" fmla="*/ 270295 w 2781847"/>
                <a:gd name="connsiteY57" fmla="*/ 1853184 h 2530754"/>
                <a:gd name="connsiteX58" fmla="*/ 258103 w 2781847"/>
                <a:gd name="connsiteY58" fmla="*/ 1816608 h 2530754"/>
                <a:gd name="connsiteX59" fmla="*/ 233719 w 2781847"/>
                <a:gd name="connsiteY59" fmla="*/ 1780032 h 2530754"/>
                <a:gd name="connsiteX60" fmla="*/ 221527 w 2781847"/>
                <a:gd name="connsiteY60" fmla="*/ 1743456 h 2530754"/>
                <a:gd name="connsiteX61" fmla="*/ 123991 w 2781847"/>
                <a:gd name="connsiteY61" fmla="*/ 1572768 h 2530754"/>
                <a:gd name="connsiteX62" fmla="*/ 75223 w 2781847"/>
                <a:gd name="connsiteY62" fmla="*/ 1426464 h 2530754"/>
                <a:gd name="connsiteX63" fmla="*/ 50839 w 2781847"/>
                <a:gd name="connsiteY63" fmla="*/ 1389888 h 2530754"/>
                <a:gd name="connsiteX64" fmla="*/ 26455 w 2781847"/>
                <a:gd name="connsiteY64" fmla="*/ 1365504 h 253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81847" h="2530754">
                  <a:moveTo>
                    <a:pt x="26455" y="1365504"/>
                  </a:moveTo>
                  <a:cubicBezTo>
                    <a:pt x="20359" y="1341120"/>
                    <a:pt x="20473" y="1283952"/>
                    <a:pt x="14263" y="1243584"/>
                  </a:cubicBezTo>
                  <a:cubicBezTo>
                    <a:pt x="12309" y="1230882"/>
                    <a:pt x="2071" y="1219859"/>
                    <a:pt x="2071" y="1207008"/>
                  </a:cubicBezTo>
                  <a:cubicBezTo>
                    <a:pt x="2071" y="1028146"/>
                    <a:pt x="0" y="848853"/>
                    <a:pt x="14263" y="670560"/>
                  </a:cubicBezTo>
                  <a:cubicBezTo>
                    <a:pt x="16437" y="643385"/>
                    <a:pt x="40714" y="622720"/>
                    <a:pt x="50839" y="597408"/>
                  </a:cubicBezTo>
                  <a:cubicBezTo>
                    <a:pt x="57062" y="581850"/>
                    <a:pt x="55537" y="563627"/>
                    <a:pt x="63031" y="548640"/>
                  </a:cubicBezTo>
                  <a:cubicBezTo>
                    <a:pt x="100240" y="474223"/>
                    <a:pt x="93480" y="524300"/>
                    <a:pt x="136183" y="463296"/>
                  </a:cubicBezTo>
                  <a:cubicBezTo>
                    <a:pt x="210332" y="357369"/>
                    <a:pt x="173332" y="334922"/>
                    <a:pt x="319063" y="243840"/>
                  </a:cubicBezTo>
                  <a:cubicBezTo>
                    <a:pt x="399341" y="193666"/>
                    <a:pt x="472605" y="143590"/>
                    <a:pt x="562903" y="109728"/>
                  </a:cubicBezTo>
                  <a:cubicBezTo>
                    <a:pt x="595415" y="97536"/>
                    <a:pt x="628387" y="86507"/>
                    <a:pt x="660439" y="73152"/>
                  </a:cubicBezTo>
                  <a:cubicBezTo>
                    <a:pt x="736116" y="41620"/>
                    <a:pt x="686422" y="48368"/>
                    <a:pt x="782359" y="24384"/>
                  </a:cubicBezTo>
                  <a:cubicBezTo>
                    <a:pt x="838278" y="10404"/>
                    <a:pt x="942586" y="4276"/>
                    <a:pt x="989623" y="0"/>
                  </a:cubicBezTo>
                  <a:cubicBezTo>
                    <a:pt x="1160311" y="8128"/>
                    <a:pt x="1331654" y="7381"/>
                    <a:pt x="1501687" y="24384"/>
                  </a:cubicBezTo>
                  <a:cubicBezTo>
                    <a:pt x="1536238" y="27839"/>
                    <a:pt x="1565423" y="53007"/>
                    <a:pt x="1599223" y="60960"/>
                  </a:cubicBezTo>
                  <a:cubicBezTo>
                    <a:pt x="1635046" y="69389"/>
                    <a:pt x="1672375" y="69088"/>
                    <a:pt x="1708951" y="73152"/>
                  </a:cubicBezTo>
                  <a:cubicBezTo>
                    <a:pt x="1745527" y="85344"/>
                    <a:pt x="1782746" y="95754"/>
                    <a:pt x="1818679" y="109728"/>
                  </a:cubicBezTo>
                  <a:cubicBezTo>
                    <a:pt x="1997252" y="179173"/>
                    <a:pt x="1858191" y="143343"/>
                    <a:pt x="2050327" y="195072"/>
                  </a:cubicBezTo>
                  <a:cubicBezTo>
                    <a:pt x="2115048" y="212497"/>
                    <a:pt x="2245399" y="243840"/>
                    <a:pt x="2245399" y="243840"/>
                  </a:cubicBezTo>
                  <a:lnTo>
                    <a:pt x="2342935" y="316992"/>
                  </a:lnTo>
                  <a:cubicBezTo>
                    <a:pt x="2367695" y="335562"/>
                    <a:pt x="2400103" y="340761"/>
                    <a:pt x="2428279" y="353568"/>
                  </a:cubicBezTo>
                  <a:cubicBezTo>
                    <a:pt x="2444825" y="361089"/>
                    <a:pt x="2462258" y="367388"/>
                    <a:pt x="2477047" y="377952"/>
                  </a:cubicBezTo>
                  <a:cubicBezTo>
                    <a:pt x="2491077" y="387974"/>
                    <a:pt x="2500532" y="403307"/>
                    <a:pt x="2513623" y="414528"/>
                  </a:cubicBezTo>
                  <a:cubicBezTo>
                    <a:pt x="2556830" y="451562"/>
                    <a:pt x="2575122" y="451823"/>
                    <a:pt x="2611159" y="499872"/>
                  </a:cubicBezTo>
                  <a:cubicBezTo>
                    <a:pt x="2635297" y="532056"/>
                    <a:pt x="2640875" y="575306"/>
                    <a:pt x="2659927" y="609600"/>
                  </a:cubicBezTo>
                  <a:cubicBezTo>
                    <a:pt x="2669795" y="627363"/>
                    <a:pt x="2684311" y="642112"/>
                    <a:pt x="2696503" y="658368"/>
                  </a:cubicBezTo>
                  <a:cubicBezTo>
                    <a:pt x="2700567" y="678688"/>
                    <a:pt x="2704200" y="699099"/>
                    <a:pt x="2708695" y="719328"/>
                  </a:cubicBezTo>
                  <a:cubicBezTo>
                    <a:pt x="2712330" y="735685"/>
                    <a:pt x="2717601" y="751665"/>
                    <a:pt x="2720887" y="768096"/>
                  </a:cubicBezTo>
                  <a:cubicBezTo>
                    <a:pt x="2725735" y="792336"/>
                    <a:pt x="2727520" y="817161"/>
                    <a:pt x="2733079" y="841248"/>
                  </a:cubicBezTo>
                  <a:cubicBezTo>
                    <a:pt x="2739732" y="870077"/>
                    <a:pt x="2751264" y="897662"/>
                    <a:pt x="2757463" y="926592"/>
                  </a:cubicBezTo>
                  <a:cubicBezTo>
                    <a:pt x="2772657" y="997498"/>
                    <a:pt x="2777661" y="1124016"/>
                    <a:pt x="2781847" y="1182624"/>
                  </a:cubicBezTo>
                  <a:cubicBezTo>
                    <a:pt x="2777783" y="1353312"/>
                    <a:pt x="2780766" y="1524314"/>
                    <a:pt x="2769655" y="1694688"/>
                  </a:cubicBezTo>
                  <a:cubicBezTo>
                    <a:pt x="2768472" y="1712824"/>
                    <a:pt x="2751653" y="1726438"/>
                    <a:pt x="2745271" y="1743456"/>
                  </a:cubicBezTo>
                  <a:cubicBezTo>
                    <a:pt x="2727221" y="1791589"/>
                    <a:pt x="2725018" y="1846988"/>
                    <a:pt x="2696503" y="1889760"/>
                  </a:cubicBezTo>
                  <a:cubicBezTo>
                    <a:pt x="2688375" y="1901952"/>
                    <a:pt x="2678672" y="1913230"/>
                    <a:pt x="2672119" y="1926336"/>
                  </a:cubicBezTo>
                  <a:cubicBezTo>
                    <a:pt x="2666372" y="1937831"/>
                    <a:pt x="2667056" y="1952219"/>
                    <a:pt x="2659927" y="1962912"/>
                  </a:cubicBezTo>
                  <a:cubicBezTo>
                    <a:pt x="2650363" y="1977258"/>
                    <a:pt x="2633373" y="1985458"/>
                    <a:pt x="2623351" y="1999488"/>
                  </a:cubicBezTo>
                  <a:cubicBezTo>
                    <a:pt x="2612787" y="2014277"/>
                    <a:pt x="2608600" y="2032844"/>
                    <a:pt x="2598967" y="2048256"/>
                  </a:cubicBezTo>
                  <a:cubicBezTo>
                    <a:pt x="2561853" y="2107638"/>
                    <a:pt x="2573346" y="2086552"/>
                    <a:pt x="2525815" y="2121408"/>
                  </a:cubicBezTo>
                  <a:cubicBezTo>
                    <a:pt x="2476657" y="2157458"/>
                    <a:pt x="2434035" y="2203874"/>
                    <a:pt x="2379511" y="2231136"/>
                  </a:cubicBezTo>
                  <a:cubicBezTo>
                    <a:pt x="2355127" y="2243328"/>
                    <a:pt x="2331671" y="2257587"/>
                    <a:pt x="2306359" y="2267712"/>
                  </a:cubicBezTo>
                  <a:cubicBezTo>
                    <a:pt x="2270562" y="2282031"/>
                    <a:pt x="2231953" y="2288835"/>
                    <a:pt x="2196631" y="2304288"/>
                  </a:cubicBezTo>
                  <a:cubicBezTo>
                    <a:pt x="2080209" y="2355223"/>
                    <a:pt x="2146757" y="2347854"/>
                    <a:pt x="2038135" y="2389632"/>
                  </a:cubicBezTo>
                  <a:cubicBezTo>
                    <a:pt x="2010521" y="2400253"/>
                    <a:pt x="1980149" y="2402751"/>
                    <a:pt x="1952791" y="2414016"/>
                  </a:cubicBezTo>
                  <a:cubicBezTo>
                    <a:pt x="1669285" y="2530754"/>
                    <a:pt x="1916429" y="2446457"/>
                    <a:pt x="1794295" y="2487168"/>
                  </a:cubicBezTo>
                  <a:cubicBezTo>
                    <a:pt x="1512393" y="2481530"/>
                    <a:pt x="1270616" y="2486158"/>
                    <a:pt x="1001815" y="2462784"/>
                  </a:cubicBezTo>
                  <a:cubicBezTo>
                    <a:pt x="969173" y="2459946"/>
                    <a:pt x="936791" y="2454656"/>
                    <a:pt x="904279" y="2450592"/>
                  </a:cubicBezTo>
                  <a:cubicBezTo>
                    <a:pt x="892087" y="2446528"/>
                    <a:pt x="880248" y="2441188"/>
                    <a:pt x="867703" y="2438400"/>
                  </a:cubicBezTo>
                  <a:cubicBezTo>
                    <a:pt x="843571" y="2433037"/>
                    <a:pt x="818229" y="2433311"/>
                    <a:pt x="794551" y="2426208"/>
                  </a:cubicBezTo>
                  <a:cubicBezTo>
                    <a:pt x="777143" y="2420986"/>
                    <a:pt x="763025" y="2407571"/>
                    <a:pt x="745783" y="2401824"/>
                  </a:cubicBezTo>
                  <a:cubicBezTo>
                    <a:pt x="726124" y="2395271"/>
                    <a:pt x="705143" y="2393696"/>
                    <a:pt x="684823" y="2389632"/>
                  </a:cubicBezTo>
                  <a:cubicBezTo>
                    <a:pt x="661715" y="2374227"/>
                    <a:pt x="588693" y="2327499"/>
                    <a:pt x="562903" y="2304288"/>
                  </a:cubicBezTo>
                  <a:cubicBezTo>
                    <a:pt x="537271" y="2281219"/>
                    <a:pt x="514135" y="2255520"/>
                    <a:pt x="489751" y="2231136"/>
                  </a:cubicBezTo>
                  <a:cubicBezTo>
                    <a:pt x="470474" y="2211859"/>
                    <a:pt x="468297" y="2180667"/>
                    <a:pt x="453175" y="2157984"/>
                  </a:cubicBezTo>
                  <a:cubicBezTo>
                    <a:pt x="443611" y="2143638"/>
                    <a:pt x="427185" y="2135018"/>
                    <a:pt x="416599" y="2121408"/>
                  </a:cubicBezTo>
                  <a:cubicBezTo>
                    <a:pt x="398607" y="2098275"/>
                    <a:pt x="385415" y="2071701"/>
                    <a:pt x="367831" y="2048256"/>
                  </a:cubicBezTo>
                  <a:lnTo>
                    <a:pt x="331255" y="1999488"/>
                  </a:lnTo>
                  <a:lnTo>
                    <a:pt x="294679" y="1889760"/>
                  </a:lnTo>
                  <a:cubicBezTo>
                    <a:pt x="290045" y="1875859"/>
                    <a:pt x="276848" y="1866290"/>
                    <a:pt x="270295" y="1853184"/>
                  </a:cubicBezTo>
                  <a:cubicBezTo>
                    <a:pt x="264548" y="1841689"/>
                    <a:pt x="263850" y="1828103"/>
                    <a:pt x="258103" y="1816608"/>
                  </a:cubicBezTo>
                  <a:cubicBezTo>
                    <a:pt x="251550" y="1803502"/>
                    <a:pt x="240272" y="1793138"/>
                    <a:pt x="233719" y="1780032"/>
                  </a:cubicBezTo>
                  <a:cubicBezTo>
                    <a:pt x="227972" y="1768537"/>
                    <a:pt x="227768" y="1754690"/>
                    <a:pt x="221527" y="1743456"/>
                  </a:cubicBezTo>
                  <a:cubicBezTo>
                    <a:pt x="176933" y="1663188"/>
                    <a:pt x="155678" y="1667829"/>
                    <a:pt x="123991" y="1572768"/>
                  </a:cubicBezTo>
                  <a:lnTo>
                    <a:pt x="75223" y="1426464"/>
                  </a:lnTo>
                  <a:cubicBezTo>
                    <a:pt x="70589" y="1412563"/>
                    <a:pt x="61200" y="1400249"/>
                    <a:pt x="50839" y="1389888"/>
                  </a:cubicBezTo>
                  <a:cubicBezTo>
                    <a:pt x="40478" y="1379527"/>
                    <a:pt x="32551" y="1389888"/>
                    <a:pt x="26455" y="1365504"/>
                  </a:cubicBezTo>
                  <a:close/>
                </a:path>
              </a:pathLst>
            </a:custGeom>
            <a:solidFill>
              <a:srgbClr val="D9EB95"/>
            </a:solidFill>
            <a:ln>
              <a:solidFill>
                <a:srgbClr val="D9E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06286" y="653143"/>
              <a:ext cx="217714" cy="217714"/>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209800" y="1600200"/>
              <a:ext cx="217714" cy="217714"/>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306286" y="1632857"/>
              <a:ext cx="217714" cy="217714"/>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88571" y="979714"/>
              <a:ext cx="217714" cy="217714"/>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796143" y="1469571"/>
              <a:ext cx="217714" cy="217714"/>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394857" y="1197429"/>
              <a:ext cx="217714" cy="217714"/>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32857" y="816429"/>
              <a:ext cx="217714" cy="217714"/>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122714" y="925286"/>
              <a:ext cx="217714" cy="217714"/>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469571" y="1197429"/>
              <a:ext cx="217714" cy="217714"/>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2"/>
          <a:srcRect/>
          <a:stretch>
            <a:fillRect/>
          </a:stretch>
        </p:blipFill>
        <p:spPr bwMode="auto">
          <a:xfrm>
            <a:off x="4705350" y="1143000"/>
            <a:ext cx="4438650" cy="40767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Các</a:t>
            </a:r>
            <a:r>
              <a:rPr lang="en-US" smtClean="0">
                <a:latin typeface="Times New Roman" pitchFamily="18" charset="0"/>
                <a:cs typeface="Times New Roman" pitchFamily="18" charset="0"/>
              </a:rPr>
              <a:t> định nghĩa (2)</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228600" y="1447800"/>
            <a:ext cx="4648200" cy="4267200"/>
          </a:xfrm>
        </p:spPr>
        <p:txBody>
          <a:bodyPr>
            <a:noAutofit/>
          </a:bodyPr>
          <a:lstStyle/>
          <a:p>
            <a:pPr algn="just"/>
            <a:r>
              <a:rPr lang="en-US" sz="2000" smtClean="0">
                <a:latin typeface="Times New Roman" pitchFamily="18" charset="0"/>
                <a:cs typeface="Times New Roman" pitchFamily="18" charset="0"/>
              </a:rPr>
              <a:t>Độ nhập cư </a:t>
            </a:r>
            <a:r>
              <a:rPr lang="el-GR" sz="2000" i="1" smtClean="0">
                <a:latin typeface="Times New Roman" pitchFamily="18" charset="0"/>
                <a:cs typeface="Times New Roman" pitchFamily="18" charset="0"/>
              </a:rPr>
              <a:t>λ</a:t>
            </a:r>
            <a:r>
              <a:rPr lang="en-US" sz="2000" i="1" smtClean="0">
                <a:latin typeface="Times New Roman" pitchFamily="18" charset="0"/>
                <a:cs typeface="Times New Roman" pitchFamily="18" charset="0"/>
              </a:rPr>
              <a:t>(HSI) R </a:t>
            </a:r>
            <a:r>
              <a:rPr lang="en-US" sz="2000" i="1" smtClean="0">
                <a:latin typeface="Times New Roman"/>
                <a:cs typeface="Times New Roman"/>
              </a:rPr>
              <a:t>→ R</a:t>
            </a:r>
            <a:r>
              <a:rPr lang="en-US" sz="2000" smtClean="0">
                <a:latin typeface="Times New Roman" pitchFamily="18" charset="0"/>
                <a:cs typeface="Times New Roman" pitchFamily="18" charset="0"/>
              </a:rPr>
              <a:t>:  số cá thể</a:t>
            </a:r>
            <a:r>
              <a:rPr lang="en-US" sz="2000" i="1" smtClean="0">
                <a:latin typeface="Times New Roman" pitchFamily="18" charset="0"/>
                <a:cs typeface="Times New Roman" pitchFamily="18" charset="0"/>
              </a:rPr>
              <a:t> </a:t>
            </a:r>
            <a:r>
              <a:rPr lang="en-US" sz="2000" smtClean="0">
                <a:latin typeface="Times New Roman" pitchFamily="18" charset="0"/>
                <a:cs typeface="Times New Roman" pitchFamily="18" charset="0"/>
              </a:rPr>
              <a:t> có thể nhập cư vào quần thể đang xét</a:t>
            </a:r>
          </a:p>
          <a:p>
            <a:pPr algn="just"/>
            <a:r>
              <a:rPr lang="en-US" sz="2000" smtClean="0">
                <a:latin typeface="Times New Roman" pitchFamily="18" charset="0"/>
                <a:cs typeface="Times New Roman" pitchFamily="18" charset="0"/>
              </a:rPr>
              <a:t>Độ di cư </a:t>
            </a:r>
            <a:r>
              <a:rPr lang="el-GR" sz="2000" i="1" smtClean="0">
                <a:latin typeface="Times New Roman" pitchFamily="18" charset="0"/>
                <a:cs typeface="Times New Roman" pitchFamily="18" charset="0"/>
              </a:rPr>
              <a:t>μ</a:t>
            </a:r>
            <a:r>
              <a:rPr lang="en-US" sz="2000" i="1" smtClean="0">
                <a:latin typeface="Times New Roman" pitchFamily="18" charset="0"/>
                <a:cs typeface="Times New Roman" pitchFamily="18" charset="0"/>
              </a:rPr>
              <a:t>(HSI) R </a:t>
            </a:r>
            <a:r>
              <a:rPr lang="en-US" sz="2000" i="1" smtClean="0">
                <a:latin typeface="Times New Roman"/>
                <a:cs typeface="Times New Roman"/>
              </a:rPr>
              <a:t>→ R </a:t>
            </a:r>
            <a:r>
              <a:rPr lang="en-US" sz="2000" smtClean="0">
                <a:latin typeface="Times New Roman" pitchFamily="18" charset="0"/>
                <a:cs typeface="Times New Roman" pitchFamily="18" charset="0"/>
              </a:rPr>
              <a:t>: số  cá thể của quần thể có thể di cư đến nơi khác</a:t>
            </a:r>
          </a:p>
          <a:p>
            <a:pPr algn="just"/>
            <a:r>
              <a:rPr lang="en-US" sz="2000" i="1" smtClean="0">
                <a:latin typeface="Times New Roman" pitchFamily="18" charset="0"/>
                <a:cs typeface="Times New Roman" pitchFamily="18" charset="0"/>
              </a:rPr>
              <a:t>I </a:t>
            </a:r>
            <a:r>
              <a:rPr lang="en-US" sz="2000" smtClean="0">
                <a:latin typeface="Times New Roman" pitchFamily="18" charset="0"/>
                <a:cs typeface="Times New Roman" pitchFamily="18" charset="0"/>
              </a:rPr>
              <a:t>là độ nhập cư tối đa của một quần thể xảy ra khi quần thể không tồn tại loài nào (</a:t>
            </a:r>
            <a:r>
              <a:rPr lang="en-US" sz="2000" i="1" smtClean="0">
                <a:latin typeface="Times New Roman" pitchFamily="18" charset="0"/>
                <a:cs typeface="Times New Roman" pitchFamily="18" charset="0"/>
              </a:rPr>
              <a:t>S</a:t>
            </a:r>
            <a:r>
              <a:rPr lang="en-US" sz="2000" i="1" baseline="-25000" smtClean="0">
                <a:latin typeface="Times New Roman" pitchFamily="18" charset="0"/>
                <a:cs typeface="Times New Roman" pitchFamily="18" charset="0"/>
              </a:rPr>
              <a:t>0</a:t>
            </a:r>
            <a:r>
              <a:rPr lang="en-US" sz="2000" i="1" smtClean="0">
                <a:latin typeface="Times New Roman" pitchFamily="18" charset="0"/>
                <a:cs typeface="Times New Roman" pitchFamily="18" charset="0"/>
              </a:rPr>
              <a:t> </a:t>
            </a:r>
            <a:r>
              <a:rPr lang="en-US" sz="2000" smtClean="0">
                <a:latin typeface="Times New Roman" pitchFamily="18" charset="0"/>
                <a:cs typeface="Times New Roman" pitchFamily="18" charset="0"/>
              </a:rPr>
              <a:t>)</a:t>
            </a:r>
          </a:p>
          <a:p>
            <a:pPr algn="just"/>
            <a:r>
              <a:rPr lang="en-US" sz="2000" smtClean="0">
                <a:latin typeface="Times New Roman" pitchFamily="18" charset="0"/>
                <a:cs typeface="Times New Roman" pitchFamily="18" charset="0"/>
              </a:rPr>
              <a:t>E là độ di cư tối đa xảy ra khi quần thể có tối đa số loài có thể chứa (</a:t>
            </a:r>
            <a:r>
              <a:rPr lang="en-US" sz="2000" i="1" smtClean="0">
                <a:latin typeface="Times New Roman" pitchFamily="18" charset="0"/>
                <a:cs typeface="Times New Roman" pitchFamily="18" charset="0"/>
              </a:rPr>
              <a:t>S</a:t>
            </a:r>
            <a:r>
              <a:rPr lang="en-US" sz="2000" i="1" baseline="-25000" smtClean="0">
                <a:latin typeface="Times New Roman" pitchFamily="18" charset="0"/>
                <a:cs typeface="Times New Roman" pitchFamily="18" charset="0"/>
              </a:rPr>
              <a:t>max</a:t>
            </a:r>
            <a:r>
              <a:rPr lang="en-US" sz="2000" i="1" smtClean="0">
                <a:latin typeface="Times New Roman" pitchFamily="18" charset="0"/>
                <a:cs typeface="Times New Roman" pitchFamily="18" charset="0"/>
              </a:rPr>
              <a:t> </a:t>
            </a:r>
            <a:r>
              <a:rPr lang="en-US" sz="2000" smtClean="0">
                <a:latin typeface="Times New Roman" pitchFamily="18" charset="0"/>
                <a:cs typeface="Times New Roman" pitchFamily="18" charset="0"/>
              </a:rPr>
              <a:t>)  </a:t>
            </a:r>
            <a:endParaRPr lang="en-US" sz="2000" i="1">
              <a:latin typeface="Times New Roman" pitchFamily="18" charset="0"/>
              <a:cs typeface="Times New Roman" pitchFamily="18" charset="0"/>
            </a:endParaRPr>
          </a:p>
        </p:txBody>
      </p:sp>
      <p:grpSp>
        <p:nvGrpSpPr>
          <p:cNvPr id="20" name="Group 19"/>
          <p:cNvGrpSpPr/>
          <p:nvPr/>
        </p:nvGrpSpPr>
        <p:grpSpPr>
          <a:xfrm>
            <a:off x="533400" y="4724400"/>
            <a:ext cx="2057400" cy="1524000"/>
            <a:chOff x="762000" y="381000"/>
            <a:chExt cx="3913284" cy="3360392"/>
          </a:xfrm>
        </p:grpSpPr>
        <p:grpSp>
          <p:nvGrpSpPr>
            <p:cNvPr id="5" name="Group 4"/>
            <p:cNvGrpSpPr/>
            <p:nvPr/>
          </p:nvGrpSpPr>
          <p:grpSpPr>
            <a:xfrm>
              <a:off x="762000" y="381000"/>
              <a:ext cx="3124200" cy="2667000"/>
              <a:chOff x="762000" y="381000"/>
              <a:chExt cx="3124200" cy="2667000"/>
            </a:xfrm>
          </p:grpSpPr>
          <p:sp>
            <p:nvSpPr>
              <p:cNvPr id="6" name="Freeform 5"/>
              <p:cNvSpPr/>
              <p:nvPr/>
            </p:nvSpPr>
            <p:spPr>
              <a:xfrm>
                <a:off x="762000" y="381000"/>
                <a:ext cx="3124200" cy="2667000"/>
              </a:xfrm>
              <a:custGeom>
                <a:avLst/>
                <a:gdLst>
                  <a:gd name="connsiteX0" fmla="*/ 26455 w 2781847"/>
                  <a:gd name="connsiteY0" fmla="*/ 1365504 h 2530754"/>
                  <a:gd name="connsiteX1" fmla="*/ 14263 w 2781847"/>
                  <a:gd name="connsiteY1" fmla="*/ 1243584 h 2530754"/>
                  <a:gd name="connsiteX2" fmla="*/ 2071 w 2781847"/>
                  <a:gd name="connsiteY2" fmla="*/ 1207008 h 2530754"/>
                  <a:gd name="connsiteX3" fmla="*/ 14263 w 2781847"/>
                  <a:gd name="connsiteY3" fmla="*/ 670560 h 2530754"/>
                  <a:gd name="connsiteX4" fmla="*/ 50839 w 2781847"/>
                  <a:gd name="connsiteY4" fmla="*/ 597408 h 2530754"/>
                  <a:gd name="connsiteX5" fmla="*/ 63031 w 2781847"/>
                  <a:gd name="connsiteY5" fmla="*/ 548640 h 2530754"/>
                  <a:gd name="connsiteX6" fmla="*/ 136183 w 2781847"/>
                  <a:gd name="connsiteY6" fmla="*/ 463296 h 2530754"/>
                  <a:gd name="connsiteX7" fmla="*/ 319063 w 2781847"/>
                  <a:gd name="connsiteY7" fmla="*/ 243840 h 2530754"/>
                  <a:gd name="connsiteX8" fmla="*/ 562903 w 2781847"/>
                  <a:gd name="connsiteY8" fmla="*/ 109728 h 2530754"/>
                  <a:gd name="connsiteX9" fmla="*/ 660439 w 2781847"/>
                  <a:gd name="connsiteY9" fmla="*/ 73152 h 2530754"/>
                  <a:gd name="connsiteX10" fmla="*/ 782359 w 2781847"/>
                  <a:gd name="connsiteY10" fmla="*/ 24384 h 2530754"/>
                  <a:gd name="connsiteX11" fmla="*/ 989623 w 2781847"/>
                  <a:gd name="connsiteY11" fmla="*/ 0 h 2530754"/>
                  <a:gd name="connsiteX12" fmla="*/ 1501687 w 2781847"/>
                  <a:gd name="connsiteY12" fmla="*/ 24384 h 2530754"/>
                  <a:gd name="connsiteX13" fmla="*/ 1599223 w 2781847"/>
                  <a:gd name="connsiteY13" fmla="*/ 60960 h 2530754"/>
                  <a:gd name="connsiteX14" fmla="*/ 1708951 w 2781847"/>
                  <a:gd name="connsiteY14" fmla="*/ 73152 h 2530754"/>
                  <a:gd name="connsiteX15" fmla="*/ 1818679 w 2781847"/>
                  <a:gd name="connsiteY15" fmla="*/ 109728 h 2530754"/>
                  <a:gd name="connsiteX16" fmla="*/ 2050327 w 2781847"/>
                  <a:gd name="connsiteY16" fmla="*/ 195072 h 2530754"/>
                  <a:gd name="connsiteX17" fmla="*/ 2245399 w 2781847"/>
                  <a:gd name="connsiteY17" fmla="*/ 243840 h 2530754"/>
                  <a:gd name="connsiteX18" fmla="*/ 2342935 w 2781847"/>
                  <a:gd name="connsiteY18" fmla="*/ 316992 h 2530754"/>
                  <a:gd name="connsiteX19" fmla="*/ 2428279 w 2781847"/>
                  <a:gd name="connsiteY19" fmla="*/ 353568 h 2530754"/>
                  <a:gd name="connsiteX20" fmla="*/ 2477047 w 2781847"/>
                  <a:gd name="connsiteY20" fmla="*/ 377952 h 2530754"/>
                  <a:gd name="connsiteX21" fmla="*/ 2513623 w 2781847"/>
                  <a:gd name="connsiteY21" fmla="*/ 414528 h 2530754"/>
                  <a:gd name="connsiteX22" fmla="*/ 2611159 w 2781847"/>
                  <a:gd name="connsiteY22" fmla="*/ 499872 h 2530754"/>
                  <a:gd name="connsiteX23" fmla="*/ 2659927 w 2781847"/>
                  <a:gd name="connsiteY23" fmla="*/ 609600 h 2530754"/>
                  <a:gd name="connsiteX24" fmla="*/ 2696503 w 2781847"/>
                  <a:gd name="connsiteY24" fmla="*/ 658368 h 2530754"/>
                  <a:gd name="connsiteX25" fmla="*/ 2708695 w 2781847"/>
                  <a:gd name="connsiteY25" fmla="*/ 719328 h 2530754"/>
                  <a:gd name="connsiteX26" fmla="*/ 2720887 w 2781847"/>
                  <a:gd name="connsiteY26" fmla="*/ 768096 h 2530754"/>
                  <a:gd name="connsiteX27" fmla="*/ 2733079 w 2781847"/>
                  <a:gd name="connsiteY27" fmla="*/ 841248 h 2530754"/>
                  <a:gd name="connsiteX28" fmla="*/ 2757463 w 2781847"/>
                  <a:gd name="connsiteY28" fmla="*/ 926592 h 2530754"/>
                  <a:gd name="connsiteX29" fmla="*/ 2781847 w 2781847"/>
                  <a:gd name="connsiteY29" fmla="*/ 1182624 h 2530754"/>
                  <a:gd name="connsiteX30" fmla="*/ 2769655 w 2781847"/>
                  <a:gd name="connsiteY30" fmla="*/ 1694688 h 2530754"/>
                  <a:gd name="connsiteX31" fmla="*/ 2745271 w 2781847"/>
                  <a:gd name="connsiteY31" fmla="*/ 1743456 h 2530754"/>
                  <a:gd name="connsiteX32" fmla="*/ 2696503 w 2781847"/>
                  <a:gd name="connsiteY32" fmla="*/ 1889760 h 2530754"/>
                  <a:gd name="connsiteX33" fmla="*/ 2672119 w 2781847"/>
                  <a:gd name="connsiteY33" fmla="*/ 1926336 h 2530754"/>
                  <a:gd name="connsiteX34" fmla="*/ 2659927 w 2781847"/>
                  <a:gd name="connsiteY34" fmla="*/ 1962912 h 2530754"/>
                  <a:gd name="connsiteX35" fmla="*/ 2623351 w 2781847"/>
                  <a:gd name="connsiteY35" fmla="*/ 1999488 h 2530754"/>
                  <a:gd name="connsiteX36" fmla="*/ 2598967 w 2781847"/>
                  <a:gd name="connsiteY36" fmla="*/ 2048256 h 2530754"/>
                  <a:gd name="connsiteX37" fmla="*/ 2525815 w 2781847"/>
                  <a:gd name="connsiteY37" fmla="*/ 2121408 h 2530754"/>
                  <a:gd name="connsiteX38" fmla="*/ 2379511 w 2781847"/>
                  <a:gd name="connsiteY38" fmla="*/ 2231136 h 2530754"/>
                  <a:gd name="connsiteX39" fmla="*/ 2306359 w 2781847"/>
                  <a:gd name="connsiteY39" fmla="*/ 2267712 h 2530754"/>
                  <a:gd name="connsiteX40" fmla="*/ 2196631 w 2781847"/>
                  <a:gd name="connsiteY40" fmla="*/ 2304288 h 2530754"/>
                  <a:gd name="connsiteX41" fmla="*/ 2038135 w 2781847"/>
                  <a:gd name="connsiteY41" fmla="*/ 2389632 h 2530754"/>
                  <a:gd name="connsiteX42" fmla="*/ 1952791 w 2781847"/>
                  <a:gd name="connsiteY42" fmla="*/ 2414016 h 2530754"/>
                  <a:gd name="connsiteX43" fmla="*/ 1794295 w 2781847"/>
                  <a:gd name="connsiteY43" fmla="*/ 2487168 h 2530754"/>
                  <a:gd name="connsiteX44" fmla="*/ 1001815 w 2781847"/>
                  <a:gd name="connsiteY44" fmla="*/ 2462784 h 2530754"/>
                  <a:gd name="connsiteX45" fmla="*/ 904279 w 2781847"/>
                  <a:gd name="connsiteY45" fmla="*/ 2450592 h 2530754"/>
                  <a:gd name="connsiteX46" fmla="*/ 867703 w 2781847"/>
                  <a:gd name="connsiteY46" fmla="*/ 2438400 h 2530754"/>
                  <a:gd name="connsiteX47" fmla="*/ 794551 w 2781847"/>
                  <a:gd name="connsiteY47" fmla="*/ 2426208 h 2530754"/>
                  <a:gd name="connsiteX48" fmla="*/ 745783 w 2781847"/>
                  <a:gd name="connsiteY48" fmla="*/ 2401824 h 2530754"/>
                  <a:gd name="connsiteX49" fmla="*/ 684823 w 2781847"/>
                  <a:gd name="connsiteY49" fmla="*/ 2389632 h 2530754"/>
                  <a:gd name="connsiteX50" fmla="*/ 562903 w 2781847"/>
                  <a:gd name="connsiteY50" fmla="*/ 2304288 h 2530754"/>
                  <a:gd name="connsiteX51" fmla="*/ 489751 w 2781847"/>
                  <a:gd name="connsiteY51" fmla="*/ 2231136 h 2530754"/>
                  <a:gd name="connsiteX52" fmla="*/ 453175 w 2781847"/>
                  <a:gd name="connsiteY52" fmla="*/ 2157984 h 2530754"/>
                  <a:gd name="connsiteX53" fmla="*/ 416599 w 2781847"/>
                  <a:gd name="connsiteY53" fmla="*/ 2121408 h 2530754"/>
                  <a:gd name="connsiteX54" fmla="*/ 367831 w 2781847"/>
                  <a:gd name="connsiteY54" fmla="*/ 2048256 h 2530754"/>
                  <a:gd name="connsiteX55" fmla="*/ 331255 w 2781847"/>
                  <a:gd name="connsiteY55" fmla="*/ 1999488 h 2530754"/>
                  <a:gd name="connsiteX56" fmla="*/ 294679 w 2781847"/>
                  <a:gd name="connsiteY56" fmla="*/ 1889760 h 2530754"/>
                  <a:gd name="connsiteX57" fmla="*/ 270295 w 2781847"/>
                  <a:gd name="connsiteY57" fmla="*/ 1853184 h 2530754"/>
                  <a:gd name="connsiteX58" fmla="*/ 258103 w 2781847"/>
                  <a:gd name="connsiteY58" fmla="*/ 1816608 h 2530754"/>
                  <a:gd name="connsiteX59" fmla="*/ 233719 w 2781847"/>
                  <a:gd name="connsiteY59" fmla="*/ 1780032 h 2530754"/>
                  <a:gd name="connsiteX60" fmla="*/ 221527 w 2781847"/>
                  <a:gd name="connsiteY60" fmla="*/ 1743456 h 2530754"/>
                  <a:gd name="connsiteX61" fmla="*/ 123991 w 2781847"/>
                  <a:gd name="connsiteY61" fmla="*/ 1572768 h 2530754"/>
                  <a:gd name="connsiteX62" fmla="*/ 75223 w 2781847"/>
                  <a:gd name="connsiteY62" fmla="*/ 1426464 h 2530754"/>
                  <a:gd name="connsiteX63" fmla="*/ 50839 w 2781847"/>
                  <a:gd name="connsiteY63" fmla="*/ 1389888 h 2530754"/>
                  <a:gd name="connsiteX64" fmla="*/ 26455 w 2781847"/>
                  <a:gd name="connsiteY64" fmla="*/ 1365504 h 253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81847" h="2530754">
                    <a:moveTo>
                      <a:pt x="26455" y="1365504"/>
                    </a:moveTo>
                    <a:cubicBezTo>
                      <a:pt x="20359" y="1341120"/>
                      <a:pt x="20473" y="1283952"/>
                      <a:pt x="14263" y="1243584"/>
                    </a:cubicBezTo>
                    <a:cubicBezTo>
                      <a:pt x="12309" y="1230882"/>
                      <a:pt x="2071" y="1219859"/>
                      <a:pt x="2071" y="1207008"/>
                    </a:cubicBezTo>
                    <a:cubicBezTo>
                      <a:pt x="2071" y="1028146"/>
                      <a:pt x="0" y="848853"/>
                      <a:pt x="14263" y="670560"/>
                    </a:cubicBezTo>
                    <a:cubicBezTo>
                      <a:pt x="16437" y="643385"/>
                      <a:pt x="40714" y="622720"/>
                      <a:pt x="50839" y="597408"/>
                    </a:cubicBezTo>
                    <a:cubicBezTo>
                      <a:pt x="57062" y="581850"/>
                      <a:pt x="55537" y="563627"/>
                      <a:pt x="63031" y="548640"/>
                    </a:cubicBezTo>
                    <a:cubicBezTo>
                      <a:pt x="100240" y="474223"/>
                      <a:pt x="93480" y="524300"/>
                      <a:pt x="136183" y="463296"/>
                    </a:cubicBezTo>
                    <a:cubicBezTo>
                      <a:pt x="210332" y="357369"/>
                      <a:pt x="173332" y="334922"/>
                      <a:pt x="319063" y="243840"/>
                    </a:cubicBezTo>
                    <a:cubicBezTo>
                      <a:pt x="399341" y="193666"/>
                      <a:pt x="472605" y="143590"/>
                      <a:pt x="562903" y="109728"/>
                    </a:cubicBezTo>
                    <a:cubicBezTo>
                      <a:pt x="595415" y="97536"/>
                      <a:pt x="628387" y="86507"/>
                      <a:pt x="660439" y="73152"/>
                    </a:cubicBezTo>
                    <a:cubicBezTo>
                      <a:pt x="736116" y="41620"/>
                      <a:pt x="686422" y="48368"/>
                      <a:pt x="782359" y="24384"/>
                    </a:cubicBezTo>
                    <a:cubicBezTo>
                      <a:pt x="838278" y="10404"/>
                      <a:pt x="942586" y="4276"/>
                      <a:pt x="989623" y="0"/>
                    </a:cubicBezTo>
                    <a:cubicBezTo>
                      <a:pt x="1160311" y="8128"/>
                      <a:pt x="1331654" y="7381"/>
                      <a:pt x="1501687" y="24384"/>
                    </a:cubicBezTo>
                    <a:cubicBezTo>
                      <a:pt x="1536238" y="27839"/>
                      <a:pt x="1565423" y="53007"/>
                      <a:pt x="1599223" y="60960"/>
                    </a:cubicBezTo>
                    <a:cubicBezTo>
                      <a:pt x="1635046" y="69389"/>
                      <a:pt x="1672375" y="69088"/>
                      <a:pt x="1708951" y="73152"/>
                    </a:cubicBezTo>
                    <a:cubicBezTo>
                      <a:pt x="1745527" y="85344"/>
                      <a:pt x="1782746" y="95754"/>
                      <a:pt x="1818679" y="109728"/>
                    </a:cubicBezTo>
                    <a:cubicBezTo>
                      <a:pt x="1997252" y="179173"/>
                      <a:pt x="1858191" y="143343"/>
                      <a:pt x="2050327" y="195072"/>
                    </a:cubicBezTo>
                    <a:cubicBezTo>
                      <a:pt x="2115048" y="212497"/>
                      <a:pt x="2245399" y="243840"/>
                      <a:pt x="2245399" y="243840"/>
                    </a:cubicBezTo>
                    <a:lnTo>
                      <a:pt x="2342935" y="316992"/>
                    </a:lnTo>
                    <a:cubicBezTo>
                      <a:pt x="2367695" y="335562"/>
                      <a:pt x="2400103" y="340761"/>
                      <a:pt x="2428279" y="353568"/>
                    </a:cubicBezTo>
                    <a:cubicBezTo>
                      <a:pt x="2444825" y="361089"/>
                      <a:pt x="2462258" y="367388"/>
                      <a:pt x="2477047" y="377952"/>
                    </a:cubicBezTo>
                    <a:cubicBezTo>
                      <a:pt x="2491077" y="387974"/>
                      <a:pt x="2500532" y="403307"/>
                      <a:pt x="2513623" y="414528"/>
                    </a:cubicBezTo>
                    <a:cubicBezTo>
                      <a:pt x="2556830" y="451562"/>
                      <a:pt x="2575122" y="451823"/>
                      <a:pt x="2611159" y="499872"/>
                    </a:cubicBezTo>
                    <a:cubicBezTo>
                      <a:pt x="2635297" y="532056"/>
                      <a:pt x="2640875" y="575306"/>
                      <a:pt x="2659927" y="609600"/>
                    </a:cubicBezTo>
                    <a:cubicBezTo>
                      <a:pt x="2669795" y="627363"/>
                      <a:pt x="2684311" y="642112"/>
                      <a:pt x="2696503" y="658368"/>
                    </a:cubicBezTo>
                    <a:cubicBezTo>
                      <a:pt x="2700567" y="678688"/>
                      <a:pt x="2704200" y="699099"/>
                      <a:pt x="2708695" y="719328"/>
                    </a:cubicBezTo>
                    <a:cubicBezTo>
                      <a:pt x="2712330" y="735685"/>
                      <a:pt x="2717601" y="751665"/>
                      <a:pt x="2720887" y="768096"/>
                    </a:cubicBezTo>
                    <a:cubicBezTo>
                      <a:pt x="2725735" y="792336"/>
                      <a:pt x="2727520" y="817161"/>
                      <a:pt x="2733079" y="841248"/>
                    </a:cubicBezTo>
                    <a:cubicBezTo>
                      <a:pt x="2739732" y="870077"/>
                      <a:pt x="2751264" y="897662"/>
                      <a:pt x="2757463" y="926592"/>
                    </a:cubicBezTo>
                    <a:cubicBezTo>
                      <a:pt x="2772657" y="997498"/>
                      <a:pt x="2777661" y="1124016"/>
                      <a:pt x="2781847" y="1182624"/>
                    </a:cubicBezTo>
                    <a:cubicBezTo>
                      <a:pt x="2777783" y="1353312"/>
                      <a:pt x="2780766" y="1524314"/>
                      <a:pt x="2769655" y="1694688"/>
                    </a:cubicBezTo>
                    <a:cubicBezTo>
                      <a:pt x="2768472" y="1712824"/>
                      <a:pt x="2751653" y="1726438"/>
                      <a:pt x="2745271" y="1743456"/>
                    </a:cubicBezTo>
                    <a:cubicBezTo>
                      <a:pt x="2727221" y="1791589"/>
                      <a:pt x="2725018" y="1846988"/>
                      <a:pt x="2696503" y="1889760"/>
                    </a:cubicBezTo>
                    <a:cubicBezTo>
                      <a:pt x="2688375" y="1901952"/>
                      <a:pt x="2678672" y="1913230"/>
                      <a:pt x="2672119" y="1926336"/>
                    </a:cubicBezTo>
                    <a:cubicBezTo>
                      <a:pt x="2666372" y="1937831"/>
                      <a:pt x="2667056" y="1952219"/>
                      <a:pt x="2659927" y="1962912"/>
                    </a:cubicBezTo>
                    <a:cubicBezTo>
                      <a:pt x="2650363" y="1977258"/>
                      <a:pt x="2633373" y="1985458"/>
                      <a:pt x="2623351" y="1999488"/>
                    </a:cubicBezTo>
                    <a:cubicBezTo>
                      <a:pt x="2612787" y="2014277"/>
                      <a:pt x="2608600" y="2032844"/>
                      <a:pt x="2598967" y="2048256"/>
                    </a:cubicBezTo>
                    <a:cubicBezTo>
                      <a:pt x="2561853" y="2107638"/>
                      <a:pt x="2573346" y="2086552"/>
                      <a:pt x="2525815" y="2121408"/>
                    </a:cubicBezTo>
                    <a:cubicBezTo>
                      <a:pt x="2476657" y="2157458"/>
                      <a:pt x="2434035" y="2203874"/>
                      <a:pt x="2379511" y="2231136"/>
                    </a:cubicBezTo>
                    <a:cubicBezTo>
                      <a:pt x="2355127" y="2243328"/>
                      <a:pt x="2331671" y="2257587"/>
                      <a:pt x="2306359" y="2267712"/>
                    </a:cubicBezTo>
                    <a:cubicBezTo>
                      <a:pt x="2270562" y="2282031"/>
                      <a:pt x="2231953" y="2288835"/>
                      <a:pt x="2196631" y="2304288"/>
                    </a:cubicBezTo>
                    <a:cubicBezTo>
                      <a:pt x="2080209" y="2355223"/>
                      <a:pt x="2146757" y="2347854"/>
                      <a:pt x="2038135" y="2389632"/>
                    </a:cubicBezTo>
                    <a:cubicBezTo>
                      <a:pt x="2010521" y="2400253"/>
                      <a:pt x="1980149" y="2402751"/>
                      <a:pt x="1952791" y="2414016"/>
                    </a:cubicBezTo>
                    <a:cubicBezTo>
                      <a:pt x="1669285" y="2530754"/>
                      <a:pt x="1916429" y="2446457"/>
                      <a:pt x="1794295" y="2487168"/>
                    </a:cubicBezTo>
                    <a:cubicBezTo>
                      <a:pt x="1512393" y="2481530"/>
                      <a:pt x="1270616" y="2486158"/>
                      <a:pt x="1001815" y="2462784"/>
                    </a:cubicBezTo>
                    <a:cubicBezTo>
                      <a:pt x="969173" y="2459946"/>
                      <a:pt x="936791" y="2454656"/>
                      <a:pt x="904279" y="2450592"/>
                    </a:cubicBezTo>
                    <a:cubicBezTo>
                      <a:pt x="892087" y="2446528"/>
                      <a:pt x="880248" y="2441188"/>
                      <a:pt x="867703" y="2438400"/>
                    </a:cubicBezTo>
                    <a:cubicBezTo>
                      <a:pt x="843571" y="2433037"/>
                      <a:pt x="818229" y="2433311"/>
                      <a:pt x="794551" y="2426208"/>
                    </a:cubicBezTo>
                    <a:cubicBezTo>
                      <a:pt x="777143" y="2420986"/>
                      <a:pt x="763025" y="2407571"/>
                      <a:pt x="745783" y="2401824"/>
                    </a:cubicBezTo>
                    <a:cubicBezTo>
                      <a:pt x="726124" y="2395271"/>
                      <a:pt x="705143" y="2393696"/>
                      <a:pt x="684823" y="2389632"/>
                    </a:cubicBezTo>
                    <a:cubicBezTo>
                      <a:pt x="661715" y="2374227"/>
                      <a:pt x="588693" y="2327499"/>
                      <a:pt x="562903" y="2304288"/>
                    </a:cubicBezTo>
                    <a:cubicBezTo>
                      <a:pt x="537271" y="2281219"/>
                      <a:pt x="514135" y="2255520"/>
                      <a:pt x="489751" y="2231136"/>
                    </a:cubicBezTo>
                    <a:cubicBezTo>
                      <a:pt x="470474" y="2211859"/>
                      <a:pt x="468297" y="2180667"/>
                      <a:pt x="453175" y="2157984"/>
                    </a:cubicBezTo>
                    <a:cubicBezTo>
                      <a:pt x="443611" y="2143638"/>
                      <a:pt x="427185" y="2135018"/>
                      <a:pt x="416599" y="2121408"/>
                    </a:cubicBezTo>
                    <a:cubicBezTo>
                      <a:pt x="398607" y="2098275"/>
                      <a:pt x="385415" y="2071701"/>
                      <a:pt x="367831" y="2048256"/>
                    </a:cubicBezTo>
                    <a:lnTo>
                      <a:pt x="331255" y="1999488"/>
                    </a:lnTo>
                    <a:lnTo>
                      <a:pt x="294679" y="1889760"/>
                    </a:lnTo>
                    <a:cubicBezTo>
                      <a:pt x="290045" y="1875859"/>
                      <a:pt x="276848" y="1866290"/>
                      <a:pt x="270295" y="1853184"/>
                    </a:cubicBezTo>
                    <a:cubicBezTo>
                      <a:pt x="264548" y="1841689"/>
                      <a:pt x="263850" y="1828103"/>
                      <a:pt x="258103" y="1816608"/>
                    </a:cubicBezTo>
                    <a:cubicBezTo>
                      <a:pt x="251550" y="1803502"/>
                      <a:pt x="240272" y="1793138"/>
                      <a:pt x="233719" y="1780032"/>
                    </a:cubicBezTo>
                    <a:cubicBezTo>
                      <a:pt x="227972" y="1768537"/>
                      <a:pt x="227768" y="1754690"/>
                      <a:pt x="221527" y="1743456"/>
                    </a:cubicBezTo>
                    <a:cubicBezTo>
                      <a:pt x="176933" y="1663188"/>
                      <a:pt x="155678" y="1667829"/>
                      <a:pt x="123991" y="1572768"/>
                    </a:cubicBezTo>
                    <a:lnTo>
                      <a:pt x="75223" y="1426464"/>
                    </a:lnTo>
                    <a:cubicBezTo>
                      <a:pt x="70589" y="1412563"/>
                      <a:pt x="61200" y="1400249"/>
                      <a:pt x="50839" y="1389888"/>
                    </a:cubicBezTo>
                    <a:cubicBezTo>
                      <a:pt x="40478" y="1379527"/>
                      <a:pt x="32551" y="1389888"/>
                      <a:pt x="26455" y="1365504"/>
                    </a:cubicBezTo>
                    <a:close/>
                  </a:path>
                </a:pathLst>
              </a:custGeom>
              <a:solidFill>
                <a:srgbClr val="D9EB95"/>
              </a:solidFill>
              <a:ln>
                <a:solidFill>
                  <a:srgbClr val="D9E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7620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819400" y="1828800"/>
                <a:ext cx="304800" cy="304800"/>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524000" y="2133600"/>
                <a:ext cx="304800" cy="304800"/>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19200" y="1219200"/>
                <a:ext cx="304800" cy="304800"/>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09800" y="1905000"/>
                <a:ext cx="304800" cy="304800"/>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048000" y="1524000"/>
                <a:ext cx="304800" cy="304800"/>
              </a:xfrm>
              <a:prstGeom prst="ellipse">
                <a:avLst/>
              </a:prstGeom>
              <a:solidFill>
                <a:srgbClr val="553BF3"/>
              </a:solidFill>
              <a:ln>
                <a:solidFill>
                  <a:srgbClr val="553B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981200" y="990600"/>
                <a:ext cx="304800" cy="304800"/>
              </a:xfrm>
              <a:prstGeom prst="ellipse">
                <a:avLst/>
              </a:prstGeom>
              <a:solidFill>
                <a:srgbClr val="1FE1AE"/>
              </a:solidFill>
              <a:ln>
                <a:solidFill>
                  <a:srgbClr val="1FE1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67000" y="11430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52600" y="15240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ight Arrow 15"/>
            <p:cNvSpPr/>
            <p:nvPr/>
          </p:nvSpPr>
          <p:spPr>
            <a:xfrm rot="20531462">
              <a:off x="3913284" y="795223"/>
              <a:ext cx="762000" cy="2964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894629">
              <a:off x="3795931" y="2475854"/>
              <a:ext cx="762000" cy="2964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4906484">
              <a:off x="2525265" y="3254398"/>
              <a:ext cx="59298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7428738">
              <a:off x="994630" y="3060479"/>
              <a:ext cx="59298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2819400" y="4648200"/>
            <a:ext cx="2590800" cy="1447800"/>
            <a:chOff x="381000" y="3810000"/>
            <a:chExt cx="3778546" cy="2200594"/>
          </a:xfrm>
        </p:grpSpPr>
        <p:grpSp>
          <p:nvGrpSpPr>
            <p:cNvPr id="21" name="Group 20"/>
            <p:cNvGrpSpPr/>
            <p:nvPr/>
          </p:nvGrpSpPr>
          <p:grpSpPr>
            <a:xfrm>
              <a:off x="1295400" y="3810000"/>
              <a:ext cx="2026069" cy="2127504"/>
              <a:chOff x="1295400" y="3810000"/>
              <a:chExt cx="2026069" cy="2127504"/>
            </a:xfrm>
          </p:grpSpPr>
          <p:sp>
            <p:nvSpPr>
              <p:cNvPr id="22" name="Freeform 21"/>
              <p:cNvSpPr/>
              <p:nvPr/>
            </p:nvSpPr>
            <p:spPr>
              <a:xfrm>
                <a:off x="1295400" y="3810000"/>
                <a:ext cx="2026069" cy="2127504"/>
              </a:xfrm>
              <a:custGeom>
                <a:avLst/>
                <a:gdLst>
                  <a:gd name="connsiteX0" fmla="*/ 5245 w 2711869"/>
                  <a:gd name="connsiteY0" fmla="*/ 707136 h 2279904"/>
                  <a:gd name="connsiteX1" fmla="*/ 29629 w 2711869"/>
                  <a:gd name="connsiteY1" fmla="*/ 646176 h 2279904"/>
                  <a:gd name="connsiteX2" fmla="*/ 41821 w 2711869"/>
                  <a:gd name="connsiteY2" fmla="*/ 609600 h 2279904"/>
                  <a:gd name="connsiteX3" fmla="*/ 139357 w 2711869"/>
                  <a:gd name="connsiteY3" fmla="*/ 475488 h 2279904"/>
                  <a:gd name="connsiteX4" fmla="*/ 163741 w 2711869"/>
                  <a:gd name="connsiteY4" fmla="*/ 426720 h 2279904"/>
                  <a:gd name="connsiteX5" fmla="*/ 212509 w 2711869"/>
                  <a:gd name="connsiteY5" fmla="*/ 353568 h 2279904"/>
                  <a:gd name="connsiteX6" fmla="*/ 249085 w 2711869"/>
                  <a:gd name="connsiteY6" fmla="*/ 316992 h 2279904"/>
                  <a:gd name="connsiteX7" fmla="*/ 322237 w 2711869"/>
                  <a:gd name="connsiteY7" fmla="*/ 292608 h 2279904"/>
                  <a:gd name="connsiteX8" fmla="*/ 1334173 w 2711869"/>
                  <a:gd name="connsiteY8" fmla="*/ 12192 h 2279904"/>
                  <a:gd name="connsiteX9" fmla="*/ 1370749 w 2711869"/>
                  <a:gd name="connsiteY9" fmla="*/ 0 h 2279904"/>
                  <a:gd name="connsiteX10" fmla="*/ 1699933 w 2711869"/>
                  <a:gd name="connsiteY10" fmla="*/ 12192 h 2279904"/>
                  <a:gd name="connsiteX11" fmla="*/ 1809661 w 2711869"/>
                  <a:gd name="connsiteY11" fmla="*/ 73152 h 2279904"/>
                  <a:gd name="connsiteX12" fmla="*/ 1919389 w 2711869"/>
                  <a:gd name="connsiteY12" fmla="*/ 146304 h 2279904"/>
                  <a:gd name="connsiteX13" fmla="*/ 1992541 w 2711869"/>
                  <a:gd name="connsiteY13" fmla="*/ 170688 h 2279904"/>
                  <a:gd name="connsiteX14" fmla="*/ 2065693 w 2711869"/>
                  <a:gd name="connsiteY14" fmla="*/ 207264 h 2279904"/>
                  <a:gd name="connsiteX15" fmla="*/ 2138845 w 2711869"/>
                  <a:gd name="connsiteY15" fmla="*/ 268224 h 2279904"/>
                  <a:gd name="connsiteX16" fmla="*/ 2211997 w 2711869"/>
                  <a:gd name="connsiteY16" fmla="*/ 316992 h 2279904"/>
                  <a:gd name="connsiteX17" fmla="*/ 2248573 w 2711869"/>
                  <a:gd name="connsiteY17" fmla="*/ 341376 h 2279904"/>
                  <a:gd name="connsiteX18" fmla="*/ 2333917 w 2711869"/>
                  <a:gd name="connsiteY18" fmla="*/ 426720 h 2279904"/>
                  <a:gd name="connsiteX19" fmla="*/ 2370493 w 2711869"/>
                  <a:gd name="connsiteY19" fmla="*/ 463296 h 2279904"/>
                  <a:gd name="connsiteX20" fmla="*/ 2407069 w 2711869"/>
                  <a:gd name="connsiteY20" fmla="*/ 499872 h 2279904"/>
                  <a:gd name="connsiteX21" fmla="*/ 2468029 w 2711869"/>
                  <a:gd name="connsiteY21" fmla="*/ 573024 h 2279904"/>
                  <a:gd name="connsiteX22" fmla="*/ 2516797 w 2711869"/>
                  <a:gd name="connsiteY22" fmla="*/ 646176 h 2279904"/>
                  <a:gd name="connsiteX23" fmla="*/ 2541181 w 2711869"/>
                  <a:gd name="connsiteY23" fmla="*/ 694944 h 2279904"/>
                  <a:gd name="connsiteX24" fmla="*/ 2589949 w 2711869"/>
                  <a:gd name="connsiteY24" fmla="*/ 768096 h 2279904"/>
                  <a:gd name="connsiteX25" fmla="*/ 2614333 w 2711869"/>
                  <a:gd name="connsiteY25" fmla="*/ 804672 h 2279904"/>
                  <a:gd name="connsiteX26" fmla="*/ 2663101 w 2711869"/>
                  <a:gd name="connsiteY26" fmla="*/ 902208 h 2279904"/>
                  <a:gd name="connsiteX27" fmla="*/ 2699677 w 2711869"/>
                  <a:gd name="connsiteY27" fmla="*/ 1060704 h 2279904"/>
                  <a:gd name="connsiteX28" fmla="*/ 2711869 w 2711869"/>
                  <a:gd name="connsiteY28" fmla="*/ 1097280 h 2279904"/>
                  <a:gd name="connsiteX29" fmla="*/ 2699677 w 2711869"/>
                  <a:gd name="connsiteY29" fmla="*/ 1463040 h 2279904"/>
                  <a:gd name="connsiteX30" fmla="*/ 2687485 w 2711869"/>
                  <a:gd name="connsiteY30" fmla="*/ 1499616 h 2279904"/>
                  <a:gd name="connsiteX31" fmla="*/ 2650909 w 2711869"/>
                  <a:gd name="connsiteY31" fmla="*/ 1609344 h 2279904"/>
                  <a:gd name="connsiteX32" fmla="*/ 2638717 w 2711869"/>
                  <a:gd name="connsiteY32" fmla="*/ 1670304 h 2279904"/>
                  <a:gd name="connsiteX33" fmla="*/ 2626525 w 2711869"/>
                  <a:gd name="connsiteY33" fmla="*/ 1743456 h 2279904"/>
                  <a:gd name="connsiteX34" fmla="*/ 2614333 w 2711869"/>
                  <a:gd name="connsiteY34" fmla="*/ 1792224 h 2279904"/>
                  <a:gd name="connsiteX35" fmla="*/ 2565565 w 2711869"/>
                  <a:gd name="connsiteY35" fmla="*/ 1865376 h 2279904"/>
                  <a:gd name="connsiteX36" fmla="*/ 2516797 w 2711869"/>
                  <a:gd name="connsiteY36" fmla="*/ 1950720 h 2279904"/>
                  <a:gd name="connsiteX37" fmla="*/ 2492413 w 2711869"/>
                  <a:gd name="connsiteY37" fmla="*/ 1999488 h 2279904"/>
                  <a:gd name="connsiteX38" fmla="*/ 2382685 w 2711869"/>
                  <a:gd name="connsiteY38" fmla="*/ 2097024 h 2279904"/>
                  <a:gd name="connsiteX39" fmla="*/ 2346109 w 2711869"/>
                  <a:gd name="connsiteY39" fmla="*/ 2109216 h 2279904"/>
                  <a:gd name="connsiteX40" fmla="*/ 2260765 w 2711869"/>
                  <a:gd name="connsiteY40" fmla="*/ 2157984 h 2279904"/>
                  <a:gd name="connsiteX41" fmla="*/ 2224189 w 2711869"/>
                  <a:gd name="connsiteY41" fmla="*/ 2170176 h 2279904"/>
                  <a:gd name="connsiteX42" fmla="*/ 2175421 w 2711869"/>
                  <a:gd name="connsiteY42" fmla="*/ 2194560 h 2279904"/>
                  <a:gd name="connsiteX43" fmla="*/ 2102269 w 2711869"/>
                  <a:gd name="connsiteY43" fmla="*/ 2218944 h 2279904"/>
                  <a:gd name="connsiteX44" fmla="*/ 2029117 w 2711869"/>
                  <a:gd name="connsiteY44" fmla="*/ 2243328 h 2279904"/>
                  <a:gd name="connsiteX45" fmla="*/ 1907197 w 2711869"/>
                  <a:gd name="connsiteY45" fmla="*/ 2267712 h 2279904"/>
                  <a:gd name="connsiteX46" fmla="*/ 1858429 w 2711869"/>
                  <a:gd name="connsiteY46" fmla="*/ 2279904 h 2279904"/>
                  <a:gd name="connsiteX47" fmla="*/ 1529245 w 2711869"/>
                  <a:gd name="connsiteY47" fmla="*/ 2267712 h 2279904"/>
                  <a:gd name="connsiteX48" fmla="*/ 1492669 w 2711869"/>
                  <a:gd name="connsiteY48" fmla="*/ 2255520 h 2279904"/>
                  <a:gd name="connsiteX49" fmla="*/ 1443901 w 2711869"/>
                  <a:gd name="connsiteY49" fmla="*/ 2243328 h 2279904"/>
                  <a:gd name="connsiteX50" fmla="*/ 1370749 w 2711869"/>
                  <a:gd name="connsiteY50" fmla="*/ 2194560 h 2279904"/>
                  <a:gd name="connsiteX51" fmla="*/ 1321981 w 2711869"/>
                  <a:gd name="connsiteY51" fmla="*/ 2121408 h 2279904"/>
                  <a:gd name="connsiteX52" fmla="*/ 1261021 w 2711869"/>
                  <a:gd name="connsiteY52" fmla="*/ 2048256 h 2279904"/>
                  <a:gd name="connsiteX53" fmla="*/ 1236637 w 2711869"/>
                  <a:gd name="connsiteY53" fmla="*/ 2011680 h 2279904"/>
                  <a:gd name="connsiteX54" fmla="*/ 1163485 w 2711869"/>
                  <a:gd name="connsiteY54" fmla="*/ 1975104 h 2279904"/>
                  <a:gd name="connsiteX55" fmla="*/ 1029373 w 2711869"/>
                  <a:gd name="connsiteY55" fmla="*/ 1901952 h 2279904"/>
                  <a:gd name="connsiteX56" fmla="*/ 980605 w 2711869"/>
                  <a:gd name="connsiteY56" fmla="*/ 1865376 h 2279904"/>
                  <a:gd name="connsiteX57" fmla="*/ 931837 w 2711869"/>
                  <a:gd name="connsiteY57" fmla="*/ 1840992 h 2279904"/>
                  <a:gd name="connsiteX58" fmla="*/ 895261 w 2711869"/>
                  <a:gd name="connsiteY58" fmla="*/ 1804416 h 2279904"/>
                  <a:gd name="connsiteX59" fmla="*/ 846493 w 2711869"/>
                  <a:gd name="connsiteY59" fmla="*/ 1780032 h 2279904"/>
                  <a:gd name="connsiteX60" fmla="*/ 773341 w 2711869"/>
                  <a:gd name="connsiteY60" fmla="*/ 1755648 h 2279904"/>
                  <a:gd name="connsiteX61" fmla="*/ 736765 w 2711869"/>
                  <a:gd name="connsiteY61" fmla="*/ 1731264 h 2279904"/>
                  <a:gd name="connsiteX62" fmla="*/ 700189 w 2711869"/>
                  <a:gd name="connsiteY62" fmla="*/ 1719072 h 2279904"/>
                  <a:gd name="connsiteX63" fmla="*/ 627037 w 2711869"/>
                  <a:gd name="connsiteY63" fmla="*/ 1670304 h 2279904"/>
                  <a:gd name="connsiteX64" fmla="*/ 590461 w 2711869"/>
                  <a:gd name="connsiteY64" fmla="*/ 1645920 h 2279904"/>
                  <a:gd name="connsiteX65" fmla="*/ 553885 w 2711869"/>
                  <a:gd name="connsiteY65" fmla="*/ 1633728 h 2279904"/>
                  <a:gd name="connsiteX66" fmla="*/ 480733 w 2711869"/>
                  <a:gd name="connsiteY66" fmla="*/ 1584960 h 2279904"/>
                  <a:gd name="connsiteX67" fmla="*/ 444157 w 2711869"/>
                  <a:gd name="connsiteY67" fmla="*/ 1560576 h 2279904"/>
                  <a:gd name="connsiteX68" fmla="*/ 407581 w 2711869"/>
                  <a:gd name="connsiteY68" fmla="*/ 1524000 h 2279904"/>
                  <a:gd name="connsiteX69" fmla="*/ 371005 w 2711869"/>
                  <a:gd name="connsiteY69" fmla="*/ 1475232 h 2279904"/>
                  <a:gd name="connsiteX70" fmla="*/ 334429 w 2711869"/>
                  <a:gd name="connsiteY70" fmla="*/ 1450848 h 2279904"/>
                  <a:gd name="connsiteX71" fmla="*/ 322237 w 2711869"/>
                  <a:gd name="connsiteY71" fmla="*/ 1414272 h 2279904"/>
                  <a:gd name="connsiteX72" fmla="*/ 285661 w 2711869"/>
                  <a:gd name="connsiteY72" fmla="*/ 1365504 h 2279904"/>
                  <a:gd name="connsiteX73" fmla="*/ 261277 w 2711869"/>
                  <a:gd name="connsiteY73" fmla="*/ 1328928 h 2279904"/>
                  <a:gd name="connsiteX74" fmla="*/ 236893 w 2711869"/>
                  <a:gd name="connsiteY74" fmla="*/ 1280160 h 2279904"/>
                  <a:gd name="connsiteX75" fmla="*/ 188125 w 2711869"/>
                  <a:gd name="connsiteY75" fmla="*/ 1207008 h 2279904"/>
                  <a:gd name="connsiteX76" fmla="*/ 139357 w 2711869"/>
                  <a:gd name="connsiteY76" fmla="*/ 1133856 h 2279904"/>
                  <a:gd name="connsiteX77" fmla="*/ 54013 w 2711869"/>
                  <a:gd name="connsiteY77" fmla="*/ 1024128 h 2279904"/>
                  <a:gd name="connsiteX78" fmla="*/ 41821 w 2711869"/>
                  <a:gd name="connsiteY78" fmla="*/ 950976 h 2279904"/>
                  <a:gd name="connsiteX79" fmla="*/ 5245 w 2711869"/>
                  <a:gd name="connsiteY79" fmla="*/ 804672 h 2279904"/>
                  <a:gd name="connsiteX80" fmla="*/ 5245 w 2711869"/>
                  <a:gd name="connsiteY80" fmla="*/ 707136 h 2279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711869" h="2279904">
                    <a:moveTo>
                      <a:pt x="5245" y="707136"/>
                    </a:moveTo>
                    <a:cubicBezTo>
                      <a:pt x="9309" y="680720"/>
                      <a:pt x="21945" y="666668"/>
                      <a:pt x="29629" y="646176"/>
                    </a:cubicBezTo>
                    <a:cubicBezTo>
                      <a:pt x="34141" y="634143"/>
                      <a:pt x="35580" y="620834"/>
                      <a:pt x="41821" y="609600"/>
                    </a:cubicBezTo>
                    <a:cubicBezTo>
                      <a:pt x="104770" y="496291"/>
                      <a:pt x="72507" y="575764"/>
                      <a:pt x="139357" y="475488"/>
                    </a:cubicBezTo>
                    <a:cubicBezTo>
                      <a:pt x="149439" y="460366"/>
                      <a:pt x="154390" y="442305"/>
                      <a:pt x="163741" y="426720"/>
                    </a:cubicBezTo>
                    <a:cubicBezTo>
                      <a:pt x="178819" y="401590"/>
                      <a:pt x="196253" y="377952"/>
                      <a:pt x="212509" y="353568"/>
                    </a:cubicBezTo>
                    <a:cubicBezTo>
                      <a:pt x="222073" y="339222"/>
                      <a:pt x="234013" y="325365"/>
                      <a:pt x="249085" y="316992"/>
                    </a:cubicBezTo>
                    <a:cubicBezTo>
                      <a:pt x="271553" y="304510"/>
                      <a:pt x="322237" y="292608"/>
                      <a:pt x="322237" y="292608"/>
                    </a:cubicBezTo>
                    <a:lnTo>
                      <a:pt x="1334173" y="12192"/>
                    </a:lnTo>
                    <a:cubicBezTo>
                      <a:pt x="1346552" y="8738"/>
                      <a:pt x="1357898" y="0"/>
                      <a:pt x="1370749" y="0"/>
                    </a:cubicBezTo>
                    <a:cubicBezTo>
                      <a:pt x="1480552" y="0"/>
                      <a:pt x="1590205" y="8128"/>
                      <a:pt x="1699933" y="12192"/>
                    </a:cubicBezTo>
                    <a:cubicBezTo>
                      <a:pt x="1783778" y="68089"/>
                      <a:pt x="1745283" y="51693"/>
                      <a:pt x="1809661" y="73152"/>
                    </a:cubicBezTo>
                    <a:cubicBezTo>
                      <a:pt x="1859026" y="112644"/>
                      <a:pt x="1865357" y="124691"/>
                      <a:pt x="1919389" y="146304"/>
                    </a:cubicBezTo>
                    <a:cubicBezTo>
                      <a:pt x="1943254" y="155850"/>
                      <a:pt x="1992541" y="170688"/>
                      <a:pt x="1992541" y="170688"/>
                    </a:cubicBezTo>
                    <a:cubicBezTo>
                      <a:pt x="2097363" y="240569"/>
                      <a:pt x="1964739" y="156787"/>
                      <a:pt x="2065693" y="207264"/>
                    </a:cubicBezTo>
                    <a:cubicBezTo>
                      <a:pt x="2117973" y="233404"/>
                      <a:pt x="2090310" y="230475"/>
                      <a:pt x="2138845" y="268224"/>
                    </a:cubicBezTo>
                    <a:cubicBezTo>
                      <a:pt x="2161978" y="286216"/>
                      <a:pt x="2187613" y="300736"/>
                      <a:pt x="2211997" y="316992"/>
                    </a:cubicBezTo>
                    <a:lnTo>
                      <a:pt x="2248573" y="341376"/>
                    </a:lnTo>
                    <a:cubicBezTo>
                      <a:pt x="2282048" y="363692"/>
                      <a:pt x="2305469" y="398272"/>
                      <a:pt x="2333917" y="426720"/>
                    </a:cubicBezTo>
                    <a:lnTo>
                      <a:pt x="2370493" y="463296"/>
                    </a:lnTo>
                    <a:cubicBezTo>
                      <a:pt x="2382685" y="475488"/>
                      <a:pt x="2397505" y="485526"/>
                      <a:pt x="2407069" y="499872"/>
                    </a:cubicBezTo>
                    <a:cubicBezTo>
                      <a:pt x="2441017" y="550794"/>
                      <a:pt x="2421092" y="526087"/>
                      <a:pt x="2468029" y="573024"/>
                    </a:cubicBezTo>
                    <a:cubicBezTo>
                      <a:pt x="2494182" y="651484"/>
                      <a:pt x="2459718" y="566265"/>
                      <a:pt x="2516797" y="646176"/>
                    </a:cubicBezTo>
                    <a:cubicBezTo>
                      <a:pt x="2527361" y="660965"/>
                      <a:pt x="2531830" y="679359"/>
                      <a:pt x="2541181" y="694944"/>
                    </a:cubicBezTo>
                    <a:cubicBezTo>
                      <a:pt x="2556259" y="720074"/>
                      <a:pt x="2573693" y="743712"/>
                      <a:pt x="2589949" y="768096"/>
                    </a:cubicBezTo>
                    <a:lnTo>
                      <a:pt x="2614333" y="804672"/>
                    </a:lnTo>
                    <a:cubicBezTo>
                      <a:pt x="2634496" y="834917"/>
                      <a:pt x="2646845" y="869696"/>
                      <a:pt x="2663101" y="902208"/>
                    </a:cubicBezTo>
                    <a:cubicBezTo>
                      <a:pt x="2672773" y="950566"/>
                      <a:pt x="2684972" y="1016589"/>
                      <a:pt x="2699677" y="1060704"/>
                    </a:cubicBezTo>
                    <a:lnTo>
                      <a:pt x="2711869" y="1097280"/>
                    </a:lnTo>
                    <a:cubicBezTo>
                      <a:pt x="2707805" y="1219200"/>
                      <a:pt x="2707057" y="1341276"/>
                      <a:pt x="2699677" y="1463040"/>
                    </a:cubicBezTo>
                    <a:cubicBezTo>
                      <a:pt x="2698900" y="1475868"/>
                      <a:pt x="2690273" y="1487071"/>
                      <a:pt x="2687485" y="1499616"/>
                    </a:cubicBezTo>
                    <a:cubicBezTo>
                      <a:pt x="2665584" y="1598172"/>
                      <a:pt x="2693333" y="1545708"/>
                      <a:pt x="2650909" y="1609344"/>
                    </a:cubicBezTo>
                    <a:cubicBezTo>
                      <a:pt x="2646845" y="1629664"/>
                      <a:pt x="2642424" y="1649916"/>
                      <a:pt x="2638717" y="1670304"/>
                    </a:cubicBezTo>
                    <a:cubicBezTo>
                      <a:pt x="2634295" y="1694626"/>
                      <a:pt x="2631373" y="1719216"/>
                      <a:pt x="2626525" y="1743456"/>
                    </a:cubicBezTo>
                    <a:cubicBezTo>
                      <a:pt x="2623239" y="1759887"/>
                      <a:pt x="2621827" y="1777237"/>
                      <a:pt x="2614333" y="1792224"/>
                    </a:cubicBezTo>
                    <a:cubicBezTo>
                      <a:pt x="2601227" y="1818436"/>
                      <a:pt x="2565565" y="1865376"/>
                      <a:pt x="2565565" y="1865376"/>
                    </a:cubicBezTo>
                    <a:cubicBezTo>
                      <a:pt x="2541951" y="1959831"/>
                      <a:pt x="2572671" y="1872496"/>
                      <a:pt x="2516797" y="1950720"/>
                    </a:cubicBezTo>
                    <a:cubicBezTo>
                      <a:pt x="2506233" y="1965509"/>
                      <a:pt x="2503767" y="1985296"/>
                      <a:pt x="2492413" y="1999488"/>
                    </a:cubicBezTo>
                    <a:cubicBezTo>
                      <a:pt x="2470871" y="2026415"/>
                      <a:pt x="2421621" y="2077556"/>
                      <a:pt x="2382685" y="2097024"/>
                    </a:cubicBezTo>
                    <a:cubicBezTo>
                      <a:pt x="2371190" y="2102771"/>
                      <a:pt x="2358301" y="2105152"/>
                      <a:pt x="2346109" y="2109216"/>
                    </a:cubicBezTo>
                    <a:cubicBezTo>
                      <a:pt x="2309376" y="2133705"/>
                      <a:pt x="2304077" y="2139422"/>
                      <a:pt x="2260765" y="2157984"/>
                    </a:cubicBezTo>
                    <a:cubicBezTo>
                      <a:pt x="2248953" y="2163046"/>
                      <a:pt x="2236001" y="2165114"/>
                      <a:pt x="2224189" y="2170176"/>
                    </a:cubicBezTo>
                    <a:cubicBezTo>
                      <a:pt x="2207484" y="2177335"/>
                      <a:pt x="2192296" y="2187810"/>
                      <a:pt x="2175421" y="2194560"/>
                    </a:cubicBezTo>
                    <a:cubicBezTo>
                      <a:pt x="2151556" y="2204106"/>
                      <a:pt x="2126653" y="2210816"/>
                      <a:pt x="2102269" y="2218944"/>
                    </a:cubicBezTo>
                    <a:lnTo>
                      <a:pt x="2029117" y="2243328"/>
                    </a:lnTo>
                    <a:cubicBezTo>
                      <a:pt x="1989799" y="2256434"/>
                      <a:pt x="1947404" y="2257660"/>
                      <a:pt x="1907197" y="2267712"/>
                    </a:cubicBezTo>
                    <a:lnTo>
                      <a:pt x="1858429" y="2279904"/>
                    </a:lnTo>
                    <a:cubicBezTo>
                      <a:pt x="1748701" y="2275840"/>
                      <a:pt x="1638805" y="2275016"/>
                      <a:pt x="1529245" y="2267712"/>
                    </a:cubicBezTo>
                    <a:cubicBezTo>
                      <a:pt x="1516422" y="2266857"/>
                      <a:pt x="1505026" y="2259051"/>
                      <a:pt x="1492669" y="2255520"/>
                    </a:cubicBezTo>
                    <a:cubicBezTo>
                      <a:pt x="1476557" y="2250917"/>
                      <a:pt x="1460157" y="2247392"/>
                      <a:pt x="1443901" y="2243328"/>
                    </a:cubicBezTo>
                    <a:lnTo>
                      <a:pt x="1370749" y="2194560"/>
                    </a:lnTo>
                    <a:cubicBezTo>
                      <a:pt x="1346365" y="2178304"/>
                      <a:pt x="1338237" y="2145792"/>
                      <a:pt x="1321981" y="2121408"/>
                    </a:cubicBezTo>
                    <a:cubicBezTo>
                      <a:pt x="1261440" y="2030597"/>
                      <a:pt x="1339250" y="2142130"/>
                      <a:pt x="1261021" y="2048256"/>
                    </a:cubicBezTo>
                    <a:cubicBezTo>
                      <a:pt x="1251640" y="2036999"/>
                      <a:pt x="1246998" y="2022041"/>
                      <a:pt x="1236637" y="2011680"/>
                    </a:cubicBezTo>
                    <a:cubicBezTo>
                      <a:pt x="1201696" y="1976739"/>
                      <a:pt x="1203149" y="1994936"/>
                      <a:pt x="1163485" y="1975104"/>
                    </a:cubicBezTo>
                    <a:cubicBezTo>
                      <a:pt x="1117939" y="1952331"/>
                      <a:pt x="1073038" y="1928151"/>
                      <a:pt x="1029373" y="1901952"/>
                    </a:cubicBezTo>
                    <a:cubicBezTo>
                      <a:pt x="1011949" y="1891497"/>
                      <a:pt x="997836" y="1876146"/>
                      <a:pt x="980605" y="1865376"/>
                    </a:cubicBezTo>
                    <a:cubicBezTo>
                      <a:pt x="965193" y="1855743"/>
                      <a:pt x="946626" y="1851556"/>
                      <a:pt x="931837" y="1840992"/>
                    </a:cubicBezTo>
                    <a:cubicBezTo>
                      <a:pt x="917807" y="1830970"/>
                      <a:pt x="909291" y="1814438"/>
                      <a:pt x="895261" y="1804416"/>
                    </a:cubicBezTo>
                    <a:cubicBezTo>
                      <a:pt x="880472" y="1793852"/>
                      <a:pt x="863368" y="1786782"/>
                      <a:pt x="846493" y="1780032"/>
                    </a:cubicBezTo>
                    <a:cubicBezTo>
                      <a:pt x="822628" y="1770486"/>
                      <a:pt x="773341" y="1755648"/>
                      <a:pt x="773341" y="1755648"/>
                    </a:cubicBezTo>
                    <a:cubicBezTo>
                      <a:pt x="761149" y="1747520"/>
                      <a:pt x="749871" y="1737817"/>
                      <a:pt x="736765" y="1731264"/>
                    </a:cubicBezTo>
                    <a:cubicBezTo>
                      <a:pt x="725270" y="1725517"/>
                      <a:pt x="710882" y="1726201"/>
                      <a:pt x="700189" y="1719072"/>
                    </a:cubicBezTo>
                    <a:cubicBezTo>
                      <a:pt x="608862" y="1658187"/>
                      <a:pt x="714006" y="1699294"/>
                      <a:pt x="627037" y="1670304"/>
                    </a:cubicBezTo>
                    <a:cubicBezTo>
                      <a:pt x="614845" y="1662176"/>
                      <a:pt x="603567" y="1652473"/>
                      <a:pt x="590461" y="1645920"/>
                    </a:cubicBezTo>
                    <a:cubicBezTo>
                      <a:pt x="578966" y="1640173"/>
                      <a:pt x="565119" y="1639969"/>
                      <a:pt x="553885" y="1633728"/>
                    </a:cubicBezTo>
                    <a:cubicBezTo>
                      <a:pt x="528267" y="1619496"/>
                      <a:pt x="505117" y="1601216"/>
                      <a:pt x="480733" y="1584960"/>
                    </a:cubicBezTo>
                    <a:cubicBezTo>
                      <a:pt x="468541" y="1576832"/>
                      <a:pt x="454518" y="1570937"/>
                      <a:pt x="444157" y="1560576"/>
                    </a:cubicBezTo>
                    <a:cubicBezTo>
                      <a:pt x="431965" y="1548384"/>
                      <a:pt x="418802" y="1537091"/>
                      <a:pt x="407581" y="1524000"/>
                    </a:cubicBezTo>
                    <a:cubicBezTo>
                      <a:pt x="394357" y="1508572"/>
                      <a:pt x="385373" y="1489600"/>
                      <a:pt x="371005" y="1475232"/>
                    </a:cubicBezTo>
                    <a:cubicBezTo>
                      <a:pt x="360644" y="1464871"/>
                      <a:pt x="346621" y="1458976"/>
                      <a:pt x="334429" y="1450848"/>
                    </a:cubicBezTo>
                    <a:cubicBezTo>
                      <a:pt x="330365" y="1438656"/>
                      <a:pt x="328613" y="1425430"/>
                      <a:pt x="322237" y="1414272"/>
                    </a:cubicBezTo>
                    <a:cubicBezTo>
                      <a:pt x="312155" y="1396629"/>
                      <a:pt x="297472" y="1382039"/>
                      <a:pt x="285661" y="1365504"/>
                    </a:cubicBezTo>
                    <a:cubicBezTo>
                      <a:pt x="277144" y="1353580"/>
                      <a:pt x="268547" y="1341650"/>
                      <a:pt x="261277" y="1328928"/>
                    </a:cubicBezTo>
                    <a:cubicBezTo>
                      <a:pt x="252260" y="1313148"/>
                      <a:pt x="246244" y="1295745"/>
                      <a:pt x="236893" y="1280160"/>
                    </a:cubicBezTo>
                    <a:cubicBezTo>
                      <a:pt x="221815" y="1255030"/>
                      <a:pt x="204381" y="1231392"/>
                      <a:pt x="188125" y="1207008"/>
                    </a:cubicBezTo>
                    <a:lnTo>
                      <a:pt x="139357" y="1133856"/>
                    </a:lnTo>
                    <a:cubicBezTo>
                      <a:pt x="81025" y="1046358"/>
                      <a:pt x="111311" y="1081426"/>
                      <a:pt x="54013" y="1024128"/>
                    </a:cubicBezTo>
                    <a:cubicBezTo>
                      <a:pt x="49949" y="999744"/>
                      <a:pt x="47817" y="974958"/>
                      <a:pt x="41821" y="950976"/>
                    </a:cubicBezTo>
                    <a:cubicBezTo>
                      <a:pt x="11947" y="831481"/>
                      <a:pt x="19424" y="925193"/>
                      <a:pt x="5245" y="804672"/>
                    </a:cubicBezTo>
                    <a:cubicBezTo>
                      <a:pt x="0" y="760091"/>
                      <a:pt x="1181" y="733552"/>
                      <a:pt x="5245" y="707136"/>
                    </a:cubicBezTo>
                    <a:close/>
                  </a:path>
                </a:pathLst>
              </a:custGeom>
              <a:solidFill>
                <a:srgbClr val="A989D7"/>
              </a:solidFill>
              <a:ln>
                <a:solidFill>
                  <a:srgbClr val="A989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981200" y="43434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590800" y="42672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057400" y="4724400"/>
                <a:ext cx="304800" cy="304800"/>
              </a:xfrm>
              <a:prstGeom prst="ellipse">
                <a:avLst/>
              </a:prstGeom>
              <a:solidFill>
                <a:srgbClr val="E5054A"/>
              </a:solidFill>
              <a:ln>
                <a:solidFill>
                  <a:srgbClr val="E505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Down Arrow 25"/>
            <p:cNvSpPr/>
            <p:nvPr/>
          </p:nvSpPr>
          <p:spPr>
            <a:xfrm rot="3694274">
              <a:off x="3581400" y="4038600"/>
              <a:ext cx="381000" cy="7620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rot="6037604">
              <a:off x="3588046" y="4844709"/>
              <a:ext cx="381000" cy="7620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rot="13548401">
              <a:off x="1209696" y="5439094"/>
              <a:ext cx="381000" cy="7620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rot="17089829">
              <a:off x="571500" y="4152900"/>
              <a:ext cx="381000" cy="7620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Các định nghĩa (3)</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Toán tử hiệu chỉnh quần thể </a:t>
            </a:r>
            <a:r>
              <a:rPr lang="el-GR" i="1" smtClean="0">
                <a:latin typeface="Times New Roman" pitchFamily="18" charset="0"/>
                <a:cs typeface="Times New Roman" pitchFamily="18" charset="0"/>
              </a:rPr>
              <a:t>Ω</a:t>
            </a:r>
            <a:r>
              <a:rPr lang="en-US" i="1" smtClean="0">
                <a:latin typeface="Times New Roman" pitchFamily="18" charset="0"/>
                <a:cs typeface="Times New Roman" pitchFamily="18" charset="0"/>
              </a:rPr>
              <a:t>(</a:t>
            </a:r>
            <a:r>
              <a:rPr lang="el-GR" i="1" smtClean="0">
                <a:latin typeface="Times New Roman" pitchFamily="18" charset="0"/>
                <a:cs typeface="Times New Roman" pitchFamily="18" charset="0"/>
              </a:rPr>
              <a:t>μ</a:t>
            </a:r>
            <a:r>
              <a:rPr lang="en-US" i="1" smtClean="0">
                <a:latin typeface="Times New Roman" pitchFamily="18" charset="0"/>
                <a:cs typeface="Times New Roman" pitchFamily="18" charset="0"/>
              </a:rPr>
              <a:t>, </a:t>
            </a:r>
            <a:r>
              <a:rPr lang="el-GR" i="1" smtClean="0">
                <a:latin typeface="Times New Roman" pitchFamily="18" charset="0"/>
                <a:cs typeface="Times New Roman" pitchFamily="18" charset="0"/>
              </a:rPr>
              <a:t>λ</a:t>
            </a:r>
            <a:r>
              <a:rPr lang="en-US" i="1" smtClean="0">
                <a:latin typeface="Times New Roman" pitchFamily="18" charset="0"/>
                <a:cs typeface="Times New Roman" pitchFamily="18" charset="0"/>
              </a:rPr>
              <a:t>): H</a:t>
            </a:r>
            <a:r>
              <a:rPr lang="en-US" i="1" baseline="30000" smtClean="0">
                <a:latin typeface="Times New Roman" pitchFamily="18" charset="0"/>
                <a:cs typeface="Times New Roman" pitchFamily="18" charset="0"/>
              </a:rPr>
              <a:t>n</a:t>
            </a:r>
            <a:r>
              <a:rPr lang="en-US" i="1" smtClean="0">
                <a:latin typeface="Times New Roman" pitchFamily="18" charset="0"/>
                <a:cs typeface="Times New Roman" pitchFamily="18" charset="0"/>
              </a:rPr>
              <a:t> → H </a:t>
            </a:r>
          </a:p>
        </p:txBody>
      </p:sp>
      <p:grpSp>
        <p:nvGrpSpPr>
          <p:cNvPr id="16" name="Group 15"/>
          <p:cNvGrpSpPr/>
          <p:nvPr/>
        </p:nvGrpSpPr>
        <p:grpSpPr>
          <a:xfrm>
            <a:off x="228600" y="2514600"/>
            <a:ext cx="4724400" cy="2667000"/>
            <a:chOff x="1295400" y="2743200"/>
            <a:chExt cx="6399509" cy="3830085"/>
          </a:xfrm>
        </p:grpSpPr>
        <p:sp>
          <p:nvSpPr>
            <p:cNvPr id="4" name="Oval 3"/>
            <p:cNvSpPr/>
            <p:nvPr/>
          </p:nvSpPr>
          <p:spPr>
            <a:xfrm>
              <a:off x="1295400" y="3886200"/>
              <a:ext cx="838200" cy="914400"/>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H</a:t>
              </a:r>
              <a:r>
                <a:rPr lang="en-US" baseline="-25000" smtClean="0">
                  <a:solidFill>
                    <a:schemeClr val="tx1"/>
                  </a:solidFill>
                </a:rPr>
                <a:t>i</a:t>
              </a:r>
              <a:r>
                <a:rPr lang="en-US" smtClean="0">
                  <a:solidFill>
                    <a:schemeClr val="tx1"/>
                  </a:solidFill>
                </a:rPr>
                <a:t> </a:t>
              </a:r>
              <a:endParaRPr lang="en-US">
                <a:solidFill>
                  <a:schemeClr val="tx1"/>
                </a:solidFill>
              </a:endParaRPr>
            </a:p>
          </p:txBody>
        </p:sp>
        <p:sp>
          <p:nvSpPr>
            <p:cNvPr id="5" name="Oval 4"/>
            <p:cNvSpPr/>
            <p:nvPr/>
          </p:nvSpPr>
          <p:spPr>
            <a:xfrm>
              <a:off x="6498956" y="3882700"/>
              <a:ext cx="838199" cy="9144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H</a:t>
              </a:r>
              <a:r>
                <a:rPr lang="en-US" baseline="-25000" smtClean="0">
                  <a:solidFill>
                    <a:schemeClr val="tx1"/>
                  </a:solidFill>
                </a:rPr>
                <a:t>j </a:t>
              </a:r>
              <a:r>
                <a:rPr lang="en-US" smtClean="0">
                  <a:solidFill>
                    <a:schemeClr val="tx1"/>
                  </a:solidFill>
                </a:rPr>
                <a:t> </a:t>
              </a:r>
              <a:endParaRPr lang="en-US">
                <a:solidFill>
                  <a:schemeClr val="tx1"/>
                </a:solidFill>
              </a:endParaRPr>
            </a:p>
          </p:txBody>
        </p:sp>
        <p:sp>
          <p:nvSpPr>
            <p:cNvPr id="23" name="TextBox 22"/>
            <p:cNvSpPr txBox="1"/>
            <p:nvPr/>
          </p:nvSpPr>
          <p:spPr>
            <a:xfrm>
              <a:off x="1447800" y="4876800"/>
              <a:ext cx="1071966" cy="767085"/>
            </a:xfrm>
            <a:prstGeom prst="rect">
              <a:avLst/>
            </a:prstGeom>
            <a:noFill/>
          </p:spPr>
          <p:txBody>
            <a:bodyPr wrap="square" rtlCol="0">
              <a:spAutoFit/>
            </a:bodyPr>
            <a:lstStyle/>
            <a:p>
              <a:r>
                <a:rPr lang="el-GR" sz="2400" smtClean="0">
                  <a:latin typeface="Times New Roman"/>
                  <a:cs typeface="Times New Roman"/>
                </a:rPr>
                <a:t>λ</a:t>
              </a:r>
              <a:endParaRPr lang="en-US" sz="2400"/>
            </a:p>
          </p:txBody>
        </p:sp>
        <p:sp>
          <p:nvSpPr>
            <p:cNvPr id="24" name="TextBox 23"/>
            <p:cNvSpPr txBox="1"/>
            <p:nvPr/>
          </p:nvSpPr>
          <p:spPr>
            <a:xfrm>
              <a:off x="6703017" y="5908477"/>
              <a:ext cx="991892" cy="664808"/>
            </a:xfrm>
            <a:prstGeom prst="rect">
              <a:avLst/>
            </a:prstGeom>
            <a:noFill/>
          </p:spPr>
          <p:txBody>
            <a:bodyPr wrap="square" rtlCol="0">
              <a:spAutoFit/>
            </a:bodyPr>
            <a:lstStyle/>
            <a:p>
              <a:r>
                <a:rPr lang="el-GR" sz="2000" smtClean="0">
                  <a:latin typeface="Times New Roman"/>
                  <a:cs typeface="Times New Roman"/>
                </a:rPr>
                <a:t>μ</a:t>
              </a:r>
              <a:endParaRPr lang="en-US" sz="2000"/>
            </a:p>
          </p:txBody>
        </p:sp>
        <p:sp>
          <p:nvSpPr>
            <p:cNvPr id="33" name="TextBox 32"/>
            <p:cNvSpPr txBox="1"/>
            <p:nvPr/>
          </p:nvSpPr>
          <p:spPr>
            <a:xfrm>
              <a:off x="4662407" y="3756089"/>
              <a:ext cx="725837" cy="613668"/>
            </a:xfrm>
            <a:prstGeom prst="rect">
              <a:avLst/>
            </a:prstGeom>
            <a:noFill/>
          </p:spPr>
          <p:txBody>
            <a:bodyPr wrap="square" rtlCol="0">
              <a:spAutoFit/>
            </a:bodyPr>
            <a:lstStyle/>
            <a:p>
              <a:r>
                <a:rPr lang="en-US" smtClean="0"/>
                <a:t>SIV</a:t>
              </a:r>
              <a:endParaRPr lang="en-US"/>
            </a:p>
          </p:txBody>
        </p:sp>
        <p:sp>
          <p:nvSpPr>
            <p:cNvPr id="34" name="Oval 33"/>
            <p:cNvSpPr/>
            <p:nvPr/>
          </p:nvSpPr>
          <p:spPr>
            <a:xfrm>
              <a:off x="6477000" y="5029200"/>
              <a:ext cx="838200" cy="9144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H</a:t>
              </a:r>
              <a:r>
                <a:rPr lang="en-US" baseline="-25000" smtClean="0">
                  <a:solidFill>
                    <a:schemeClr val="tx1"/>
                  </a:solidFill>
                </a:rPr>
                <a:t>j </a:t>
              </a:r>
              <a:r>
                <a:rPr lang="en-US" smtClean="0">
                  <a:solidFill>
                    <a:schemeClr val="tx1"/>
                  </a:solidFill>
                </a:rPr>
                <a:t> </a:t>
              </a:r>
              <a:endParaRPr lang="en-US">
                <a:solidFill>
                  <a:schemeClr val="tx1"/>
                </a:solidFill>
              </a:endParaRPr>
            </a:p>
          </p:txBody>
        </p:sp>
        <p:sp>
          <p:nvSpPr>
            <p:cNvPr id="35" name="Oval 34"/>
            <p:cNvSpPr/>
            <p:nvPr/>
          </p:nvSpPr>
          <p:spPr>
            <a:xfrm>
              <a:off x="6477000" y="2743200"/>
              <a:ext cx="838200" cy="9144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H</a:t>
              </a:r>
              <a:r>
                <a:rPr lang="en-US" baseline="-25000" smtClean="0">
                  <a:solidFill>
                    <a:schemeClr val="tx1"/>
                  </a:solidFill>
                </a:rPr>
                <a:t>j </a:t>
              </a:r>
              <a:r>
                <a:rPr lang="en-US" smtClean="0">
                  <a:solidFill>
                    <a:schemeClr val="tx1"/>
                  </a:solidFill>
                </a:rPr>
                <a:t> </a:t>
              </a:r>
              <a:endParaRPr lang="en-US">
                <a:solidFill>
                  <a:schemeClr val="tx1"/>
                </a:solidFill>
              </a:endParaRPr>
            </a:p>
          </p:txBody>
        </p:sp>
        <p:cxnSp>
          <p:nvCxnSpPr>
            <p:cNvPr id="38" name="Straight Arrow Connector 37"/>
            <p:cNvCxnSpPr>
              <a:stCxn id="5" idx="2"/>
              <a:endCxn id="4" idx="6"/>
            </p:cNvCxnSpPr>
            <p:nvPr/>
          </p:nvCxnSpPr>
          <p:spPr>
            <a:xfrm rot="10800000" flipV="1">
              <a:off x="2133601" y="4339899"/>
              <a:ext cx="4365357" cy="3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2057400" y="4648200"/>
              <a:ext cx="4466152" cy="819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5" idx="2"/>
              <a:endCxn id="4" idx="7"/>
            </p:cNvCxnSpPr>
            <p:nvPr/>
          </p:nvCxnSpPr>
          <p:spPr>
            <a:xfrm rot="10800000" flipV="1">
              <a:off x="2010848" y="3200399"/>
              <a:ext cx="4466152" cy="819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744132" y="3123033"/>
              <a:ext cx="1029346" cy="613668"/>
            </a:xfrm>
            <a:prstGeom prst="rect">
              <a:avLst/>
            </a:prstGeom>
            <a:noFill/>
          </p:spPr>
          <p:txBody>
            <a:bodyPr wrap="square" rtlCol="0">
              <a:spAutoFit/>
            </a:bodyPr>
            <a:lstStyle/>
            <a:p>
              <a:r>
                <a:rPr lang="en-US" smtClean="0"/>
                <a:t>SIV</a:t>
              </a:r>
              <a:endParaRPr lang="en-US"/>
            </a:p>
          </p:txBody>
        </p:sp>
        <p:sp>
          <p:nvSpPr>
            <p:cNvPr id="45" name="TextBox 44"/>
            <p:cNvSpPr txBox="1"/>
            <p:nvPr/>
          </p:nvSpPr>
          <p:spPr>
            <a:xfrm>
              <a:off x="3642102" y="5022200"/>
              <a:ext cx="876946" cy="613668"/>
            </a:xfrm>
            <a:prstGeom prst="rect">
              <a:avLst/>
            </a:prstGeom>
            <a:noFill/>
          </p:spPr>
          <p:txBody>
            <a:bodyPr wrap="square" rtlCol="0">
              <a:spAutoFit/>
            </a:bodyPr>
            <a:lstStyle/>
            <a:p>
              <a:r>
                <a:rPr lang="en-US" smtClean="0"/>
                <a:t>SIV</a:t>
              </a:r>
              <a:endParaRPr lang="en-US"/>
            </a:p>
          </p:txBody>
        </p:sp>
      </p:grpSp>
      <p:sp>
        <p:nvSpPr>
          <p:cNvPr id="17" name="TextBox 16"/>
          <p:cNvSpPr txBox="1"/>
          <p:nvPr/>
        </p:nvSpPr>
        <p:spPr>
          <a:xfrm>
            <a:off x="4876800" y="2590801"/>
            <a:ext cx="3810000" cy="4062651"/>
          </a:xfrm>
          <a:prstGeom prst="rect">
            <a:avLst/>
          </a:prstGeom>
          <a:noFill/>
        </p:spPr>
        <p:txBody>
          <a:bodyPr wrap="square" rtlCol="0">
            <a:spAutoFit/>
          </a:bodyPr>
          <a:lstStyle/>
          <a:p>
            <a:pPr algn="just"/>
            <a:r>
              <a:rPr lang="en-US" sz="2400" smtClean="0">
                <a:latin typeface="Times New Roman" pitchFamily="18" charset="0"/>
                <a:cs typeface="Times New Roman" pitchFamily="18" charset="0"/>
              </a:rPr>
              <a:t>Toán tử dùng để chia sẻ thông tin giữa các lời giải được thực hiện với xác suất </a:t>
            </a:r>
            <a:r>
              <a:rPr lang="en-US" sz="2400" i="1" smtClean="0">
                <a:latin typeface="Times New Roman" pitchFamily="18" charset="0"/>
                <a:cs typeface="Times New Roman" pitchFamily="18" charset="0"/>
              </a:rPr>
              <a:t>p</a:t>
            </a:r>
            <a:r>
              <a:rPr lang="en-US" sz="2400" i="1" baseline="-25000" smtClean="0">
                <a:latin typeface="Times New Roman" pitchFamily="18" charset="0"/>
                <a:cs typeface="Times New Roman" pitchFamily="18" charset="0"/>
              </a:rPr>
              <a:t>mod</a:t>
            </a:r>
            <a:r>
              <a:rPr lang="en-US" sz="2400" i="1" smtClean="0">
                <a:latin typeface="Times New Roman" pitchFamily="18" charset="0"/>
                <a:cs typeface="Times New Roman" pitchFamily="18" charset="0"/>
              </a:rPr>
              <a:t> </a:t>
            </a:r>
            <a:endParaRPr lang="en-US" sz="2400" smtClean="0">
              <a:latin typeface="Times New Roman" pitchFamily="18" charset="0"/>
              <a:cs typeface="Times New Roman" pitchFamily="18" charset="0"/>
            </a:endParaRPr>
          </a:p>
          <a:p>
            <a:pPr algn="just"/>
            <a:r>
              <a:rPr lang="en-US" sz="2400" smtClean="0">
                <a:latin typeface="Times New Roman" pitchFamily="18" charset="0"/>
                <a:cs typeface="Times New Roman" pitchFamily="18" charset="0"/>
              </a:rPr>
              <a:t>Các cá thể trong </a:t>
            </a:r>
            <a:r>
              <a:rPr lang="en-US" sz="2400" i="1" smtClean="0">
                <a:latin typeface="Times New Roman" pitchFamily="18" charset="0"/>
                <a:cs typeface="Times New Roman" pitchFamily="18" charset="0"/>
              </a:rPr>
              <a:t>H</a:t>
            </a:r>
            <a:r>
              <a:rPr lang="en-US" sz="2400" i="1" baseline="-25000" smtClean="0">
                <a:latin typeface="Times New Roman" pitchFamily="18" charset="0"/>
                <a:cs typeface="Times New Roman" pitchFamily="18" charset="0"/>
              </a:rPr>
              <a:t>i</a:t>
            </a: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sẽ được chọn với xác suất </a:t>
            </a:r>
            <a:r>
              <a:rPr lang="el-GR" sz="2400" i="1" smtClean="0">
                <a:latin typeface="Times New Roman"/>
                <a:cs typeface="Times New Roman"/>
              </a:rPr>
              <a:t>λ</a:t>
            </a:r>
            <a:r>
              <a:rPr lang="en-US" sz="2400" i="1" smtClean="0">
                <a:latin typeface="Times New Roman"/>
                <a:cs typeface="Times New Roman"/>
              </a:rPr>
              <a:t> </a:t>
            </a:r>
            <a:r>
              <a:rPr lang="en-US" sz="2400" smtClean="0">
                <a:latin typeface="Times New Roman"/>
                <a:cs typeface="Times New Roman"/>
              </a:rPr>
              <a:t>để thực hiện toán tử, các quần thể </a:t>
            </a:r>
            <a:r>
              <a:rPr lang="en-US" sz="2400" i="1" smtClean="0">
                <a:latin typeface="Times New Roman"/>
                <a:cs typeface="Times New Roman"/>
              </a:rPr>
              <a:t>H</a:t>
            </a:r>
            <a:r>
              <a:rPr lang="en-US" sz="2400" i="1" baseline="-25000" smtClean="0">
                <a:latin typeface="Times New Roman"/>
                <a:cs typeface="Times New Roman"/>
              </a:rPr>
              <a:t>j</a:t>
            </a:r>
            <a:r>
              <a:rPr lang="en-US" sz="2400" i="1" smtClean="0">
                <a:latin typeface="Times New Roman"/>
                <a:cs typeface="Times New Roman"/>
              </a:rPr>
              <a:t> </a:t>
            </a:r>
            <a:r>
              <a:rPr lang="en-US" sz="2400" smtClean="0">
                <a:latin typeface="Times New Roman"/>
                <a:cs typeface="Times New Roman"/>
              </a:rPr>
              <a:t>sẽ chọn ra các cá thể để trao đổi với cá thể ở </a:t>
            </a:r>
            <a:r>
              <a:rPr lang="en-US" sz="2400" i="1" smtClean="0">
                <a:latin typeface="Times New Roman"/>
                <a:cs typeface="Times New Roman"/>
              </a:rPr>
              <a:t>H</a:t>
            </a:r>
            <a:r>
              <a:rPr lang="en-US" sz="2400" i="1" baseline="-25000" smtClean="0">
                <a:latin typeface="Times New Roman"/>
                <a:cs typeface="Times New Roman"/>
              </a:rPr>
              <a:t>i</a:t>
            </a:r>
            <a:r>
              <a:rPr lang="en-US" sz="2400" i="1" smtClean="0">
                <a:latin typeface="Times New Roman"/>
                <a:cs typeface="Times New Roman"/>
              </a:rPr>
              <a:t> </a:t>
            </a:r>
            <a:endParaRPr lang="en-US" sz="2400" smtClean="0"/>
          </a:p>
          <a:p>
            <a:pPr algn="just"/>
            <a:endParaRPr lang="en-US" sz="2400" smtClean="0">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latin typeface="Times New Roman" pitchFamily="18" charset="0"/>
                <a:cs typeface="Times New Roman" pitchFamily="18" charset="0"/>
              </a:rPr>
              <a:t>Toán tử hiệu chỉnh quần thể</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mtClean="0">
                <a:latin typeface="Times New Roman" pitchFamily="18" charset="0"/>
                <a:cs typeface="Times New Roman" pitchFamily="18" charset="0"/>
              </a:rPr>
              <a:t>Mã giả:</a:t>
            </a:r>
          </a:p>
          <a:p>
            <a:pPr lvl="1">
              <a:buNone/>
            </a:pPr>
            <a:r>
              <a:rPr lang="en-US" sz="2000" smtClean="0">
                <a:latin typeface="Consolas" pitchFamily="49" charset="0"/>
                <a:cs typeface="Consolas" pitchFamily="49" charset="0"/>
              </a:rPr>
              <a:t>Chọn </a:t>
            </a:r>
            <a:r>
              <a:rPr lang="en-US" sz="2000" i="1" smtClean="0">
                <a:latin typeface="Consolas" pitchFamily="49" charset="0"/>
                <a:cs typeface="Consolas" pitchFamily="49" charset="0"/>
              </a:rPr>
              <a:t>H</a:t>
            </a:r>
            <a:r>
              <a:rPr lang="en-US" sz="2000" i="1" baseline="-25000" smtClean="0">
                <a:latin typeface="Consolas" pitchFamily="49" charset="0"/>
                <a:cs typeface="Consolas" pitchFamily="49" charset="0"/>
              </a:rPr>
              <a:t>i</a:t>
            </a:r>
            <a:r>
              <a:rPr lang="en-US" sz="2000" i="1" smtClean="0">
                <a:latin typeface="Consolas" pitchFamily="49" charset="0"/>
                <a:cs typeface="Consolas" pitchFamily="49" charset="0"/>
              </a:rPr>
              <a:t> với xác suất tỉ lệ với λ</a:t>
            </a:r>
            <a:r>
              <a:rPr lang="en-US" sz="2000" i="1" baseline="-25000" smtClean="0">
                <a:latin typeface="Consolas" pitchFamily="49" charset="0"/>
                <a:cs typeface="Consolas" pitchFamily="49" charset="0"/>
              </a:rPr>
              <a:t>i </a:t>
            </a:r>
            <a:endParaRPr lang="en-US" sz="2000" i="1" smtClean="0">
              <a:latin typeface="Consolas" pitchFamily="49" charset="0"/>
              <a:cs typeface="Consolas" pitchFamily="49" charset="0"/>
            </a:endParaRPr>
          </a:p>
          <a:p>
            <a:pPr lvl="1">
              <a:buNone/>
            </a:pPr>
            <a:r>
              <a:rPr lang="en-US" sz="2000" smtClean="0">
                <a:latin typeface="Consolas" pitchFamily="49" charset="0"/>
                <a:cs typeface="Consolas" pitchFamily="49" charset="0"/>
              </a:rPr>
              <a:t>Nếu </a:t>
            </a:r>
            <a:r>
              <a:rPr lang="en-US" sz="2000" i="1" smtClean="0">
                <a:latin typeface="Consolas" pitchFamily="49" charset="0"/>
                <a:cs typeface="Consolas" pitchFamily="49" charset="0"/>
              </a:rPr>
              <a:t>H</a:t>
            </a:r>
            <a:r>
              <a:rPr lang="en-US" sz="2000" i="1" baseline="-25000" smtClean="0">
                <a:latin typeface="Consolas" pitchFamily="49" charset="0"/>
                <a:cs typeface="Consolas" pitchFamily="49" charset="0"/>
              </a:rPr>
              <a:t>i</a:t>
            </a:r>
            <a:r>
              <a:rPr lang="en-US" sz="2000" i="1" smtClean="0">
                <a:latin typeface="Consolas" pitchFamily="49" charset="0"/>
                <a:cs typeface="Consolas" pitchFamily="49" charset="0"/>
              </a:rPr>
              <a:t> </a:t>
            </a:r>
            <a:r>
              <a:rPr lang="en-US" sz="2000" smtClean="0">
                <a:latin typeface="Consolas" pitchFamily="49" charset="0"/>
                <a:cs typeface="Consolas" pitchFamily="49" charset="0"/>
              </a:rPr>
              <a:t>được chọn</a:t>
            </a:r>
          </a:p>
          <a:p>
            <a:pPr lvl="1">
              <a:buNone/>
            </a:pPr>
            <a:r>
              <a:rPr lang="en-US" sz="2000" smtClean="0">
                <a:latin typeface="Consolas" pitchFamily="49" charset="0"/>
                <a:cs typeface="Consolas" pitchFamily="49" charset="0"/>
              </a:rPr>
              <a:t>	Từ </a:t>
            </a:r>
            <a:r>
              <a:rPr lang="en-US" sz="2000" i="1" smtClean="0">
                <a:latin typeface="Consolas" pitchFamily="49" charset="0"/>
                <a:cs typeface="Consolas" pitchFamily="49" charset="0"/>
              </a:rPr>
              <a:t>j </a:t>
            </a:r>
            <a:r>
              <a:rPr lang="en-US" sz="2000" smtClean="0">
                <a:latin typeface="Consolas" pitchFamily="49" charset="0"/>
                <a:cs typeface="Consolas" pitchFamily="49" charset="0"/>
              </a:rPr>
              <a:t>= 1 đến </a:t>
            </a:r>
            <a:r>
              <a:rPr lang="en-US" sz="2000" i="1" smtClean="0">
                <a:latin typeface="Consolas" pitchFamily="49" charset="0"/>
                <a:cs typeface="Consolas" pitchFamily="49" charset="0"/>
              </a:rPr>
              <a:t>n</a:t>
            </a:r>
          </a:p>
          <a:p>
            <a:pPr lvl="1">
              <a:buNone/>
            </a:pPr>
            <a:r>
              <a:rPr lang="en-US" sz="2000" i="1" smtClean="0">
                <a:latin typeface="Consolas" pitchFamily="49" charset="0"/>
                <a:cs typeface="Consolas" pitchFamily="49" charset="0"/>
              </a:rPr>
              <a:t>			</a:t>
            </a:r>
            <a:r>
              <a:rPr lang="en-US" sz="2000" smtClean="0">
                <a:latin typeface="Consolas" pitchFamily="49" charset="0"/>
                <a:cs typeface="Consolas" pitchFamily="49" charset="0"/>
              </a:rPr>
              <a:t>Chọn </a:t>
            </a:r>
            <a:r>
              <a:rPr lang="en-US" sz="2000" i="1" smtClean="0">
                <a:latin typeface="Consolas" pitchFamily="49" charset="0"/>
                <a:cs typeface="Consolas" pitchFamily="49" charset="0"/>
              </a:rPr>
              <a:t>H</a:t>
            </a:r>
            <a:r>
              <a:rPr lang="en-US" sz="2000" i="1" baseline="-25000" smtClean="0">
                <a:latin typeface="Consolas" pitchFamily="49" charset="0"/>
                <a:cs typeface="Consolas" pitchFamily="49" charset="0"/>
              </a:rPr>
              <a:t>j</a:t>
            </a:r>
            <a:r>
              <a:rPr lang="en-US" sz="2000" smtClean="0">
                <a:latin typeface="Consolas" pitchFamily="49" charset="0"/>
                <a:cs typeface="Consolas" pitchFamily="49" charset="0"/>
              </a:rPr>
              <a:t> với xác suất tỉ lệ với </a:t>
            </a:r>
            <a:r>
              <a:rPr lang="en-US" sz="2000" i="1" smtClean="0">
                <a:latin typeface="Consolas" pitchFamily="49" charset="0"/>
                <a:cs typeface="Consolas" pitchFamily="49" charset="0"/>
              </a:rPr>
              <a:t>μ</a:t>
            </a:r>
            <a:r>
              <a:rPr lang="en-US" sz="2000" i="1" baseline="-25000" smtClean="0">
                <a:latin typeface="Consolas" pitchFamily="49" charset="0"/>
                <a:cs typeface="Consolas" pitchFamily="49" charset="0"/>
              </a:rPr>
              <a:t>i</a:t>
            </a:r>
            <a:r>
              <a:rPr lang="en-US" sz="2000" smtClean="0">
                <a:latin typeface="Consolas" pitchFamily="49" charset="0"/>
                <a:cs typeface="Consolas" pitchFamily="49" charset="0"/>
              </a:rPr>
              <a:t> </a:t>
            </a:r>
          </a:p>
          <a:p>
            <a:pPr lvl="1">
              <a:buNone/>
            </a:pPr>
            <a:r>
              <a:rPr lang="en-US" sz="2000" smtClean="0">
                <a:latin typeface="Consolas" pitchFamily="49" charset="0"/>
                <a:cs typeface="Consolas" pitchFamily="49" charset="0"/>
              </a:rPr>
              <a:t>			Nếu </a:t>
            </a:r>
            <a:r>
              <a:rPr lang="en-US" sz="2000" i="1" smtClean="0">
                <a:latin typeface="Consolas" pitchFamily="49" charset="0"/>
                <a:cs typeface="Consolas" pitchFamily="49" charset="0"/>
              </a:rPr>
              <a:t>H</a:t>
            </a:r>
            <a:r>
              <a:rPr lang="en-US" sz="2000" i="1" baseline="-25000" smtClean="0">
                <a:latin typeface="Consolas" pitchFamily="49" charset="0"/>
                <a:cs typeface="Consolas" pitchFamily="49" charset="0"/>
              </a:rPr>
              <a:t>j</a:t>
            </a:r>
            <a:r>
              <a:rPr lang="en-US" sz="2000" smtClean="0">
                <a:latin typeface="Consolas" pitchFamily="49" charset="0"/>
                <a:cs typeface="Consolas" pitchFamily="49" charset="0"/>
              </a:rPr>
              <a:t> được chọn</a:t>
            </a:r>
          </a:p>
          <a:p>
            <a:pPr lvl="1">
              <a:buNone/>
            </a:pPr>
            <a:r>
              <a:rPr lang="en-US" sz="2000" smtClean="0">
                <a:latin typeface="Consolas" pitchFamily="49" charset="0"/>
                <a:cs typeface="Consolas" pitchFamily="49" charset="0"/>
              </a:rPr>
              <a:t>				Ngẫu nhiên chọn SIV </a:t>
            </a:r>
            <a:r>
              <a:rPr lang="el-GR" sz="2000" smtClean="0">
                <a:latin typeface="Consolas" pitchFamily="49" charset="0"/>
                <a:cs typeface="Consolas" pitchFamily="49" charset="0"/>
              </a:rPr>
              <a:t>σ</a:t>
            </a:r>
            <a:r>
              <a:rPr lang="en-US" sz="2000" smtClean="0">
                <a:latin typeface="Times New Roman"/>
                <a:cs typeface="Times New Roman"/>
              </a:rPr>
              <a:t> </a:t>
            </a:r>
            <a:r>
              <a:rPr lang="en-US" sz="2000" smtClean="0">
                <a:latin typeface="Consolas" pitchFamily="49" charset="0"/>
                <a:cs typeface="Consolas" pitchFamily="49" charset="0"/>
              </a:rPr>
              <a:t>từ </a:t>
            </a:r>
            <a:r>
              <a:rPr lang="en-US" sz="2000" i="1" smtClean="0">
                <a:latin typeface="Consolas" pitchFamily="49" charset="0"/>
                <a:cs typeface="Consolas" pitchFamily="49" charset="0"/>
              </a:rPr>
              <a:t>H</a:t>
            </a:r>
            <a:r>
              <a:rPr lang="en-US" sz="2000" i="1" baseline="-25000" smtClean="0">
                <a:latin typeface="Consolas" pitchFamily="49" charset="0"/>
                <a:cs typeface="Consolas" pitchFamily="49" charset="0"/>
              </a:rPr>
              <a:t>j</a:t>
            </a:r>
            <a:r>
              <a:rPr lang="en-US" sz="2000" smtClean="0">
                <a:latin typeface="Consolas" pitchFamily="49" charset="0"/>
                <a:cs typeface="Consolas" pitchFamily="49" charset="0"/>
              </a:rPr>
              <a:t> </a:t>
            </a:r>
          </a:p>
          <a:p>
            <a:pPr lvl="1">
              <a:buNone/>
            </a:pPr>
            <a:r>
              <a:rPr lang="en-US" sz="2000" smtClean="0">
                <a:latin typeface="Consolas" pitchFamily="49" charset="0"/>
                <a:cs typeface="Consolas" pitchFamily="49" charset="0"/>
              </a:rPr>
              <a:t>				Thay thế một SIV ngẫu nhiên trong </a:t>
            </a:r>
            <a:r>
              <a:rPr lang="en-US" sz="2000" i="1" smtClean="0">
                <a:latin typeface="Consolas" pitchFamily="49" charset="0"/>
                <a:cs typeface="Consolas" pitchFamily="49" charset="0"/>
              </a:rPr>
              <a:t>H</a:t>
            </a:r>
            <a:r>
              <a:rPr lang="en-US" sz="2000" i="1" baseline="-25000" smtClean="0">
                <a:latin typeface="Consolas" pitchFamily="49" charset="0"/>
                <a:cs typeface="Consolas" pitchFamily="49" charset="0"/>
              </a:rPr>
              <a:t>i</a:t>
            </a:r>
            <a:r>
              <a:rPr lang="en-US" sz="2000" smtClean="0">
                <a:latin typeface="Consolas" pitchFamily="49" charset="0"/>
                <a:cs typeface="Consolas" pitchFamily="49" charset="0"/>
              </a:rPr>
              <a:t> with </a:t>
            </a:r>
            <a:r>
              <a:rPr lang="el-GR" sz="2000" smtClean="0">
                <a:latin typeface="Consolas" pitchFamily="49" charset="0"/>
                <a:cs typeface="Consolas" pitchFamily="49" charset="0"/>
              </a:rPr>
              <a:t>σ</a:t>
            </a:r>
            <a:endParaRPr lang="en-US" sz="2000" smtClean="0">
              <a:latin typeface="Consolas" pitchFamily="49" charset="0"/>
              <a:cs typeface="Consolas" pitchFamily="49" charset="0"/>
            </a:endParaRPr>
          </a:p>
          <a:p>
            <a:pPr lvl="1">
              <a:buNone/>
            </a:pPr>
            <a:r>
              <a:rPr lang="en-US" sz="2000" smtClean="0">
                <a:latin typeface="Consolas" pitchFamily="49" charset="0"/>
                <a:cs typeface="Consolas" pitchFamily="49" charset="0"/>
              </a:rPr>
              <a:t>			hết</a:t>
            </a:r>
          </a:p>
          <a:p>
            <a:pPr lvl="1">
              <a:buNone/>
            </a:pPr>
            <a:r>
              <a:rPr lang="en-US" sz="2000" smtClean="0">
                <a:latin typeface="Consolas" pitchFamily="49" charset="0"/>
                <a:cs typeface="Consolas" pitchFamily="49" charset="0"/>
              </a:rPr>
              <a:t>	hết</a:t>
            </a:r>
          </a:p>
          <a:p>
            <a:pPr lvl="1">
              <a:buNone/>
            </a:pPr>
            <a:r>
              <a:rPr lang="en-US" sz="2000" smtClean="0">
                <a:latin typeface="Consolas" pitchFamily="49" charset="0"/>
                <a:cs typeface="Consolas" pitchFamily="49" charset="0"/>
              </a:rPr>
              <a:t>Hết</a:t>
            </a:r>
          </a:p>
          <a:p>
            <a:pPr lvl="1"/>
            <a:endParaRPr lang="en-US" smtClean="0">
              <a:latin typeface="Times New Roman" pitchFamily="18" charset="0"/>
              <a:cs typeface="Times New Roman" pitchFamily="18" charset="0"/>
            </a:endParaRPr>
          </a:p>
          <a:p>
            <a:pPr lvl="1"/>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Định</a:t>
            </a:r>
            <a:r>
              <a:rPr lang="en-US" smtClean="0">
                <a:latin typeface="Times New Roman" pitchFamily="18" charset="0"/>
                <a:cs typeface="Times New Roman" pitchFamily="18" charset="0"/>
              </a:rPr>
              <a:t> nghĩa (4)</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153400" cy="4572000"/>
          </a:xfrm>
        </p:spPr>
        <p:txBody>
          <a:bodyPr>
            <a:normAutofit/>
          </a:bodyPr>
          <a:lstStyle/>
          <a:p>
            <a:r>
              <a:rPr lang="en-US" sz="3000" smtClean="0">
                <a:latin typeface="Times New Roman" pitchFamily="18" charset="0"/>
                <a:cs typeface="Times New Roman" pitchFamily="18" charset="0"/>
              </a:rPr>
              <a:t>Toán tử đột biến </a:t>
            </a:r>
            <a:r>
              <a:rPr lang="en-US" sz="3000" i="1" smtClean="0">
                <a:latin typeface="Times New Roman" pitchFamily="18" charset="0"/>
                <a:cs typeface="Times New Roman" pitchFamily="18" charset="0"/>
              </a:rPr>
              <a:t>M</a:t>
            </a:r>
            <a:r>
              <a:rPr lang="en-US" sz="3000" i="1" smtClean="0">
                <a:latin typeface="Times New Roman"/>
                <a:cs typeface="Times New Roman"/>
              </a:rPr>
              <a:t>(</a:t>
            </a:r>
            <a:r>
              <a:rPr lang="el-GR" sz="3000" i="1" smtClean="0">
                <a:latin typeface="Times New Roman"/>
                <a:cs typeface="Times New Roman"/>
              </a:rPr>
              <a:t>μ</a:t>
            </a:r>
            <a:r>
              <a:rPr lang="en-US" sz="3000" i="1" smtClean="0">
                <a:latin typeface="Times New Roman"/>
                <a:cs typeface="Times New Roman"/>
              </a:rPr>
              <a:t>, </a:t>
            </a:r>
            <a:r>
              <a:rPr lang="el-GR" sz="3000" i="1" smtClean="0">
                <a:latin typeface="Times New Roman"/>
                <a:cs typeface="Times New Roman"/>
              </a:rPr>
              <a:t>λ</a:t>
            </a:r>
            <a:r>
              <a:rPr lang="en-US" sz="3000" i="1" smtClean="0">
                <a:latin typeface="Times New Roman"/>
                <a:cs typeface="Times New Roman"/>
              </a:rPr>
              <a:t>): H → H </a:t>
            </a:r>
          </a:p>
          <a:p>
            <a:pPr lvl="1"/>
            <a:r>
              <a:rPr lang="en-US" sz="2600" smtClean="0">
                <a:latin typeface="Times New Roman"/>
                <a:cs typeface="Times New Roman"/>
              </a:rPr>
              <a:t>Các sự kiện thiên nhiên xảy ra ngẫu nhiễn làm chỉ số phù hợp của hòn đào thay đổi đột ngột, </a:t>
            </a:r>
          </a:p>
          <a:p>
            <a:pPr lvl="1"/>
            <a:r>
              <a:rPr lang="en-US" sz="2600" smtClean="0">
                <a:latin typeface="Times New Roman"/>
                <a:cs typeface="Times New Roman"/>
              </a:rPr>
              <a:t>Toán tử đột biến dùng để biểu diễn sự kiện này , bằng cách thay đổi các biến số phù hợp </a:t>
            </a:r>
            <a:r>
              <a:rPr lang="en-US" sz="2600" i="1" smtClean="0">
                <a:latin typeface="Times New Roman"/>
                <a:cs typeface="Times New Roman"/>
              </a:rPr>
              <a:t>SIV </a:t>
            </a:r>
            <a:r>
              <a:rPr lang="en-US" sz="2600" smtClean="0">
                <a:latin typeface="Times New Roman"/>
                <a:cs typeface="Times New Roman"/>
              </a:rPr>
              <a:t>ngẫu nhiên thuộc quần thể.</a:t>
            </a:r>
          </a:p>
          <a:p>
            <a:pPr lvl="1" algn="just">
              <a:buNone/>
            </a:pPr>
            <a:r>
              <a:rPr lang="en-US" sz="2200" smtClean="0">
                <a:latin typeface="Times New Roman"/>
                <a:cs typeface="Times New Roman"/>
              </a:rPr>
              <a:t>		</a:t>
            </a:r>
          </a:p>
        </p:txBody>
      </p:sp>
      <p:pic>
        <p:nvPicPr>
          <p:cNvPr id="5" name="Picture 4" descr="the-10-most-terrifying-natural-disasters-7.jpg"/>
          <p:cNvPicPr>
            <a:picLocks noChangeAspect="1"/>
          </p:cNvPicPr>
          <p:nvPr/>
        </p:nvPicPr>
        <p:blipFill>
          <a:blip r:embed="rId3" cstate="print"/>
          <a:stretch>
            <a:fillRect/>
          </a:stretch>
        </p:blipFill>
        <p:spPr>
          <a:xfrm>
            <a:off x="2895600" y="4191000"/>
            <a:ext cx="3810000" cy="242287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Nội dung trình bày</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Giới thiệu</a:t>
            </a:r>
          </a:p>
          <a:p>
            <a:r>
              <a:rPr lang="en-US" smtClean="0">
                <a:latin typeface="Times New Roman" pitchFamily="18" charset="0"/>
                <a:cs typeface="Times New Roman" pitchFamily="18" charset="0"/>
              </a:rPr>
              <a:t>Phát biểu bài toán</a:t>
            </a:r>
          </a:p>
          <a:p>
            <a:r>
              <a:rPr lang="en-US" smtClean="0">
                <a:latin typeface="Times New Roman" pitchFamily="18" charset="0"/>
                <a:cs typeface="Times New Roman" pitchFamily="18" charset="0"/>
              </a:rPr>
              <a:t>Các nghiên cứu liên quan</a:t>
            </a:r>
          </a:p>
          <a:p>
            <a:r>
              <a:rPr lang="en-US" smtClean="0">
                <a:latin typeface="Times New Roman" pitchFamily="18" charset="0"/>
                <a:cs typeface="Times New Roman" pitchFamily="18" charset="0"/>
              </a:rPr>
              <a:t>Giải thuật đề xuất</a:t>
            </a:r>
          </a:p>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0" name="Object 1"/>
          <p:cNvGraphicFramePr>
            <a:graphicFrameLocks noChangeAspect="1"/>
          </p:cNvGraphicFramePr>
          <p:nvPr/>
        </p:nvGraphicFramePr>
        <p:xfrm>
          <a:off x="2590800" y="4343400"/>
          <a:ext cx="3471863" cy="1433513"/>
        </p:xfrm>
        <a:graphic>
          <a:graphicData uri="http://schemas.openxmlformats.org/presentationml/2006/ole">
            <p:oleObj spid="_x0000_s140290" name="Equation" r:id="rId3" imgW="1168200" imgH="482400" progId="Equation.DSMT4">
              <p:embed/>
            </p:oleObj>
          </a:graphicData>
        </a:graphic>
      </p:graphicFrame>
      <p:sp>
        <p:nvSpPr>
          <p:cNvPr id="5" name="Title 4"/>
          <p:cNvSpPr>
            <a:spLocks noGrp="1"/>
          </p:cNvSpPr>
          <p:nvPr>
            <p:ph type="title"/>
          </p:nvPr>
        </p:nvSpPr>
        <p:spPr/>
        <p:txBody>
          <a:bodyPr>
            <a:normAutofit/>
          </a:bodyPr>
          <a:lstStyle/>
          <a:p>
            <a:r>
              <a:rPr lang="en-US" smtClean="0">
                <a:latin typeface="Times New Roman" pitchFamily="18" charset="0"/>
                <a:cs typeface="Times New Roman" pitchFamily="18" charset="0"/>
              </a:rPr>
              <a:t>Toán tử đột biến</a:t>
            </a:r>
            <a:endParaRPr lang="en-US">
              <a:latin typeface="Times New Roman" pitchFamily="18" charset="0"/>
              <a:cs typeface="Times New Roman" pitchFamily="18" charset="0"/>
            </a:endParaRPr>
          </a:p>
        </p:txBody>
      </p:sp>
      <p:sp>
        <p:nvSpPr>
          <p:cNvPr id="6" name="Content Placeholder 5"/>
          <p:cNvSpPr>
            <a:spLocks noGrp="1"/>
          </p:cNvSpPr>
          <p:nvPr>
            <p:ph idx="1"/>
          </p:nvPr>
        </p:nvSpPr>
        <p:spPr>
          <a:xfrm>
            <a:off x="457200" y="1600201"/>
            <a:ext cx="7848600" cy="2971800"/>
          </a:xfrm>
        </p:spPr>
        <p:txBody>
          <a:bodyPr>
            <a:normAutofit/>
          </a:bodyPr>
          <a:lstStyle/>
          <a:p>
            <a:r>
              <a:rPr lang="en-US" sz="2800" i="1" smtClean="0">
                <a:latin typeface="Times New Roman" pitchFamily="18" charset="0"/>
                <a:cs typeface="Times New Roman" pitchFamily="18" charset="0"/>
              </a:rPr>
              <a:t>m</a:t>
            </a:r>
            <a:r>
              <a:rPr lang="en-US" sz="2800" i="1" baseline="-25000" smtClean="0">
                <a:latin typeface="Times New Roman" pitchFamily="18" charset="0"/>
                <a:cs typeface="Times New Roman" pitchFamily="18" charset="0"/>
              </a:rPr>
              <a:t>S</a:t>
            </a:r>
            <a:r>
              <a:rPr lang="en-US" sz="2800" i="1" smtClean="0">
                <a:latin typeface="Times New Roman" pitchFamily="18" charset="0"/>
                <a:cs typeface="Times New Roman" pitchFamily="18" charset="0"/>
              </a:rPr>
              <a:t> </a:t>
            </a:r>
            <a:r>
              <a:rPr lang="en-US" sz="2800" smtClean="0">
                <a:latin typeface="Times New Roman" pitchFamily="18" charset="0"/>
                <a:cs typeface="Times New Roman" pitchFamily="18" charset="0"/>
              </a:rPr>
              <a:t>là tỉ lệ đột biến </a:t>
            </a:r>
          </a:p>
          <a:p>
            <a:r>
              <a:rPr lang="en-US" sz="2800" i="1" smtClean="0">
                <a:latin typeface="Times New Roman" pitchFamily="18" charset="0"/>
                <a:cs typeface="Times New Roman" pitchFamily="18" charset="0"/>
              </a:rPr>
              <a:t>m</a:t>
            </a:r>
            <a:r>
              <a:rPr lang="en-US" sz="2800" i="1" baseline="-25000" smtClean="0">
                <a:latin typeface="Times New Roman" pitchFamily="18" charset="0"/>
                <a:cs typeface="Times New Roman" pitchFamily="18" charset="0"/>
              </a:rPr>
              <a:t>max</a:t>
            </a:r>
            <a:r>
              <a:rPr lang="en-US" sz="2800" i="1" smtClean="0">
                <a:latin typeface="Times New Roman" pitchFamily="18" charset="0"/>
                <a:cs typeface="Times New Roman" pitchFamily="18" charset="0"/>
              </a:rPr>
              <a:t> </a:t>
            </a:r>
            <a:r>
              <a:rPr lang="en-US" sz="2800" smtClean="0">
                <a:latin typeface="Times New Roman" pitchFamily="18" charset="0"/>
                <a:cs typeface="Times New Roman" pitchFamily="18" charset="0"/>
              </a:rPr>
              <a:t>là tỉ lệ đột biến tối đa </a:t>
            </a:r>
          </a:p>
          <a:p>
            <a:r>
              <a:rPr lang="en-US" sz="2800" i="1" smtClean="0">
                <a:latin typeface="Times New Roman" pitchFamily="18" charset="0"/>
                <a:cs typeface="Times New Roman" pitchFamily="18" charset="0"/>
              </a:rPr>
              <a:t>P</a:t>
            </a:r>
            <a:r>
              <a:rPr lang="en-US" sz="2800" i="1" baseline="-25000" smtClean="0">
                <a:latin typeface="Times New Roman" pitchFamily="18" charset="0"/>
                <a:cs typeface="Times New Roman" pitchFamily="18" charset="0"/>
              </a:rPr>
              <a:t>S</a:t>
            </a:r>
            <a:r>
              <a:rPr lang="en-US" sz="2800" i="1" smtClean="0">
                <a:latin typeface="Times New Roman" pitchFamily="18" charset="0"/>
                <a:cs typeface="Times New Roman" pitchFamily="18" charset="0"/>
              </a:rPr>
              <a:t> </a:t>
            </a:r>
            <a:r>
              <a:rPr lang="en-US" sz="2800" smtClean="0">
                <a:latin typeface="Times New Roman" pitchFamily="18" charset="0"/>
                <a:cs typeface="Times New Roman" pitchFamily="18" charset="0"/>
              </a:rPr>
              <a:t>là xác suất để lời giải chứa </a:t>
            </a:r>
            <a:r>
              <a:rPr lang="en-US" sz="2800" i="1" smtClean="0">
                <a:latin typeface="Times New Roman" pitchFamily="18" charset="0"/>
                <a:cs typeface="Times New Roman" pitchFamily="18" charset="0"/>
              </a:rPr>
              <a:t>S </a:t>
            </a:r>
            <a:r>
              <a:rPr lang="en-US" sz="2800" smtClean="0">
                <a:latin typeface="Times New Roman" pitchFamily="18" charset="0"/>
                <a:cs typeface="Times New Roman" pitchFamily="18" charset="0"/>
              </a:rPr>
              <a:t>cá thể</a:t>
            </a:r>
          </a:p>
          <a:p>
            <a:r>
              <a:rPr lang="en-US" sz="2800" i="1" smtClean="0">
                <a:latin typeface="Times New Roman" pitchFamily="18" charset="0"/>
                <a:cs typeface="Times New Roman" pitchFamily="18" charset="0"/>
              </a:rPr>
              <a:t>P</a:t>
            </a:r>
            <a:r>
              <a:rPr lang="en-US" sz="2800" i="1" baseline="-25000" smtClean="0">
                <a:latin typeface="Times New Roman" pitchFamily="18" charset="0"/>
                <a:cs typeface="Times New Roman" pitchFamily="18" charset="0"/>
              </a:rPr>
              <a:t>max</a:t>
            </a:r>
            <a:r>
              <a:rPr lang="en-US" sz="2800" i="1" smtClean="0">
                <a:latin typeface="Times New Roman" pitchFamily="18" charset="0"/>
                <a:cs typeface="Times New Roman" pitchFamily="18" charset="0"/>
              </a:rPr>
              <a:t> </a:t>
            </a:r>
            <a:r>
              <a:rPr lang="en-US" sz="2800" smtClean="0">
                <a:latin typeface="Times New Roman" pitchFamily="18" charset="0"/>
                <a:cs typeface="Times New Roman" pitchFamily="18" charset="0"/>
              </a:rPr>
              <a:t>là xác suất để lời giải chứa số lượng cá thể tối đa</a:t>
            </a:r>
            <a:endParaRPr lang="en-US" sz="2800" i="1">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Cách tính xác suất </a:t>
            </a:r>
            <a:r>
              <a:rPr lang="en-US" i="1" smtClean="0">
                <a:latin typeface="Times New Roman" pitchFamily="18" charset="0"/>
                <a:cs typeface="Times New Roman" pitchFamily="18" charset="0"/>
              </a:rPr>
              <a:t>P</a:t>
            </a:r>
            <a:r>
              <a:rPr lang="en-US" i="1" baseline="-25000" smtClean="0">
                <a:latin typeface="Times New Roman" pitchFamily="18" charset="0"/>
                <a:cs typeface="Times New Roman" pitchFamily="18" charset="0"/>
              </a:rPr>
              <a:t>S</a:t>
            </a:r>
            <a:r>
              <a:rPr lang="en-US" i="1" baseline="-25000" smtClean="0"/>
              <a:t>  </a:t>
            </a:r>
            <a:endParaRPr lang="en-US"/>
          </a:p>
        </p:txBody>
      </p:sp>
      <p:sp>
        <p:nvSpPr>
          <p:cNvPr id="3" name="Content Placeholder 2"/>
          <p:cNvSpPr>
            <a:spLocks noGrp="1"/>
          </p:cNvSpPr>
          <p:nvPr>
            <p:ph idx="1"/>
          </p:nvPr>
        </p:nvSpPr>
        <p:spPr>
          <a:xfrm>
            <a:off x="457200" y="1600201"/>
            <a:ext cx="4953000" cy="2209800"/>
          </a:xfrm>
        </p:spPr>
        <p:txBody>
          <a:bodyPr>
            <a:normAutofit/>
          </a:bodyPr>
          <a:lstStyle/>
          <a:p>
            <a:r>
              <a:rPr lang="en-US" sz="2400" smtClean="0">
                <a:latin typeface="Times New Roman" pitchFamily="18" charset="0"/>
                <a:cs typeface="Times New Roman" pitchFamily="18" charset="0"/>
              </a:rPr>
              <a:t>Xác suất </a:t>
            </a:r>
            <a:r>
              <a:rPr lang="en-US" sz="2400" i="1" smtClean="0">
                <a:latin typeface="Times New Roman" pitchFamily="18" charset="0"/>
                <a:cs typeface="Times New Roman" pitchFamily="18" charset="0"/>
              </a:rPr>
              <a:t>P</a:t>
            </a:r>
            <a:r>
              <a:rPr lang="en-US" sz="2400" i="1" baseline="-25000" smtClean="0">
                <a:latin typeface="Times New Roman" pitchFamily="18" charset="0"/>
                <a:cs typeface="Times New Roman" pitchFamily="18" charset="0"/>
              </a:rPr>
              <a:t>S</a:t>
            </a: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được tính dựa vào công thức (1) với:</a:t>
            </a:r>
          </a:p>
          <a:p>
            <a:pPr lvl="1"/>
            <a:r>
              <a:rPr lang="en-US" sz="2400" i="1" smtClean="0">
                <a:latin typeface="Times New Roman" pitchFamily="18" charset="0"/>
                <a:cs typeface="Times New Roman" pitchFamily="18" charset="0"/>
              </a:rPr>
              <a:t>P(</a:t>
            </a:r>
            <a:r>
              <a:rPr lang="en-US" sz="2400" i="1" smtClean="0">
                <a:latin typeface="Times New Roman"/>
                <a:cs typeface="Times New Roman"/>
              </a:rPr>
              <a:t>∞) </a:t>
            </a:r>
            <a:r>
              <a:rPr lang="en-US" sz="2400" smtClean="0">
                <a:latin typeface="Times New Roman"/>
                <a:cs typeface="Times New Roman"/>
              </a:rPr>
              <a:t>là ma trận chứa xác suất </a:t>
            </a:r>
            <a:endParaRPr lang="en-US" sz="2400" smtClean="0">
              <a:latin typeface="Times New Roman" pitchFamily="18" charset="0"/>
              <a:cs typeface="Times New Roman" pitchFamily="18" charset="0"/>
            </a:endParaRPr>
          </a:p>
        </p:txBody>
      </p:sp>
      <p:graphicFrame>
        <p:nvGraphicFramePr>
          <p:cNvPr id="6" name="Object 5"/>
          <p:cNvGraphicFramePr>
            <a:graphicFrameLocks noChangeAspect="1"/>
          </p:cNvGraphicFramePr>
          <p:nvPr/>
        </p:nvGraphicFramePr>
        <p:xfrm>
          <a:off x="5605463" y="1600200"/>
          <a:ext cx="2963862" cy="1838325"/>
        </p:xfrm>
        <a:graphic>
          <a:graphicData uri="http://schemas.openxmlformats.org/presentationml/2006/ole">
            <p:oleObj spid="_x0000_s141315" name="Equation" r:id="rId4" imgW="1002960" imgH="622080" progId="Equation.DSMT4">
              <p:embed/>
            </p:oleObj>
          </a:graphicData>
        </a:graphic>
      </p:graphicFrame>
      <p:pic>
        <p:nvPicPr>
          <p:cNvPr id="141316" name="Picture 4"/>
          <p:cNvPicPr>
            <a:picLocks noChangeAspect="1" noChangeArrowheads="1"/>
          </p:cNvPicPr>
          <p:nvPr/>
        </p:nvPicPr>
        <p:blipFill>
          <a:blip r:embed="rId5"/>
          <a:srcRect/>
          <a:stretch>
            <a:fillRect/>
          </a:stretch>
        </p:blipFill>
        <p:spPr bwMode="auto">
          <a:xfrm>
            <a:off x="381000" y="3352800"/>
            <a:ext cx="6172200" cy="1536620"/>
          </a:xfrm>
          <a:prstGeom prst="rect">
            <a:avLst/>
          </a:prstGeom>
          <a:noFill/>
          <a:ln w="9525">
            <a:noFill/>
            <a:miter lim="800000"/>
            <a:headEnd/>
            <a:tailEnd/>
          </a:ln>
          <a:effectLst/>
        </p:spPr>
      </p:pic>
      <p:sp>
        <p:nvSpPr>
          <p:cNvPr id="9" name="TextBox 8"/>
          <p:cNvSpPr txBox="1"/>
          <p:nvPr/>
        </p:nvSpPr>
        <p:spPr>
          <a:xfrm>
            <a:off x="685800" y="4876800"/>
            <a:ext cx="8077200" cy="461665"/>
          </a:xfrm>
          <a:prstGeom prst="rect">
            <a:avLst/>
          </a:prstGeom>
          <a:noFill/>
        </p:spPr>
        <p:txBody>
          <a:bodyPr wrap="square" rtlCol="0">
            <a:spAutoFit/>
          </a:bodyPr>
          <a:lstStyle/>
          <a:p>
            <a:r>
              <a:rPr lang="en-US" sz="2400" smtClean="0">
                <a:latin typeface="Times New Roman" pitchFamily="18" charset="0"/>
                <a:cs typeface="Times New Roman" pitchFamily="18" charset="0"/>
              </a:rPr>
              <a:t>Ví dụ: </a:t>
            </a:r>
            <a:r>
              <a:rPr lang="en-US" sz="2400" i="1" smtClean="0">
                <a:latin typeface="Times New Roman" pitchFamily="18" charset="0"/>
                <a:cs typeface="Times New Roman" pitchFamily="18" charset="0"/>
              </a:rPr>
              <a:t>S</a:t>
            </a:r>
            <a:r>
              <a:rPr lang="en-US" sz="2400" i="1" baseline="-25000" smtClean="0">
                <a:latin typeface="Times New Roman" pitchFamily="18" charset="0"/>
                <a:cs typeface="Times New Roman" pitchFamily="18" charset="0"/>
              </a:rPr>
              <a:t>max</a:t>
            </a: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 10 </a:t>
            </a:r>
            <a:endParaRPr lang="en-US" sz="2400">
              <a:latin typeface="Times New Roman" pitchFamily="18" charset="0"/>
              <a:cs typeface="Times New Roman" pitchFamily="18" charset="0"/>
            </a:endParaRPr>
          </a:p>
        </p:txBody>
      </p:sp>
      <p:graphicFrame>
        <p:nvGraphicFramePr>
          <p:cNvPr id="10" name="Object 9"/>
          <p:cNvGraphicFramePr>
            <a:graphicFrameLocks noChangeAspect="1"/>
          </p:cNvGraphicFramePr>
          <p:nvPr/>
        </p:nvGraphicFramePr>
        <p:xfrm>
          <a:off x="1320800" y="5867400"/>
          <a:ext cx="6751638" cy="381000"/>
        </p:xfrm>
        <a:graphic>
          <a:graphicData uri="http://schemas.openxmlformats.org/presentationml/2006/ole">
            <p:oleObj spid="_x0000_s141317" name="Equation" r:id="rId6" imgW="4051080" imgH="228600" progId="Equation.DSMT4">
              <p:embed/>
            </p:oleObj>
          </a:graphicData>
        </a:graphic>
      </p:graphicFrame>
      <p:graphicFrame>
        <p:nvGraphicFramePr>
          <p:cNvPr id="141318" name="Object 6"/>
          <p:cNvGraphicFramePr>
            <a:graphicFrameLocks noChangeAspect="1"/>
          </p:cNvGraphicFramePr>
          <p:nvPr/>
        </p:nvGraphicFramePr>
        <p:xfrm>
          <a:off x="2187575" y="5410200"/>
          <a:ext cx="5016500" cy="381000"/>
        </p:xfrm>
        <a:graphic>
          <a:graphicData uri="http://schemas.openxmlformats.org/presentationml/2006/ole">
            <p:oleObj spid="_x0000_s141318" name="Equation" r:id="rId7" imgW="3009600" imgH="228600" progId="Equation.DSMT4">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latin typeface="Times New Roman" pitchFamily="18" charset="0"/>
                <a:cs typeface="Times New Roman" pitchFamily="18" charset="0"/>
              </a:rPr>
              <a:t>Toán tử đột biến</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mtClean="0">
                <a:latin typeface="Times New Roman"/>
                <a:cs typeface="Times New Roman"/>
              </a:rPr>
              <a:t>Mã giả</a:t>
            </a:r>
          </a:p>
          <a:p>
            <a:pPr lvl="1">
              <a:buNone/>
            </a:pPr>
            <a:r>
              <a:rPr lang="en-US" sz="2000" smtClean="0">
                <a:latin typeface="Consolas" pitchFamily="49" charset="0"/>
                <a:cs typeface="Consolas" pitchFamily="49" charset="0"/>
              </a:rPr>
              <a:t>Từ j = 1 đến m</a:t>
            </a:r>
          </a:p>
          <a:p>
            <a:pPr lvl="1">
              <a:buNone/>
            </a:pPr>
            <a:r>
              <a:rPr lang="en-US" sz="2000" smtClean="0">
                <a:latin typeface="Consolas" pitchFamily="49" charset="0"/>
                <a:cs typeface="Consolas" pitchFamily="49" charset="0"/>
              </a:rPr>
              <a:t>	Dùng </a:t>
            </a:r>
            <a:r>
              <a:rPr lang="el-GR" sz="2000" i="1" smtClean="0">
                <a:latin typeface="Consolas" pitchFamily="49" charset="0"/>
                <a:cs typeface="Consolas" pitchFamily="49" charset="0"/>
              </a:rPr>
              <a:t>μ</a:t>
            </a:r>
            <a:r>
              <a:rPr lang="en-US" sz="2000" i="1" baseline="-25000" smtClean="0">
                <a:latin typeface="Consolas" pitchFamily="49" charset="0"/>
                <a:cs typeface="Consolas" pitchFamily="49" charset="0"/>
              </a:rPr>
              <a:t>i</a:t>
            </a:r>
            <a:r>
              <a:rPr lang="en-US" sz="2000" i="1" smtClean="0">
                <a:latin typeface="Consolas" pitchFamily="49" charset="0"/>
                <a:cs typeface="Consolas" pitchFamily="49" charset="0"/>
              </a:rPr>
              <a:t>, </a:t>
            </a:r>
            <a:r>
              <a:rPr lang="el-GR" sz="2000" i="1" smtClean="0">
                <a:latin typeface="Consolas" pitchFamily="49" charset="0"/>
                <a:cs typeface="Consolas" pitchFamily="49" charset="0"/>
              </a:rPr>
              <a:t>λ</a:t>
            </a:r>
            <a:r>
              <a:rPr lang="en-US" sz="2000" i="1" baseline="-25000" smtClean="0">
                <a:latin typeface="Consolas" pitchFamily="49" charset="0"/>
                <a:cs typeface="Consolas" pitchFamily="49" charset="0"/>
              </a:rPr>
              <a:t>i</a:t>
            </a:r>
            <a:r>
              <a:rPr lang="en-US" sz="2000" i="1" smtClean="0">
                <a:latin typeface="Consolas" pitchFamily="49" charset="0"/>
                <a:cs typeface="Consolas" pitchFamily="49" charset="0"/>
              </a:rPr>
              <a:t> </a:t>
            </a:r>
            <a:r>
              <a:rPr lang="en-US" sz="2000" smtClean="0">
                <a:latin typeface="Consolas" pitchFamily="49" charset="0"/>
                <a:cs typeface="Consolas" pitchFamily="49" charset="0"/>
              </a:rPr>
              <a:t>để tìm xác suất </a:t>
            </a:r>
            <a:r>
              <a:rPr lang="en-US" sz="2000" i="1" smtClean="0">
                <a:latin typeface="Consolas" pitchFamily="49" charset="0"/>
                <a:cs typeface="Consolas" pitchFamily="49" charset="0"/>
              </a:rPr>
              <a:t>P</a:t>
            </a:r>
            <a:r>
              <a:rPr lang="en-US" sz="2000" i="1" baseline="-25000" smtClean="0">
                <a:latin typeface="Consolas" pitchFamily="49" charset="0"/>
                <a:cs typeface="Consolas" pitchFamily="49" charset="0"/>
              </a:rPr>
              <a:t>i </a:t>
            </a:r>
            <a:r>
              <a:rPr lang="en-US" sz="2000" i="1" smtClean="0">
                <a:latin typeface="Consolas" pitchFamily="49" charset="0"/>
                <a:cs typeface="Consolas" pitchFamily="49" charset="0"/>
              </a:rPr>
              <a:t> </a:t>
            </a:r>
            <a:endParaRPr lang="en-US" sz="2000" smtClean="0">
              <a:latin typeface="Consolas" pitchFamily="49" charset="0"/>
              <a:cs typeface="Consolas" pitchFamily="49" charset="0"/>
            </a:endParaRPr>
          </a:p>
          <a:p>
            <a:pPr lvl="1">
              <a:buNone/>
            </a:pPr>
            <a:r>
              <a:rPr lang="en-US" sz="2000" smtClean="0">
                <a:latin typeface="Consolas" pitchFamily="49" charset="0"/>
                <a:cs typeface="Consolas" pitchFamily="49" charset="0"/>
              </a:rPr>
              <a:t>	Chọn ra </a:t>
            </a:r>
            <a:r>
              <a:rPr lang="en-US" sz="2000" i="1" smtClean="0">
                <a:latin typeface="Consolas" pitchFamily="49" charset="0"/>
                <a:cs typeface="Consolas" pitchFamily="49" charset="0"/>
              </a:rPr>
              <a:t>SIV H</a:t>
            </a:r>
            <a:r>
              <a:rPr lang="en-US" sz="2000" i="1" baseline="-25000" smtClean="0">
                <a:latin typeface="Consolas" pitchFamily="49" charset="0"/>
                <a:cs typeface="Consolas" pitchFamily="49" charset="0"/>
              </a:rPr>
              <a:t>i</a:t>
            </a:r>
            <a:r>
              <a:rPr lang="en-US" sz="2000" i="1" smtClean="0">
                <a:latin typeface="Consolas" pitchFamily="49" charset="0"/>
                <a:cs typeface="Consolas" pitchFamily="49" charset="0"/>
              </a:rPr>
              <a:t>(j)</a:t>
            </a:r>
            <a:r>
              <a:rPr lang="en-US" sz="2000" smtClean="0">
                <a:latin typeface="Consolas" pitchFamily="49" charset="0"/>
                <a:cs typeface="Consolas" pitchFamily="49" charset="0"/>
              </a:rPr>
              <a:t> với xác suất </a:t>
            </a:r>
            <a:r>
              <a:rPr lang="en-US" sz="2000" i="1" smtClean="0">
                <a:latin typeface="Consolas" pitchFamily="49" charset="0"/>
                <a:cs typeface="Consolas" pitchFamily="49" charset="0"/>
              </a:rPr>
              <a:t>P</a:t>
            </a:r>
            <a:r>
              <a:rPr lang="en-US" sz="2000" i="1" baseline="-25000" smtClean="0">
                <a:latin typeface="Consolas" pitchFamily="49" charset="0"/>
                <a:cs typeface="Consolas" pitchFamily="49" charset="0"/>
              </a:rPr>
              <a:t>i</a:t>
            </a:r>
            <a:r>
              <a:rPr lang="en-US" sz="2000" i="1" smtClean="0">
                <a:latin typeface="Consolas" pitchFamily="49" charset="0"/>
                <a:cs typeface="Consolas" pitchFamily="49" charset="0"/>
              </a:rPr>
              <a:t> </a:t>
            </a:r>
            <a:endParaRPr lang="en-US" sz="2000" smtClean="0">
              <a:latin typeface="Consolas" pitchFamily="49" charset="0"/>
              <a:cs typeface="Consolas" pitchFamily="49" charset="0"/>
            </a:endParaRPr>
          </a:p>
          <a:p>
            <a:pPr lvl="1">
              <a:buNone/>
            </a:pPr>
            <a:r>
              <a:rPr lang="en-US" sz="2000" smtClean="0">
                <a:latin typeface="Consolas" pitchFamily="49" charset="0"/>
                <a:cs typeface="Consolas" pitchFamily="49" charset="0"/>
              </a:rPr>
              <a:t>	Nếu </a:t>
            </a:r>
            <a:r>
              <a:rPr lang="en-US" sz="2000" i="1" smtClean="0">
                <a:latin typeface="Consolas" pitchFamily="49" charset="0"/>
                <a:cs typeface="Consolas" pitchFamily="49" charset="0"/>
              </a:rPr>
              <a:t>H</a:t>
            </a:r>
            <a:r>
              <a:rPr lang="en-US" sz="2000" i="1" baseline="-25000" smtClean="0">
                <a:latin typeface="Consolas" pitchFamily="49" charset="0"/>
                <a:cs typeface="Consolas" pitchFamily="49" charset="0"/>
              </a:rPr>
              <a:t>i</a:t>
            </a:r>
            <a:r>
              <a:rPr lang="en-US" sz="2000" i="1" smtClean="0">
                <a:latin typeface="Consolas" pitchFamily="49" charset="0"/>
                <a:cs typeface="Consolas" pitchFamily="49" charset="0"/>
              </a:rPr>
              <a:t>(j)</a:t>
            </a:r>
            <a:r>
              <a:rPr lang="en-US" sz="2000" smtClean="0">
                <a:latin typeface="Consolas" pitchFamily="49" charset="0"/>
                <a:cs typeface="Consolas" pitchFamily="49" charset="0"/>
              </a:rPr>
              <a:t> được chọn</a:t>
            </a:r>
          </a:p>
          <a:p>
            <a:pPr lvl="1">
              <a:buNone/>
            </a:pPr>
            <a:r>
              <a:rPr lang="en-US" sz="2000" smtClean="0">
                <a:latin typeface="Consolas" pitchFamily="49" charset="0"/>
                <a:cs typeface="Consolas" pitchFamily="49" charset="0"/>
              </a:rPr>
              <a:t>		Thay thế </a:t>
            </a:r>
            <a:r>
              <a:rPr lang="en-US" sz="2000" i="1" smtClean="0">
                <a:latin typeface="Consolas" pitchFamily="49" charset="0"/>
                <a:cs typeface="Consolas" pitchFamily="49" charset="0"/>
              </a:rPr>
              <a:t>H</a:t>
            </a:r>
            <a:r>
              <a:rPr lang="en-US" sz="2000" i="1" baseline="-25000" smtClean="0">
                <a:latin typeface="Consolas" pitchFamily="49" charset="0"/>
                <a:cs typeface="Consolas" pitchFamily="49" charset="0"/>
              </a:rPr>
              <a:t>i</a:t>
            </a:r>
            <a:r>
              <a:rPr lang="en-US" sz="2000" i="1" smtClean="0">
                <a:latin typeface="Consolas" pitchFamily="49" charset="0"/>
                <a:cs typeface="Consolas" pitchFamily="49" charset="0"/>
              </a:rPr>
              <a:t>(j)</a:t>
            </a:r>
            <a:r>
              <a:rPr lang="en-US" sz="2000" smtClean="0">
                <a:latin typeface="Consolas" pitchFamily="49" charset="0"/>
                <a:cs typeface="Consolas" pitchFamily="49" charset="0"/>
              </a:rPr>
              <a:t> với một SIV được sinh ra ngẫu nhiên</a:t>
            </a:r>
          </a:p>
          <a:p>
            <a:pPr lvl="1">
              <a:buNone/>
            </a:pPr>
            <a:r>
              <a:rPr lang="en-US" sz="2000" smtClean="0">
                <a:latin typeface="Consolas" pitchFamily="49" charset="0"/>
                <a:cs typeface="Consolas" pitchFamily="49" charset="0"/>
              </a:rPr>
              <a:t> 	hết</a:t>
            </a:r>
          </a:p>
          <a:p>
            <a:pPr lvl="1">
              <a:buNone/>
            </a:pPr>
            <a:r>
              <a:rPr lang="en-US" sz="2000" smtClean="0">
                <a:latin typeface="Consolas" pitchFamily="49" charset="0"/>
                <a:cs typeface="Consolas" pitchFamily="49" charset="0"/>
              </a:rPr>
              <a:t>Hết</a:t>
            </a:r>
          </a:p>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838200" y="1371600"/>
            <a:ext cx="7620000" cy="4953000"/>
            <a:chOff x="228600" y="685800"/>
            <a:chExt cx="8686800" cy="5943600"/>
          </a:xfrm>
        </p:grpSpPr>
        <p:sp>
          <p:nvSpPr>
            <p:cNvPr id="4" name="Rectangle 3"/>
            <p:cNvSpPr/>
            <p:nvPr/>
          </p:nvSpPr>
          <p:spPr>
            <a:xfrm>
              <a:off x="2514600" y="685800"/>
              <a:ext cx="2133600" cy="762000"/>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Khởi tạo tham số của thuật toán </a:t>
              </a:r>
              <a:endParaRPr lang="en-US" sz="1600">
                <a:solidFill>
                  <a:schemeClr val="tx1"/>
                </a:solidFill>
                <a:latin typeface="Times New Roman" pitchFamily="18" charset="0"/>
                <a:cs typeface="Times New Roman" pitchFamily="18" charset="0"/>
              </a:endParaRPr>
            </a:p>
          </p:txBody>
        </p:sp>
        <p:sp>
          <p:nvSpPr>
            <p:cNvPr id="5" name="Rectangle 4"/>
            <p:cNvSpPr/>
            <p:nvPr/>
          </p:nvSpPr>
          <p:spPr>
            <a:xfrm>
              <a:off x="2514600" y="1828800"/>
              <a:ext cx="2133600" cy="762000"/>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Khởi tạo ngẫu nhiên tập các quần thể</a:t>
              </a:r>
              <a:endParaRPr lang="en-US" sz="1600">
                <a:solidFill>
                  <a:schemeClr val="tx1"/>
                </a:solidFill>
                <a:latin typeface="Times New Roman" pitchFamily="18" charset="0"/>
                <a:cs typeface="Times New Roman" pitchFamily="18" charset="0"/>
              </a:endParaRPr>
            </a:p>
          </p:txBody>
        </p:sp>
        <p:sp>
          <p:nvSpPr>
            <p:cNvPr id="6" name="Rectangle 5"/>
            <p:cNvSpPr/>
            <p:nvPr/>
          </p:nvSpPr>
          <p:spPr>
            <a:xfrm>
              <a:off x="2514600" y="2895600"/>
              <a:ext cx="2133600" cy="762000"/>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Ánh xạ</a:t>
              </a:r>
              <a:r>
                <a:rPr lang="en-US" sz="1600" i="1" smtClean="0">
                  <a:solidFill>
                    <a:schemeClr val="tx1"/>
                  </a:solidFill>
                  <a:latin typeface="Times New Roman" pitchFamily="18" charset="0"/>
                  <a:cs typeface="Times New Roman" pitchFamily="18" charset="0"/>
                </a:rPr>
                <a:t> HSI</a:t>
              </a:r>
              <a:r>
                <a:rPr lang="en-US" sz="1600" smtClean="0">
                  <a:solidFill>
                    <a:schemeClr val="tx1"/>
                  </a:solidFill>
                  <a:latin typeface="Times New Roman" pitchFamily="18" charset="0"/>
                  <a:cs typeface="Times New Roman" pitchFamily="18" charset="0"/>
                </a:rPr>
                <a:t> sang </a:t>
              </a:r>
              <a:r>
                <a:rPr lang="el-GR" sz="1600" i="1" smtClean="0">
                  <a:solidFill>
                    <a:schemeClr val="tx1"/>
                  </a:solidFill>
                  <a:latin typeface="Times New Roman"/>
                  <a:cs typeface="Times New Roman"/>
                </a:rPr>
                <a:t>λ</a:t>
              </a:r>
              <a:r>
                <a:rPr lang="en-US" sz="1600" i="1" smtClean="0">
                  <a:solidFill>
                    <a:schemeClr val="tx1"/>
                  </a:solidFill>
                  <a:latin typeface="Times New Roman"/>
                  <a:cs typeface="Times New Roman"/>
                </a:rPr>
                <a:t>, </a:t>
              </a:r>
              <a:r>
                <a:rPr lang="el-GR" sz="1600" i="1" smtClean="0">
                  <a:solidFill>
                    <a:schemeClr val="tx1"/>
                  </a:solidFill>
                  <a:latin typeface="Times New Roman"/>
                  <a:cs typeface="Times New Roman"/>
                </a:rPr>
                <a:t>μ</a:t>
              </a:r>
              <a:r>
                <a:rPr lang="en-US" sz="1600" i="1" smtClean="0">
                  <a:solidFill>
                    <a:schemeClr val="tx1"/>
                  </a:solidFill>
                  <a:latin typeface="Times New Roman"/>
                  <a:cs typeface="Times New Roman"/>
                </a:rPr>
                <a:t> </a:t>
              </a:r>
              <a:r>
                <a:rPr lang="en-US" sz="1600" smtClean="0">
                  <a:solidFill>
                    <a:schemeClr val="tx1"/>
                  </a:solidFill>
                  <a:latin typeface="Times New Roman"/>
                  <a:cs typeface="Times New Roman"/>
                </a:rPr>
                <a:t>và </a:t>
              </a:r>
              <a:r>
                <a:rPr lang="en-US" sz="1600" i="1" smtClean="0">
                  <a:solidFill>
                    <a:schemeClr val="tx1"/>
                  </a:solidFill>
                  <a:latin typeface="Times New Roman"/>
                  <a:cs typeface="Times New Roman"/>
                </a:rPr>
                <a:t>S </a:t>
              </a:r>
              <a:endParaRPr lang="en-US" sz="1600">
                <a:solidFill>
                  <a:schemeClr val="tx1"/>
                </a:solidFill>
                <a:latin typeface="Times New Roman" pitchFamily="18" charset="0"/>
                <a:cs typeface="Times New Roman" pitchFamily="18" charset="0"/>
              </a:endParaRPr>
            </a:p>
          </p:txBody>
        </p:sp>
        <p:sp>
          <p:nvSpPr>
            <p:cNvPr id="7" name="Rectangle 6"/>
            <p:cNvSpPr/>
            <p:nvPr/>
          </p:nvSpPr>
          <p:spPr>
            <a:xfrm>
              <a:off x="2514600" y="4038600"/>
              <a:ext cx="2133600" cy="762000"/>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Thực hiện toán tử điều chỉnh quần thể </a:t>
              </a:r>
              <a:endParaRPr lang="en-US" sz="1600">
                <a:solidFill>
                  <a:schemeClr val="tx1"/>
                </a:solidFill>
                <a:latin typeface="Times New Roman" pitchFamily="18" charset="0"/>
                <a:cs typeface="Times New Roman" pitchFamily="18" charset="0"/>
              </a:endParaRPr>
            </a:p>
          </p:txBody>
        </p:sp>
        <p:sp>
          <p:nvSpPr>
            <p:cNvPr id="8" name="Rectangle 7"/>
            <p:cNvSpPr/>
            <p:nvPr/>
          </p:nvSpPr>
          <p:spPr>
            <a:xfrm>
              <a:off x="2514600" y="5105400"/>
              <a:ext cx="2133600" cy="762000"/>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Thực hiện toán tử đột biến</a:t>
              </a:r>
              <a:endParaRPr lang="en-US" sz="1600">
                <a:solidFill>
                  <a:schemeClr val="tx1"/>
                </a:solidFill>
                <a:latin typeface="Times New Roman" pitchFamily="18" charset="0"/>
                <a:cs typeface="Times New Roman" pitchFamily="18" charset="0"/>
              </a:endParaRPr>
            </a:p>
          </p:txBody>
        </p:sp>
        <p:cxnSp>
          <p:nvCxnSpPr>
            <p:cNvPr id="10" name="Straight Arrow Connector 9"/>
            <p:cNvCxnSpPr>
              <a:stCxn id="4" idx="2"/>
              <a:endCxn id="5" idx="0"/>
            </p:cNvCxnSpPr>
            <p:nvPr/>
          </p:nvCxnSpPr>
          <p:spPr>
            <a:xfrm rot="5400000">
              <a:off x="3390900" y="1638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rot="5400000">
              <a:off x="3429000" y="2743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rot="5400000">
              <a:off x="3390900" y="3848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8" idx="0"/>
            </p:cNvCxnSpPr>
            <p:nvPr/>
          </p:nvCxnSpPr>
          <p:spPr>
            <a:xfrm rot="5400000">
              <a:off x="3429000" y="4953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3"/>
              <a:endCxn id="18" idx="2"/>
            </p:cNvCxnSpPr>
            <p:nvPr/>
          </p:nvCxnSpPr>
          <p:spPr>
            <a:xfrm flipV="1">
              <a:off x="4648200" y="4876800"/>
              <a:ext cx="18669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Diamond 17"/>
            <p:cNvSpPr/>
            <p:nvPr/>
          </p:nvSpPr>
          <p:spPr>
            <a:xfrm>
              <a:off x="4876800" y="3048000"/>
              <a:ext cx="3276600" cy="1828800"/>
            </a:xfrm>
            <a:prstGeom prst="diamond">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Lặp dến số vòng lặp tối đa,tìm được lời giải mong muốn</a:t>
              </a:r>
              <a:endParaRPr lang="en-US" sz="1600">
                <a:solidFill>
                  <a:schemeClr val="tx1"/>
                </a:solidFill>
                <a:latin typeface="Times New Roman" pitchFamily="18" charset="0"/>
                <a:cs typeface="Times New Roman" pitchFamily="18" charset="0"/>
              </a:endParaRPr>
            </a:p>
          </p:txBody>
        </p:sp>
        <p:sp>
          <p:nvSpPr>
            <p:cNvPr id="15" name="Oval 14"/>
            <p:cNvSpPr/>
            <p:nvPr/>
          </p:nvSpPr>
          <p:spPr>
            <a:xfrm>
              <a:off x="228600" y="685800"/>
              <a:ext cx="1600200" cy="762000"/>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Bắt đầu</a:t>
              </a:r>
              <a:endParaRPr lang="en-US">
                <a:solidFill>
                  <a:schemeClr val="tx1"/>
                </a:solidFill>
              </a:endParaRPr>
            </a:p>
          </p:txBody>
        </p:sp>
        <p:sp>
          <p:nvSpPr>
            <p:cNvPr id="19" name="Oval 18"/>
            <p:cNvSpPr/>
            <p:nvPr/>
          </p:nvSpPr>
          <p:spPr>
            <a:xfrm>
              <a:off x="6324600" y="5867400"/>
              <a:ext cx="1600200" cy="762000"/>
            </a:xfrm>
            <a:prstGeom prst="ellipse">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Kết thúc</a:t>
              </a:r>
              <a:endParaRPr lang="en-US">
                <a:solidFill>
                  <a:schemeClr val="tx1"/>
                </a:solidFill>
              </a:endParaRPr>
            </a:p>
          </p:txBody>
        </p:sp>
        <p:cxnSp>
          <p:nvCxnSpPr>
            <p:cNvPr id="37" name="Shape 36"/>
            <p:cNvCxnSpPr>
              <a:stCxn id="18" idx="3"/>
              <a:endCxn id="19" idx="0"/>
            </p:cNvCxnSpPr>
            <p:nvPr/>
          </p:nvCxnSpPr>
          <p:spPr>
            <a:xfrm flipH="1">
              <a:off x="7124700" y="3962400"/>
              <a:ext cx="1028700" cy="1905000"/>
            </a:xfrm>
            <a:prstGeom prst="bentConnector4">
              <a:avLst>
                <a:gd name="adj1" fmla="val -22222"/>
                <a:gd name="adj2" fmla="val 74000"/>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153400" y="3581400"/>
              <a:ext cx="762000" cy="369332"/>
            </a:xfrm>
            <a:prstGeom prst="rect">
              <a:avLst/>
            </a:prstGeom>
            <a:noFill/>
          </p:spPr>
          <p:txBody>
            <a:bodyPr wrap="square" rtlCol="0">
              <a:spAutoFit/>
            </a:bodyPr>
            <a:lstStyle/>
            <a:p>
              <a:r>
                <a:rPr lang="en-US" smtClean="0">
                  <a:latin typeface="Times New Roman" pitchFamily="18" charset="0"/>
                  <a:cs typeface="Times New Roman" pitchFamily="18" charset="0"/>
                </a:rPr>
                <a:t>Có</a:t>
              </a:r>
            </a:p>
          </p:txBody>
        </p:sp>
        <p:cxnSp>
          <p:nvCxnSpPr>
            <p:cNvPr id="40" name="Shape 39"/>
            <p:cNvCxnSpPr>
              <a:stCxn id="18" idx="0"/>
              <a:endCxn id="5" idx="3"/>
            </p:cNvCxnSpPr>
            <p:nvPr/>
          </p:nvCxnSpPr>
          <p:spPr>
            <a:xfrm rot="16200000" flipV="1">
              <a:off x="5162550" y="1695450"/>
              <a:ext cx="838200" cy="1866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562600" y="1828800"/>
              <a:ext cx="914400" cy="369332"/>
            </a:xfrm>
            <a:prstGeom prst="rect">
              <a:avLst/>
            </a:prstGeom>
            <a:noFill/>
          </p:spPr>
          <p:txBody>
            <a:bodyPr wrap="square" rtlCol="0">
              <a:spAutoFit/>
            </a:bodyPr>
            <a:lstStyle/>
            <a:p>
              <a:r>
                <a:rPr lang="en-US" smtClean="0">
                  <a:latin typeface="Times New Roman" pitchFamily="18" charset="0"/>
                  <a:cs typeface="Times New Roman" pitchFamily="18" charset="0"/>
                </a:rPr>
                <a:t>Không</a:t>
              </a:r>
              <a:endParaRPr lang="en-US">
                <a:latin typeface="Times New Roman" pitchFamily="18" charset="0"/>
                <a:cs typeface="Times New Roman" pitchFamily="18" charset="0"/>
              </a:endParaRPr>
            </a:p>
          </p:txBody>
        </p:sp>
        <p:cxnSp>
          <p:nvCxnSpPr>
            <p:cNvPr id="50" name="Straight Arrow Connector 49"/>
            <p:cNvCxnSpPr>
              <a:stCxn id="15" idx="6"/>
              <a:endCxn id="4" idx="1"/>
            </p:cNvCxnSpPr>
            <p:nvPr/>
          </p:nvCxnSpPr>
          <p:spPr>
            <a:xfrm>
              <a:off x="1828800" y="1066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2" name="Title 51"/>
          <p:cNvSpPr>
            <a:spLocks noGrp="1"/>
          </p:cNvSpPr>
          <p:nvPr>
            <p:ph type="title"/>
          </p:nvPr>
        </p:nvSpPr>
        <p:spPr/>
        <p:txBody>
          <a:bodyPr/>
          <a:lstStyle/>
          <a:p>
            <a:r>
              <a:rPr lang="en-US" smtClean="0">
                <a:latin typeface="Times New Roman" pitchFamily="18" charset="0"/>
                <a:cs typeface="Times New Roman" pitchFamily="18" charset="0"/>
              </a:rPr>
              <a:t>Các bước thực hiện giải thuật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II. Áp dụng giải thuật BBO vào bài toán tối đa diện tích bao phủ của mạng cảm biến </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001000" cy="4525963"/>
          </a:xfrm>
        </p:spPr>
        <p:txBody>
          <a:bodyPr>
            <a:normAutofit/>
          </a:bodyPr>
          <a:lstStyle/>
          <a:p>
            <a:r>
              <a:rPr lang="en-US" sz="2800" smtClean="0">
                <a:latin typeface="Times New Roman" pitchFamily="18" charset="0"/>
                <a:cs typeface="Times New Roman" pitchFamily="18" charset="0"/>
              </a:rPr>
              <a:t>Các </a:t>
            </a:r>
            <a:r>
              <a:rPr lang="en-US" sz="2800" smtClean="0">
                <a:latin typeface="Times New Roman" pitchFamily="18" charset="0"/>
                <a:cs typeface="Times New Roman" pitchFamily="18" charset="0"/>
              </a:rPr>
              <a:t>bước thực hiện</a:t>
            </a:r>
          </a:p>
          <a:p>
            <a:pPr lvl="1"/>
            <a:r>
              <a:rPr lang="en-US" sz="2400" smtClean="0">
                <a:latin typeface="Times New Roman" pitchFamily="18" charset="0"/>
                <a:cs typeface="Times New Roman" pitchFamily="18" charset="0"/>
              </a:rPr>
              <a:t>Khởi tạo tham số </a:t>
            </a:r>
          </a:p>
          <a:p>
            <a:pPr lvl="1"/>
            <a:r>
              <a:rPr lang="en-US" sz="2400" smtClean="0">
                <a:latin typeface="Times New Roman" pitchFamily="18" charset="0"/>
                <a:cs typeface="Times New Roman" pitchFamily="18" charset="0"/>
              </a:rPr>
              <a:t>Khởi tạo tập lời giải </a:t>
            </a:r>
          </a:p>
          <a:p>
            <a:pPr lvl="1"/>
            <a:r>
              <a:rPr lang="en-US" sz="2400" smtClean="0">
                <a:latin typeface="Times New Roman" pitchFamily="18" charset="0"/>
                <a:cs typeface="Times New Roman" pitchFamily="18" charset="0"/>
              </a:rPr>
              <a:t>Tính toán thuộc tính và chỉ số của lời giải </a:t>
            </a:r>
          </a:p>
          <a:p>
            <a:pPr lvl="1"/>
            <a:r>
              <a:rPr lang="en-US" sz="2400" smtClean="0">
                <a:latin typeface="Times New Roman" pitchFamily="18" charset="0"/>
                <a:cs typeface="Times New Roman" pitchFamily="18" charset="0"/>
              </a:rPr>
              <a:t>Thực hiện phép biến đổi từng lời giải </a:t>
            </a:r>
          </a:p>
          <a:p>
            <a:pPr lvl="1"/>
            <a:r>
              <a:rPr lang="en-US" sz="2400" smtClean="0">
                <a:latin typeface="Times New Roman" pitchFamily="18" charset="0"/>
                <a:cs typeface="Times New Roman" pitchFamily="18" charset="0"/>
              </a:rPr>
              <a:t>Thực hiện phép đột biến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lstStyle/>
          <a:p>
            <a:r>
              <a:rPr lang="en-US" smtClean="0">
                <a:latin typeface="Times New Roman" pitchFamily="18" charset="0"/>
                <a:cs typeface="Times New Roman" pitchFamily="18" charset="0"/>
              </a:rPr>
              <a:t>Các bước thực hiện giải thuật</a:t>
            </a:r>
            <a:endParaRPr lang="en-US">
              <a:latin typeface="Times New Roman" pitchFamily="18" charset="0"/>
              <a:cs typeface="Times New Roman" pitchFamily="18" charset="0"/>
            </a:endParaRPr>
          </a:p>
        </p:txBody>
      </p:sp>
      <p:sp>
        <p:nvSpPr>
          <p:cNvPr id="7" name="Rectangle 6"/>
          <p:cNvSpPr/>
          <p:nvPr/>
        </p:nvSpPr>
        <p:spPr>
          <a:xfrm>
            <a:off x="3200400" y="1066800"/>
            <a:ext cx="2133600" cy="762000"/>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Khởi tạo tham số</a:t>
            </a:r>
            <a:endParaRPr lang="en-US">
              <a:solidFill>
                <a:schemeClr val="tx1"/>
              </a:solidFill>
              <a:latin typeface="Times New Roman" pitchFamily="18" charset="0"/>
              <a:cs typeface="Times New Roman" pitchFamily="18" charset="0"/>
            </a:endParaRPr>
          </a:p>
        </p:txBody>
      </p:sp>
      <p:sp>
        <p:nvSpPr>
          <p:cNvPr id="8" name="Rectangle 7"/>
          <p:cNvSpPr/>
          <p:nvPr/>
        </p:nvSpPr>
        <p:spPr>
          <a:xfrm>
            <a:off x="3200400" y="2286000"/>
            <a:ext cx="2133600" cy="762000"/>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Khởi tạo tập lời giải, tinh toán </a:t>
            </a:r>
            <a:r>
              <a:rPr lang="en-US" i="1" smtClean="0">
                <a:solidFill>
                  <a:schemeClr val="tx1"/>
                </a:solidFill>
                <a:latin typeface="Times New Roman" pitchFamily="18" charset="0"/>
                <a:cs typeface="Times New Roman" pitchFamily="18" charset="0"/>
              </a:rPr>
              <a:t>HSI</a:t>
            </a:r>
            <a:endParaRPr lang="en-US">
              <a:solidFill>
                <a:schemeClr val="tx1"/>
              </a:solidFill>
              <a:latin typeface="Times New Roman" pitchFamily="18" charset="0"/>
              <a:cs typeface="Times New Roman" pitchFamily="18" charset="0"/>
            </a:endParaRPr>
          </a:p>
        </p:txBody>
      </p:sp>
      <p:sp>
        <p:nvSpPr>
          <p:cNvPr id="9" name="Rectangle 8"/>
          <p:cNvSpPr/>
          <p:nvPr/>
        </p:nvSpPr>
        <p:spPr>
          <a:xfrm>
            <a:off x="3200400" y="3429000"/>
            <a:ext cx="2133600" cy="762000"/>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Ánh xạ </a:t>
            </a:r>
            <a:r>
              <a:rPr lang="en-US" i="1" smtClean="0">
                <a:solidFill>
                  <a:schemeClr val="tx1"/>
                </a:solidFill>
                <a:latin typeface="Times New Roman" pitchFamily="18" charset="0"/>
                <a:cs typeface="Times New Roman" pitchFamily="18" charset="0"/>
              </a:rPr>
              <a:t>HSI</a:t>
            </a:r>
            <a:r>
              <a:rPr lang="en-US" smtClean="0">
                <a:solidFill>
                  <a:schemeClr val="tx1"/>
                </a:solidFill>
                <a:latin typeface="Times New Roman" pitchFamily="18" charset="0"/>
                <a:cs typeface="Times New Roman" pitchFamily="18" charset="0"/>
              </a:rPr>
              <a:t> sang số loài </a:t>
            </a:r>
            <a:r>
              <a:rPr lang="en-US" i="1" smtClean="0">
                <a:solidFill>
                  <a:schemeClr val="tx1"/>
                </a:solidFill>
                <a:latin typeface="Times New Roman" pitchFamily="18" charset="0"/>
                <a:cs typeface="Times New Roman" pitchFamily="18" charset="0"/>
              </a:rPr>
              <a:t>S, </a:t>
            </a:r>
            <a:r>
              <a:rPr lang="en-US" smtClean="0">
                <a:solidFill>
                  <a:schemeClr val="tx1"/>
                </a:solidFill>
                <a:latin typeface="Times New Roman" pitchFamily="18" charset="0"/>
                <a:cs typeface="Times New Roman" pitchFamily="18" charset="0"/>
              </a:rPr>
              <a:t>độ nhập cư </a:t>
            </a:r>
            <a:r>
              <a:rPr lang="el-GR" i="1" smtClean="0">
                <a:solidFill>
                  <a:schemeClr val="tx1"/>
                </a:solidFill>
                <a:latin typeface="Times New Roman"/>
                <a:cs typeface="Times New Roman"/>
              </a:rPr>
              <a:t>λ</a:t>
            </a:r>
            <a:r>
              <a:rPr lang="en-US" smtClean="0">
                <a:solidFill>
                  <a:schemeClr val="tx1"/>
                </a:solidFill>
                <a:latin typeface="Times New Roman"/>
                <a:cs typeface="Times New Roman"/>
              </a:rPr>
              <a:t>, di cư </a:t>
            </a:r>
            <a:r>
              <a:rPr lang="el-GR" i="1" smtClean="0">
                <a:solidFill>
                  <a:schemeClr val="tx1"/>
                </a:solidFill>
                <a:latin typeface="Times New Roman"/>
                <a:cs typeface="Times New Roman"/>
              </a:rPr>
              <a:t>μ</a:t>
            </a:r>
            <a:endParaRPr lang="en-US" i="1">
              <a:solidFill>
                <a:schemeClr val="tx1"/>
              </a:solidFill>
              <a:latin typeface="Times New Roman" pitchFamily="18" charset="0"/>
              <a:cs typeface="Times New Roman" pitchFamily="18" charset="0"/>
            </a:endParaRPr>
          </a:p>
        </p:txBody>
      </p:sp>
      <p:sp>
        <p:nvSpPr>
          <p:cNvPr id="10" name="Rectangle 9"/>
          <p:cNvSpPr/>
          <p:nvPr/>
        </p:nvSpPr>
        <p:spPr>
          <a:xfrm>
            <a:off x="3200400" y="4648200"/>
            <a:ext cx="2133600" cy="762000"/>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Điều chỉnh các quần thể chưa ưu tú và tinh lại </a:t>
            </a:r>
            <a:r>
              <a:rPr lang="en-US" i="1" smtClean="0">
                <a:solidFill>
                  <a:schemeClr val="tx1"/>
                </a:solidFill>
                <a:latin typeface="Times New Roman" pitchFamily="18" charset="0"/>
                <a:cs typeface="Times New Roman" pitchFamily="18" charset="0"/>
              </a:rPr>
              <a:t>HSI</a:t>
            </a:r>
            <a:endParaRPr lang="en-US">
              <a:solidFill>
                <a:schemeClr val="tx1"/>
              </a:solidFill>
              <a:latin typeface="Times New Roman" pitchFamily="18" charset="0"/>
              <a:cs typeface="Times New Roman" pitchFamily="18" charset="0"/>
            </a:endParaRPr>
          </a:p>
        </p:txBody>
      </p:sp>
      <p:sp>
        <p:nvSpPr>
          <p:cNvPr id="11" name="Rectangle 10"/>
          <p:cNvSpPr/>
          <p:nvPr/>
        </p:nvSpPr>
        <p:spPr>
          <a:xfrm>
            <a:off x="3200400" y="5791200"/>
            <a:ext cx="2133600" cy="762000"/>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Thực hiện đột biến,</a:t>
            </a:r>
          </a:p>
          <a:p>
            <a:pPr algn="ctr"/>
            <a:r>
              <a:rPr lang="en-US" smtClean="0">
                <a:solidFill>
                  <a:schemeClr val="tx1"/>
                </a:solidFill>
                <a:latin typeface="Times New Roman" pitchFamily="18" charset="0"/>
                <a:cs typeface="Times New Roman" pitchFamily="18" charset="0"/>
              </a:rPr>
              <a:t>tính lại </a:t>
            </a:r>
            <a:r>
              <a:rPr lang="en-US" i="1" smtClean="0">
                <a:solidFill>
                  <a:schemeClr val="tx1"/>
                </a:solidFill>
                <a:latin typeface="Times New Roman" pitchFamily="18" charset="0"/>
                <a:cs typeface="Times New Roman" pitchFamily="18" charset="0"/>
              </a:rPr>
              <a:t>HSI</a:t>
            </a:r>
            <a:r>
              <a:rPr lang="en-US" smtClean="0">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p:txBody>
      </p:sp>
      <p:sp>
        <p:nvSpPr>
          <p:cNvPr id="12" name="Oval 11"/>
          <p:cNvSpPr/>
          <p:nvPr/>
        </p:nvSpPr>
        <p:spPr>
          <a:xfrm>
            <a:off x="6248400" y="2133600"/>
            <a:ext cx="2514600" cy="990600"/>
          </a:xfrm>
          <a:prstGeom prst="ellipse">
            <a:avLst/>
          </a:prstGeom>
          <a:solidFill>
            <a:srgbClr val="D9EB95"/>
          </a:solidFill>
          <a:ln>
            <a:solidFill>
              <a:srgbClr val="D9E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Đặt ngẫu nhiên các cảm biến</a:t>
            </a:r>
            <a:endParaRPr lang="en-US">
              <a:solidFill>
                <a:schemeClr val="tx1"/>
              </a:solidFill>
            </a:endParaRPr>
          </a:p>
        </p:txBody>
      </p:sp>
      <p:cxnSp>
        <p:nvCxnSpPr>
          <p:cNvPr id="14" name="Straight Connector 13"/>
          <p:cNvCxnSpPr>
            <a:stCxn id="8" idx="3"/>
            <a:endCxn id="12" idx="2"/>
          </p:cNvCxnSpPr>
          <p:nvPr/>
        </p:nvCxnSpPr>
        <p:spPr>
          <a:xfrm flipV="1">
            <a:off x="5334000" y="2628900"/>
            <a:ext cx="9144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28600" y="4572000"/>
            <a:ext cx="2514600" cy="914400"/>
          </a:xfrm>
          <a:prstGeom prst="ellipse">
            <a:avLst/>
          </a:prstGeom>
          <a:solidFill>
            <a:srgbClr val="D9EB95"/>
          </a:solidFill>
          <a:ln>
            <a:solidFill>
              <a:srgbClr val="D9E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Nhập cư và di cư</a:t>
            </a:r>
            <a:endParaRPr lang="en-US">
              <a:solidFill>
                <a:schemeClr val="tx1"/>
              </a:solidFill>
            </a:endParaRPr>
          </a:p>
        </p:txBody>
      </p:sp>
      <p:cxnSp>
        <p:nvCxnSpPr>
          <p:cNvPr id="22" name="Straight Connector 21"/>
          <p:cNvCxnSpPr>
            <a:stCxn id="20" idx="6"/>
            <a:endCxn id="10" idx="1"/>
          </p:cNvCxnSpPr>
          <p:nvPr/>
        </p:nvCxnSpPr>
        <p:spPr>
          <a:xfrm>
            <a:off x="2743200" y="50292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2"/>
            <a:endCxn id="8" idx="0"/>
          </p:cNvCxnSpPr>
          <p:nvPr/>
        </p:nvCxnSpPr>
        <p:spPr>
          <a:xfrm rot="5400000">
            <a:off x="4038600" y="2057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9" idx="0"/>
          </p:cNvCxnSpPr>
          <p:nvPr/>
        </p:nvCxnSpPr>
        <p:spPr>
          <a:xfrm rot="5400000">
            <a:off x="4076700" y="3238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0" idx="0"/>
          </p:cNvCxnSpPr>
          <p:nvPr/>
        </p:nvCxnSpPr>
        <p:spPr>
          <a:xfrm rot="5400000">
            <a:off x="4038600" y="4419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2"/>
            <a:endCxn id="11" idx="0"/>
          </p:cNvCxnSpPr>
          <p:nvPr/>
        </p:nvCxnSpPr>
        <p:spPr>
          <a:xfrm rot="5400000">
            <a:off x="4076700" y="5600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553200" y="5791200"/>
            <a:ext cx="2133600" cy="762000"/>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Lưu lại phần tử tốt nhất hiện tại </a:t>
            </a:r>
            <a:endParaRPr lang="en-US">
              <a:solidFill>
                <a:schemeClr val="tx1"/>
              </a:solidFill>
              <a:latin typeface="Times New Roman" pitchFamily="18" charset="0"/>
              <a:cs typeface="Times New Roman" pitchFamily="18" charset="0"/>
            </a:endParaRPr>
          </a:p>
        </p:txBody>
      </p:sp>
      <p:cxnSp>
        <p:nvCxnSpPr>
          <p:cNvPr id="45" name="Straight Arrow Connector 44"/>
          <p:cNvCxnSpPr>
            <a:stCxn id="11" idx="3"/>
            <a:endCxn id="43" idx="1"/>
          </p:cNvCxnSpPr>
          <p:nvPr/>
        </p:nvCxnSpPr>
        <p:spPr>
          <a:xfrm>
            <a:off x="5334000" y="6172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hape 49"/>
          <p:cNvCxnSpPr>
            <a:stCxn id="43" idx="0"/>
            <a:endCxn id="9" idx="3"/>
          </p:cNvCxnSpPr>
          <p:nvPr/>
        </p:nvCxnSpPr>
        <p:spPr>
          <a:xfrm rot="16200000" flipV="1">
            <a:off x="5486400" y="3657600"/>
            <a:ext cx="1981200" cy="2286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itchFamily="18" charset="0"/>
                <a:cs typeface="Times New Roman" pitchFamily="18" charset="0"/>
              </a:rPr>
              <a:t>Khởi tạo các tham số</a:t>
            </a:r>
            <a:endParaRPr lang="en-US"/>
          </a:p>
        </p:txBody>
      </p:sp>
      <p:sp>
        <p:nvSpPr>
          <p:cNvPr id="3" name="Content Placeholder 2"/>
          <p:cNvSpPr>
            <a:spLocks noGrp="1"/>
          </p:cNvSpPr>
          <p:nvPr>
            <p:ph idx="1"/>
          </p:nvPr>
        </p:nvSpPr>
        <p:spPr>
          <a:xfrm>
            <a:off x="457200" y="1600200"/>
            <a:ext cx="8229600" cy="4953000"/>
          </a:xfrm>
        </p:spPr>
        <p:txBody>
          <a:bodyPr>
            <a:normAutofit/>
          </a:bodyPr>
          <a:lstStyle/>
          <a:p>
            <a:pPr lvl="1"/>
            <a:r>
              <a:rPr lang="en-US" i="1" smtClean="0">
                <a:latin typeface="Times New Roman" pitchFamily="18" charset="0"/>
                <a:cs typeface="Times New Roman" pitchFamily="18" charset="0"/>
              </a:rPr>
              <a:t>NP: </a:t>
            </a:r>
            <a:r>
              <a:rPr lang="en-US" smtClean="0">
                <a:latin typeface="Times New Roman" pitchFamily="18" charset="0"/>
                <a:cs typeface="Times New Roman" pitchFamily="18" charset="0"/>
              </a:rPr>
              <a:t>Số lượng lời giải</a:t>
            </a:r>
            <a:r>
              <a:rPr lang="en-US" i="1" smtClean="0">
                <a:latin typeface="Times New Roman" pitchFamily="18" charset="0"/>
                <a:cs typeface="Times New Roman" pitchFamily="18" charset="0"/>
              </a:rPr>
              <a:t> </a:t>
            </a:r>
          </a:p>
          <a:p>
            <a:pPr lvl="1"/>
            <a:r>
              <a:rPr lang="en-US" i="1" smtClean="0">
                <a:latin typeface="Times New Roman"/>
                <a:cs typeface="Times New Roman"/>
              </a:rPr>
              <a:t>S</a:t>
            </a:r>
            <a:r>
              <a:rPr lang="en-US" i="1" baseline="-25000" smtClean="0">
                <a:latin typeface="Times New Roman"/>
                <a:cs typeface="Times New Roman"/>
              </a:rPr>
              <a:t>max</a:t>
            </a:r>
            <a:r>
              <a:rPr lang="en-US" i="1" smtClean="0">
                <a:latin typeface="Times New Roman"/>
                <a:cs typeface="Times New Roman"/>
              </a:rPr>
              <a:t> : </a:t>
            </a:r>
            <a:r>
              <a:rPr lang="en-US" smtClean="0">
                <a:latin typeface="Times New Roman"/>
                <a:cs typeface="Times New Roman"/>
              </a:rPr>
              <a:t>Sức chứa tối đa của một quần thể</a:t>
            </a:r>
          </a:p>
          <a:p>
            <a:pPr lvl="1"/>
            <a:r>
              <a:rPr lang="en-US" i="1" smtClean="0">
                <a:latin typeface="Times New Roman"/>
                <a:cs typeface="Times New Roman"/>
              </a:rPr>
              <a:t>m</a:t>
            </a:r>
            <a:r>
              <a:rPr lang="en-US" i="1" baseline="-25000" smtClean="0">
                <a:latin typeface="Times New Roman"/>
                <a:cs typeface="Times New Roman"/>
              </a:rPr>
              <a:t>max</a:t>
            </a:r>
            <a:r>
              <a:rPr lang="en-US" i="1" smtClean="0">
                <a:latin typeface="Times New Roman"/>
                <a:cs typeface="Times New Roman"/>
              </a:rPr>
              <a:t> </a:t>
            </a:r>
            <a:r>
              <a:rPr lang="en-US" smtClean="0">
                <a:latin typeface="Times New Roman"/>
                <a:cs typeface="Times New Roman"/>
              </a:rPr>
              <a:t>: Số lượng cá thể tối đa có thể đột biến</a:t>
            </a:r>
            <a:endParaRPr lang="en-US" i="1" smtClean="0">
              <a:latin typeface="Times New Roman"/>
              <a:cs typeface="Times New Roman"/>
            </a:endParaRPr>
          </a:p>
          <a:p>
            <a:pPr lvl="1"/>
            <a:r>
              <a:rPr lang="en-US" i="1" smtClean="0">
                <a:latin typeface="Times New Roman"/>
                <a:cs typeface="Times New Roman"/>
              </a:rPr>
              <a:t>I: </a:t>
            </a:r>
            <a:r>
              <a:rPr lang="en-US" smtClean="0">
                <a:latin typeface="Times New Roman"/>
                <a:cs typeface="Times New Roman"/>
              </a:rPr>
              <a:t>số lượng cá thể nhập cư tối đa</a:t>
            </a:r>
            <a:endParaRPr lang="en-US" i="1" smtClean="0">
              <a:latin typeface="Times New Roman"/>
              <a:cs typeface="Times New Roman"/>
            </a:endParaRPr>
          </a:p>
          <a:p>
            <a:pPr lvl="1"/>
            <a:r>
              <a:rPr lang="en-US" i="1" smtClean="0">
                <a:latin typeface="Times New Roman"/>
                <a:cs typeface="Times New Roman"/>
              </a:rPr>
              <a:t>E: </a:t>
            </a:r>
            <a:r>
              <a:rPr lang="en-US" smtClean="0">
                <a:latin typeface="Times New Roman"/>
                <a:cs typeface="Times New Roman"/>
              </a:rPr>
              <a:t>số lượng cá thể di cư tối đa</a:t>
            </a:r>
            <a:endParaRPr lang="en-US" i="1" smtClean="0">
              <a:latin typeface="Times New Roman"/>
              <a:cs typeface="Times New Roman"/>
            </a:endParaRPr>
          </a:p>
          <a:p>
            <a:pPr lvl="1"/>
            <a:r>
              <a:rPr lang="en-US" i="1" smtClean="0">
                <a:latin typeface="Times New Roman"/>
                <a:cs typeface="Times New Roman"/>
              </a:rPr>
              <a:t>z: </a:t>
            </a:r>
            <a:r>
              <a:rPr lang="en-US" smtClean="0">
                <a:latin typeface="Times New Roman"/>
                <a:cs typeface="Times New Roman"/>
              </a:rPr>
              <a:t>số cá thể ưu tú tối đa được giữ lại</a:t>
            </a:r>
          </a:p>
          <a:p>
            <a:pPr lvl="1"/>
            <a:r>
              <a:rPr lang="en-US" i="1" smtClean="0">
                <a:latin typeface="Times New Roman"/>
                <a:cs typeface="Times New Roman"/>
              </a:rPr>
              <a:t>MaxIteration : </a:t>
            </a:r>
            <a:r>
              <a:rPr lang="en-US" smtClean="0">
                <a:latin typeface="Times New Roman"/>
                <a:cs typeface="Times New Roman"/>
              </a:rPr>
              <a:t>số vòng lặp tối đa</a:t>
            </a:r>
            <a:endParaRPr lang="en-US" i="1" smtClean="0">
              <a:latin typeface="Times New Roman"/>
              <a:cs typeface="Times New Roman"/>
            </a:endParaRPr>
          </a:p>
          <a:p>
            <a:pPr lvl="1"/>
            <a:endParaRPr lang="en-US" sz="2600" smtClean="0">
              <a:latin typeface="Times New Roman" pitchFamily="18" charset="0"/>
              <a:cs typeface="Times New Roman" pitchFamily="18" charset="0"/>
            </a:endParaRPr>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Khởi tạo lời giải</a:t>
            </a:r>
            <a:endParaRPr lang="en-US">
              <a:latin typeface="Times New Roman" pitchFamily="18" charset="0"/>
              <a:cs typeface="Times New Roman" pitchFamily="18" charset="0"/>
            </a:endParaRPr>
          </a:p>
        </p:txBody>
      </p:sp>
      <p:sp>
        <p:nvSpPr>
          <p:cNvPr id="4" name="Rectangle 3"/>
          <p:cNvSpPr/>
          <p:nvPr/>
        </p:nvSpPr>
        <p:spPr>
          <a:xfrm>
            <a:off x="838200" y="1752600"/>
            <a:ext cx="3200400" cy="304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19812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14600" y="28194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62200" y="34290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895600" y="30480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43000" y="27432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257800" y="1752600"/>
            <a:ext cx="3200400" cy="304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324600" y="19812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934200" y="28194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781800" y="34290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315200" y="30480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562600" y="27432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4" idx="3"/>
            <a:endCxn id="14" idx="1"/>
          </p:cNvCxnSpPr>
          <p:nvPr/>
        </p:nvCxnSpPr>
        <p:spPr>
          <a:xfrm>
            <a:off x="4038600" y="32766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562600" y="3657600"/>
            <a:ext cx="762000" cy="6858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543800" y="2133600"/>
            <a:ext cx="762000" cy="6858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2" idx="6"/>
          </p:cNvCxnSpPr>
          <p:nvPr/>
        </p:nvCxnSpPr>
        <p:spPr>
          <a:xfrm>
            <a:off x="6324600" y="400050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2"/>
          </p:cNvCxnSpPr>
          <p:nvPr/>
        </p:nvCxnSpPr>
        <p:spPr>
          <a:xfrm rot="10800000" flipV="1">
            <a:off x="7086600" y="24765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2000" y="4953000"/>
            <a:ext cx="3276600" cy="369332"/>
          </a:xfrm>
          <a:prstGeom prst="rect">
            <a:avLst/>
          </a:prstGeom>
          <a:noFill/>
        </p:spPr>
        <p:txBody>
          <a:bodyPr wrap="square" rtlCol="0">
            <a:spAutoFit/>
          </a:bodyPr>
          <a:lstStyle/>
          <a:p>
            <a:r>
              <a:rPr lang="en-US" smtClean="0">
                <a:latin typeface="Times New Roman" pitchFamily="18" charset="0"/>
                <a:cs typeface="Times New Roman" pitchFamily="18" charset="0"/>
              </a:rPr>
              <a:t>Đặt ngẫu nhiên các cảm biến tĩnh</a:t>
            </a:r>
            <a:endParaRPr lang="en-US">
              <a:latin typeface="Times New Roman" pitchFamily="18" charset="0"/>
              <a:cs typeface="Times New Roman" pitchFamily="18" charset="0"/>
            </a:endParaRPr>
          </a:p>
        </p:txBody>
      </p:sp>
      <p:sp>
        <p:nvSpPr>
          <p:cNvPr id="31" name="TextBox 30"/>
          <p:cNvSpPr txBox="1"/>
          <p:nvPr/>
        </p:nvSpPr>
        <p:spPr>
          <a:xfrm>
            <a:off x="5181600" y="4953000"/>
            <a:ext cx="3429000" cy="369332"/>
          </a:xfrm>
          <a:prstGeom prst="rect">
            <a:avLst/>
          </a:prstGeom>
          <a:noFill/>
        </p:spPr>
        <p:txBody>
          <a:bodyPr wrap="square" rtlCol="0">
            <a:spAutoFit/>
          </a:bodyPr>
          <a:lstStyle/>
          <a:p>
            <a:r>
              <a:rPr lang="en-US" smtClean="0">
                <a:latin typeface="Times New Roman" pitchFamily="18" charset="0"/>
                <a:cs typeface="Times New Roman" pitchFamily="18" charset="0"/>
              </a:rPr>
              <a:t>Đặt ngẫu nhiên các cảm biến động</a:t>
            </a:r>
            <a:endParaRPr lang="en-US">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a:stCxn id="24" idx="3"/>
            <a:endCxn id="7" idx="1"/>
          </p:cNvCxnSpPr>
          <p:nvPr/>
        </p:nvCxnSpPr>
        <p:spPr>
          <a:xfrm flipV="1">
            <a:off x="3352800" y="2690343"/>
            <a:ext cx="990600" cy="52857"/>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4343400" y="1828800"/>
            <a:ext cx="4191000" cy="1219200"/>
            <a:chOff x="3257550" y="457200"/>
            <a:chExt cx="5657850" cy="2078037"/>
          </a:xfrm>
        </p:grpSpPr>
        <p:sp>
          <p:nvSpPr>
            <p:cNvPr id="7" name="Rectangle 6"/>
            <p:cNvSpPr/>
            <p:nvPr/>
          </p:nvSpPr>
          <p:spPr>
            <a:xfrm>
              <a:off x="3257550" y="1316037"/>
              <a:ext cx="11430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smtClean="0">
                  <a:solidFill>
                    <a:schemeClr val="tx1"/>
                  </a:solidFill>
                  <a:latin typeface="Times New Roman" pitchFamily="18" charset="0"/>
                  <a:cs typeface="Times New Roman" pitchFamily="18" charset="0"/>
                </a:rPr>
                <a:t>(x</a:t>
              </a:r>
              <a:r>
                <a:rPr lang="en-US" sz="2000" i="1" baseline="-25000" smtClean="0">
                  <a:solidFill>
                    <a:schemeClr val="tx1"/>
                  </a:solidFill>
                  <a:latin typeface="Times New Roman" pitchFamily="18" charset="0"/>
                  <a:cs typeface="Times New Roman" pitchFamily="18" charset="0"/>
                </a:rPr>
                <a:t>1</a:t>
              </a:r>
              <a:r>
                <a:rPr lang="en-US" sz="2000" i="1" smtClean="0">
                  <a:solidFill>
                    <a:schemeClr val="tx1"/>
                  </a:solidFill>
                  <a:latin typeface="Times New Roman" pitchFamily="18" charset="0"/>
                  <a:cs typeface="Times New Roman" pitchFamily="18" charset="0"/>
                </a:rPr>
                <a:t>,y</a:t>
              </a:r>
              <a:r>
                <a:rPr lang="en-US" sz="2000" i="1" baseline="-25000" smtClean="0">
                  <a:solidFill>
                    <a:schemeClr val="tx1"/>
                  </a:solidFill>
                  <a:latin typeface="Times New Roman" pitchFamily="18" charset="0"/>
                  <a:cs typeface="Times New Roman" pitchFamily="18" charset="0"/>
                </a:rPr>
                <a:t>1</a:t>
              </a:r>
              <a:r>
                <a:rPr lang="en-US" sz="2000" i="1" smtClean="0">
                  <a:solidFill>
                    <a:schemeClr val="tx1"/>
                  </a:solidFill>
                  <a:latin typeface="Times New Roman" pitchFamily="18" charset="0"/>
                  <a:cs typeface="Times New Roman" pitchFamily="18" charset="0"/>
                </a:rPr>
                <a:t>)</a:t>
              </a:r>
              <a:endParaRPr lang="en-US" sz="2000" i="1">
                <a:solidFill>
                  <a:schemeClr val="tx1"/>
                </a:solidFill>
                <a:latin typeface="Times New Roman" pitchFamily="18" charset="0"/>
                <a:cs typeface="Times New Roman" pitchFamily="18" charset="0"/>
              </a:endParaRPr>
            </a:p>
          </p:txBody>
        </p:sp>
        <p:sp>
          <p:nvSpPr>
            <p:cNvPr id="15" name="Rectangle 14"/>
            <p:cNvSpPr/>
            <p:nvPr/>
          </p:nvSpPr>
          <p:spPr>
            <a:xfrm>
              <a:off x="4400550" y="1316038"/>
              <a:ext cx="1143000" cy="1219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smtClean="0">
                  <a:solidFill>
                    <a:schemeClr val="tx1"/>
                  </a:solidFill>
                  <a:latin typeface="Times New Roman" pitchFamily="18" charset="0"/>
                  <a:cs typeface="Times New Roman" pitchFamily="18" charset="0"/>
                </a:rPr>
                <a:t>(x</a:t>
              </a:r>
              <a:r>
                <a:rPr lang="en-US" sz="2000" i="1" baseline="-25000" smtClean="0">
                  <a:solidFill>
                    <a:schemeClr val="tx1"/>
                  </a:solidFill>
                  <a:latin typeface="Times New Roman" pitchFamily="18" charset="0"/>
                  <a:cs typeface="Times New Roman" pitchFamily="18" charset="0"/>
                </a:rPr>
                <a:t>2</a:t>
              </a:r>
              <a:r>
                <a:rPr lang="en-US" sz="2000" i="1" smtClean="0">
                  <a:solidFill>
                    <a:schemeClr val="tx1"/>
                  </a:solidFill>
                  <a:latin typeface="Times New Roman" pitchFamily="18" charset="0"/>
                  <a:cs typeface="Times New Roman" pitchFamily="18" charset="0"/>
                </a:rPr>
                <a:t>,y</a:t>
              </a:r>
              <a:r>
                <a:rPr lang="en-US" sz="2000" i="1" baseline="-25000" smtClean="0">
                  <a:solidFill>
                    <a:schemeClr val="tx1"/>
                  </a:solidFill>
                  <a:latin typeface="Times New Roman" pitchFamily="18" charset="0"/>
                  <a:cs typeface="Times New Roman" pitchFamily="18" charset="0"/>
                </a:rPr>
                <a:t>2</a:t>
              </a:r>
              <a:r>
                <a:rPr lang="en-US" sz="2000" i="1" smtClean="0">
                  <a:solidFill>
                    <a:schemeClr val="tx1"/>
                  </a:solidFill>
                  <a:latin typeface="Times New Roman" pitchFamily="18" charset="0"/>
                  <a:cs typeface="Times New Roman" pitchFamily="18" charset="0"/>
                </a:rPr>
                <a:t>)</a:t>
              </a:r>
              <a:endParaRPr lang="en-US" sz="2000" i="1">
                <a:solidFill>
                  <a:schemeClr val="tx1"/>
                </a:solidFill>
                <a:latin typeface="Times New Roman" pitchFamily="18" charset="0"/>
                <a:cs typeface="Times New Roman" pitchFamily="18" charset="0"/>
              </a:endParaRPr>
            </a:p>
          </p:txBody>
        </p:sp>
        <p:sp>
          <p:nvSpPr>
            <p:cNvPr id="16" name="Rectangle 15"/>
            <p:cNvSpPr/>
            <p:nvPr/>
          </p:nvSpPr>
          <p:spPr>
            <a:xfrm>
              <a:off x="5543550" y="1316037"/>
              <a:ext cx="11430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smtClean="0">
                  <a:solidFill>
                    <a:schemeClr val="tx1"/>
                  </a:solidFill>
                  <a:latin typeface="Times New Roman" pitchFamily="18" charset="0"/>
                  <a:cs typeface="Times New Roman" pitchFamily="18" charset="0"/>
                </a:rPr>
                <a:t>…</a:t>
              </a:r>
              <a:endParaRPr lang="en-US" sz="2800" i="1">
                <a:solidFill>
                  <a:schemeClr val="tx1"/>
                </a:solidFill>
                <a:latin typeface="Times New Roman" pitchFamily="18" charset="0"/>
                <a:cs typeface="Times New Roman" pitchFamily="18" charset="0"/>
              </a:endParaRPr>
            </a:p>
          </p:txBody>
        </p:sp>
        <p:sp>
          <p:nvSpPr>
            <p:cNvPr id="17" name="Rectangle 16"/>
            <p:cNvSpPr/>
            <p:nvPr/>
          </p:nvSpPr>
          <p:spPr>
            <a:xfrm>
              <a:off x="6686550" y="1316037"/>
              <a:ext cx="11430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smtClean="0">
                  <a:solidFill>
                    <a:schemeClr val="tx1"/>
                  </a:solidFill>
                  <a:latin typeface="Times New Roman" pitchFamily="18" charset="0"/>
                  <a:cs typeface="Times New Roman" pitchFamily="18" charset="0"/>
                </a:rPr>
                <a:t>(x</a:t>
              </a:r>
              <a:r>
                <a:rPr lang="en-US" sz="2000" i="1" baseline="-25000" smtClean="0">
                  <a:solidFill>
                    <a:schemeClr val="tx1"/>
                  </a:solidFill>
                  <a:latin typeface="Times New Roman" pitchFamily="18" charset="0"/>
                  <a:cs typeface="Times New Roman" pitchFamily="18" charset="0"/>
                </a:rPr>
                <a:t>n</a:t>
              </a:r>
              <a:r>
                <a:rPr lang="en-US" sz="2000" i="1" smtClean="0">
                  <a:solidFill>
                    <a:schemeClr val="tx1"/>
                  </a:solidFill>
                  <a:latin typeface="Times New Roman" pitchFamily="18" charset="0"/>
                  <a:cs typeface="Times New Roman" pitchFamily="18" charset="0"/>
                </a:rPr>
                <a:t>,y</a:t>
              </a:r>
              <a:r>
                <a:rPr lang="en-US" sz="2000" i="1" baseline="-25000" smtClean="0">
                  <a:solidFill>
                    <a:schemeClr val="tx1"/>
                  </a:solidFill>
                  <a:latin typeface="Times New Roman" pitchFamily="18" charset="0"/>
                  <a:cs typeface="Times New Roman" pitchFamily="18" charset="0"/>
                </a:rPr>
                <a:t>n</a:t>
              </a:r>
              <a:r>
                <a:rPr lang="en-US" sz="2000" i="1" smtClean="0">
                  <a:solidFill>
                    <a:schemeClr val="tx1"/>
                  </a:solidFill>
                  <a:latin typeface="Times New Roman" pitchFamily="18" charset="0"/>
                  <a:cs typeface="Times New Roman" pitchFamily="18" charset="0"/>
                </a:rPr>
                <a:t>)</a:t>
              </a:r>
              <a:endParaRPr lang="en-US" sz="2000" i="1">
                <a:solidFill>
                  <a:schemeClr val="tx1"/>
                </a:solidFill>
                <a:latin typeface="Times New Roman" pitchFamily="18" charset="0"/>
                <a:cs typeface="Times New Roman" pitchFamily="18" charset="0"/>
              </a:endParaRPr>
            </a:p>
          </p:txBody>
        </p:sp>
        <p:cxnSp>
          <p:nvCxnSpPr>
            <p:cNvPr id="19" name="Straight Arrow Connector 18"/>
            <p:cNvCxnSpPr>
              <a:endCxn id="17" idx="0"/>
            </p:cNvCxnSpPr>
            <p:nvPr/>
          </p:nvCxnSpPr>
          <p:spPr>
            <a:xfrm rot="10800000" flipV="1">
              <a:off x="7258050" y="1011237"/>
              <a:ext cx="5715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848599" y="457200"/>
              <a:ext cx="1066801" cy="786874"/>
            </a:xfrm>
            <a:prstGeom prst="rect">
              <a:avLst/>
            </a:prstGeom>
            <a:noFill/>
          </p:spPr>
          <p:txBody>
            <a:bodyPr wrap="square" rtlCol="0">
              <a:spAutoFit/>
            </a:bodyPr>
            <a:lstStyle/>
            <a:p>
              <a:r>
                <a:rPr lang="en-US" sz="2400" i="1" smtClean="0">
                  <a:latin typeface="Times New Roman" pitchFamily="18" charset="0"/>
                  <a:cs typeface="Times New Roman" pitchFamily="18" charset="0"/>
                </a:rPr>
                <a:t>SIV</a:t>
              </a:r>
              <a:endParaRPr lang="en-US" sz="2400" i="1">
                <a:latin typeface="Times New Roman" pitchFamily="18" charset="0"/>
                <a:cs typeface="Times New Roman" pitchFamily="18" charset="0"/>
              </a:endParaRPr>
            </a:p>
          </p:txBody>
        </p:sp>
      </p:grpSp>
      <p:grpSp>
        <p:nvGrpSpPr>
          <p:cNvPr id="2" name="Group 31"/>
          <p:cNvGrpSpPr/>
          <p:nvPr/>
        </p:nvGrpSpPr>
        <p:grpSpPr>
          <a:xfrm>
            <a:off x="1143000" y="1600200"/>
            <a:ext cx="2209800" cy="2286000"/>
            <a:chOff x="685800" y="2971800"/>
            <a:chExt cx="3200400" cy="3048000"/>
          </a:xfrm>
        </p:grpSpPr>
        <p:sp>
          <p:nvSpPr>
            <p:cNvPr id="24" name="Rectangle 23"/>
            <p:cNvSpPr/>
            <p:nvPr/>
          </p:nvSpPr>
          <p:spPr>
            <a:xfrm>
              <a:off x="685800" y="2971800"/>
              <a:ext cx="3200400" cy="304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752600" y="32004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362200" y="40386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209800" y="46482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743200" y="42672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990600" y="39624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90600" y="4876800"/>
              <a:ext cx="762000" cy="6858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971800" y="3352800"/>
              <a:ext cx="762000" cy="6858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itle 21"/>
          <p:cNvSpPr>
            <a:spLocks noGrp="1"/>
          </p:cNvSpPr>
          <p:nvPr>
            <p:ph type="title"/>
          </p:nvPr>
        </p:nvSpPr>
        <p:spPr/>
        <p:txBody>
          <a:bodyPr>
            <a:normAutofit/>
          </a:bodyPr>
          <a:lstStyle/>
          <a:p>
            <a:r>
              <a:rPr lang="en-US" smtClean="0">
                <a:latin typeface="Times New Roman" pitchFamily="18" charset="0"/>
                <a:cs typeface="Times New Roman" pitchFamily="18" charset="0"/>
              </a:rPr>
              <a:t>Tính toán </a:t>
            </a:r>
            <a:r>
              <a:rPr lang="en-US" i="1" smtClean="0">
                <a:latin typeface="Times New Roman" pitchFamily="18" charset="0"/>
                <a:cs typeface="Times New Roman" pitchFamily="18" charset="0"/>
              </a:rPr>
              <a:t>HSI</a:t>
            </a:r>
            <a:endParaRPr lang="en-US">
              <a:latin typeface="Times New Roman" pitchFamily="18" charset="0"/>
              <a:cs typeface="Times New Roman" pitchFamily="18" charset="0"/>
            </a:endParaRPr>
          </a:p>
        </p:txBody>
      </p:sp>
      <p:sp>
        <p:nvSpPr>
          <p:cNvPr id="34" name="Content Placeholder 21"/>
          <p:cNvSpPr>
            <a:spLocks noGrp="1"/>
          </p:cNvSpPr>
          <p:nvPr>
            <p:ph idx="1"/>
          </p:nvPr>
        </p:nvSpPr>
        <p:spPr>
          <a:xfrm>
            <a:off x="685800" y="4267200"/>
            <a:ext cx="3733800" cy="1066800"/>
          </a:xfrm>
        </p:spPr>
        <p:txBody>
          <a:bodyPr>
            <a:normAutofit fontScale="92500"/>
          </a:bodyPr>
          <a:lstStyle/>
          <a:p>
            <a:r>
              <a:rPr lang="en-US" sz="2400" smtClean="0">
                <a:latin typeface="Times New Roman" pitchFamily="18" charset="0"/>
                <a:cs typeface="Times New Roman" pitchFamily="18" charset="0"/>
              </a:rPr>
              <a:t>HSI trong bài toán là độ bao phủ của mạng cảm biến</a:t>
            </a:r>
            <a:endParaRPr lang="en-US" smtClean="0">
              <a:latin typeface="Times New Roman" pitchFamily="18" charset="0"/>
              <a:cs typeface="Times New Roman" pitchFamily="18" charset="0"/>
            </a:endParaRPr>
          </a:p>
          <a:p>
            <a:endParaRPr lang="en-US"/>
          </a:p>
        </p:txBody>
      </p:sp>
      <p:graphicFrame>
        <p:nvGraphicFramePr>
          <p:cNvPr id="31746" name="Object 2"/>
          <p:cNvGraphicFramePr>
            <a:graphicFrameLocks noChangeAspect="1"/>
          </p:cNvGraphicFramePr>
          <p:nvPr/>
        </p:nvGraphicFramePr>
        <p:xfrm>
          <a:off x="1524000" y="5181600"/>
          <a:ext cx="1981200" cy="1427629"/>
        </p:xfrm>
        <a:graphic>
          <a:graphicData uri="http://schemas.openxmlformats.org/presentationml/2006/ole">
            <p:oleObj spid="_x0000_s31746" name="Equation" r:id="rId3" imgW="545760" imgH="393480" progId="Equation.DSMT4">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Thực hiện vòng lặp(1) </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Sắp xếp các lời giải theo thứ tự tăng dần HSI</a:t>
            </a:r>
          </a:p>
          <a:p>
            <a:r>
              <a:rPr lang="en-US" smtClean="0">
                <a:latin typeface="Times New Roman" pitchFamily="18" charset="0"/>
                <a:cs typeface="Times New Roman" pitchFamily="18" charset="0"/>
              </a:rPr>
              <a:t>Đối với từng lời giải</a:t>
            </a:r>
          </a:p>
          <a:p>
            <a:pPr lvl="1"/>
            <a:r>
              <a:rPr lang="en-US" smtClean="0">
                <a:latin typeface="Times New Roman" pitchFamily="18" charset="0"/>
                <a:cs typeface="Times New Roman" pitchFamily="18" charset="0"/>
              </a:rPr>
              <a:t>Dựa vào chỉ </a:t>
            </a:r>
            <a:r>
              <a:rPr lang="en-US" smtClean="0">
                <a:latin typeface="Times New Roman" pitchFamily="18" charset="0"/>
                <a:cs typeface="Times New Roman" pitchFamily="18" charset="0"/>
              </a:rPr>
              <a:t>số </a:t>
            </a:r>
            <a:r>
              <a:rPr lang="en-US" i="1" smtClean="0">
                <a:latin typeface="Times New Roman" pitchFamily="18" charset="0"/>
                <a:cs typeface="Times New Roman" pitchFamily="18" charset="0"/>
              </a:rPr>
              <a:t>HSI </a:t>
            </a:r>
            <a:r>
              <a:rPr lang="en-US" smtClean="0">
                <a:latin typeface="Times New Roman" pitchFamily="18" charset="0"/>
                <a:cs typeface="Times New Roman" pitchFamily="18" charset="0"/>
              </a:rPr>
              <a:t>tính toán</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số lượng loài </a:t>
            </a:r>
            <a:r>
              <a:rPr lang="en-US" i="1" smtClean="0">
                <a:latin typeface="Times New Roman" pitchFamily="18" charset="0"/>
                <a:cs typeface="Times New Roman" pitchFamily="18" charset="0"/>
              </a:rPr>
              <a:t>S, </a:t>
            </a:r>
            <a:r>
              <a:rPr lang="en-US" smtClean="0">
                <a:latin typeface="Times New Roman" pitchFamily="18" charset="0"/>
                <a:cs typeface="Times New Roman" pitchFamily="18" charset="0"/>
              </a:rPr>
              <a:t>độ nhập cư </a:t>
            </a:r>
            <a:r>
              <a:rPr lang="el-GR" i="1" smtClean="0">
                <a:latin typeface="Times New Roman"/>
                <a:cs typeface="Times New Roman"/>
              </a:rPr>
              <a:t>λ</a:t>
            </a:r>
            <a:r>
              <a:rPr lang="en-US" smtClean="0">
                <a:latin typeface="Times New Roman"/>
                <a:cs typeface="Times New Roman"/>
              </a:rPr>
              <a:t>. độ di cư </a:t>
            </a:r>
            <a:r>
              <a:rPr lang="el-GR" i="1" smtClean="0">
                <a:latin typeface="Times New Roman"/>
                <a:cs typeface="Times New Roman"/>
              </a:rPr>
              <a:t>μ</a:t>
            </a:r>
            <a:endParaRPr lang="en-US" i="1" smtClean="0">
              <a:latin typeface="Times New Roman"/>
              <a:cs typeface="Times New Roman"/>
            </a:endParaRPr>
          </a:p>
          <a:p>
            <a:pPr lvl="2">
              <a:buNone/>
            </a:pPr>
            <a:r>
              <a:rPr lang="en-US" i="1" smtClean="0">
                <a:latin typeface="Times New Roman"/>
                <a:cs typeface="Times New Roman"/>
              </a:rPr>
              <a:t> </a:t>
            </a:r>
            <a:r>
              <a:rPr lang="en-US" smtClean="0">
                <a:latin typeface="Times New Roman" pitchFamily="18" charset="0"/>
                <a:cs typeface="Times New Roman" pitchFamily="18" charset="0"/>
              </a:rPr>
              <a:t> </a:t>
            </a:r>
          </a:p>
          <a:p>
            <a:pPr lvl="1"/>
            <a:endParaRPr lang="en-US" smtClean="0">
              <a:latin typeface="Times New Roman" pitchFamily="18" charset="0"/>
              <a:cs typeface="Times New Roman" pitchFamily="18" charset="0"/>
            </a:endParaRPr>
          </a:p>
          <a:p>
            <a:endParaRPr lang="en-US">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361950" y="3810000"/>
          <a:ext cx="2857500" cy="1295400"/>
        </p:xfrm>
        <a:graphic>
          <a:graphicData uri="http://schemas.openxmlformats.org/presentationml/2006/ole">
            <p:oleObj spid="_x0000_s51202" name="Equation" r:id="rId3" imgW="952200" imgH="431640" progId="Equation.DSMT4">
              <p:embed/>
            </p:oleObj>
          </a:graphicData>
        </a:graphic>
      </p:graphicFrame>
      <p:graphicFrame>
        <p:nvGraphicFramePr>
          <p:cNvPr id="51204" name="Object 4"/>
          <p:cNvGraphicFramePr>
            <a:graphicFrameLocks noChangeAspect="1"/>
          </p:cNvGraphicFramePr>
          <p:nvPr/>
        </p:nvGraphicFramePr>
        <p:xfrm>
          <a:off x="3619500" y="3810000"/>
          <a:ext cx="2209800" cy="1295400"/>
        </p:xfrm>
        <a:graphic>
          <a:graphicData uri="http://schemas.openxmlformats.org/presentationml/2006/ole">
            <p:oleObj spid="_x0000_s51204" name="Equation" r:id="rId4" imgW="736560" imgH="431640" progId="Equation.DSMT4">
              <p:embed/>
            </p:oleObj>
          </a:graphicData>
        </a:graphic>
      </p:graphicFrame>
      <p:graphicFrame>
        <p:nvGraphicFramePr>
          <p:cNvPr id="51205" name="Object 5"/>
          <p:cNvGraphicFramePr>
            <a:graphicFrameLocks noChangeAspect="1"/>
          </p:cNvGraphicFramePr>
          <p:nvPr/>
        </p:nvGraphicFramePr>
        <p:xfrm>
          <a:off x="6286500" y="4114800"/>
          <a:ext cx="2057400" cy="685800"/>
        </p:xfrm>
        <a:graphic>
          <a:graphicData uri="http://schemas.openxmlformats.org/presentationml/2006/ole">
            <p:oleObj spid="_x0000_s51205" name="Equation" r:id="rId5" imgW="685800" imgH="228600" progId="Equation.DSMT4">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Giới thiệu</a:t>
            </a:r>
            <a:endParaRPr lang="en-US">
              <a:latin typeface="Times New Roman" pitchFamily="18" charset="0"/>
              <a:cs typeface="Times New Roman" pitchFamily="18" charset="0"/>
            </a:endParaRPr>
          </a:p>
        </p:txBody>
      </p:sp>
      <p:sp>
        <p:nvSpPr>
          <p:cNvPr id="7" name="Oval 6"/>
          <p:cNvSpPr/>
          <p:nvPr/>
        </p:nvSpPr>
        <p:spPr>
          <a:xfrm>
            <a:off x="3505200" y="3200400"/>
            <a:ext cx="2286000" cy="914400"/>
          </a:xfrm>
          <a:prstGeom prst="ellipse">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lumMod val="85000"/>
                    <a:lumOff val="15000"/>
                  </a:schemeClr>
                </a:solidFill>
                <a:latin typeface="Times New Roman" pitchFamily="18" charset="0"/>
                <a:cs typeface="Times New Roman" pitchFamily="18" charset="0"/>
              </a:rPr>
              <a:t>Mạng cảm biến</a:t>
            </a:r>
            <a:endParaRPr lang="en-US" sz="1600">
              <a:solidFill>
                <a:schemeClr val="tx1">
                  <a:lumMod val="85000"/>
                  <a:lumOff val="15000"/>
                </a:schemeClr>
              </a:solidFill>
              <a:latin typeface="Times New Roman" pitchFamily="18" charset="0"/>
              <a:cs typeface="Times New Roman" pitchFamily="18" charset="0"/>
            </a:endParaRPr>
          </a:p>
        </p:txBody>
      </p:sp>
      <p:sp>
        <p:nvSpPr>
          <p:cNvPr id="8" name="Oval 7"/>
          <p:cNvSpPr/>
          <p:nvPr/>
        </p:nvSpPr>
        <p:spPr>
          <a:xfrm>
            <a:off x="3505200" y="1752600"/>
            <a:ext cx="1600200" cy="1066800"/>
          </a:xfrm>
          <a:prstGeom prst="ellipse">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lumMod val="85000"/>
                    <a:lumOff val="15000"/>
                  </a:schemeClr>
                </a:solidFill>
                <a:latin typeface="Times New Roman" pitchFamily="18" charset="0"/>
                <a:cs typeface="Times New Roman" pitchFamily="18" charset="0"/>
              </a:rPr>
              <a:t>Quân sự</a:t>
            </a:r>
            <a:endParaRPr lang="en-US" sz="1600">
              <a:solidFill>
                <a:schemeClr val="tx1">
                  <a:lumMod val="85000"/>
                  <a:lumOff val="15000"/>
                </a:schemeClr>
              </a:solidFill>
              <a:latin typeface="Times New Roman" pitchFamily="18" charset="0"/>
              <a:cs typeface="Times New Roman" pitchFamily="18" charset="0"/>
            </a:endParaRPr>
          </a:p>
        </p:txBody>
      </p:sp>
      <p:sp>
        <p:nvSpPr>
          <p:cNvPr id="9" name="Oval 8"/>
          <p:cNvSpPr/>
          <p:nvPr/>
        </p:nvSpPr>
        <p:spPr>
          <a:xfrm>
            <a:off x="6248400" y="4038600"/>
            <a:ext cx="1600200" cy="1066800"/>
          </a:xfrm>
          <a:prstGeom prst="ellipse">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lumMod val="85000"/>
                    <a:lumOff val="15000"/>
                  </a:schemeClr>
                </a:solidFill>
                <a:latin typeface="Times New Roman" pitchFamily="18" charset="0"/>
                <a:cs typeface="Times New Roman" pitchFamily="18" charset="0"/>
              </a:rPr>
              <a:t>Giao thông</a:t>
            </a:r>
            <a:endParaRPr lang="en-US" sz="1600">
              <a:solidFill>
                <a:schemeClr val="tx1">
                  <a:lumMod val="85000"/>
                  <a:lumOff val="15000"/>
                </a:schemeClr>
              </a:solidFill>
              <a:latin typeface="Times New Roman" pitchFamily="18" charset="0"/>
              <a:cs typeface="Times New Roman" pitchFamily="18" charset="0"/>
            </a:endParaRPr>
          </a:p>
        </p:txBody>
      </p:sp>
      <p:sp>
        <p:nvSpPr>
          <p:cNvPr id="10" name="Oval 9"/>
          <p:cNvSpPr/>
          <p:nvPr/>
        </p:nvSpPr>
        <p:spPr>
          <a:xfrm>
            <a:off x="1447800" y="4114800"/>
            <a:ext cx="1600200" cy="1066800"/>
          </a:xfrm>
          <a:prstGeom prst="ellipse">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lumMod val="85000"/>
                    <a:lumOff val="15000"/>
                  </a:schemeClr>
                </a:solidFill>
                <a:latin typeface="Times New Roman" pitchFamily="18" charset="0"/>
                <a:cs typeface="Times New Roman" pitchFamily="18" charset="0"/>
              </a:rPr>
              <a:t>Môi trường</a:t>
            </a:r>
            <a:endParaRPr lang="en-US" sz="1600">
              <a:solidFill>
                <a:schemeClr val="tx1">
                  <a:lumMod val="85000"/>
                  <a:lumOff val="15000"/>
                </a:schemeClr>
              </a:solidFill>
              <a:latin typeface="Times New Roman" pitchFamily="18" charset="0"/>
              <a:cs typeface="Times New Roman" pitchFamily="18" charset="0"/>
            </a:endParaRPr>
          </a:p>
        </p:txBody>
      </p:sp>
      <p:cxnSp>
        <p:nvCxnSpPr>
          <p:cNvPr id="12" name="Straight Connector 11"/>
          <p:cNvCxnSpPr>
            <a:stCxn id="7" idx="3"/>
            <a:endCxn id="10" idx="7"/>
          </p:cNvCxnSpPr>
          <p:nvPr/>
        </p:nvCxnSpPr>
        <p:spPr>
          <a:xfrm rot="5400000">
            <a:off x="3181747" y="3612799"/>
            <a:ext cx="290140" cy="1026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5"/>
            <a:endCxn id="9" idx="1"/>
          </p:cNvCxnSpPr>
          <p:nvPr/>
        </p:nvCxnSpPr>
        <p:spPr>
          <a:xfrm rot="16200000" flipH="1">
            <a:off x="5862613" y="3574698"/>
            <a:ext cx="213940" cy="1026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4"/>
            <a:endCxn id="7" idx="0"/>
          </p:cNvCxnSpPr>
          <p:nvPr/>
        </p:nvCxnSpPr>
        <p:spPr>
          <a:xfrm rot="16200000" flipH="1">
            <a:off x="4286250" y="2838450"/>
            <a:ext cx="381000" cy="342900"/>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6" descr="military.jpg"/>
          <p:cNvPicPr>
            <a:picLocks noChangeAspect="1"/>
          </p:cNvPicPr>
          <p:nvPr/>
        </p:nvPicPr>
        <p:blipFill>
          <a:blip r:embed="rId2"/>
          <a:stretch>
            <a:fillRect/>
          </a:stretch>
        </p:blipFill>
        <p:spPr>
          <a:xfrm>
            <a:off x="6019800" y="1600200"/>
            <a:ext cx="2895600" cy="1581150"/>
          </a:xfrm>
          <a:prstGeom prst="rect">
            <a:avLst/>
          </a:prstGeom>
        </p:spPr>
      </p:pic>
      <p:pic>
        <p:nvPicPr>
          <p:cNvPr id="28" name="Picture 27" descr="traffic.jpg"/>
          <p:cNvPicPr>
            <a:picLocks noChangeAspect="1"/>
          </p:cNvPicPr>
          <p:nvPr/>
        </p:nvPicPr>
        <p:blipFill>
          <a:blip r:embed="rId3"/>
          <a:stretch>
            <a:fillRect/>
          </a:stretch>
        </p:blipFill>
        <p:spPr>
          <a:xfrm>
            <a:off x="6781800" y="5310615"/>
            <a:ext cx="2185988" cy="1547385"/>
          </a:xfrm>
          <a:prstGeom prst="rect">
            <a:avLst/>
          </a:prstGeom>
        </p:spPr>
      </p:pic>
      <p:pic>
        <p:nvPicPr>
          <p:cNvPr id="29" name="Picture 28" descr="fireDetection.png"/>
          <p:cNvPicPr>
            <a:picLocks noChangeAspect="1"/>
          </p:cNvPicPr>
          <p:nvPr/>
        </p:nvPicPr>
        <p:blipFill>
          <a:blip r:embed="rId4" cstate="print"/>
          <a:stretch>
            <a:fillRect/>
          </a:stretch>
        </p:blipFill>
        <p:spPr>
          <a:xfrm>
            <a:off x="381000" y="2057400"/>
            <a:ext cx="2198077" cy="1828800"/>
          </a:xfrm>
          <a:prstGeom prst="rect">
            <a:avLst/>
          </a:prstGeom>
        </p:spPr>
      </p:pic>
      <p:sp>
        <p:nvSpPr>
          <p:cNvPr id="30" name="TextBox 29"/>
          <p:cNvSpPr txBox="1"/>
          <p:nvPr/>
        </p:nvSpPr>
        <p:spPr>
          <a:xfrm>
            <a:off x="1981200" y="5715000"/>
            <a:ext cx="4038600" cy="646331"/>
          </a:xfrm>
          <a:prstGeom prst="rect">
            <a:avLst/>
          </a:prstGeom>
          <a:noFill/>
        </p:spPr>
        <p:txBody>
          <a:bodyPr wrap="square" rtlCol="0">
            <a:spAutoFit/>
          </a:bodyPr>
          <a:lstStyle/>
          <a:p>
            <a:r>
              <a:rPr lang="en-US" smtClean="0">
                <a:latin typeface="Times New Roman" pitchFamily="18" charset="0"/>
                <a:cs typeface="Times New Roman" pitchFamily="18" charset="0"/>
              </a:rPr>
              <a:t>Hiệu năng của mạng phụ thuộc vào độ bao phủ của toàn mạng </a:t>
            </a:r>
            <a:endParaRPr lang="en-US">
              <a:latin typeface="Times New Roman" pitchFamily="18" charset="0"/>
              <a:cs typeface="Times New Roman" pitchFamily="18" charset="0"/>
            </a:endParaRPr>
          </a:p>
        </p:txBody>
      </p:sp>
      <p:sp>
        <p:nvSpPr>
          <p:cNvPr id="31" name="Right Arrow 30"/>
          <p:cNvSpPr/>
          <p:nvPr/>
        </p:nvSpPr>
        <p:spPr>
          <a:xfrm>
            <a:off x="533400" y="5715000"/>
            <a:ext cx="1219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latin typeface="Times New Roman" pitchFamily="18" charset="0"/>
                <a:cs typeface="Times New Roman" pitchFamily="18" charset="0"/>
              </a:rPr>
              <a:t>Thực hiện vòng lặp(2)</a:t>
            </a:r>
            <a:endParaRPr lang="en-US">
              <a:latin typeface="Times New Roman" pitchFamily="18" charset="0"/>
              <a:cs typeface="Times New Roman" pitchFamily="18" charset="0"/>
            </a:endParaRPr>
          </a:p>
        </p:txBody>
      </p:sp>
      <p:sp>
        <p:nvSpPr>
          <p:cNvPr id="8" name="Content Placeholder 7"/>
          <p:cNvSpPr>
            <a:spLocks noGrp="1"/>
          </p:cNvSpPr>
          <p:nvPr>
            <p:ph idx="1"/>
          </p:nvPr>
        </p:nvSpPr>
        <p:spPr/>
        <p:txBody>
          <a:bodyPr/>
          <a:lstStyle/>
          <a:p>
            <a:pPr lvl="1"/>
            <a:r>
              <a:rPr lang="en-US" smtClean="0">
                <a:latin typeface="Times New Roman" pitchFamily="18" charset="0"/>
                <a:cs typeface="Times New Roman" pitchFamily="18" charset="0"/>
              </a:rPr>
              <a:t>Thực hiện toán tử điều chỉnh </a:t>
            </a:r>
            <a:r>
              <a:rPr lang="el-GR" i="1" smtClean="0">
                <a:latin typeface="Times New Roman"/>
                <a:cs typeface="Times New Roman"/>
              </a:rPr>
              <a:t>Ω</a:t>
            </a:r>
            <a:r>
              <a:rPr lang="en-US" i="1" smtClean="0">
                <a:latin typeface="Times New Roman"/>
                <a:cs typeface="Times New Roman"/>
              </a:rPr>
              <a:t>(</a:t>
            </a:r>
            <a:r>
              <a:rPr lang="el-GR" i="1" smtClean="0">
                <a:latin typeface="Times New Roman"/>
                <a:cs typeface="Times New Roman"/>
              </a:rPr>
              <a:t>λ</a:t>
            </a:r>
            <a:r>
              <a:rPr lang="en-US" i="1" smtClean="0">
                <a:latin typeface="Times New Roman"/>
                <a:cs typeface="Times New Roman"/>
              </a:rPr>
              <a:t>,</a:t>
            </a:r>
            <a:r>
              <a:rPr lang="el-GR" i="1" smtClean="0">
                <a:latin typeface="Times New Roman"/>
                <a:cs typeface="Times New Roman"/>
              </a:rPr>
              <a:t>μ</a:t>
            </a:r>
            <a:r>
              <a:rPr lang="en-US" i="1" smtClean="0">
                <a:latin typeface="Times New Roman"/>
                <a:cs typeface="Times New Roman"/>
              </a:rPr>
              <a:t>)</a:t>
            </a:r>
            <a:r>
              <a:rPr lang="en-US" smtClean="0">
                <a:latin typeface="Times New Roman" pitchFamily="18" charset="0"/>
                <a:cs typeface="Times New Roman" pitchFamily="18" charset="0"/>
              </a:rPr>
              <a:t> </a:t>
            </a:r>
          </a:p>
          <a:p>
            <a:pPr lvl="1"/>
            <a:r>
              <a:rPr lang="en-US" smtClean="0">
                <a:latin typeface="Times New Roman" pitchFamily="18" charset="0"/>
                <a:cs typeface="Times New Roman" pitchFamily="18" charset="0"/>
              </a:rPr>
              <a:t>Cập nhật xác suất ưu tiên </a:t>
            </a:r>
            <a:r>
              <a:rPr lang="en-US" i="1" smtClean="0">
                <a:latin typeface="Times New Roman" pitchFamily="18" charset="0"/>
                <a:cs typeface="Times New Roman" pitchFamily="18" charset="0"/>
              </a:rPr>
              <a:t>P</a:t>
            </a:r>
            <a:r>
              <a:rPr lang="en-US" i="1" baseline="-25000" smtClean="0">
                <a:latin typeface="Times New Roman" pitchFamily="18" charset="0"/>
                <a:cs typeface="Times New Roman" pitchFamily="18" charset="0"/>
              </a:rPr>
              <a:t>i</a:t>
            </a:r>
            <a:r>
              <a:rPr lang="en-US" i="1" smtClean="0">
                <a:latin typeface="Times New Roman" pitchFamily="18" charset="0"/>
                <a:cs typeface="Times New Roman" pitchFamily="18" charset="0"/>
              </a:rPr>
              <a:t>(S)</a:t>
            </a:r>
          </a:p>
          <a:p>
            <a:pPr lvl="1">
              <a:defRPr/>
            </a:pPr>
            <a:r>
              <a:rPr lang="en-US" smtClean="0">
                <a:latin typeface="Times New Roman" pitchFamily="18" charset="0"/>
                <a:cs typeface="Times New Roman" pitchFamily="18" charset="0"/>
              </a:rPr>
              <a:t>Thực hiện toán tử đột biến</a:t>
            </a:r>
            <a:r>
              <a:rPr lang="en-US" i="1" smtClean="0">
                <a:latin typeface="Times New Roman"/>
                <a:cs typeface="Times New Roman"/>
              </a:rPr>
              <a:t> M(</a:t>
            </a:r>
            <a:r>
              <a:rPr lang="el-GR" i="1" smtClean="0">
                <a:latin typeface="Times New Roman"/>
                <a:cs typeface="Times New Roman"/>
              </a:rPr>
              <a:t>λ</a:t>
            </a:r>
            <a:r>
              <a:rPr lang="en-US" i="1" smtClean="0">
                <a:latin typeface="Times New Roman"/>
                <a:cs typeface="Times New Roman"/>
              </a:rPr>
              <a:t>,</a:t>
            </a:r>
            <a:r>
              <a:rPr lang="el-GR" i="1" smtClean="0">
                <a:latin typeface="Times New Roman"/>
                <a:cs typeface="Times New Roman"/>
              </a:rPr>
              <a:t>μ</a:t>
            </a:r>
            <a:r>
              <a:rPr lang="en-US" i="1" smtClean="0">
                <a:latin typeface="Times New Roman"/>
                <a:cs typeface="Times New Roman"/>
              </a:rPr>
              <a:t>)</a:t>
            </a:r>
            <a:r>
              <a:rPr lang="en-US" smtClean="0">
                <a:latin typeface="Times New Roman" pitchFamily="18" charset="0"/>
                <a:cs typeface="Times New Roman" pitchFamily="18" charset="0"/>
              </a:rPr>
              <a:t> </a:t>
            </a:r>
          </a:p>
          <a:p>
            <a:pPr lvl="1">
              <a:defRPr/>
            </a:pPr>
            <a:r>
              <a:rPr lang="en-US" smtClean="0">
                <a:latin typeface="Times New Roman" pitchFamily="18" charset="0"/>
                <a:cs typeface="Times New Roman" pitchFamily="18" charset="0"/>
              </a:rPr>
              <a:t>Tính lại độ bao phủ của </a:t>
            </a:r>
            <a:r>
              <a:rPr lang="en-US" i="1" smtClean="0">
                <a:latin typeface="Times New Roman" pitchFamily="18" charset="0"/>
                <a:cs typeface="Times New Roman" pitchFamily="18" charset="0"/>
              </a:rPr>
              <a:t>H</a:t>
            </a:r>
            <a:r>
              <a:rPr lang="en-US" i="1" baseline="-25000" smtClean="0">
                <a:latin typeface="Times New Roman" pitchFamily="18" charset="0"/>
                <a:cs typeface="Times New Roman" pitchFamily="18" charset="0"/>
              </a:rPr>
              <a:t>i</a:t>
            </a:r>
            <a:r>
              <a:rPr lang="en-US" i="1" smtClean="0">
                <a:latin typeface="Times New Roman" pitchFamily="18" charset="0"/>
                <a:cs typeface="Times New Roman" pitchFamily="18" charset="0"/>
              </a:rPr>
              <a:t> </a:t>
            </a:r>
          </a:p>
          <a:p>
            <a:pPr lvl="1">
              <a:defRPr/>
            </a:pPr>
            <a:r>
              <a:rPr lang="en-US" smtClean="0">
                <a:latin typeface="Times New Roman" pitchFamily="18" charset="0"/>
                <a:cs typeface="Times New Roman" pitchFamily="18" charset="0"/>
              </a:rPr>
              <a:t>Lưu lại </a:t>
            </a:r>
            <a:r>
              <a:rPr lang="en-US" i="1" smtClean="0">
                <a:latin typeface="Times New Roman" pitchFamily="18" charset="0"/>
                <a:cs typeface="Times New Roman" pitchFamily="18" charset="0"/>
              </a:rPr>
              <a:t>z</a:t>
            </a:r>
            <a:r>
              <a:rPr lang="en-US" smtClean="0">
                <a:latin typeface="Times New Roman" pitchFamily="18" charset="0"/>
                <a:cs typeface="Times New Roman" pitchFamily="18" charset="0"/>
              </a:rPr>
              <a:t> lời giải tốt nhất </a:t>
            </a:r>
          </a:p>
          <a:p>
            <a:pPr lvl="1">
              <a:defRPr/>
            </a:pPr>
            <a:r>
              <a:rPr lang="en-US" smtClean="0">
                <a:latin typeface="Times New Roman" pitchFamily="18" charset="0"/>
                <a:cs typeface="Times New Roman" pitchFamily="18" charset="0"/>
              </a:rPr>
              <a:t>Khi đã lặp đến </a:t>
            </a:r>
            <a:r>
              <a:rPr lang="en-US" i="1" smtClean="0">
                <a:latin typeface="Times New Roman" pitchFamily="18" charset="0"/>
                <a:cs typeface="Times New Roman" pitchFamily="18" charset="0"/>
              </a:rPr>
              <a:t>MaxIteration </a:t>
            </a:r>
            <a:r>
              <a:rPr lang="en-US" smtClean="0">
                <a:latin typeface="Times New Roman" pitchFamily="18" charset="0"/>
                <a:cs typeface="Times New Roman" pitchFamily="18" charset="0"/>
              </a:rPr>
              <a:t>thì kết thúc</a:t>
            </a:r>
          </a:p>
          <a:p>
            <a:pPr lvl="2">
              <a:defRPr/>
            </a:pPr>
            <a:endParaRPr lang="en-US" smtClean="0">
              <a:latin typeface="Times New Roman" pitchFamily="18" charset="0"/>
              <a:cs typeface="Times New Roman" pitchFamily="18" charset="0"/>
            </a:endParaRPr>
          </a:p>
          <a:p>
            <a:pPr lvl="1"/>
            <a:endParaRPr lang="en-US" i="1" smtClean="0">
              <a:latin typeface="Times New Roman" pitchFamily="18" charset="0"/>
              <a:cs typeface="Times New Roman" pitchFamily="18" charset="0"/>
            </a:endParaRPr>
          </a:p>
          <a:p>
            <a:pPr lvl="2"/>
            <a:endParaRPr lang="en-US">
              <a:latin typeface="Times New Roman" pitchFamily="18" charset="0"/>
              <a:cs typeface="Times New Roman" pitchFamily="18" charset="0"/>
            </a:endParaRPr>
          </a:p>
        </p:txBody>
      </p:sp>
      <p:sp>
        <p:nvSpPr>
          <p:cNvPr id="14" name="Content Placeholder 7"/>
          <p:cNvSpPr txBox="1">
            <a:spLocks/>
          </p:cNvSpPr>
          <p:nvPr/>
        </p:nvSpPr>
        <p:spPr>
          <a:xfrm>
            <a:off x="533400" y="2514600"/>
            <a:ext cx="8229600" cy="2133600"/>
          </a:xfrm>
          <a:prstGeom prst="rect">
            <a:avLst/>
          </a:prstGeom>
        </p:spPr>
        <p:txBody>
          <a:bodyPr vert="horz" lIns="91440" tIns="45720" rIns="91440" bIns="45720" rtlCol="0">
            <a:normAutofit/>
          </a:bodyPr>
          <a:lstStyle/>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Miền không gian </a:t>
            </a:r>
            <a:endParaRPr lang="en-US">
              <a:latin typeface="Times New Roman" pitchFamily="18" charset="0"/>
              <a:cs typeface="Times New Roman" pitchFamily="18" charset="0"/>
            </a:endParaRPr>
          </a:p>
        </p:txBody>
      </p:sp>
      <p:pic>
        <p:nvPicPr>
          <p:cNvPr id="5" name="Content Placeholder 4" descr="city-map-18828968.jpg"/>
          <p:cNvPicPr>
            <a:picLocks noGrp="1" noChangeAspect="1"/>
          </p:cNvPicPr>
          <p:nvPr>
            <p:ph idx="1"/>
          </p:nvPr>
        </p:nvPicPr>
        <p:blipFill>
          <a:blip r:embed="rId3" cstate="print"/>
          <a:stretch>
            <a:fillRect/>
          </a:stretch>
        </p:blipFill>
        <p:spPr>
          <a:xfrm>
            <a:off x="5562600" y="1371600"/>
            <a:ext cx="2667000" cy="2362200"/>
          </a:xfrm>
        </p:spPr>
      </p:pic>
      <p:pic>
        <p:nvPicPr>
          <p:cNvPr id="6" name="Picture 5" descr="images.png"/>
          <p:cNvPicPr>
            <a:picLocks noChangeAspect="1"/>
          </p:cNvPicPr>
          <p:nvPr/>
        </p:nvPicPr>
        <p:blipFill>
          <a:blip r:embed="rId4"/>
          <a:stretch>
            <a:fillRect/>
          </a:stretch>
        </p:blipFill>
        <p:spPr>
          <a:xfrm>
            <a:off x="5638800" y="3810000"/>
            <a:ext cx="2667000" cy="2608256"/>
          </a:xfrm>
          <a:prstGeom prst="rect">
            <a:avLst/>
          </a:prstGeom>
        </p:spPr>
      </p:pic>
      <p:sp>
        <p:nvSpPr>
          <p:cNvPr id="7" name="TextBox 6"/>
          <p:cNvSpPr txBox="1"/>
          <p:nvPr/>
        </p:nvSpPr>
        <p:spPr>
          <a:xfrm>
            <a:off x="457200" y="1371600"/>
            <a:ext cx="4724400" cy="1938992"/>
          </a:xfrm>
          <a:prstGeom prst="rect">
            <a:avLst/>
          </a:prstGeom>
          <a:noFill/>
        </p:spPr>
        <p:txBody>
          <a:bodyPr wrap="square" rtlCol="0">
            <a:spAutoFit/>
          </a:bodyPr>
          <a:lstStyle/>
          <a:p>
            <a:r>
              <a:rPr lang="en-US" sz="2400" smtClean="0">
                <a:latin typeface="Times New Roman" pitchFamily="18" charset="0"/>
                <a:cs typeface="Times New Roman" pitchFamily="18" charset="0"/>
              </a:rPr>
              <a:t>Miền không gian cần đặt cảm biến có thể là :</a:t>
            </a:r>
          </a:p>
          <a:p>
            <a:r>
              <a:rPr lang="en-US" sz="2400" smtClean="0">
                <a:latin typeface="Times New Roman" pitchFamily="18" charset="0"/>
                <a:cs typeface="Times New Roman" pitchFamily="18" charset="0"/>
              </a:rPr>
              <a:t>	Vùng dân cư </a:t>
            </a:r>
          </a:p>
          <a:p>
            <a:r>
              <a:rPr lang="en-US" sz="2400" smtClean="0">
                <a:latin typeface="Times New Roman" pitchFamily="18" charset="0"/>
                <a:cs typeface="Times New Roman" pitchFamily="18" charset="0"/>
              </a:rPr>
              <a:t>	Khu vực tự nhiên, hoang  dã</a:t>
            </a:r>
          </a:p>
          <a:p>
            <a:r>
              <a:rPr lang="en-US" sz="2400" smtClean="0">
                <a:latin typeface="Times New Roman" pitchFamily="18" charset="0"/>
                <a:cs typeface="Times New Roman" pitchFamily="18" charset="0"/>
              </a:rPr>
              <a:t>	Dưới biển</a:t>
            </a:r>
            <a:endParaRPr lang="en-US" sz="2400">
              <a:latin typeface="Times New Roman" pitchFamily="18" charset="0"/>
              <a:cs typeface="Times New Roman" pitchFamily="18" charset="0"/>
            </a:endParaRPr>
          </a:p>
        </p:txBody>
      </p:sp>
      <p:sp>
        <p:nvSpPr>
          <p:cNvPr id="8" name="TextBox 7"/>
          <p:cNvSpPr txBox="1"/>
          <p:nvPr/>
        </p:nvSpPr>
        <p:spPr>
          <a:xfrm>
            <a:off x="609600" y="4267200"/>
            <a:ext cx="4724400" cy="1200329"/>
          </a:xfrm>
          <a:prstGeom prst="rect">
            <a:avLst/>
          </a:prstGeom>
          <a:noFill/>
        </p:spPr>
        <p:txBody>
          <a:bodyPr wrap="square" rtlCol="0">
            <a:spAutoFit/>
          </a:bodyPr>
          <a:lstStyle/>
          <a:p>
            <a:r>
              <a:rPr lang="en-US" sz="2400" smtClean="0">
                <a:latin typeface="Times New Roman" pitchFamily="18" charset="0"/>
                <a:cs typeface="Times New Roman" pitchFamily="18" charset="0"/>
              </a:rPr>
              <a:t>Kí hiệu là </a:t>
            </a:r>
            <a:r>
              <a:rPr lang="en-US" sz="2400" i="1" smtClean="0">
                <a:latin typeface="Times New Roman" pitchFamily="18" charset="0"/>
                <a:cs typeface="Times New Roman" pitchFamily="18" charset="0"/>
              </a:rPr>
              <a:t>A = w.h </a:t>
            </a:r>
            <a:r>
              <a:rPr lang="en-US" sz="2400" smtClean="0">
                <a:latin typeface="Times New Roman" pitchFamily="18" charset="0"/>
                <a:cs typeface="Times New Roman" pitchFamily="18" charset="0"/>
              </a:rPr>
              <a:t>với</a:t>
            </a:r>
          </a:p>
          <a:p>
            <a:r>
              <a:rPr lang="en-US" sz="2400" i="1" smtClean="0">
                <a:latin typeface="Times New Roman" pitchFamily="18" charset="0"/>
                <a:cs typeface="Times New Roman" pitchFamily="18" charset="0"/>
              </a:rPr>
              <a:t>	w </a:t>
            </a:r>
            <a:r>
              <a:rPr lang="en-US" sz="2400" smtClean="0">
                <a:latin typeface="Times New Roman" pitchFamily="18" charset="0"/>
                <a:cs typeface="Times New Roman" pitchFamily="18" charset="0"/>
              </a:rPr>
              <a:t>là chiều rộng của miền </a:t>
            </a:r>
            <a:r>
              <a:rPr lang="en-US" sz="2400" i="1" smtClean="0">
                <a:latin typeface="Times New Roman" pitchFamily="18" charset="0"/>
                <a:cs typeface="Times New Roman" pitchFamily="18" charset="0"/>
              </a:rPr>
              <a:t>A</a:t>
            </a:r>
            <a:r>
              <a:rPr lang="en-US" sz="2400" smtClean="0">
                <a:latin typeface="Times New Roman" pitchFamily="18" charset="0"/>
                <a:cs typeface="Times New Roman" pitchFamily="18" charset="0"/>
              </a:rPr>
              <a:t> </a:t>
            </a:r>
          </a:p>
          <a:p>
            <a:r>
              <a:rPr lang="en-US" sz="2400" i="1" smtClean="0">
                <a:latin typeface="Times New Roman" pitchFamily="18" charset="0"/>
                <a:cs typeface="Times New Roman" pitchFamily="18" charset="0"/>
              </a:rPr>
              <a:t>	h </a:t>
            </a:r>
            <a:r>
              <a:rPr lang="en-US" sz="2400" smtClean="0">
                <a:latin typeface="Times New Roman" pitchFamily="18" charset="0"/>
                <a:cs typeface="Times New Roman" pitchFamily="18" charset="0"/>
              </a:rPr>
              <a:t>là chiều dài của miền </a:t>
            </a:r>
            <a:r>
              <a:rPr lang="en-US" sz="2400" i="1" smtClean="0">
                <a:latin typeface="Times New Roman" pitchFamily="18" charset="0"/>
                <a:cs typeface="Times New Roman" pitchFamily="18" charset="0"/>
              </a:rPr>
              <a:t>A</a:t>
            </a:r>
          </a:p>
        </p:txBody>
      </p:sp>
      <p:cxnSp>
        <p:nvCxnSpPr>
          <p:cNvPr id="10" name="Straight Arrow Connector 9"/>
          <p:cNvCxnSpPr/>
          <p:nvPr/>
        </p:nvCxnSpPr>
        <p:spPr>
          <a:xfrm>
            <a:off x="5943600" y="39624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839494" y="5142706"/>
            <a:ext cx="190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05600" y="3657600"/>
            <a:ext cx="304800" cy="381000"/>
          </a:xfrm>
          <a:prstGeom prst="rect">
            <a:avLst/>
          </a:prstGeom>
          <a:noFill/>
        </p:spPr>
        <p:txBody>
          <a:bodyPr wrap="square" rtlCol="0">
            <a:spAutoFit/>
          </a:bodyPr>
          <a:lstStyle/>
          <a:p>
            <a:r>
              <a:rPr lang="en-US" i="1" smtClean="0">
                <a:latin typeface="Times New Roman" pitchFamily="18" charset="0"/>
                <a:cs typeface="Times New Roman" pitchFamily="18" charset="0"/>
              </a:rPr>
              <a:t>w</a:t>
            </a:r>
            <a:endParaRPr lang="en-US" i="1">
              <a:latin typeface="Times New Roman" pitchFamily="18" charset="0"/>
              <a:cs typeface="Times New Roman" pitchFamily="18" charset="0"/>
            </a:endParaRPr>
          </a:p>
        </p:txBody>
      </p:sp>
      <p:sp>
        <p:nvSpPr>
          <p:cNvPr id="15" name="TextBox 14"/>
          <p:cNvSpPr txBox="1"/>
          <p:nvPr/>
        </p:nvSpPr>
        <p:spPr>
          <a:xfrm>
            <a:off x="5486400" y="4876800"/>
            <a:ext cx="304800" cy="381000"/>
          </a:xfrm>
          <a:prstGeom prst="rect">
            <a:avLst/>
          </a:prstGeom>
          <a:noFill/>
        </p:spPr>
        <p:txBody>
          <a:bodyPr wrap="square" rtlCol="0">
            <a:spAutoFit/>
          </a:bodyPr>
          <a:lstStyle/>
          <a:p>
            <a:r>
              <a:rPr lang="en-US" i="1" smtClean="0">
                <a:latin typeface="Times New Roman" pitchFamily="18" charset="0"/>
                <a:cs typeface="Times New Roman" pitchFamily="18" charset="0"/>
              </a:rPr>
              <a:t>h</a:t>
            </a:r>
            <a:endParaRPr lang="en-US" i="1">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Các cảm biến</a:t>
            </a:r>
            <a:endParaRPr lang="en-US">
              <a:latin typeface="Times New Roman" pitchFamily="18" charset="0"/>
              <a:cs typeface="Times New Roman" pitchFamily="18" charset="0"/>
            </a:endParaRPr>
          </a:p>
        </p:txBody>
      </p:sp>
      <p:pic>
        <p:nvPicPr>
          <p:cNvPr id="24" name="Content Placeholder 23" descr="sensor.jpg"/>
          <p:cNvPicPr>
            <a:picLocks noGrp="1" noChangeAspect="1"/>
          </p:cNvPicPr>
          <p:nvPr>
            <p:ph idx="1"/>
          </p:nvPr>
        </p:nvPicPr>
        <p:blipFill>
          <a:blip r:embed="rId2"/>
          <a:stretch>
            <a:fillRect/>
          </a:stretch>
        </p:blipFill>
        <p:spPr>
          <a:xfrm>
            <a:off x="5334000" y="1600200"/>
            <a:ext cx="3549650" cy="1981200"/>
          </a:xfrm>
        </p:spPr>
      </p:pic>
      <p:grpSp>
        <p:nvGrpSpPr>
          <p:cNvPr id="14" name="Group 13"/>
          <p:cNvGrpSpPr/>
          <p:nvPr/>
        </p:nvGrpSpPr>
        <p:grpSpPr>
          <a:xfrm>
            <a:off x="6096000" y="3886200"/>
            <a:ext cx="1981200" cy="1981200"/>
            <a:chOff x="5334000" y="1600200"/>
            <a:chExt cx="2057400" cy="2057400"/>
          </a:xfrm>
        </p:grpSpPr>
        <p:sp>
          <p:nvSpPr>
            <p:cNvPr id="4" name="Rectangle 3"/>
            <p:cNvSpPr/>
            <p:nvPr/>
          </p:nvSpPr>
          <p:spPr>
            <a:xfrm>
              <a:off x="5334000" y="1600200"/>
              <a:ext cx="20574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715000" y="2057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67400" y="3048000"/>
              <a:ext cx="381000" cy="381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00800" y="2286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867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553200" y="2743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705600" y="2209800"/>
              <a:ext cx="381000" cy="381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324600" y="2971800"/>
              <a:ext cx="381000" cy="381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715000" y="2438400"/>
              <a:ext cx="381000" cy="381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172200" y="1981200"/>
              <a:ext cx="381000" cy="381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p:cNvCxnSpPr>
            <a:stCxn id="12" idx="2"/>
            <a:endCxn id="19" idx="3"/>
          </p:cNvCxnSpPr>
          <p:nvPr/>
        </p:nvCxnSpPr>
        <p:spPr>
          <a:xfrm rot="10800000" flipV="1">
            <a:off x="5791201" y="4876800"/>
            <a:ext cx="671689" cy="32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53000" y="4724400"/>
            <a:ext cx="838200" cy="369332"/>
          </a:xfrm>
          <a:prstGeom prst="rect">
            <a:avLst/>
          </a:prstGeom>
          <a:noFill/>
        </p:spPr>
        <p:txBody>
          <a:bodyPr wrap="square" rtlCol="0">
            <a:spAutoFit/>
          </a:bodyPr>
          <a:lstStyle/>
          <a:p>
            <a:r>
              <a:rPr lang="en-US" smtClean="0">
                <a:latin typeface="Times New Roman" pitchFamily="18" charset="0"/>
                <a:cs typeface="Times New Roman" pitchFamily="18" charset="0"/>
              </a:rPr>
              <a:t>(</a:t>
            </a:r>
            <a:r>
              <a:rPr lang="en-US" i="1" smtClean="0">
                <a:latin typeface="Times New Roman" pitchFamily="18" charset="0"/>
                <a:cs typeface="Times New Roman" pitchFamily="18" charset="0"/>
              </a:rPr>
              <a:t>x</a:t>
            </a:r>
            <a:r>
              <a:rPr lang="en-US" i="1" baseline="-25000" smtClean="0">
                <a:latin typeface="Times New Roman" pitchFamily="18" charset="0"/>
                <a:cs typeface="Times New Roman" pitchFamily="18" charset="0"/>
              </a:rPr>
              <a:t>i</a:t>
            </a:r>
            <a:r>
              <a:rPr lang="en-US" i="1" smtClean="0">
                <a:latin typeface="Times New Roman" pitchFamily="18" charset="0"/>
                <a:cs typeface="Times New Roman" pitchFamily="18" charset="0"/>
              </a:rPr>
              <a:t>, y</a:t>
            </a:r>
            <a:r>
              <a:rPr lang="en-US" i="1" baseline="-25000" smtClean="0">
                <a:latin typeface="Times New Roman" pitchFamily="18" charset="0"/>
                <a:cs typeface="Times New Roman" pitchFamily="18" charset="0"/>
              </a:rPr>
              <a:t>i</a:t>
            </a:r>
            <a:r>
              <a:rPr lang="en-US" i="1" smtClean="0">
                <a:latin typeface="Times New Roman" pitchFamily="18" charset="0"/>
                <a:cs typeface="Times New Roman" pitchFamily="18" charset="0"/>
              </a:rPr>
              <a:t> </a:t>
            </a:r>
            <a:r>
              <a:rPr lang="en-US" smtClean="0">
                <a:latin typeface="Times New Roman" pitchFamily="18" charset="0"/>
                <a:cs typeface="Times New Roman" pitchFamily="18" charset="0"/>
              </a:rPr>
              <a:t>)</a:t>
            </a:r>
            <a:endParaRPr lang="en-US">
              <a:latin typeface="Times New Roman" pitchFamily="18" charset="0"/>
              <a:cs typeface="Times New Roman" pitchFamily="18" charset="0"/>
            </a:endParaRPr>
          </a:p>
        </p:txBody>
      </p:sp>
      <p:sp>
        <p:nvSpPr>
          <p:cNvPr id="27" name="TextBox 26"/>
          <p:cNvSpPr txBox="1"/>
          <p:nvPr/>
        </p:nvSpPr>
        <p:spPr>
          <a:xfrm>
            <a:off x="533400" y="1524000"/>
            <a:ext cx="4572000" cy="3970318"/>
          </a:xfrm>
          <a:prstGeom prst="rect">
            <a:avLst/>
          </a:prstGeom>
          <a:noFill/>
        </p:spPr>
        <p:txBody>
          <a:bodyPr wrap="square" rtlCol="0">
            <a:spAutoFit/>
          </a:bodyPr>
          <a:lstStyle/>
          <a:p>
            <a:r>
              <a:rPr lang="en-US" sz="2800" smtClean="0">
                <a:latin typeface="Times New Roman" pitchFamily="18" charset="0"/>
                <a:cs typeface="Times New Roman" pitchFamily="18" charset="0"/>
              </a:rPr>
              <a:t>Các cảm biến có 2 loại : </a:t>
            </a:r>
          </a:p>
          <a:p>
            <a:pPr lvl="1">
              <a:buFont typeface="Arial" pitchFamily="34" charset="0"/>
              <a:buChar char="•"/>
            </a:pPr>
            <a:r>
              <a:rPr lang="en-US" sz="2800" smtClean="0">
                <a:latin typeface="Times New Roman" pitchFamily="18" charset="0"/>
                <a:cs typeface="Times New Roman" pitchFamily="18" charset="0"/>
              </a:rPr>
              <a:t> Cảm biến di động</a:t>
            </a:r>
          </a:p>
          <a:p>
            <a:pPr lvl="1">
              <a:buFont typeface="Arial" pitchFamily="34" charset="0"/>
              <a:buChar char="•"/>
            </a:pPr>
            <a:r>
              <a:rPr lang="en-US" sz="2800" smtClean="0">
                <a:latin typeface="Times New Roman" pitchFamily="18" charset="0"/>
                <a:cs typeface="Times New Roman" pitchFamily="18" charset="0"/>
              </a:rPr>
              <a:t> Cảm biến tĩnh</a:t>
            </a:r>
          </a:p>
          <a:p>
            <a:r>
              <a:rPr lang="en-US" sz="2800" smtClean="0">
                <a:latin typeface="Times New Roman" pitchFamily="18" charset="0"/>
                <a:cs typeface="Times New Roman" pitchFamily="18" charset="0"/>
              </a:rPr>
              <a:t>Một mạng có tập </a:t>
            </a:r>
            <a:r>
              <a:rPr lang="en-US" sz="2800" i="1" smtClean="0">
                <a:latin typeface="Times New Roman" pitchFamily="18" charset="0"/>
                <a:cs typeface="Times New Roman" pitchFamily="18" charset="0"/>
              </a:rPr>
              <a:t>S </a:t>
            </a:r>
            <a:r>
              <a:rPr lang="en-US" sz="2800" smtClean="0">
                <a:latin typeface="Times New Roman" pitchFamily="18" charset="0"/>
                <a:cs typeface="Times New Roman" pitchFamily="18" charset="0"/>
              </a:rPr>
              <a:t>các cảm biến bao gồm </a:t>
            </a:r>
            <a:r>
              <a:rPr lang="en-US" sz="2800" i="1" smtClean="0">
                <a:latin typeface="Times New Roman" pitchFamily="18" charset="0"/>
                <a:cs typeface="Times New Roman" pitchFamily="18" charset="0"/>
              </a:rPr>
              <a:t>s </a:t>
            </a:r>
            <a:r>
              <a:rPr lang="en-US" sz="2800" smtClean="0">
                <a:latin typeface="Times New Roman" pitchFamily="18" charset="0"/>
                <a:cs typeface="Times New Roman" pitchFamily="18" charset="0"/>
              </a:rPr>
              <a:t>cảm biến tĩnh và </a:t>
            </a:r>
            <a:r>
              <a:rPr lang="en-US" sz="2800" i="1" smtClean="0">
                <a:latin typeface="Times New Roman" pitchFamily="18" charset="0"/>
                <a:cs typeface="Times New Roman" pitchFamily="18" charset="0"/>
              </a:rPr>
              <a:t>m </a:t>
            </a:r>
            <a:r>
              <a:rPr lang="en-US" sz="2800" smtClean="0">
                <a:latin typeface="Times New Roman" pitchFamily="18" charset="0"/>
                <a:cs typeface="Times New Roman" pitchFamily="18" charset="0"/>
              </a:rPr>
              <a:t>cảm biến động</a:t>
            </a:r>
          </a:p>
          <a:p>
            <a:r>
              <a:rPr lang="en-US" sz="2800" smtClean="0">
                <a:latin typeface="Times New Roman" pitchFamily="18" charset="0"/>
                <a:cs typeface="Times New Roman" pitchFamily="18" charset="0"/>
              </a:rPr>
              <a:t>Mỗi cảm biến có một tọa độ (</a:t>
            </a:r>
            <a:r>
              <a:rPr lang="en-US" sz="2800" i="1" smtClean="0">
                <a:latin typeface="Times New Roman" pitchFamily="18" charset="0"/>
                <a:cs typeface="Times New Roman" pitchFamily="18" charset="0"/>
              </a:rPr>
              <a:t>x</a:t>
            </a:r>
            <a:r>
              <a:rPr lang="en-US" sz="2800" i="1" baseline="-25000" smtClean="0">
                <a:latin typeface="Times New Roman" pitchFamily="18" charset="0"/>
                <a:cs typeface="Times New Roman" pitchFamily="18" charset="0"/>
              </a:rPr>
              <a:t>i</a:t>
            </a:r>
            <a:r>
              <a:rPr lang="en-US" sz="2800" i="1" smtClean="0">
                <a:latin typeface="Times New Roman" pitchFamily="18" charset="0"/>
                <a:cs typeface="Times New Roman" pitchFamily="18" charset="0"/>
              </a:rPr>
              <a:t> , y</a:t>
            </a:r>
            <a:r>
              <a:rPr lang="en-US" sz="2800" i="1" baseline="-25000" smtClean="0">
                <a:latin typeface="Times New Roman" pitchFamily="18" charset="0"/>
                <a:cs typeface="Times New Roman" pitchFamily="18" charset="0"/>
              </a:rPr>
              <a:t>i</a:t>
            </a:r>
            <a:r>
              <a:rPr lang="en-US" sz="2800" i="1" smtClean="0">
                <a:latin typeface="Times New Roman" pitchFamily="18" charset="0"/>
                <a:cs typeface="Times New Roman" pitchFamily="18" charset="0"/>
              </a:rPr>
              <a:t> </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 </a:t>
            </a:r>
            <a:r>
              <a:rPr lang="en-US" sz="2800" smtClean="0">
                <a:latin typeface="Times New Roman" pitchFamily="18" charset="0"/>
                <a:cs typeface="Times New Roman" pitchFamily="18" charset="0"/>
              </a:rPr>
              <a:t>xác định với </a:t>
            </a:r>
            <a:r>
              <a:rPr lang="en-US" sz="2800" i="1" smtClean="0">
                <a:latin typeface="Times New Roman" pitchFamily="18" charset="0"/>
                <a:cs typeface="Times New Roman" pitchFamily="18" charset="0"/>
              </a:rPr>
              <a:t>i </a:t>
            </a:r>
            <a:r>
              <a:rPr lang="en-US" sz="2800" smtClean="0">
                <a:latin typeface="Times New Roman" pitchFamily="18" charset="0"/>
                <a:cs typeface="Times New Roman" pitchFamily="18" charset="0"/>
              </a:rPr>
              <a:t>thuộc tập </a:t>
            </a:r>
            <a:r>
              <a:rPr lang="en-US" sz="2800" i="1" smtClean="0">
                <a:latin typeface="Times New Roman" pitchFamily="18" charset="0"/>
                <a:cs typeface="Times New Roman" pitchFamily="18" charset="0"/>
              </a:rPr>
              <a:t>S</a:t>
            </a:r>
            <a:endParaRPr lang="en-US" sz="280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latin typeface="Times New Roman" pitchFamily="18" charset="0"/>
                <a:cs typeface="Times New Roman" pitchFamily="18" charset="0"/>
              </a:rPr>
              <a:t>Mô hình cảm biến</a:t>
            </a:r>
            <a:endParaRPr lang="en-US">
              <a:latin typeface="Times New Roman" pitchFamily="18" charset="0"/>
              <a:cs typeface="Times New Roman" pitchFamily="18" charset="0"/>
            </a:endParaRPr>
          </a:p>
        </p:txBody>
      </p:sp>
      <p:sp>
        <p:nvSpPr>
          <p:cNvPr id="6" name="Content Placeholder 5"/>
          <p:cNvSpPr>
            <a:spLocks noGrp="1"/>
          </p:cNvSpPr>
          <p:nvPr>
            <p:ph idx="1"/>
          </p:nvPr>
        </p:nvSpPr>
        <p:spPr>
          <a:xfrm>
            <a:off x="457200" y="1447800"/>
            <a:ext cx="8229600" cy="4525963"/>
          </a:xfrm>
        </p:spPr>
        <p:txBody>
          <a:bodyPr/>
          <a:lstStyle/>
          <a:p>
            <a:r>
              <a:rPr lang="en-US" smtClean="0">
                <a:latin typeface="Times New Roman" pitchFamily="18" charset="0"/>
                <a:cs typeface="Times New Roman" pitchFamily="18" charset="0"/>
              </a:rPr>
              <a:t>Mối liên hệ của cảm biến </a:t>
            </a:r>
          </a:p>
          <a:p>
            <a:endParaRPr lang="en-US">
              <a:latin typeface="Times New Roman" pitchFamily="18" charset="0"/>
              <a:cs typeface="Times New Roman" pitchFamily="18" charset="0"/>
            </a:endParaRPr>
          </a:p>
        </p:txBody>
      </p:sp>
      <p:pic>
        <p:nvPicPr>
          <p:cNvPr id="39939" name="Picture 3"/>
          <p:cNvPicPr>
            <a:picLocks noChangeAspect="1" noChangeArrowheads="1"/>
          </p:cNvPicPr>
          <p:nvPr/>
        </p:nvPicPr>
        <p:blipFill>
          <a:blip r:embed="rId3"/>
          <a:srcRect/>
          <a:stretch>
            <a:fillRect/>
          </a:stretch>
        </p:blipFill>
        <p:spPr bwMode="auto">
          <a:xfrm>
            <a:off x="914400" y="2438400"/>
            <a:ext cx="4495800" cy="1304925"/>
          </a:xfrm>
          <a:prstGeom prst="rect">
            <a:avLst/>
          </a:prstGeom>
          <a:noFill/>
          <a:ln w="9525">
            <a:noFill/>
            <a:miter lim="800000"/>
            <a:headEnd/>
            <a:tailEnd/>
          </a:ln>
          <a:effectLst/>
        </p:spPr>
      </p:pic>
      <p:sp>
        <p:nvSpPr>
          <p:cNvPr id="9" name="TextBox 8"/>
          <p:cNvSpPr txBox="1"/>
          <p:nvPr/>
        </p:nvSpPr>
        <p:spPr>
          <a:xfrm>
            <a:off x="609600" y="4191000"/>
            <a:ext cx="8229600" cy="1200329"/>
          </a:xfrm>
          <a:prstGeom prst="rect">
            <a:avLst/>
          </a:prstGeom>
          <a:noFill/>
        </p:spPr>
        <p:txBody>
          <a:bodyPr wrap="square" rtlCol="0">
            <a:spAutoFit/>
          </a:bodyPr>
          <a:lstStyle/>
          <a:p>
            <a:endParaRPr lang="en-US" sz="2400" smtClean="0">
              <a:latin typeface="Times New Roman" pitchFamily="18" charset="0"/>
              <a:cs typeface="Times New Roman" pitchFamily="18" charset="0"/>
            </a:endParaRPr>
          </a:p>
          <a:p>
            <a:pPr>
              <a:buFont typeface="Arial" pitchFamily="34" charset="0"/>
              <a:buChar char="•"/>
            </a:pP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d(s</a:t>
            </a:r>
            <a:r>
              <a:rPr lang="en-US" sz="2400" i="1" baseline="-25000" smtClean="0">
                <a:latin typeface="Times New Roman" pitchFamily="18" charset="0"/>
                <a:cs typeface="Times New Roman" pitchFamily="18" charset="0"/>
              </a:rPr>
              <a:t>i</a:t>
            </a:r>
            <a:r>
              <a:rPr lang="en-US" sz="2400" i="1" smtClean="0">
                <a:latin typeface="Times New Roman" pitchFamily="18" charset="0"/>
                <a:cs typeface="Times New Roman" pitchFamily="18" charset="0"/>
              </a:rPr>
              <a:t> , P) </a:t>
            </a:r>
            <a:r>
              <a:rPr lang="en-US" sz="2400" smtClean="0">
                <a:latin typeface="Times New Roman" pitchFamily="18" charset="0"/>
                <a:cs typeface="Times New Roman" pitchFamily="18" charset="0"/>
              </a:rPr>
              <a:t>là khoảng cách Euclide từ điểm </a:t>
            </a:r>
            <a:r>
              <a:rPr lang="en-US" sz="2400" i="1" smtClean="0">
                <a:latin typeface="Times New Roman" pitchFamily="18" charset="0"/>
                <a:cs typeface="Times New Roman" pitchFamily="18" charset="0"/>
              </a:rPr>
              <a:t>P </a:t>
            </a:r>
            <a:r>
              <a:rPr lang="en-US" sz="2400" smtClean="0">
                <a:latin typeface="Times New Roman" pitchFamily="18" charset="0"/>
                <a:cs typeface="Times New Roman" pitchFamily="18" charset="0"/>
              </a:rPr>
              <a:t>đến điểm đặt cảm biến </a:t>
            </a:r>
            <a:r>
              <a:rPr lang="en-US" sz="2400" i="1" smtClean="0">
                <a:latin typeface="Times New Roman" pitchFamily="18" charset="0"/>
                <a:cs typeface="Times New Roman" pitchFamily="18" charset="0"/>
              </a:rPr>
              <a:t>s</a:t>
            </a:r>
            <a:r>
              <a:rPr lang="en-US" sz="2400" i="1" baseline="-25000" smtClean="0">
                <a:latin typeface="Times New Roman" pitchFamily="18" charset="0"/>
                <a:cs typeface="Times New Roman" pitchFamily="18" charset="0"/>
              </a:rPr>
              <a:t>i</a:t>
            </a:r>
            <a:r>
              <a:rPr lang="en-US" sz="2400" i="1" smtClean="0">
                <a:latin typeface="Times New Roman" pitchFamily="18" charset="0"/>
                <a:cs typeface="Times New Roman" pitchFamily="18" charset="0"/>
              </a:rPr>
              <a:t> </a:t>
            </a:r>
            <a:endParaRPr lang="en-US">
              <a:latin typeface="Times New Roman" pitchFamily="18" charset="0"/>
              <a:cs typeface="Times New Roman" pitchFamily="18" charset="0"/>
            </a:endParaRPr>
          </a:p>
        </p:txBody>
      </p:sp>
      <p:pic>
        <p:nvPicPr>
          <p:cNvPr id="10" name="Picture 9" descr="1-s2.0-S1084804516301400-gr2.jpg"/>
          <p:cNvPicPr>
            <a:picLocks noChangeAspect="1"/>
          </p:cNvPicPr>
          <p:nvPr/>
        </p:nvPicPr>
        <p:blipFill>
          <a:blip r:embed="rId4"/>
          <a:stretch>
            <a:fillRect/>
          </a:stretch>
        </p:blipFill>
        <p:spPr>
          <a:xfrm>
            <a:off x="5791200" y="1295400"/>
            <a:ext cx="2899816" cy="2514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Độ bao phủ của mạng cảm biến</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5029200" cy="2362200"/>
          </a:xfrm>
        </p:spPr>
        <p:txBody>
          <a:bodyPr>
            <a:normAutofit/>
          </a:bodyPr>
          <a:lstStyle/>
          <a:p>
            <a:r>
              <a:rPr lang="en-US" sz="2400" i="1" smtClean="0">
                <a:latin typeface="Times New Roman" pitchFamily="18" charset="0"/>
                <a:cs typeface="Times New Roman" pitchFamily="18" charset="0"/>
              </a:rPr>
              <a:t>CR </a:t>
            </a:r>
            <a:r>
              <a:rPr lang="en-US" sz="2400" smtClean="0">
                <a:latin typeface="Times New Roman" pitchFamily="18" charset="0"/>
                <a:cs typeface="Times New Roman" pitchFamily="18" charset="0"/>
              </a:rPr>
              <a:t>là độ bao phủ của toàn mạng</a:t>
            </a:r>
          </a:p>
          <a:p>
            <a:r>
              <a:rPr lang="en-US" sz="2400" i="1" smtClean="0">
                <a:latin typeface="Times New Roman" pitchFamily="18" charset="0"/>
                <a:cs typeface="Times New Roman" pitchFamily="18" charset="0"/>
              </a:rPr>
              <a:t>c</a:t>
            </a:r>
            <a:r>
              <a:rPr lang="en-US" sz="2400" i="1" baseline="-25000" smtClean="0">
                <a:latin typeface="Times New Roman" pitchFamily="18" charset="0"/>
                <a:cs typeface="Times New Roman" pitchFamily="18" charset="0"/>
              </a:rPr>
              <a:t>i</a:t>
            </a: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là tập bao phủ của cảm biến </a:t>
            </a:r>
            <a:r>
              <a:rPr lang="en-US" sz="2400" i="1" smtClean="0">
                <a:latin typeface="Times New Roman" pitchFamily="18" charset="0"/>
                <a:cs typeface="Times New Roman" pitchFamily="18" charset="0"/>
              </a:rPr>
              <a:t>I</a:t>
            </a:r>
          </a:p>
          <a:p>
            <a:r>
              <a:rPr lang="en-US" sz="2400" i="1" smtClean="0">
                <a:latin typeface="Times New Roman" pitchFamily="18" charset="0"/>
                <a:cs typeface="Times New Roman" pitchFamily="18" charset="0"/>
              </a:rPr>
              <a:t>dt</a:t>
            </a:r>
            <a:r>
              <a:rPr lang="en-US" sz="2400" smtClean="0">
                <a:latin typeface="Times New Roman" pitchFamily="18" charset="0"/>
                <a:cs typeface="Times New Roman" pitchFamily="18" charset="0"/>
              </a:rPr>
              <a:t> là diện tích của hợp </a:t>
            </a:r>
            <a:r>
              <a:rPr lang="en-US" sz="2400" i="1" smtClean="0">
                <a:latin typeface="Times New Roman" pitchFamily="18" charset="0"/>
                <a:cs typeface="Times New Roman" pitchFamily="18" charset="0"/>
              </a:rPr>
              <a:t>c</a:t>
            </a:r>
            <a:r>
              <a:rPr lang="en-US" sz="2400" i="1" baseline="-25000" smtClean="0">
                <a:latin typeface="Times New Roman" pitchFamily="18" charset="0"/>
                <a:cs typeface="Times New Roman" pitchFamily="18" charset="0"/>
              </a:rPr>
              <a:t>i</a:t>
            </a:r>
            <a:endParaRPr lang="en-US" sz="2400" i="1" smtClean="0">
              <a:latin typeface="Times New Roman" pitchFamily="18" charset="0"/>
              <a:cs typeface="Times New Roman" pitchFamily="18" charset="0"/>
            </a:endParaRPr>
          </a:p>
          <a:p>
            <a:r>
              <a:rPr lang="en-US" sz="2400" i="1" smtClean="0">
                <a:latin typeface="Times New Roman" pitchFamily="18" charset="0"/>
                <a:cs typeface="Times New Roman" pitchFamily="18" charset="0"/>
              </a:rPr>
              <a:t>S </a:t>
            </a:r>
            <a:r>
              <a:rPr lang="en-US" sz="2400" smtClean="0">
                <a:latin typeface="Times New Roman" pitchFamily="18" charset="0"/>
                <a:cs typeface="Times New Roman" pitchFamily="18" charset="0"/>
              </a:rPr>
              <a:t>là tập các cảm biến</a:t>
            </a:r>
          </a:p>
          <a:p>
            <a:r>
              <a:rPr lang="en-US" sz="2400" i="1" smtClean="0">
                <a:latin typeface="Times New Roman" pitchFamily="18" charset="0"/>
                <a:cs typeface="Times New Roman" pitchFamily="18" charset="0"/>
              </a:rPr>
              <a:t>A = w.h </a:t>
            </a:r>
            <a:r>
              <a:rPr lang="en-US" sz="2400" smtClean="0">
                <a:latin typeface="Times New Roman" pitchFamily="18" charset="0"/>
                <a:cs typeface="Times New Roman" pitchFamily="18" charset="0"/>
              </a:rPr>
              <a:t>là diện tích miền đang xét </a:t>
            </a:r>
            <a:endParaRPr lang="en-US" sz="2400" i="1">
              <a:latin typeface="Times New Roman" pitchFamily="18" charset="0"/>
              <a:cs typeface="Times New Roman" pitchFamily="18" charset="0"/>
            </a:endParaRPr>
          </a:p>
        </p:txBody>
      </p:sp>
      <p:graphicFrame>
        <p:nvGraphicFramePr>
          <p:cNvPr id="40962" name="Object 2"/>
          <p:cNvGraphicFramePr>
            <a:graphicFrameLocks noChangeAspect="1"/>
          </p:cNvGraphicFramePr>
          <p:nvPr/>
        </p:nvGraphicFramePr>
        <p:xfrm>
          <a:off x="2971800" y="4191000"/>
          <a:ext cx="2590800" cy="1866468"/>
        </p:xfrm>
        <a:graphic>
          <a:graphicData uri="http://schemas.openxmlformats.org/presentationml/2006/ole">
            <p:oleObj spid="_x0000_s56322" name="Equation" r:id="rId4" imgW="545760" imgH="393480" progId="Equation.DSMT4">
              <p:embed/>
            </p:oleObj>
          </a:graphicData>
        </a:graphic>
      </p:graphicFrame>
      <p:grpSp>
        <p:nvGrpSpPr>
          <p:cNvPr id="15" name="Group 14"/>
          <p:cNvGrpSpPr/>
          <p:nvPr/>
        </p:nvGrpSpPr>
        <p:grpSpPr>
          <a:xfrm>
            <a:off x="5943600" y="1295400"/>
            <a:ext cx="2590800" cy="2438400"/>
            <a:chOff x="5257800" y="1752600"/>
            <a:chExt cx="3200400" cy="3048000"/>
          </a:xfrm>
        </p:grpSpPr>
        <p:sp>
          <p:nvSpPr>
            <p:cNvPr id="5" name="Rectangle 4"/>
            <p:cNvSpPr/>
            <p:nvPr/>
          </p:nvSpPr>
          <p:spPr>
            <a:xfrm>
              <a:off x="5257800" y="1752600"/>
              <a:ext cx="3200400" cy="304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324600" y="19812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934200" y="28194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781800" y="34290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5200" y="30480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62600" y="27432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3657600"/>
              <a:ext cx="762000" cy="6858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543800" y="2133600"/>
              <a:ext cx="762000" cy="6858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11" idx="6"/>
            </p:cNvCxnSpPr>
            <p:nvPr/>
          </p:nvCxnSpPr>
          <p:spPr>
            <a:xfrm>
              <a:off x="6324600" y="400050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2"/>
            </p:cNvCxnSpPr>
            <p:nvPr/>
          </p:nvCxnSpPr>
          <p:spPr>
            <a:xfrm rot="10800000" flipV="1">
              <a:off x="7086600" y="24765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Phát biểu bài toán</a:t>
            </a:r>
            <a:endParaRPr lang="en-US">
              <a:latin typeface="Times New Roman" pitchFamily="18" charset="0"/>
              <a:cs typeface="Times New Roman" pitchFamily="18" charset="0"/>
            </a:endParaRPr>
          </a:p>
        </p:txBody>
      </p:sp>
      <p:sp>
        <p:nvSpPr>
          <p:cNvPr id="4" name="Content Placeholder 2"/>
          <p:cNvSpPr>
            <a:spLocks noGrp="1"/>
          </p:cNvSpPr>
          <p:nvPr>
            <p:ph sz="half" idx="1"/>
          </p:nvPr>
        </p:nvSpPr>
        <p:spPr>
          <a:xfrm>
            <a:off x="457200" y="1600201"/>
            <a:ext cx="4038600" cy="3124200"/>
          </a:xfrm>
        </p:spPr>
        <p:txBody>
          <a:bodyPr>
            <a:normAutofit fontScale="85000" lnSpcReduction="10000"/>
          </a:bodyPr>
          <a:lstStyle/>
          <a:p>
            <a:r>
              <a:rPr lang="en-US" smtClean="0">
                <a:latin typeface="Times New Roman" pitchFamily="18" charset="0"/>
                <a:cs typeface="Times New Roman" pitchFamily="18" charset="0"/>
              </a:rPr>
              <a:t>Đầu vào:</a:t>
            </a:r>
          </a:p>
          <a:p>
            <a:pPr lvl="1"/>
            <a:r>
              <a:rPr lang="en-US" smtClean="0">
                <a:latin typeface="Times New Roman" pitchFamily="18" charset="0"/>
                <a:cs typeface="Times New Roman" pitchFamily="18" charset="0"/>
              </a:rPr>
              <a:t>Miền không gian </a:t>
            </a:r>
            <a:r>
              <a:rPr lang="en-US" i="1" smtClean="0">
                <a:latin typeface="Times New Roman" pitchFamily="18" charset="0"/>
                <a:cs typeface="Times New Roman" pitchFamily="18" charset="0"/>
              </a:rPr>
              <a:t>A = w.h</a:t>
            </a:r>
          </a:p>
          <a:p>
            <a:pPr lvl="2"/>
            <a:r>
              <a:rPr lang="en-US" i="1" smtClean="0">
                <a:latin typeface="Times New Roman" pitchFamily="18" charset="0"/>
                <a:cs typeface="Times New Roman" pitchFamily="18" charset="0"/>
              </a:rPr>
              <a:t>w </a:t>
            </a:r>
            <a:r>
              <a:rPr lang="en-US" smtClean="0">
                <a:latin typeface="Times New Roman" pitchFamily="18" charset="0"/>
                <a:cs typeface="Times New Roman" pitchFamily="18" charset="0"/>
              </a:rPr>
              <a:t>là chiều rộng </a:t>
            </a:r>
          </a:p>
          <a:p>
            <a:pPr lvl="2"/>
            <a:r>
              <a:rPr lang="en-US" i="1" smtClean="0">
                <a:latin typeface="Times New Roman" pitchFamily="18" charset="0"/>
                <a:cs typeface="Times New Roman" pitchFamily="18" charset="0"/>
              </a:rPr>
              <a:t>h </a:t>
            </a:r>
            <a:r>
              <a:rPr lang="en-US" smtClean="0">
                <a:latin typeface="Times New Roman" pitchFamily="18" charset="0"/>
                <a:cs typeface="Times New Roman" pitchFamily="18" charset="0"/>
              </a:rPr>
              <a:t>là chiều dài </a:t>
            </a:r>
            <a:endParaRPr lang="en-US" i="1" smtClean="0">
              <a:latin typeface="Times New Roman" pitchFamily="18" charset="0"/>
              <a:cs typeface="Times New Roman" pitchFamily="18" charset="0"/>
            </a:endParaRPr>
          </a:p>
          <a:p>
            <a:pPr lvl="1"/>
            <a:r>
              <a:rPr lang="en-US" smtClean="0">
                <a:latin typeface="Times New Roman" pitchFamily="18" charset="0"/>
                <a:cs typeface="Times New Roman" pitchFamily="18" charset="0"/>
              </a:rPr>
              <a:t>Các cảm biến có cùng bán kính </a:t>
            </a:r>
            <a:r>
              <a:rPr lang="en-US" i="1" smtClean="0">
                <a:latin typeface="Times New Roman" pitchFamily="18" charset="0"/>
                <a:cs typeface="Times New Roman" pitchFamily="18" charset="0"/>
              </a:rPr>
              <a:t>r</a:t>
            </a:r>
            <a:endParaRPr lang="en-US" smtClean="0">
              <a:latin typeface="Times New Roman" pitchFamily="18" charset="0"/>
              <a:cs typeface="Times New Roman" pitchFamily="18" charset="0"/>
            </a:endParaRPr>
          </a:p>
          <a:p>
            <a:pPr lvl="2"/>
            <a:r>
              <a:rPr lang="en-US" i="1" smtClean="0">
                <a:latin typeface="Times New Roman" pitchFamily="18" charset="0"/>
                <a:cs typeface="Times New Roman" pitchFamily="18" charset="0"/>
              </a:rPr>
              <a:t>m</a:t>
            </a:r>
            <a:r>
              <a:rPr lang="en-US" smtClean="0">
                <a:latin typeface="Times New Roman" pitchFamily="18" charset="0"/>
                <a:cs typeface="Times New Roman" pitchFamily="18" charset="0"/>
              </a:rPr>
              <a:t> cảm biến động </a:t>
            </a:r>
          </a:p>
          <a:p>
            <a:pPr lvl="2"/>
            <a:r>
              <a:rPr lang="en-US" i="1" smtClean="0">
                <a:latin typeface="Times New Roman" pitchFamily="18" charset="0"/>
                <a:cs typeface="Times New Roman" pitchFamily="18" charset="0"/>
              </a:rPr>
              <a:t>s</a:t>
            </a:r>
            <a:r>
              <a:rPr lang="en-US" smtClean="0">
                <a:latin typeface="Times New Roman" pitchFamily="18" charset="0"/>
                <a:cs typeface="Times New Roman" pitchFamily="18" charset="0"/>
              </a:rPr>
              <a:t> cảm biến tĩnh	</a:t>
            </a:r>
          </a:p>
          <a:p>
            <a:pPr lvl="1">
              <a:buNone/>
            </a:pPr>
            <a:endParaRPr lang="en-US" smtClean="0">
              <a:latin typeface="Times New Roman" pitchFamily="18" charset="0"/>
              <a:cs typeface="Times New Roman" pitchFamily="18" charset="0"/>
            </a:endParaRPr>
          </a:p>
        </p:txBody>
      </p:sp>
      <p:sp>
        <p:nvSpPr>
          <p:cNvPr id="5" name="Content Placeholder 3"/>
          <p:cNvSpPr txBox="1">
            <a:spLocks/>
          </p:cNvSpPr>
          <p:nvPr/>
        </p:nvSpPr>
        <p:spPr>
          <a:xfrm>
            <a:off x="4648200" y="1600200"/>
            <a:ext cx="4038600"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Đầu ra</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Vị trí của các cảm biến</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Vị trí là tọa độ (</a:t>
            </a:r>
            <a:r>
              <a:rPr kumimoji="0" lang="en-US" sz="2400" b="0" i="1"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x,y) </a:t>
            </a: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trên miền 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Mục tiêu</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Diện tích bao phủ của các cảm biến là tối đa</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graphicFrame>
        <p:nvGraphicFramePr>
          <p:cNvPr id="57346" name="Object 2"/>
          <p:cNvGraphicFramePr>
            <a:graphicFrameLocks noChangeAspect="1"/>
          </p:cNvGraphicFramePr>
          <p:nvPr/>
        </p:nvGraphicFramePr>
        <p:xfrm>
          <a:off x="5562600" y="4572000"/>
          <a:ext cx="2514600" cy="962015"/>
        </p:xfrm>
        <a:graphic>
          <a:graphicData uri="http://schemas.openxmlformats.org/presentationml/2006/ole">
            <p:oleObj spid="_x0000_s57346" name="Equation" r:id="rId3" imgW="1028520" imgH="393480" progId="Equation.DSMT4">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Các nghiên cứu liên quan</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smtClean="0">
                <a:latin typeface="Times New Roman" pitchFamily="18" charset="0"/>
                <a:cs typeface="Times New Roman" pitchFamily="18" charset="0"/>
              </a:rPr>
              <a:t>Dan Simon, Senior Member: </a:t>
            </a:r>
            <a:r>
              <a:rPr lang="en-US" sz="2400" b="1" smtClean="0">
                <a:latin typeface="Times New Roman" pitchFamily="18" charset="0"/>
                <a:cs typeface="Times New Roman" pitchFamily="18" charset="0"/>
              </a:rPr>
              <a:t>Biogeography-Based Optimization</a:t>
            </a: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  IEEE TRANSACTIONS ON EVOLUTIONARY COMPUTATION, VOL. 12, NO. 6, DECEMBER 2008</a:t>
            </a:r>
          </a:p>
          <a:p>
            <a:pPr lvl="1"/>
            <a:r>
              <a:rPr lang="en-US" sz="2000" smtClean="0">
                <a:latin typeface="Times New Roman" pitchFamily="18" charset="0"/>
                <a:cs typeface="Times New Roman" pitchFamily="18" charset="0"/>
              </a:rPr>
              <a:t>Trình bày nội dung cơ bản về giải thuật BBO</a:t>
            </a:r>
          </a:p>
          <a:p>
            <a:r>
              <a:rPr lang="en-US" sz="2400" smtClean="0">
                <a:latin typeface="Times New Roman" pitchFamily="18" charset="0"/>
                <a:cs typeface="Times New Roman" pitchFamily="18" charset="0"/>
              </a:rPr>
              <a:t>Gaige Wang , Lihong Guo , Hong Duan , Luo Liu and Heqi Wang : </a:t>
            </a:r>
            <a:r>
              <a:rPr lang="en-US" sz="2400" b="1" smtClean="0">
                <a:latin typeface="Times New Roman" pitchFamily="18" charset="0"/>
                <a:cs typeface="Times New Roman" pitchFamily="18" charset="0"/>
              </a:rPr>
              <a:t>Dynamic deployment of Wireless Sensor Network by Biogeography-Base Optimization Algorithm </a:t>
            </a:r>
            <a:r>
              <a:rPr lang="en-US" sz="2400" smtClean="0">
                <a:latin typeface="Times New Roman" pitchFamily="18" charset="0"/>
                <a:cs typeface="Times New Roman" pitchFamily="18" charset="0"/>
              </a:rPr>
              <a:t>,</a:t>
            </a:r>
            <a:r>
              <a:rPr lang="fr-FR" sz="2400" i="1" smtClean="0">
                <a:latin typeface="Times New Roman" pitchFamily="18" charset="0"/>
                <a:cs typeface="Times New Roman" pitchFamily="18" charset="0"/>
              </a:rPr>
              <a:t> </a:t>
            </a:r>
            <a:r>
              <a:rPr lang="fr-FR" sz="2400" smtClean="0">
                <a:latin typeface="Times New Roman" pitchFamily="18" charset="0"/>
                <a:cs typeface="Times New Roman" pitchFamily="18" charset="0"/>
              </a:rPr>
              <a:t>J. Sens. Actuator Netw. 2012, 1, 86-96; doi:10.3390/jsan1020086</a:t>
            </a:r>
          </a:p>
          <a:p>
            <a:pPr lvl="1"/>
            <a:r>
              <a:rPr lang="fr-FR" sz="2000" smtClean="0">
                <a:latin typeface="Times New Roman" pitchFamily="18" charset="0"/>
                <a:cs typeface="Times New Roman" pitchFamily="18" charset="0"/>
              </a:rPr>
              <a:t>Đưa ra mô hình tối đa hóa diện tích bao phủ mạng cảm biến chứa cảm biến di động</a:t>
            </a:r>
            <a:endParaRPr lang="en-US"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4403</TotalTime>
  <Words>1566</Words>
  <Application>Microsoft Office PowerPoint</Application>
  <PresentationFormat>On-screen Show (4:3)</PresentationFormat>
  <Paragraphs>226</Paragraphs>
  <Slides>30</Slides>
  <Notes>14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Office Theme</vt:lpstr>
      <vt:lpstr>Equation</vt:lpstr>
      <vt:lpstr>MathType 6.0 Equation</vt:lpstr>
      <vt:lpstr>Báo cáo đồ án 3 Áp dụng giải thuật địa sinh học vào triển khai mô hình động cho mạng cảm biến </vt:lpstr>
      <vt:lpstr>Nội dung trình bày</vt:lpstr>
      <vt:lpstr>Giới thiệu</vt:lpstr>
      <vt:lpstr>Miền không gian </vt:lpstr>
      <vt:lpstr>Các cảm biến</vt:lpstr>
      <vt:lpstr>Mô hình cảm biến</vt:lpstr>
      <vt:lpstr>Độ bao phủ của mạng cảm biến</vt:lpstr>
      <vt:lpstr>Phát biểu bài toán</vt:lpstr>
      <vt:lpstr>Các nghiên cứu liên quan</vt:lpstr>
      <vt:lpstr>Giải thuật BBO</vt:lpstr>
      <vt:lpstr>Slide 11</vt:lpstr>
      <vt:lpstr>Slide 12</vt:lpstr>
      <vt:lpstr>Slide 13</vt:lpstr>
      <vt:lpstr>Các định nghĩa </vt:lpstr>
      <vt:lpstr>Các định nghĩa </vt:lpstr>
      <vt:lpstr>Các định nghĩa (2)</vt:lpstr>
      <vt:lpstr>Các định nghĩa (3)</vt:lpstr>
      <vt:lpstr>Toán tử hiệu chỉnh quần thể</vt:lpstr>
      <vt:lpstr>Định nghĩa (4)</vt:lpstr>
      <vt:lpstr>Toán tử đột biến</vt:lpstr>
      <vt:lpstr>Cách tính xác suất PS  </vt:lpstr>
      <vt:lpstr>Toán tử đột biến</vt:lpstr>
      <vt:lpstr>Các bước thực hiện giải thuật</vt:lpstr>
      <vt:lpstr>II. Áp dụng giải thuật BBO vào bài toán tối đa diện tích bao phủ của mạng cảm biến </vt:lpstr>
      <vt:lpstr>Các bước thực hiện giải thuật</vt:lpstr>
      <vt:lpstr>Khởi tạo các tham số</vt:lpstr>
      <vt:lpstr>Khởi tạo lời giải</vt:lpstr>
      <vt:lpstr>Tính toán HSI</vt:lpstr>
      <vt:lpstr>Thực hiện vòng lặp(1) </vt:lpstr>
      <vt:lpstr>Thực hiện vòng lặp(2)</vt:lpstr>
    </vt:vector>
  </TitlesOfParts>
  <Company>Sky123.Org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3: Áp dụng giải thuật địa sinh học vào triển khai mô hình động cho mạng cảm biến</dc:title>
  <dc:creator>Sky123.Org</dc:creator>
  <cp:lastModifiedBy>Sky123.Org</cp:lastModifiedBy>
  <cp:revision>306</cp:revision>
  <dcterms:created xsi:type="dcterms:W3CDTF">2017-02-18T09:37:17Z</dcterms:created>
  <dcterms:modified xsi:type="dcterms:W3CDTF">2017-03-21T07:47:06Z</dcterms:modified>
</cp:coreProperties>
</file>