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2" r:id="rId5"/>
    <p:sldId id="263" r:id="rId6"/>
    <p:sldId id="264" r:id="rId7"/>
    <p:sldId id="258" r:id="rId8"/>
    <p:sldId id="259" r:id="rId9"/>
    <p:sldId id="260"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F561D4-9924-44DD-953F-5D47269F96D3}"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F1852-75EA-440B-9F07-9BC3F0A1B5D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343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F561D4-9924-44DD-953F-5D47269F96D3}"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F1852-75EA-440B-9F07-9BC3F0A1B5D7}" type="slidenum">
              <a:rPr lang="en-US" smtClean="0"/>
              <a:t>‹#›</a:t>
            </a:fld>
            <a:endParaRPr lang="en-US"/>
          </a:p>
        </p:txBody>
      </p:sp>
    </p:spTree>
    <p:extLst>
      <p:ext uri="{BB962C8B-B14F-4D97-AF65-F5344CB8AC3E}">
        <p14:creationId xmlns:p14="http://schemas.microsoft.com/office/powerpoint/2010/main" val="2471241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F561D4-9924-44DD-953F-5D47269F96D3}"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F1852-75EA-440B-9F07-9BC3F0A1B5D7}" type="slidenum">
              <a:rPr lang="en-US" smtClean="0"/>
              <a:t>‹#›</a:t>
            </a:fld>
            <a:endParaRPr lang="en-US"/>
          </a:p>
        </p:txBody>
      </p:sp>
    </p:spTree>
    <p:extLst>
      <p:ext uri="{BB962C8B-B14F-4D97-AF65-F5344CB8AC3E}">
        <p14:creationId xmlns:p14="http://schemas.microsoft.com/office/powerpoint/2010/main" val="1729055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F561D4-9924-44DD-953F-5D47269F96D3}"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F1852-75EA-440B-9F07-9BC3F0A1B5D7}" type="slidenum">
              <a:rPr lang="en-US" smtClean="0"/>
              <a:t>‹#›</a:t>
            </a:fld>
            <a:endParaRPr lang="en-US"/>
          </a:p>
        </p:txBody>
      </p:sp>
    </p:spTree>
    <p:extLst>
      <p:ext uri="{BB962C8B-B14F-4D97-AF65-F5344CB8AC3E}">
        <p14:creationId xmlns:p14="http://schemas.microsoft.com/office/powerpoint/2010/main" val="804868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561D4-9924-44DD-953F-5D47269F96D3}"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F1852-75EA-440B-9F07-9BC3F0A1B5D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684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F561D4-9924-44DD-953F-5D47269F96D3}"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F1852-75EA-440B-9F07-9BC3F0A1B5D7}" type="slidenum">
              <a:rPr lang="en-US" smtClean="0"/>
              <a:t>‹#›</a:t>
            </a:fld>
            <a:endParaRPr lang="en-US"/>
          </a:p>
        </p:txBody>
      </p:sp>
    </p:spTree>
    <p:extLst>
      <p:ext uri="{BB962C8B-B14F-4D97-AF65-F5344CB8AC3E}">
        <p14:creationId xmlns:p14="http://schemas.microsoft.com/office/powerpoint/2010/main" val="3794756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F561D4-9924-44DD-953F-5D47269F96D3}" type="datetimeFigureOut">
              <a:rPr lang="en-US" smtClean="0"/>
              <a:t>5/5/2022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BF1852-75EA-440B-9F07-9BC3F0A1B5D7}" type="slidenum">
              <a:rPr lang="en-US" smtClean="0"/>
              <a:t>‹#›</a:t>
            </a:fld>
            <a:endParaRPr lang="en-US"/>
          </a:p>
        </p:txBody>
      </p:sp>
    </p:spTree>
    <p:extLst>
      <p:ext uri="{BB962C8B-B14F-4D97-AF65-F5344CB8AC3E}">
        <p14:creationId xmlns:p14="http://schemas.microsoft.com/office/powerpoint/2010/main" val="4000772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F561D4-9924-44DD-953F-5D47269F96D3}" type="datetimeFigureOut">
              <a:rPr lang="en-US" smtClean="0"/>
              <a:t>5/5/2022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BF1852-75EA-440B-9F07-9BC3F0A1B5D7}" type="slidenum">
              <a:rPr lang="en-US" smtClean="0"/>
              <a:t>‹#›</a:t>
            </a:fld>
            <a:endParaRPr lang="en-US"/>
          </a:p>
        </p:txBody>
      </p:sp>
    </p:spTree>
    <p:extLst>
      <p:ext uri="{BB962C8B-B14F-4D97-AF65-F5344CB8AC3E}">
        <p14:creationId xmlns:p14="http://schemas.microsoft.com/office/powerpoint/2010/main" val="2102375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EF561D4-9924-44DD-953F-5D47269F96D3}" type="datetimeFigureOut">
              <a:rPr lang="en-US" smtClean="0"/>
              <a:t>5/5/2022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4BF1852-75EA-440B-9F07-9BC3F0A1B5D7}" type="slidenum">
              <a:rPr lang="en-US" smtClean="0"/>
              <a:t>‹#›</a:t>
            </a:fld>
            <a:endParaRPr lang="en-US"/>
          </a:p>
        </p:txBody>
      </p:sp>
    </p:spTree>
    <p:extLst>
      <p:ext uri="{BB962C8B-B14F-4D97-AF65-F5344CB8AC3E}">
        <p14:creationId xmlns:p14="http://schemas.microsoft.com/office/powerpoint/2010/main" val="2752894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EF561D4-9924-44DD-953F-5D47269F96D3}" type="datetimeFigureOut">
              <a:rPr lang="en-US" smtClean="0"/>
              <a:t>5/5/2022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BF1852-75EA-440B-9F07-9BC3F0A1B5D7}" type="slidenum">
              <a:rPr lang="en-US" smtClean="0"/>
              <a:t>‹#›</a:t>
            </a:fld>
            <a:endParaRPr lang="en-US"/>
          </a:p>
        </p:txBody>
      </p:sp>
    </p:spTree>
    <p:extLst>
      <p:ext uri="{BB962C8B-B14F-4D97-AF65-F5344CB8AC3E}">
        <p14:creationId xmlns:p14="http://schemas.microsoft.com/office/powerpoint/2010/main" val="1041451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561D4-9924-44DD-953F-5D47269F96D3}"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F1852-75EA-440B-9F07-9BC3F0A1B5D7}" type="slidenum">
              <a:rPr lang="en-US" smtClean="0"/>
              <a:t>‹#›</a:t>
            </a:fld>
            <a:endParaRPr lang="en-US"/>
          </a:p>
        </p:txBody>
      </p:sp>
    </p:spTree>
    <p:extLst>
      <p:ext uri="{BB962C8B-B14F-4D97-AF65-F5344CB8AC3E}">
        <p14:creationId xmlns:p14="http://schemas.microsoft.com/office/powerpoint/2010/main" val="3901258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EF561D4-9924-44DD-953F-5D47269F96D3}" type="datetimeFigureOut">
              <a:rPr lang="en-US" smtClean="0"/>
              <a:t>5/5/2022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4BF1852-75EA-440B-9F07-9BC3F0A1B5D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5306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901F-B790-DA10-D6D5-706F62A93D7B}"/>
              </a:ext>
            </a:extLst>
          </p:cNvPr>
          <p:cNvSpPr>
            <a:spLocks noGrp="1"/>
          </p:cNvSpPr>
          <p:nvPr>
            <p:ph type="ctrTitle"/>
          </p:nvPr>
        </p:nvSpPr>
        <p:spPr/>
        <p:txBody>
          <a:bodyPr/>
          <a:lstStyle/>
          <a:p>
            <a:r>
              <a:rPr lang="en-US" dirty="0"/>
              <a:t>CIS 585 SP2022</a:t>
            </a:r>
          </a:p>
        </p:txBody>
      </p:sp>
      <p:sp>
        <p:nvSpPr>
          <p:cNvPr id="3" name="Subtitle 2">
            <a:extLst>
              <a:ext uri="{FF2B5EF4-FFF2-40B4-BE49-F238E27FC236}">
                <a16:creationId xmlns:a16="http://schemas.microsoft.com/office/drawing/2014/main" id="{E8A9E300-F769-B80E-B8CD-5365E52222F6}"/>
              </a:ext>
            </a:extLst>
          </p:cNvPr>
          <p:cNvSpPr>
            <a:spLocks noGrp="1"/>
          </p:cNvSpPr>
          <p:nvPr>
            <p:ph type="subTitle" idx="1"/>
          </p:nvPr>
        </p:nvSpPr>
        <p:spPr/>
        <p:txBody>
          <a:bodyPr/>
          <a:lstStyle/>
          <a:p>
            <a:r>
              <a:rPr lang="en-US"/>
              <a:t>Kodai Watanabe</a:t>
            </a:r>
            <a:endParaRPr lang="en-US" dirty="0"/>
          </a:p>
        </p:txBody>
      </p:sp>
    </p:spTree>
    <p:extLst>
      <p:ext uri="{BB962C8B-B14F-4D97-AF65-F5344CB8AC3E}">
        <p14:creationId xmlns:p14="http://schemas.microsoft.com/office/powerpoint/2010/main" val="4146246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12551-A53E-4D29-280B-5E140FC1FD86}"/>
              </a:ext>
            </a:extLst>
          </p:cNvPr>
          <p:cNvSpPr>
            <a:spLocks noGrp="1"/>
          </p:cNvSpPr>
          <p:nvPr>
            <p:ph type="title"/>
          </p:nvPr>
        </p:nvSpPr>
        <p:spPr/>
        <p:txBody>
          <a:bodyPr/>
          <a:lstStyle/>
          <a:p>
            <a:r>
              <a:rPr lang="en-US" dirty="0"/>
              <a:t>Implications</a:t>
            </a:r>
          </a:p>
        </p:txBody>
      </p:sp>
      <p:sp>
        <p:nvSpPr>
          <p:cNvPr id="3" name="Content Placeholder 2">
            <a:extLst>
              <a:ext uri="{FF2B5EF4-FFF2-40B4-BE49-F238E27FC236}">
                <a16:creationId xmlns:a16="http://schemas.microsoft.com/office/drawing/2014/main" id="{68E23A87-F19D-ADEA-7270-CE1DB492F1FB}"/>
              </a:ext>
            </a:extLst>
          </p:cNvPr>
          <p:cNvSpPr>
            <a:spLocks noGrp="1"/>
          </p:cNvSpPr>
          <p:nvPr>
            <p:ph idx="1"/>
          </p:nvPr>
        </p:nvSpPr>
        <p:spPr/>
        <p:txBody>
          <a:bodyPr/>
          <a:lstStyle/>
          <a:p>
            <a:endParaRPr lang="en-US" dirty="0"/>
          </a:p>
          <a:p>
            <a:endParaRPr lang="en-US" dirty="0"/>
          </a:p>
          <a:p>
            <a:endParaRPr lang="en-US" dirty="0"/>
          </a:p>
          <a:p>
            <a:r>
              <a:rPr lang="en-US" sz="2800" dirty="0"/>
              <a:t>For future researches, I would recommend to create a model that explains that non-linearity to estimate the bigger compensation amounts </a:t>
            </a:r>
          </a:p>
          <a:p>
            <a:endParaRPr lang="en-US" dirty="0"/>
          </a:p>
        </p:txBody>
      </p:sp>
    </p:spTree>
    <p:extLst>
      <p:ext uri="{BB962C8B-B14F-4D97-AF65-F5344CB8AC3E}">
        <p14:creationId xmlns:p14="http://schemas.microsoft.com/office/powerpoint/2010/main" val="18663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3D887-3DFE-9232-9697-AE5898A307B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4201D27-2AC7-3E95-DF50-6A79E4B38777}"/>
              </a:ext>
            </a:extLst>
          </p:cNvPr>
          <p:cNvSpPr>
            <a:spLocks noGrp="1"/>
          </p:cNvSpPr>
          <p:nvPr>
            <p:ph idx="1"/>
          </p:nvPr>
        </p:nvSpPr>
        <p:spPr/>
        <p:txBody>
          <a:bodyPr>
            <a:normAutofit/>
          </a:bodyPr>
          <a:lstStyle/>
          <a:p>
            <a:pPr marL="0" indent="0">
              <a:buNone/>
            </a:pPr>
            <a:endParaRPr lang="en-US" dirty="0"/>
          </a:p>
          <a:p>
            <a:pPr>
              <a:buFont typeface="Wingdings" panose="05000000000000000000" pitchFamily="2" charset="2"/>
              <a:buChar char="§"/>
            </a:pPr>
            <a:r>
              <a:rPr lang="en-US" sz="2800" dirty="0"/>
              <a:t> The significance of professional experience of coding on the yearly compensation amount of developers in the U.S. </a:t>
            </a:r>
          </a:p>
          <a:p>
            <a:pPr>
              <a:buFont typeface="Wingdings" panose="05000000000000000000" pitchFamily="2" charset="2"/>
              <a:buChar char="§"/>
            </a:pPr>
            <a:r>
              <a:rPr lang="en-US" sz="2800" dirty="0"/>
              <a:t> However, the interpretation about the effect on the compensation is only applied to developers who make less than 12 in log scale. </a:t>
            </a:r>
          </a:p>
          <a:p>
            <a:pPr>
              <a:buFont typeface="Wingdings" panose="05000000000000000000" pitchFamily="2" charset="2"/>
              <a:buChar char="§"/>
            </a:pPr>
            <a:r>
              <a:rPr lang="en-US" sz="2800" dirty="0"/>
              <a:t> Years of coding experience does not significantly affect the compensation. </a:t>
            </a:r>
          </a:p>
          <a:p>
            <a:endParaRPr lang="en-US" dirty="0"/>
          </a:p>
        </p:txBody>
      </p:sp>
    </p:spTree>
    <p:extLst>
      <p:ext uri="{BB962C8B-B14F-4D97-AF65-F5344CB8AC3E}">
        <p14:creationId xmlns:p14="http://schemas.microsoft.com/office/powerpoint/2010/main" val="1978541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86A3B-BF47-6DB7-1CA3-0F8DB1C73387}"/>
              </a:ext>
            </a:extLst>
          </p:cNvPr>
          <p:cNvSpPr>
            <a:spLocks noGrp="1"/>
          </p:cNvSpPr>
          <p:nvPr>
            <p:ph type="title"/>
          </p:nvPr>
        </p:nvSpPr>
        <p:spPr/>
        <p:txBody>
          <a:bodyPr/>
          <a:lstStyle/>
          <a:p>
            <a:r>
              <a:rPr lang="en-US" dirty="0"/>
              <a:t>Research Question </a:t>
            </a:r>
          </a:p>
        </p:txBody>
      </p:sp>
      <p:sp>
        <p:nvSpPr>
          <p:cNvPr id="3" name="Content Placeholder 2">
            <a:extLst>
              <a:ext uri="{FF2B5EF4-FFF2-40B4-BE49-F238E27FC236}">
                <a16:creationId xmlns:a16="http://schemas.microsoft.com/office/drawing/2014/main" id="{36209B7D-20D6-E402-7C70-4A9443F54788}"/>
              </a:ext>
            </a:extLst>
          </p:cNvPr>
          <p:cNvSpPr>
            <a:spLocks noGrp="1"/>
          </p:cNvSpPr>
          <p:nvPr>
            <p:ph idx="1"/>
          </p:nvPr>
        </p:nvSpPr>
        <p:spPr/>
        <p:txBody>
          <a:bodyPr/>
          <a:lstStyle/>
          <a:p>
            <a:pPr marL="0" indent="0">
              <a:buNone/>
            </a:pPr>
            <a:endParaRPr lang="en-US" sz="3600" dirty="0"/>
          </a:p>
          <a:p>
            <a:pPr marL="0" indent="0">
              <a:buNone/>
            </a:pPr>
            <a:endParaRPr lang="en-US" sz="3600" dirty="0"/>
          </a:p>
          <a:p>
            <a:pPr marL="0" indent="0">
              <a:buNone/>
            </a:pPr>
            <a:r>
              <a:rPr lang="en-US" sz="3600" dirty="0"/>
              <a:t>How does years of experience of developers in the U.S. affect their compensation ?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56298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239B3-09A2-370B-8686-22C597ED37E7}"/>
              </a:ext>
            </a:extLst>
          </p:cNvPr>
          <p:cNvSpPr>
            <a:spLocks noGrp="1"/>
          </p:cNvSpPr>
          <p:nvPr>
            <p:ph type="title"/>
          </p:nvPr>
        </p:nvSpPr>
        <p:spPr/>
        <p:txBody>
          <a:bodyPr/>
          <a:lstStyle/>
          <a:p>
            <a:r>
              <a:rPr lang="en-US" dirty="0"/>
              <a:t>Importance of the question</a:t>
            </a:r>
          </a:p>
        </p:txBody>
      </p:sp>
      <p:sp>
        <p:nvSpPr>
          <p:cNvPr id="3" name="Content Placeholder 2">
            <a:extLst>
              <a:ext uri="{FF2B5EF4-FFF2-40B4-BE49-F238E27FC236}">
                <a16:creationId xmlns:a16="http://schemas.microsoft.com/office/drawing/2014/main" id="{1509E3DA-B3B2-8D55-9DA8-92269C5D1F6F}"/>
              </a:ext>
            </a:extLst>
          </p:cNvPr>
          <p:cNvSpPr>
            <a:spLocks noGrp="1"/>
          </p:cNvSpPr>
          <p:nvPr>
            <p:ph idx="1"/>
          </p:nvPr>
        </p:nvSpPr>
        <p:spPr/>
        <p:txBody>
          <a:bodyPr/>
          <a:lstStyle/>
          <a:p>
            <a:endParaRPr lang="en-US" dirty="0"/>
          </a:p>
          <a:p>
            <a:pPr>
              <a:buFont typeface="Wingdings" panose="05000000000000000000" pitchFamily="2" charset="2"/>
              <a:buChar char="§"/>
            </a:pPr>
            <a:r>
              <a:rPr lang="en-US" sz="2800" dirty="0"/>
              <a:t>Give people in HR an insight about how impactful years of experience are on a figure of salary</a:t>
            </a:r>
          </a:p>
          <a:p>
            <a:pPr>
              <a:buFont typeface="Wingdings" panose="05000000000000000000" pitchFamily="2" charset="2"/>
              <a:buChar char="§"/>
            </a:pPr>
            <a:endParaRPr lang="en-US" sz="2800" dirty="0"/>
          </a:p>
          <a:p>
            <a:pPr>
              <a:buFont typeface="Wingdings" panose="05000000000000000000" pitchFamily="2" charset="2"/>
              <a:buChar char="§"/>
            </a:pPr>
            <a:r>
              <a:rPr lang="en-US" sz="2800" dirty="0"/>
              <a:t>Help job seekers and students to formulate a strategy to increase their salaries. </a:t>
            </a:r>
          </a:p>
        </p:txBody>
      </p:sp>
    </p:spTree>
    <p:extLst>
      <p:ext uri="{BB962C8B-B14F-4D97-AF65-F5344CB8AC3E}">
        <p14:creationId xmlns:p14="http://schemas.microsoft.com/office/powerpoint/2010/main" val="2521110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3E5B9-559E-BC2A-1BBD-94252E914C58}"/>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E96372D1-F971-CDAA-1FAE-FC87814B0568}"/>
              </a:ext>
            </a:extLst>
          </p:cNvPr>
          <p:cNvSpPr>
            <a:spLocks noGrp="1"/>
          </p:cNvSpPr>
          <p:nvPr>
            <p:ph idx="1"/>
          </p:nvPr>
        </p:nvSpPr>
        <p:spPr/>
        <p:txBody>
          <a:bodyPr>
            <a:normAutofit/>
          </a:bodyPr>
          <a:lstStyle/>
          <a:p>
            <a:pPr>
              <a:buFont typeface="Arial" panose="020B0604020202020204" pitchFamily="34" charset="0"/>
              <a:buChar char="•"/>
            </a:pPr>
            <a:r>
              <a:rPr lang="en-US" sz="2400" dirty="0"/>
              <a:t> You get paid more as you gain more experience even though this is observed in years of experiences up to 25 years; the base salary in the U.S. increases by $1500 for one-year increase in years of experience on average (</a:t>
            </a:r>
            <a:r>
              <a:rPr lang="en-US" sz="2400" dirty="0" err="1"/>
              <a:t>Sauro</a:t>
            </a:r>
            <a:r>
              <a:rPr lang="en-US" sz="2400" dirty="0"/>
              <a:t>, 2014). In a study focusing on the Indian IT industry, it is suggested that salary is positively related with work experience (Dash et al., 2017). </a:t>
            </a:r>
          </a:p>
          <a:p>
            <a:pPr>
              <a:buFont typeface="Arial" panose="020B0604020202020204" pitchFamily="34" charset="0"/>
              <a:buChar char="•"/>
            </a:pPr>
            <a:endParaRPr lang="en-US" sz="2400" dirty="0"/>
          </a:p>
          <a:p>
            <a:pPr>
              <a:buFont typeface="Arial" panose="020B0604020202020204" pitchFamily="34" charset="0"/>
              <a:buChar char="•"/>
            </a:pPr>
            <a:r>
              <a:rPr lang="en-US" sz="2400" dirty="0"/>
              <a:t> Other factors also affect the amount of salary. For instance, education is one of them. Workers who possess higher degree, professional certification, or licensure might get paid more than others even though it is about the same industry (</a:t>
            </a:r>
            <a:r>
              <a:rPr lang="en-US" sz="2400" dirty="0" err="1"/>
              <a:t>Torpey</a:t>
            </a:r>
            <a:r>
              <a:rPr lang="en-US" sz="2400" dirty="0"/>
              <a:t>, 2015).</a:t>
            </a:r>
          </a:p>
        </p:txBody>
      </p:sp>
    </p:spTree>
    <p:extLst>
      <p:ext uri="{BB962C8B-B14F-4D97-AF65-F5344CB8AC3E}">
        <p14:creationId xmlns:p14="http://schemas.microsoft.com/office/powerpoint/2010/main" val="3611802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47FC4-CD4E-7353-F640-45DF50ABBAE4}"/>
              </a:ext>
            </a:extLst>
          </p:cNvPr>
          <p:cNvSpPr>
            <a:spLocks noGrp="1"/>
          </p:cNvSpPr>
          <p:nvPr>
            <p:ph type="title"/>
          </p:nvPr>
        </p:nvSpPr>
        <p:spPr/>
        <p:txBody>
          <a:bodyPr/>
          <a:lstStyle/>
          <a:p>
            <a:r>
              <a:rPr lang="en-US" dirty="0"/>
              <a:t>Theory </a:t>
            </a:r>
          </a:p>
        </p:txBody>
      </p:sp>
      <p:sp>
        <p:nvSpPr>
          <p:cNvPr id="3" name="Content Placeholder 2">
            <a:extLst>
              <a:ext uri="{FF2B5EF4-FFF2-40B4-BE49-F238E27FC236}">
                <a16:creationId xmlns:a16="http://schemas.microsoft.com/office/drawing/2014/main" id="{55BBAF5D-97F7-1656-5151-B4AC0413AA20}"/>
              </a:ext>
            </a:extLst>
          </p:cNvPr>
          <p:cNvSpPr>
            <a:spLocks noGrp="1"/>
          </p:cNvSpPr>
          <p:nvPr>
            <p:ph idx="1"/>
          </p:nvPr>
        </p:nvSpPr>
        <p:spPr/>
        <p:txBody>
          <a:bodyPr>
            <a:normAutofit/>
          </a:bodyPr>
          <a:lstStyle/>
          <a:p>
            <a:endParaRPr lang="en-US" sz="2800" dirty="0"/>
          </a:p>
          <a:p>
            <a:endParaRPr lang="en-US" sz="2800" dirty="0"/>
          </a:p>
          <a:p>
            <a:r>
              <a:rPr lang="en-US" sz="2800" dirty="0"/>
              <a:t>The years of experiences as developers increase the amount of compensation, but the slope of the growth get flattened. </a:t>
            </a:r>
          </a:p>
        </p:txBody>
      </p:sp>
    </p:spTree>
    <p:extLst>
      <p:ext uri="{BB962C8B-B14F-4D97-AF65-F5344CB8AC3E}">
        <p14:creationId xmlns:p14="http://schemas.microsoft.com/office/powerpoint/2010/main" val="2534826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95DE4-D85E-A6DF-1D4D-4B1AD64E1117}"/>
              </a:ext>
            </a:extLst>
          </p:cNvPr>
          <p:cNvSpPr>
            <a:spLocks noGrp="1"/>
          </p:cNvSpPr>
          <p:nvPr>
            <p:ph type="title"/>
          </p:nvPr>
        </p:nvSpPr>
        <p:spPr/>
        <p:txBody>
          <a:bodyPr/>
          <a:lstStyle/>
          <a:p>
            <a:r>
              <a:rPr lang="en-US" dirty="0"/>
              <a:t>Data </a:t>
            </a:r>
          </a:p>
        </p:txBody>
      </p:sp>
      <p:sp>
        <p:nvSpPr>
          <p:cNvPr id="3" name="Content Placeholder 2">
            <a:extLst>
              <a:ext uri="{FF2B5EF4-FFF2-40B4-BE49-F238E27FC236}">
                <a16:creationId xmlns:a16="http://schemas.microsoft.com/office/drawing/2014/main" id="{E24FCD32-3B55-F218-6836-B9912E70A508}"/>
              </a:ext>
            </a:extLst>
          </p:cNvPr>
          <p:cNvSpPr>
            <a:spLocks noGrp="1"/>
          </p:cNvSpPr>
          <p:nvPr>
            <p:ph idx="1"/>
          </p:nvPr>
        </p:nvSpPr>
        <p:spPr/>
        <p:txBody>
          <a:bodyPr/>
          <a:lstStyle/>
          <a:p>
            <a:endParaRPr lang="en-US" dirty="0"/>
          </a:p>
          <a:p>
            <a:endParaRPr lang="en-US" dirty="0"/>
          </a:p>
          <a:p>
            <a:endParaRPr lang="en-US" dirty="0"/>
          </a:p>
          <a:p>
            <a:r>
              <a:rPr lang="en-US" sz="2800" dirty="0"/>
              <a:t>Stack Overflow Annual Developer Survey conducted in 2021 </a:t>
            </a:r>
          </a:p>
        </p:txBody>
      </p:sp>
    </p:spTree>
    <p:extLst>
      <p:ext uri="{BB962C8B-B14F-4D97-AF65-F5344CB8AC3E}">
        <p14:creationId xmlns:p14="http://schemas.microsoft.com/office/powerpoint/2010/main" val="2571823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1D850-36A7-FF52-D982-880CDF9CE4D5}"/>
              </a:ext>
            </a:extLst>
          </p:cNvPr>
          <p:cNvSpPr>
            <a:spLocks noGrp="1"/>
          </p:cNvSpPr>
          <p:nvPr>
            <p:ph type="title"/>
          </p:nvPr>
        </p:nvSpPr>
        <p:spPr/>
        <p:txBody>
          <a:bodyPr/>
          <a:lstStyle/>
          <a:p>
            <a:r>
              <a:rPr lang="en-US" dirty="0"/>
              <a:t>Result </a:t>
            </a:r>
          </a:p>
        </p:txBody>
      </p:sp>
      <p:sp>
        <p:nvSpPr>
          <p:cNvPr id="3" name="Content Placeholder 2">
            <a:extLst>
              <a:ext uri="{FF2B5EF4-FFF2-40B4-BE49-F238E27FC236}">
                <a16:creationId xmlns:a16="http://schemas.microsoft.com/office/drawing/2014/main" id="{F01C26EA-8C41-A7CB-772B-E739AC1856E7}"/>
              </a:ext>
            </a:extLst>
          </p:cNvPr>
          <p:cNvSpPr>
            <a:spLocks noGrp="1"/>
          </p:cNvSpPr>
          <p:nvPr>
            <p:ph idx="1"/>
          </p:nvPr>
        </p:nvSpPr>
        <p:spPr/>
        <p:txBody>
          <a:bodyPr/>
          <a:lstStyle/>
          <a:p>
            <a:pPr>
              <a:buFont typeface="Arial" panose="020B0604020202020204" pitchFamily="34" charset="0"/>
              <a:buChar char="•"/>
            </a:pPr>
            <a:r>
              <a:rPr lang="en-US" sz="2800" dirty="0"/>
              <a:t> I found that professional experience of coding positively influence the yearly amount of compensation. </a:t>
            </a:r>
          </a:p>
          <a:p>
            <a:pPr>
              <a:buFont typeface="Arial" panose="020B0604020202020204" pitchFamily="34" charset="0"/>
              <a:buChar char="•"/>
            </a:pPr>
            <a:r>
              <a:rPr lang="en-US" dirty="0"/>
              <a:t> </a:t>
            </a:r>
            <a:r>
              <a:rPr lang="en-US" sz="2800" dirty="0"/>
              <a:t>For each one percent increase in the professional experience of coding, there is an increase of 0.181% in the compensation amount. This is statistically significant at the 1% level. On the other hand, years of mere coding experience do not have statistically significant influence on the amount. </a:t>
            </a:r>
          </a:p>
          <a:p>
            <a:pPr>
              <a:buFont typeface="Arial" panose="020B0604020202020204" pitchFamily="34" charset="0"/>
              <a:buChar char="•"/>
            </a:pPr>
            <a:r>
              <a:rPr lang="en-US" sz="2800" dirty="0"/>
              <a:t>The interpretation is valid for compensation amount under 12 in log scale. </a:t>
            </a:r>
          </a:p>
          <a:p>
            <a:pPr>
              <a:buFont typeface="Arial" panose="020B0604020202020204" pitchFamily="34" charset="0"/>
              <a:buChar char="•"/>
            </a:pPr>
            <a:endParaRPr lang="en-US" sz="2800" dirty="0"/>
          </a:p>
          <a:p>
            <a:pPr marL="0" indent="0">
              <a:buNone/>
            </a:pPr>
            <a:endParaRPr lang="en-US" sz="2800" dirty="0"/>
          </a:p>
          <a:p>
            <a:endParaRPr lang="en-US" dirty="0"/>
          </a:p>
        </p:txBody>
      </p:sp>
    </p:spTree>
    <p:extLst>
      <p:ext uri="{BB962C8B-B14F-4D97-AF65-F5344CB8AC3E}">
        <p14:creationId xmlns:p14="http://schemas.microsoft.com/office/powerpoint/2010/main" val="1684456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BA21B-2F7F-CBA9-A33F-05EFDD3A80E7}"/>
              </a:ext>
            </a:extLst>
          </p:cNvPr>
          <p:cNvSpPr>
            <a:spLocks noGrp="1"/>
          </p:cNvSpPr>
          <p:nvPr>
            <p:ph type="title"/>
          </p:nvPr>
        </p:nvSpPr>
        <p:spPr/>
        <p:txBody>
          <a:bodyPr/>
          <a:lstStyle/>
          <a:p>
            <a:r>
              <a:rPr lang="en-US" dirty="0"/>
              <a:t>Limitation on the interpretation</a:t>
            </a:r>
          </a:p>
        </p:txBody>
      </p:sp>
      <p:sp>
        <p:nvSpPr>
          <p:cNvPr id="3" name="Content Placeholder 2">
            <a:extLst>
              <a:ext uri="{FF2B5EF4-FFF2-40B4-BE49-F238E27FC236}">
                <a16:creationId xmlns:a16="http://schemas.microsoft.com/office/drawing/2014/main" id="{20C71F2C-879F-C0D1-D113-62B5053B45A4}"/>
              </a:ext>
            </a:extLst>
          </p:cNvPr>
          <p:cNvSpPr>
            <a:spLocks noGrp="1"/>
          </p:cNvSpPr>
          <p:nvPr>
            <p:ph idx="1"/>
          </p:nvPr>
        </p:nvSpPr>
        <p:spPr/>
        <p:txBody>
          <a:bodyPr/>
          <a:lstStyle/>
          <a:p>
            <a:pPr marL="0" indent="0">
              <a:buNone/>
            </a:pPr>
            <a:endParaRPr lang="en-US" dirty="0"/>
          </a:p>
          <a:p>
            <a:pPr>
              <a:buFont typeface="Arial" panose="020B0604020202020204" pitchFamily="34" charset="0"/>
              <a:buChar char="•"/>
            </a:pPr>
            <a:r>
              <a:rPr lang="en-US" sz="2800" dirty="0"/>
              <a:t> It was observed that there is a non linear relationship between years of professional experience and the compensation amount from a certain point of experience.</a:t>
            </a:r>
          </a:p>
          <a:p>
            <a:pPr>
              <a:buFont typeface="Arial" panose="020B0604020202020204" pitchFamily="34" charset="0"/>
              <a:buChar char="•"/>
            </a:pPr>
            <a:r>
              <a:rPr lang="en-US" sz="2800" dirty="0"/>
              <a:t> It was seen that the linear model overestimates the compensation when it estimates large compensation amounts, amounts over 12 in the log scale. </a:t>
            </a:r>
          </a:p>
        </p:txBody>
      </p:sp>
    </p:spTree>
    <p:extLst>
      <p:ext uri="{BB962C8B-B14F-4D97-AF65-F5344CB8AC3E}">
        <p14:creationId xmlns:p14="http://schemas.microsoft.com/office/powerpoint/2010/main" val="4158377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63422-542C-A303-13CF-56DCD6029E36}"/>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89D3017B-592D-3727-DBBF-812AA5A4760F}"/>
              </a:ext>
            </a:extLst>
          </p:cNvPr>
          <p:cNvSpPr>
            <a:spLocks noGrp="1"/>
          </p:cNvSpPr>
          <p:nvPr>
            <p:ph idx="1"/>
          </p:nvPr>
        </p:nvSpPr>
        <p:spPr/>
        <p:txBody>
          <a:bodyPr/>
          <a:lstStyle/>
          <a:p>
            <a:endParaRPr lang="en-US" dirty="0"/>
          </a:p>
          <a:p>
            <a:endParaRPr lang="en-US" dirty="0"/>
          </a:p>
          <a:p>
            <a:endParaRPr lang="en-US" dirty="0"/>
          </a:p>
          <a:p>
            <a:pPr marL="0" indent="0">
              <a:buNone/>
            </a:pPr>
            <a:r>
              <a:rPr lang="en-US" sz="4000" dirty="0"/>
              <a:t>Let’s go over the R markdown!!</a:t>
            </a:r>
          </a:p>
        </p:txBody>
      </p:sp>
    </p:spTree>
    <p:extLst>
      <p:ext uri="{BB962C8B-B14F-4D97-AF65-F5344CB8AC3E}">
        <p14:creationId xmlns:p14="http://schemas.microsoft.com/office/powerpoint/2010/main" val="263845283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1500</TotalTime>
  <Words>452</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Retrospect</vt:lpstr>
      <vt:lpstr>CIS 585 SP2022</vt:lpstr>
      <vt:lpstr>Research Question </vt:lpstr>
      <vt:lpstr>Importance of the question</vt:lpstr>
      <vt:lpstr>Literature Review</vt:lpstr>
      <vt:lpstr>Theory </vt:lpstr>
      <vt:lpstr>Data </vt:lpstr>
      <vt:lpstr>Result </vt:lpstr>
      <vt:lpstr>Limitation on the interpretation</vt:lpstr>
      <vt:lpstr>Methodology</vt:lpstr>
      <vt:lpstr>Implications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585 SP2022</dc:title>
  <dc:creator>Watanabe Kodai</dc:creator>
  <cp:lastModifiedBy>Watanabe Kodai</cp:lastModifiedBy>
  <cp:revision>3</cp:revision>
  <dcterms:created xsi:type="dcterms:W3CDTF">2022-05-03T00:16:34Z</dcterms:created>
  <dcterms:modified xsi:type="dcterms:W3CDTF">2022-05-06T01:11:49Z</dcterms:modified>
</cp:coreProperties>
</file>