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50"/>
  </p:notesMasterIdLst>
  <p:handoutMasterIdLst>
    <p:handoutMasterId r:id="rId51"/>
  </p:handoutMasterIdLst>
  <p:sldIdLst>
    <p:sldId id="346" r:id="rId3"/>
    <p:sldId id="567" r:id="rId4"/>
    <p:sldId id="598" r:id="rId5"/>
    <p:sldId id="821" r:id="rId6"/>
    <p:sldId id="822" r:id="rId7"/>
    <p:sldId id="823" r:id="rId8"/>
    <p:sldId id="824" r:id="rId9"/>
    <p:sldId id="825" r:id="rId10"/>
    <p:sldId id="820" r:id="rId11"/>
    <p:sldId id="827" r:id="rId12"/>
    <p:sldId id="828" r:id="rId13"/>
    <p:sldId id="829" r:id="rId14"/>
    <p:sldId id="830" r:id="rId15"/>
    <p:sldId id="831" r:id="rId16"/>
    <p:sldId id="832" r:id="rId17"/>
    <p:sldId id="833" r:id="rId18"/>
    <p:sldId id="834" r:id="rId19"/>
    <p:sldId id="835" r:id="rId20"/>
    <p:sldId id="836" r:id="rId21"/>
    <p:sldId id="837" r:id="rId22"/>
    <p:sldId id="838" r:id="rId23"/>
    <p:sldId id="826" r:id="rId24"/>
    <p:sldId id="840" r:id="rId25"/>
    <p:sldId id="841" r:id="rId26"/>
    <p:sldId id="842" r:id="rId27"/>
    <p:sldId id="843" r:id="rId28"/>
    <p:sldId id="844" r:id="rId29"/>
    <p:sldId id="846" r:id="rId30"/>
    <p:sldId id="847" r:id="rId31"/>
    <p:sldId id="845" r:id="rId32"/>
    <p:sldId id="848" r:id="rId33"/>
    <p:sldId id="850" r:id="rId34"/>
    <p:sldId id="849" r:id="rId35"/>
    <p:sldId id="851" r:id="rId36"/>
    <p:sldId id="839" r:id="rId37"/>
    <p:sldId id="853" r:id="rId38"/>
    <p:sldId id="854" r:id="rId39"/>
    <p:sldId id="855" r:id="rId40"/>
    <p:sldId id="856" r:id="rId41"/>
    <p:sldId id="857" r:id="rId42"/>
    <p:sldId id="858" r:id="rId43"/>
    <p:sldId id="859" r:id="rId44"/>
    <p:sldId id="860" r:id="rId45"/>
    <p:sldId id="861" r:id="rId46"/>
    <p:sldId id="862" r:id="rId47"/>
    <p:sldId id="863" r:id="rId48"/>
    <p:sldId id="864" r:id="rId49"/>
  </p:sldIdLst>
  <p:sldSz cx="9144000" cy="6858000" type="screen4x3"/>
  <p:notesSz cx="6873875" cy="1006316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D0"/>
    <a:srgbClr val="6095CA"/>
    <a:srgbClr val="B2B2B2"/>
    <a:srgbClr val="FF0000"/>
    <a:srgbClr val="FFCCCC"/>
    <a:srgbClr val="1C1C1C"/>
    <a:srgbClr val="FFFF66"/>
    <a:srgbClr val="FF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79710" autoAdjust="0"/>
  </p:normalViewPr>
  <p:slideViewPr>
    <p:cSldViewPr>
      <p:cViewPr varScale="1">
        <p:scale>
          <a:sx n="73" d="100"/>
          <a:sy n="73" d="100"/>
        </p:scale>
        <p:origin x="-682" y="19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76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fld id="{EEC79A7D-976A-46FA-8E59-8C44CA84EFE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5650"/>
            <a:ext cx="5030787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81550"/>
            <a:ext cx="5041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fld id="{2D52588F-2CE6-4077-AA40-6A6C01D3572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59829-857E-421B-BFBF-08824BCEA63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15932-1F34-4A66-BDDE-ACEE3FC5E949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46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5FA82-F265-45EA-B70B-74D40E0BE09A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46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33CA7-0576-4330-957B-18F1D5C01433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46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28A722-67E9-4989-8CB4-AB103191CA8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47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C2850-21BF-45A7-BEB5-188B4B1CCE42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47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330EC9-08A5-4ECF-A68D-4E6AA06906BA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47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5D23A-9FCA-43EE-B96D-CE4D0A87AE23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47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A22ED-C5BF-47D6-9C5C-4731D6372221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47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808B6-58A1-4B47-A682-AD121A6FF156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48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22BAF-28E3-4927-8711-D74AC76A0850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48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8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3DAC14-309E-470A-AF09-8A1B57F52B0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8B255-ADF2-4526-A699-D47ABFD10BE9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48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1822C-F7A8-4A07-B8BE-07EFE8412D7F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46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6693E-E7F2-4EFF-9368-93F250D0564E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49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A5AADD-C63A-4E0D-9369-1D556F86B80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49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2D94A-B029-4DD0-869B-A667419A488C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49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50BA1-7A13-451D-BCA6-146A14901559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49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B833C0-5CD9-4B7F-9F5F-03C2638F6704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49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FDFC3-AFF4-48A4-9123-BB6D01A0FA02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50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C2C82-1051-41F9-AB6B-787FE2CC5921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50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0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F00A6-B7B6-4630-A5A8-1AEA8B447759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50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9AA84-1A6F-4FCE-8407-CBB5BDA9B5B3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44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4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A8D3-35BD-4F6F-B9FF-9FD7FED081B1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50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0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455CD-4710-4E0C-877A-156D7A623192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3ABB2-ADF9-4E27-8FB5-A69ABFE86127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51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1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C8B60-B71C-45D3-AD23-5BDC74050A50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F8D9D9-6ADD-4624-A6DF-17E2B860FE14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48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8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621A1-37DB-4AB0-A224-93248B5AAF4B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51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F814D5-0B65-48B5-B832-C18F5AB0F5EE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52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9891C-A065-4522-8254-CB1FB62CD3FD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CF022-AA22-4BC9-AC96-1EC1A00C9EFF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FDC73F-9216-4762-BDE6-53C761F44883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573C8-8024-417F-BF30-61ABEEAA57C9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F95F0-90BF-4E5B-9ED5-E7C0E2A7205E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52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2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D257FF-BA3F-4C1C-B98F-DB59ED05BB97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53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89E13-F70B-4C88-BF4A-E70BC5546B27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53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8C7A1A-1FCB-4AB7-BF1A-7BCC34C42A23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53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C9B11-176D-4A4E-AD80-32CAB6D2D912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53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5DA03-EB2C-42DB-B535-E31E5B1AD30B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53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3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81070-99CC-4BC2-8D97-1FA42CF535EA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54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D2327E-5D9B-4209-9CC9-06FF8D2BA00F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603E0-C786-48D0-AC90-2D45CBE57544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9682A-DF13-4FF3-B0AE-2324524F7E00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45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F9875-A23E-4F63-9524-9A932267E822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44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023615-0B8C-4145-9156-696D770C464F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46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78CB649-6790-4DBE-977C-3818EDF24C6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1F6071F-419E-4132-BD84-94E1058B79B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BA0E188-EB2F-4BE6-8658-CF2E5D2A671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17E216F-4348-4736-938E-41C353CC935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6BC062E-AF2C-4BBC-83F1-F54A35226AD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AFE4191D-D5FA-42C2-81BE-94073B6624C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9EDCAF57-9B44-45BA-9C7B-CDF444071B4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CEC4CD34-AA3C-4135-A4A4-84EFBA38B84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7C2A1DDB-63B3-4929-AD1F-1C811ED8137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E50507A7-D942-4AC4-AA8E-7FF064978F4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09127BF3-AF32-4A1B-821D-0CB8B15F5D3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/>
              <a:t>Page </a:t>
            </a:r>
            <a:fld id="{0307D614-F3FD-4E58-AA4C-A5B19104754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A161-3C7D-4938-A4BD-B9951294AB8B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Page </a:t>
            </a:r>
            <a:fld id="{0307D614-F3FD-4E58-AA4C-A5B1910475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71472" y="1920273"/>
            <a:ext cx="8096348" cy="238834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수치해석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(Numerical Analysis)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보간법</a:t>
            </a:r>
            <a:r>
              <a:rPr lang="ko-KR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(Interpolation)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1BFD31D-9CE6-4093-9D73-0A565962611B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46125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(1/6)</a:t>
            </a:r>
          </a:p>
        </p:txBody>
      </p:sp>
      <p:sp>
        <p:nvSpPr>
          <p:cNvPr id="1461252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8569325" cy="165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점들을 단순하게 직선으로 연결하는 것이 아니라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여러 개의 점들을 지나는 곡선으로 연결하는 방법을 사용한다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즉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여러 개의 점들이 주어졌을 경우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이들 점들을 지나는 다항식을 구하고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 다항식을 사용하여 주어진 점에 대한 보간 값을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61256" name="Text Box 8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61257" name="Freeform 9"/>
          <p:cNvSpPr>
            <a:spLocks/>
          </p:cNvSpPr>
          <p:nvPr/>
        </p:nvSpPr>
        <p:spPr bwMode="auto">
          <a:xfrm>
            <a:off x="2946400" y="3675063"/>
            <a:ext cx="4022725" cy="1373187"/>
          </a:xfrm>
          <a:custGeom>
            <a:avLst/>
            <a:gdLst/>
            <a:ahLst/>
            <a:cxnLst>
              <a:cxn ang="0">
                <a:pos x="0" y="865"/>
              </a:cxn>
              <a:cxn ang="0">
                <a:pos x="440" y="149"/>
              </a:cxn>
              <a:cxn ang="0">
                <a:pos x="1100" y="73"/>
              </a:cxn>
              <a:cxn ang="0">
                <a:pos x="1643" y="588"/>
              </a:cxn>
              <a:cxn ang="0">
                <a:pos x="2534" y="841"/>
              </a:cxn>
            </a:cxnLst>
            <a:rect l="0" t="0" r="r" b="b"/>
            <a:pathLst>
              <a:path w="2534" h="865">
                <a:moveTo>
                  <a:pt x="0" y="865"/>
                </a:moveTo>
                <a:cubicBezTo>
                  <a:pt x="73" y="746"/>
                  <a:pt x="257" y="281"/>
                  <a:pt x="440" y="149"/>
                </a:cubicBezTo>
                <a:cubicBezTo>
                  <a:pt x="623" y="17"/>
                  <a:pt x="900" y="0"/>
                  <a:pt x="1100" y="73"/>
                </a:cubicBezTo>
                <a:cubicBezTo>
                  <a:pt x="1300" y="146"/>
                  <a:pt x="1404" y="460"/>
                  <a:pt x="1643" y="588"/>
                </a:cubicBezTo>
                <a:cubicBezTo>
                  <a:pt x="1882" y="716"/>
                  <a:pt x="2349" y="788"/>
                  <a:pt x="2534" y="841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59" name="Text Box 11"/>
          <p:cNvSpPr txBox="1">
            <a:spLocks noChangeArrowheads="1"/>
          </p:cNvSpPr>
          <p:nvPr/>
        </p:nvSpPr>
        <p:spPr bwMode="auto">
          <a:xfrm>
            <a:off x="3136900" y="5373688"/>
            <a:ext cx="360363" cy="319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i</a:t>
            </a:r>
            <a:endParaRPr lang="en-US" altLang="ko-KR">
              <a:ea typeface="HY헤드라인M" pitchFamily="18" charset="-127"/>
            </a:endParaRPr>
          </a:p>
        </p:txBody>
      </p:sp>
      <p:sp>
        <p:nvSpPr>
          <p:cNvPr id="1461260" name="Line 12"/>
          <p:cNvSpPr>
            <a:spLocks noChangeShapeType="1"/>
          </p:cNvSpPr>
          <p:nvPr/>
        </p:nvSpPr>
        <p:spPr bwMode="auto">
          <a:xfrm flipH="1" flipV="1">
            <a:off x="2298700" y="5229225"/>
            <a:ext cx="508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61" name="Line 13"/>
          <p:cNvSpPr>
            <a:spLocks noChangeShapeType="1"/>
          </p:cNvSpPr>
          <p:nvPr/>
        </p:nvSpPr>
        <p:spPr bwMode="auto">
          <a:xfrm flipH="1">
            <a:off x="3306763" y="3500438"/>
            <a:ext cx="0" cy="19446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62" name="Line 14"/>
          <p:cNvSpPr>
            <a:spLocks noChangeShapeType="1"/>
          </p:cNvSpPr>
          <p:nvPr/>
        </p:nvSpPr>
        <p:spPr bwMode="auto">
          <a:xfrm flipH="1">
            <a:off x="4243388" y="3500438"/>
            <a:ext cx="0" cy="19446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64" name="Text Box 16"/>
          <p:cNvSpPr txBox="1">
            <a:spLocks noChangeArrowheads="1"/>
          </p:cNvSpPr>
          <p:nvPr/>
        </p:nvSpPr>
        <p:spPr bwMode="auto">
          <a:xfrm>
            <a:off x="4048125" y="5386388"/>
            <a:ext cx="528638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i+1</a:t>
            </a:r>
            <a:endParaRPr lang="en-US" altLang="ko-KR">
              <a:ea typeface="HY헤드라인M" pitchFamily="18" charset="-127"/>
            </a:endParaRPr>
          </a:p>
        </p:txBody>
      </p:sp>
      <p:sp>
        <p:nvSpPr>
          <p:cNvPr id="1461265" name="Text Box 17"/>
          <p:cNvSpPr txBox="1">
            <a:spLocks noChangeArrowheads="1"/>
          </p:cNvSpPr>
          <p:nvPr/>
        </p:nvSpPr>
        <p:spPr bwMode="auto">
          <a:xfrm>
            <a:off x="1785938" y="4221163"/>
            <a:ext cx="574675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f</a:t>
            </a:r>
            <a:r>
              <a:rPr lang="en-US" altLang="ko-KR">
                <a:ea typeface="HY헤드라인M" pitchFamily="18" charset="-127"/>
              </a:rPr>
              <a:t>(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i</a:t>
            </a:r>
            <a:r>
              <a:rPr lang="en-US" altLang="ko-KR">
                <a:ea typeface="HY헤드라인M" pitchFamily="18" charset="-127"/>
              </a:rPr>
              <a:t>)</a:t>
            </a:r>
          </a:p>
        </p:txBody>
      </p:sp>
      <p:sp>
        <p:nvSpPr>
          <p:cNvPr id="1461266" name="Line 18"/>
          <p:cNvSpPr>
            <a:spLocks noChangeShapeType="1"/>
          </p:cNvSpPr>
          <p:nvPr/>
        </p:nvSpPr>
        <p:spPr bwMode="auto">
          <a:xfrm flipH="1">
            <a:off x="2370138" y="3284538"/>
            <a:ext cx="0" cy="216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67" name="Line 19"/>
          <p:cNvSpPr>
            <a:spLocks noChangeShapeType="1"/>
          </p:cNvSpPr>
          <p:nvPr/>
        </p:nvSpPr>
        <p:spPr bwMode="auto">
          <a:xfrm flipH="1">
            <a:off x="2298700" y="4378325"/>
            <a:ext cx="115252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68" name="Line 20"/>
          <p:cNvSpPr>
            <a:spLocks noChangeShapeType="1"/>
          </p:cNvSpPr>
          <p:nvPr/>
        </p:nvSpPr>
        <p:spPr bwMode="auto">
          <a:xfrm flipH="1">
            <a:off x="2300288" y="3732213"/>
            <a:ext cx="2159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69" name="Text Box 21"/>
          <p:cNvSpPr txBox="1">
            <a:spLocks noChangeArrowheads="1"/>
          </p:cNvSpPr>
          <p:nvPr/>
        </p:nvSpPr>
        <p:spPr bwMode="auto">
          <a:xfrm>
            <a:off x="1719263" y="3475038"/>
            <a:ext cx="646112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f</a:t>
            </a:r>
            <a:r>
              <a:rPr lang="en-US" altLang="ko-KR">
                <a:ea typeface="HY헤드라인M" pitchFamily="18" charset="-127"/>
              </a:rPr>
              <a:t>(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i+1</a:t>
            </a:r>
            <a:r>
              <a:rPr lang="en-US" altLang="ko-KR">
                <a:ea typeface="HY헤드라인M" pitchFamily="18" charset="-127"/>
              </a:rPr>
              <a:t>)</a:t>
            </a:r>
          </a:p>
        </p:txBody>
      </p:sp>
      <p:sp>
        <p:nvSpPr>
          <p:cNvPr id="1461270" name="Text Box 22"/>
          <p:cNvSpPr txBox="1">
            <a:spLocks noChangeArrowheads="1"/>
          </p:cNvSpPr>
          <p:nvPr/>
        </p:nvSpPr>
        <p:spPr bwMode="auto">
          <a:xfrm>
            <a:off x="6043613" y="4551363"/>
            <a:ext cx="646112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f</a:t>
            </a:r>
            <a:r>
              <a:rPr lang="en-US" altLang="ko-KR">
                <a:ea typeface="HY헤드라인M" pitchFamily="18" charset="-127"/>
              </a:rPr>
              <a:t>(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>
                <a:ea typeface="HY헤드라인M" pitchFamily="18" charset="-127"/>
              </a:rPr>
              <a:t>)</a:t>
            </a:r>
          </a:p>
        </p:txBody>
      </p:sp>
      <p:grpSp>
        <p:nvGrpSpPr>
          <p:cNvPr id="1461297" name="Group 49"/>
          <p:cNvGrpSpPr>
            <a:grpSpLocks/>
          </p:cNvGrpSpPr>
          <p:nvPr/>
        </p:nvGrpSpPr>
        <p:grpSpPr bwMode="auto">
          <a:xfrm>
            <a:off x="1001713" y="3933825"/>
            <a:ext cx="2782887" cy="460375"/>
            <a:chOff x="631" y="2478"/>
            <a:chExt cx="1753" cy="290"/>
          </a:xfrm>
        </p:grpSpPr>
        <p:sp>
          <p:nvSpPr>
            <p:cNvPr id="1461283" name="Oval 35"/>
            <p:cNvSpPr>
              <a:spLocks noChangeArrowheads="1"/>
            </p:cNvSpPr>
            <p:nvPr/>
          </p:nvSpPr>
          <p:spPr bwMode="auto">
            <a:xfrm>
              <a:off x="2329" y="2478"/>
              <a:ext cx="55" cy="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61284" name="Text Box 36"/>
            <p:cNvSpPr txBox="1">
              <a:spLocks noChangeArrowheads="1"/>
            </p:cNvSpPr>
            <p:nvPr/>
          </p:nvSpPr>
          <p:spPr bwMode="auto">
            <a:xfrm>
              <a:off x="631" y="2568"/>
              <a:ext cx="320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292100" indent="-292100" algn="ctr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268288" algn="l"/>
                </a:tabLst>
              </a:pP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g</a:t>
              </a:r>
              <a:r>
                <a:rPr lang="en-US" altLang="ko-KR">
                  <a:solidFill>
                    <a:srgbClr val="FF0000"/>
                  </a:solidFill>
                  <a:ea typeface="HY헤드라인M" pitchFamily="18" charset="-127"/>
                </a:rPr>
                <a:t>(</a:t>
              </a: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a</a:t>
              </a:r>
              <a:r>
                <a:rPr lang="en-US" altLang="ko-KR">
                  <a:solidFill>
                    <a:srgbClr val="FF0000"/>
                  </a:solidFill>
                  <a:ea typeface="HY헤드라인M" pitchFamily="18" charset="-127"/>
                </a:rPr>
                <a:t>)</a:t>
              </a:r>
            </a:p>
          </p:txBody>
        </p:sp>
        <p:sp>
          <p:nvSpPr>
            <p:cNvPr id="1461285" name="Line 37"/>
            <p:cNvSpPr>
              <a:spLocks noChangeShapeType="1"/>
            </p:cNvSpPr>
            <p:nvPr/>
          </p:nvSpPr>
          <p:spPr bwMode="auto">
            <a:xfrm flipH="1" flipV="1">
              <a:off x="1448" y="2505"/>
              <a:ext cx="907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61286" name="Line 38"/>
            <p:cNvSpPr>
              <a:spLocks noChangeShapeType="1"/>
            </p:cNvSpPr>
            <p:nvPr/>
          </p:nvSpPr>
          <p:spPr bwMode="auto">
            <a:xfrm flipV="1">
              <a:off x="946" y="2514"/>
              <a:ext cx="519" cy="81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61287" name="Line 39"/>
          <p:cNvSpPr>
            <a:spLocks noChangeShapeType="1"/>
          </p:cNvSpPr>
          <p:nvPr/>
        </p:nvSpPr>
        <p:spPr bwMode="auto">
          <a:xfrm flipH="1">
            <a:off x="5607050" y="3500438"/>
            <a:ext cx="0" cy="19446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88" name="Text Box 40"/>
          <p:cNvSpPr txBox="1">
            <a:spLocks noChangeArrowheads="1"/>
          </p:cNvSpPr>
          <p:nvPr/>
        </p:nvSpPr>
        <p:spPr bwMode="auto">
          <a:xfrm>
            <a:off x="5411788" y="5386388"/>
            <a:ext cx="528637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i+2</a:t>
            </a:r>
            <a:endParaRPr lang="en-US" altLang="ko-KR">
              <a:ea typeface="HY헤드라인M" pitchFamily="18" charset="-127"/>
            </a:endParaRPr>
          </a:p>
        </p:txBody>
      </p:sp>
      <p:grpSp>
        <p:nvGrpSpPr>
          <p:cNvPr id="1461295" name="Group 47"/>
          <p:cNvGrpSpPr>
            <a:grpSpLocks/>
          </p:cNvGrpSpPr>
          <p:nvPr/>
        </p:nvGrpSpPr>
        <p:grpSpPr bwMode="auto">
          <a:xfrm>
            <a:off x="2195513" y="3716338"/>
            <a:ext cx="4751387" cy="2233612"/>
            <a:chOff x="1383" y="2341"/>
            <a:chExt cx="2993" cy="1407"/>
          </a:xfrm>
        </p:grpSpPr>
        <p:sp>
          <p:nvSpPr>
            <p:cNvPr id="1461273" name="Text Box 25"/>
            <p:cNvSpPr txBox="1">
              <a:spLocks noChangeArrowheads="1"/>
            </p:cNvSpPr>
            <p:nvPr/>
          </p:nvSpPr>
          <p:spPr bwMode="auto">
            <a:xfrm>
              <a:off x="3969" y="3475"/>
              <a:ext cx="40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292100" indent="-292100" algn="ctr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268288" algn="l"/>
                </a:tabLst>
              </a:pP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g</a:t>
              </a:r>
              <a:r>
                <a:rPr lang="en-US" altLang="ko-KR">
                  <a:solidFill>
                    <a:srgbClr val="FF0000"/>
                  </a:solidFill>
                  <a:ea typeface="HY헤드라인M" pitchFamily="18" charset="-127"/>
                </a:rPr>
                <a:t>(</a:t>
              </a: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x</a:t>
              </a:r>
              <a:r>
                <a:rPr lang="en-US" altLang="ko-KR">
                  <a:solidFill>
                    <a:srgbClr val="FF0000"/>
                  </a:solidFill>
                  <a:ea typeface="HY헤드라인M" pitchFamily="18" charset="-127"/>
                </a:rPr>
                <a:t>)</a:t>
              </a:r>
            </a:p>
          </p:txBody>
        </p:sp>
        <p:sp>
          <p:nvSpPr>
            <p:cNvPr id="1461294" name="Freeform 46"/>
            <p:cNvSpPr>
              <a:spLocks/>
            </p:cNvSpPr>
            <p:nvPr/>
          </p:nvSpPr>
          <p:spPr bwMode="auto">
            <a:xfrm>
              <a:off x="1383" y="2341"/>
              <a:ext cx="2722" cy="1407"/>
            </a:xfrm>
            <a:custGeom>
              <a:avLst/>
              <a:gdLst/>
              <a:ahLst/>
              <a:cxnLst>
                <a:cxn ang="0">
                  <a:pos x="0" y="771"/>
                </a:cxn>
                <a:cxn ang="0">
                  <a:pos x="499" y="0"/>
                </a:cxn>
                <a:cxn ang="0">
                  <a:pos x="998" y="771"/>
                </a:cxn>
              </a:cxnLst>
              <a:rect l="0" t="0" r="r" b="b"/>
              <a:pathLst>
                <a:path w="998" h="771">
                  <a:moveTo>
                    <a:pt x="0" y="771"/>
                  </a:moveTo>
                  <a:cubicBezTo>
                    <a:pt x="166" y="385"/>
                    <a:pt x="333" y="0"/>
                    <a:pt x="499" y="0"/>
                  </a:cubicBezTo>
                  <a:cubicBezTo>
                    <a:pt x="665" y="0"/>
                    <a:pt x="831" y="385"/>
                    <a:pt x="998" y="771"/>
                  </a:cubicBezTo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61263" name="Oval 15"/>
          <p:cNvSpPr>
            <a:spLocks noChangeArrowheads="1"/>
          </p:cNvSpPr>
          <p:nvPr/>
        </p:nvSpPr>
        <p:spPr bwMode="auto">
          <a:xfrm>
            <a:off x="4202113" y="3690938"/>
            <a:ext cx="87312" cy="873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58" name="Oval 10"/>
          <p:cNvSpPr>
            <a:spLocks noChangeArrowheads="1"/>
          </p:cNvSpPr>
          <p:nvPr/>
        </p:nvSpPr>
        <p:spPr bwMode="auto">
          <a:xfrm>
            <a:off x="3265488" y="4337050"/>
            <a:ext cx="87312" cy="873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61289" name="Oval 41"/>
          <p:cNvSpPr>
            <a:spLocks noChangeArrowheads="1"/>
          </p:cNvSpPr>
          <p:nvPr/>
        </p:nvSpPr>
        <p:spPr bwMode="auto">
          <a:xfrm>
            <a:off x="5564188" y="4591050"/>
            <a:ext cx="87312" cy="873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461296" name="Group 48"/>
          <p:cNvGrpSpPr>
            <a:grpSpLocks/>
          </p:cNvGrpSpPr>
          <p:nvPr/>
        </p:nvGrpSpPr>
        <p:grpSpPr bwMode="auto">
          <a:xfrm>
            <a:off x="1001713" y="3644900"/>
            <a:ext cx="2855912" cy="1974850"/>
            <a:chOff x="631" y="2296"/>
            <a:chExt cx="1799" cy="1244"/>
          </a:xfrm>
        </p:grpSpPr>
        <p:sp>
          <p:nvSpPr>
            <p:cNvPr id="1461276" name="Line 28"/>
            <p:cNvSpPr>
              <a:spLocks noChangeShapeType="1"/>
            </p:cNvSpPr>
            <p:nvPr/>
          </p:nvSpPr>
          <p:spPr bwMode="auto">
            <a:xfrm flipH="1" flipV="1">
              <a:off x="1448" y="2426"/>
              <a:ext cx="907" cy="0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61277" name="Text Box 29"/>
            <p:cNvSpPr txBox="1">
              <a:spLocks noChangeArrowheads="1"/>
            </p:cNvSpPr>
            <p:nvPr/>
          </p:nvSpPr>
          <p:spPr bwMode="auto">
            <a:xfrm>
              <a:off x="631" y="2296"/>
              <a:ext cx="320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292100" indent="-292100" algn="ctr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268288" algn="l"/>
                </a:tabLst>
              </a:pPr>
              <a:r>
                <a:rPr lang="en-US" altLang="ko-KR" i="1">
                  <a:solidFill>
                    <a:schemeClr val="accent2"/>
                  </a:solidFill>
                  <a:ea typeface="HY헤드라인M" pitchFamily="18" charset="-127"/>
                </a:rPr>
                <a:t>f</a:t>
              </a:r>
              <a:r>
                <a:rPr lang="en-US" altLang="ko-KR">
                  <a:solidFill>
                    <a:schemeClr val="accent2"/>
                  </a:solidFill>
                  <a:ea typeface="HY헤드라인M" pitchFamily="18" charset="-127"/>
                </a:rPr>
                <a:t>(</a:t>
              </a:r>
              <a:r>
                <a:rPr lang="en-US" altLang="ko-KR" i="1">
                  <a:solidFill>
                    <a:schemeClr val="accent2"/>
                  </a:solidFill>
                  <a:ea typeface="HY헤드라인M" pitchFamily="18" charset="-127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ea typeface="HY헤드라인M" pitchFamily="18" charset="-127"/>
                </a:rPr>
                <a:t>)</a:t>
              </a:r>
            </a:p>
          </p:txBody>
        </p:sp>
        <p:sp>
          <p:nvSpPr>
            <p:cNvPr id="1461278" name="Line 30"/>
            <p:cNvSpPr>
              <a:spLocks noChangeShapeType="1"/>
            </p:cNvSpPr>
            <p:nvPr/>
          </p:nvSpPr>
          <p:spPr bwMode="auto">
            <a:xfrm>
              <a:off x="939" y="2341"/>
              <a:ext cx="548" cy="79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61280" name="Line 32"/>
            <p:cNvSpPr>
              <a:spLocks noChangeShapeType="1"/>
            </p:cNvSpPr>
            <p:nvPr/>
          </p:nvSpPr>
          <p:spPr bwMode="auto">
            <a:xfrm>
              <a:off x="2355" y="2296"/>
              <a:ext cx="0" cy="108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61281" name="Text Box 33"/>
            <p:cNvSpPr txBox="1">
              <a:spLocks noChangeArrowheads="1"/>
            </p:cNvSpPr>
            <p:nvPr/>
          </p:nvSpPr>
          <p:spPr bwMode="auto">
            <a:xfrm>
              <a:off x="2305" y="3339"/>
              <a:ext cx="125" cy="2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292100" indent="-2921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268288" algn="l"/>
                </a:tabLst>
              </a:pP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a</a:t>
              </a:r>
              <a:endParaRPr lang="en-US" altLang="ko-KR">
                <a:solidFill>
                  <a:srgbClr val="FF0000"/>
                </a:solidFill>
                <a:ea typeface="HY헤드라인M" pitchFamily="18" charset="-127"/>
              </a:endParaRPr>
            </a:p>
          </p:txBody>
        </p:sp>
        <p:sp>
          <p:nvSpPr>
            <p:cNvPr id="1461275" name="Oval 27"/>
            <p:cNvSpPr>
              <a:spLocks noChangeArrowheads="1"/>
            </p:cNvSpPr>
            <p:nvPr/>
          </p:nvSpPr>
          <p:spPr bwMode="auto">
            <a:xfrm>
              <a:off x="2332" y="2399"/>
              <a:ext cx="55" cy="5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3AC91B9-76C0-4629-B654-0D5C281DE4C5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463298" name="Rectangle 2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(2/6)</a:t>
            </a:r>
          </a:p>
        </p:txBody>
      </p:sp>
      <p:sp>
        <p:nvSpPr>
          <p:cNvPr id="1463299" name="Text Box 3"/>
          <p:cNvSpPr txBox="1">
            <a:spLocks noChangeArrowheads="1"/>
          </p:cNvSpPr>
          <p:nvPr/>
        </p:nvSpPr>
        <p:spPr bwMode="auto">
          <a:xfrm>
            <a:off x="323850" y="920750"/>
            <a:ext cx="8569325" cy="923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+1)</a:t>
            </a:r>
            <a:r>
              <a:rPr lang="ko-KR" altLang="en-US" sz="2000">
                <a:ea typeface="HY헤드라인M" pitchFamily="18" charset="-127"/>
              </a:rPr>
              <a:t>개의 점을 지나는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차 다항식은 오로지 한 개 존재한다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+1)</a:t>
            </a:r>
            <a:r>
              <a:rPr lang="ko-KR" altLang="en-US" sz="2000">
                <a:ea typeface="HY헤드라인M" pitchFamily="18" charset="-127"/>
              </a:rPr>
              <a:t>개의 점들이 다음과 같이 주어진다고 가정하자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63300" name="Text Box 4"/>
          <p:cNvSpPr txBox="1">
            <a:spLocks noChangeArrowheads="1"/>
          </p:cNvSpPr>
          <p:nvPr/>
        </p:nvSpPr>
        <p:spPr bwMode="auto">
          <a:xfrm>
            <a:off x="323850" y="5073650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여기에서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0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en-US" altLang="ko-KR" sz="2000">
                <a:ea typeface="HY헤드라인M" pitchFamily="18" charset="-127"/>
              </a:rPr>
              <a:t>, …,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은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+1)</a:t>
            </a:r>
            <a:r>
              <a:rPr lang="ko-KR" altLang="en-US" sz="2000">
                <a:ea typeface="HY헤드라인M" pitchFamily="18" charset="-127"/>
              </a:rPr>
              <a:t>개 점들의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축 값이며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그 간격은 일정하지 않아도 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63303" name="Text Box 7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463306" name="Object 10"/>
          <p:cNvGraphicFramePr>
            <a:graphicFrameLocks noChangeAspect="1"/>
          </p:cNvGraphicFramePr>
          <p:nvPr/>
        </p:nvGraphicFramePr>
        <p:xfrm>
          <a:off x="1311275" y="1989138"/>
          <a:ext cx="3078163" cy="2646362"/>
        </p:xfrm>
        <a:graphic>
          <a:graphicData uri="http://schemas.openxmlformats.org/presentationml/2006/ole">
            <p:oleObj spid="_x0000_s1463306" name="Equation" r:id="rId5" imgW="1002960" imgH="863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9EDAEB6-F135-47B4-B5C9-DFFA85DA119F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465346" name="Rectangle 2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(3/6)</a:t>
            </a:r>
          </a:p>
        </p:txBody>
      </p:sp>
      <p:sp>
        <p:nvSpPr>
          <p:cNvPr id="1465347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구하고자 하는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차 다항식은 다음과 같이 표현할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65348" name="Text Box 4"/>
          <p:cNvSpPr txBox="1">
            <a:spLocks noChangeArrowheads="1"/>
          </p:cNvSpPr>
          <p:nvPr/>
        </p:nvSpPr>
        <p:spPr bwMode="auto">
          <a:xfrm>
            <a:off x="323850" y="2492375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다항식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에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+1)</a:t>
            </a:r>
            <a:r>
              <a:rPr lang="ko-KR" altLang="en-US" sz="2000">
                <a:ea typeface="HY헤드라인M" pitchFamily="18" charset="-127"/>
              </a:rPr>
              <a:t>개 점들을 대입하여 다음의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+1)</a:t>
            </a:r>
            <a:r>
              <a:rPr lang="ko-KR" altLang="en-US" sz="2000">
                <a:ea typeface="HY헤드라인M" pitchFamily="18" charset="-127"/>
              </a:rPr>
              <a:t>개 연립 방정식을 얻을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65351" name="Text Box 7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465355" name="Object 11"/>
          <p:cNvGraphicFramePr>
            <a:graphicFrameLocks noChangeAspect="1"/>
          </p:cNvGraphicFramePr>
          <p:nvPr/>
        </p:nvGraphicFramePr>
        <p:xfrm>
          <a:off x="900113" y="1616075"/>
          <a:ext cx="4127500" cy="544513"/>
        </p:xfrm>
        <a:graphic>
          <a:graphicData uri="http://schemas.openxmlformats.org/presentationml/2006/ole">
            <p:oleObj spid="_x0000_s1465355" name="Equation" r:id="rId5" imgW="1346040" imgH="177480" progId="">
              <p:embed/>
            </p:oleObj>
          </a:graphicData>
        </a:graphic>
      </p:graphicFrame>
      <p:graphicFrame>
        <p:nvGraphicFramePr>
          <p:cNvPr id="1465356" name="Object 12"/>
          <p:cNvGraphicFramePr>
            <a:graphicFrameLocks noChangeAspect="1"/>
          </p:cNvGraphicFramePr>
          <p:nvPr/>
        </p:nvGraphicFramePr>
        <p:xfrm>
          <a:off x="971550" y="3460750"/>
          <a:ext cx="4010025" cy="2489200"/>
        </p:xfrm>
        <a:graphic>
          <a:graphicData uri="http://schemas.openxmlformats.org/presentationml/2006/ole">
            <p:oleObj spid="_x0000_s1465356" name="Equation" r:id="rId6" imgW="1307880" imgH="8125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C36F12D-FD3F-4A7A-9244-CED688BA353C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467394" name="Rectangle 2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(4/6)</a:t>
            </a:r>
          </a:p>
        </p:txBody>
      </p:sp>
      <p:sp>
        <p:nvSpPr>
          <p:cNvPr id="1467397" name="Text Box 5"/>
          <p:cNvSpPr txBox="1">
            <a:spLocks noChangeArrowheads="1"/>
          </p:cNvSpPr>
          <p:nvPr/>
        </p:nvSpPr>
        <p:spPr bwMode="auto">
          <a:xfrm>
            <a:off x="323850" y="2193925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연립 방정식을 풀기 위해서는 다른 프로그램이 필요하고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정확성도 보장할 수 없다</a:t>
            </a:r>
            <a:r>
              <a:rPr lang="en-US" altLang="ko-KR" sz="2000">
                <a:ea typeface="HY헤드라인M" pitchFamily="18" charset="-127"/>
              </a:rPr>
              <a:t>.</a:t>
            </a:r>
            <a:endParaRPr lang="en-US" altLang="ko-KR" sz="2000"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1467398" name="Text Box 6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67399" name="Text Box 7"/>
          <p:cNvSpPr txBox="1">
            <a:spLocks noChangeArrowheads="1"/>
          </p:cNvSpPr>
          <p:nvPr/>
        </p:nvSpPr>
        <p:spPr bwMode="auto">
          <a:xfrm>
            <a:off x="323850" y="1041400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연립 방정식을 풀면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계수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 baseline="-25000">
                <a:ea typeface="HY헤드라인M" pitchFamily="18" charset="-127"/>
              </a:rPr>
              <a:t>0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en-US" altLang="ko-KR" sz="2000">
                <a:ea typeface="HY헤드라인M" pitchFamily="18" charset="-127"/>
              </a:rPr>
              <a:t>, …,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 i="1" baseline="-25000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을 구할 수 있고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결국 다항식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를 구하여 다른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값에 대한 보간 값을 구하는데 사용할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67401" name="Text Box 9"/>
          <p:cNvSpPr txBox="1">
            <a:spLocks noChangeArrowheads="1"/>
          </p:cNvSpPr>
          <p:nvPr/>
        </p:nvSpPr>
        <p:spPr bwMode="auto">
          <a:xfrm>
            <a:off x="466725" y="3357563"/>
            <a:ext cx="8569325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200">
                <a:solidFill>
                  <a:srgbClr val="660066"/>
                </a:solidFill>
                <a:ea typeface="HY헤드라인M" pitchFamily="18" charset="-127"/>
                <a:sym typeface="Wingdings" pitchFamily="2" charset="2"/>
              </a:rPr>
              <a:t> </a:t>
            </a:r>
            <a:r>
              <a:rPr lang="ko-KR" altLang="en-US" sz="2200" b="1">
                <a:solidFill>
                  <a:srgbClr val="660066"/>
                </a:solidFill>
                <a:ea typeface="HY헤드라인M" pitchFamily="18" charset="-127"/>
                <a:sym typeface="Wingdings" pitchFamily="2" charset="2"/>
              </a:rPr>
              <a:t>라그랑제 보간법</a:t>
            </a:r>
            <a:r>
              <a:rPr lang="en-US" altLang="ko-KR" sz="2200">
                <a:solidFill>
                  <a:srgbClr val="660066"/>
                </a:solidFill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sz="2200">
                <a:solidFill>
                  <a:srgbClr val="660066"/>
                </a:solidFill>
                <a:ea typeface="HY헤드라인M" pitchFamily="18" charset="-127"/>
                <a:sym typeface="Wingdings" pitchFamily="2" charset="2"/>
              </a:rPr>
              <a:t>연립 방정식을 풀지 않고 다항식을 결정함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7F8C879-2DB5-4261-9CA4-7F167C96AFBD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469442" name="Rectangle 2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(5/6)</a:t>
            </a:r>
          </a:p>
        </p:txBody>
      </p:sp>
      <p:sp>
        <p:nvSpPr>
          <p:cNvPr id="1469443" name="Text Box 3"/>
          <p:cNvSpPr txBox="1">
            <a:spLocks noChangeArrowheads="1"/>
          </p:cNvSpPr>
          <p:nvPr/>
        </p:nvSpPr>
        <p:spPr bwMode="auto">
          <a:xfrm>
            <a:off x="323850" y="234950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함수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는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=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0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2</a:t>
            </a:r>
            <a:r>
              <a:rPr lang="en-US" altLang="ko-KR" sz="2000">
                <a:ea typeface="HY헤드라인M" pitchFamily="18" charset="-127"/>
              </a:rPr>
              <a:t>, …,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일 때 각각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이 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69444" name="Text Box 4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69445" name="Text Box 5"/>
          <p:cNvSpPr txBox="1">
            <a:spLocks noChangeArrowheads="1"/>
          </p:cNvSpPr>
          <p:nvPr/>
        </p:nvSpPr>
        <p:spPr bwMode="auto">
          <a:xfrm>
            <a:off x="323850" y="1052513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라그랑제의 식은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차일 때의 식이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69447" name="Object 7"/>
          <p:cNvGraphicFramePr>
            <a:graphicFrameLocks noChangeAspect="1"/>
          </p:cNvGraphicFramePr>
          <p:nvPr/>
        </p:nvGraphicFramePr>
        <p:xfrm>
          <a:off x="755650" y="1557338"/>
          <a:ext cx="4824413" cy="566737"/>
        </p:xfrm>
        <a:graphic>
          <a:graphicData uri="http://schemas.openxmlformats.org/presentationml/2006/ole">
            <p:oleObj spid="_x0000_s1469447" name="Equation" r:id="rId5" imgW="1726920" imgH="203040" progId="">
              <p:embed/>
            </p:oleObj>
          </a:graphicData>
        </a:graphic>
      </p:graphicFrame>
      <p:sp>
        <p:nvSpPr>
          <p:cNvPr id="1469448" name="Text Box 8"/>
          <p:cNvSpPr txBox="1">
            <a:spLocks noChangeArrowheads="1"/>
          </p:cNvSpPr>
          <p:nvPr/>
        </p:nvSpPr>
        <p:spPr bwMode="auto">
          <a:xfrm>
            <a:off x="323850" y="2852738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를 각각의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로 나눈 식을 다음과 같이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라 놓는다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단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나눌 때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  <a:sym typeface="Symbol" pitchFamily="18" charset="2"/>
              </a:rPr>
              <a:t>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은 분모 및 분자에서 제외한다</a:t>
            </a:r>
            <a:r>
              <a:rPr lang="en-US" altLang="ko-KR" sz="2000">
                <a:ea typeface="HY헤드라인M" pitchFamily="18" charset="-127"/>
              </a:rPr>
              <a:t>.)</a:t>
            </a:r>
          </a:p>
        </p:txBody>
      </p:sp>
      <p:graphicFrame>
        <p:nvGraphicFramePr>
          <p:cNvPr id="1469449" name="Object 9"/>
          <p:cNvGraphicFramePr>
            <a:graphicFrameLocks noChangeAspect="1"/>
          </p:cNvGraphicFramePr>
          <p:nvPr/>
        </p:nvGraphicFramePr>
        <p:xfrm>
          <a:off x="827088" y="3644900"/>
          <a:ext cx="4537075" cy="2801938"/>
        </p:xfrm>
        <a:graphic>
          <a:graphicData uri="http://schemas.openxmlformats.org/presentationml/2006/ole">
            <p:oleObj spid="_x0000_s1469449" name="Equation" r:id="rId6" imgW="1930320" imgH="1193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4F8788E-A581-406D-9119-DEBE3F826891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471490" name="Rectangle 2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(6/6)</a:t>
            </a:r>
          </a:p>
        </p:txBody>
      </p:sp>
      <p:sp>
        <p:nvSpPr>
          <p:cNvPr id="1471492" name="Text Box 4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71493" name="Text Box 5"/>
          <p:cNvSpPr txBox="1">
            <a:spLocks noChangeArrowheads="1"/>
          </p:cNvSpPr>
          <p:nvPr/>
        </p:nvSpPr>
        <p:spPr bwMode="auto">
          <a:xfrm>
            <a:off x="323850" y="1052513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각각의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에 </a:t>
            </a:r>
            <a:r>
              <a:rPr lang="en-US" altLang="ko-KR" sz="2000" i="1">
                <a:ea typeface="HY헤드라인M" pitchFamily="18" charset="-127"/>
              </a:rPr>
              <a:t>y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ko-KR" altLang="en-US" sz="2000">
                <a:ea typeface="HY헤드라인M" pitchFamily="18" charset="-127"/>
              </a:rPr>
              <a:t>를 곱하고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이를 서로 더하면 그 합은 다음과 같이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차 다항식이 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71494" name="Object 6"/>
          <p:cNvGraphicFramePr>
            <a:graphicFrameLocks noChangeAspect="1"/>
          </p:cNvGraphicFramePr>
          <p:nvPr/>
        </p:nvGraphicFramePr>
        <p:xfrm>
          <a:off x="273050" y="1916113"/>
          <a:ext cx="8402638" cy="2295525"/>
        </p:xfrm>
        <a:graphic>
          <a:graphicData uri="http://schemas.openxmlformats.org/presentationml/2006/ole">
            <p:oleObj spid="_x0000_s1471494" name="Equation" r:id="rId5" imgW="3479760" imgH="952200" progId="">
              <p:embed/>
            </p:oleObj>
          </a:graphicData>
        </a:graphic>
      </p:graphicFrame>
      <p:sp>
        <p:nvSpPr>
          <p:cNvPr id="1471495" name="Text Box 7"/>
          <p:cNvSpPr txBox="1">
            <a:spLocks noChangeArrowheads="1"/>
          </p:cNvSpPr>
          <p:nvPr/>
        </p:nvSpPr>
        <p:spPr bwMode="auto">
          <a:xfrm>
            <a:off x="323850" y="4713288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는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사이의 모든 </a:t>
            </a:r>
            <a:r>
              <a:rPr lang="en-US" altLang="ko-KR" sz="2000" i="1">
                <a:ea typeface="HY헤드라인M" pitchFamily="18" charset="-127"/>
              </a:rPr>
              <a:t>i</a:t>
            </a:r>
            <a:r>
              <a:rPr lang="ko-KR" altLang="en-US" sz="2000">
                <a:ea typeface="HY헤드라인M" pitchFamily="18" charset="-127"/>
              </a:rPr>
              <a:t>에 대해서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) = </a:t>
            </a:r>
            <a:r>
              <a:rPr lang="en-US" altLang="ko-KR" sz="2000" i="1">
                <a:ea typeface="HY헤드라인M" pitchFamily="18" charset="-127"/>
              </a:rPr>
              <a:t>y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ko-KR" altLang="en-US" sz="2000">
                <a:ea typeface="HY헤드라인M" pitchFamily="18" charset="-127"/>
              </a:rPr>
              <a:t>를 만족한다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즉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는 모든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))</a:t>
            </a:r>
            <a:r>
              <a:rPr lang="ko-KR" altLang="en-US" sz="2000">
                <a:ea typeface="HY헤드라인M" pitchFamily="18" charset="-127"/>
              </a:rPr>
              <a:t>를 지나는 다항식이 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454278F-BEF5-416A-8B0C-B03F86A4D96C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473538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473539" name="Rectangle 3"/>
          <p:cNvSpPr>
            <a:spLocks noChangeArrowheads="1"/>
          </p:cNvSpPr>
          <p:nvPr/>
        </p:nvSpPr>
        <p:spPr bwMode="auto">
          <a:xfrm>
            <a:off x="250825" y="1158875"/>
            <a:ext cx="8640763" cy="3565525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b="1"/>
              <a:t>procedure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lagrange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0</a:t>
            </a:r>
            <a:r>
              <a:rPr kumimoji="0" lang="en-US" altLang="ko-KR" sz="1800"/>
              <a:t>~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n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y</a:t>
            </a:r>
            <a:r>
              <a:rPr kumimoji="0" lang="en-US" altLang="ko-KR" sz="1800" i="1" baseline="-25000"/>
              <a:t>0</a:t>
            </a:r>
            <a:r>
              <a:rPr kumimoji="0" lang="en-US" altLang="ko-KR" sz="1800"/>
              <a:t>~ </a:t>
            </a:r>
            <a:r>
              <a:rPr kumimoji="0" lang="en-US" altLang="ko-KR" sz="1800" i="1"/>
              <a:t>y</a:t>
            </a:r>
            <a:r>
              <a:rPr kumimoji="0" lang="en-US" altLang="ko-KR" sz="1800" i="1" baseline="-25000"/>
              <a:t>n</a:t>
            </a:r>
            <a:r>
              <a:rPr kumimoji="0" lang="en-US" altLang="ko-KR" sz="1800"/>
              <a:t>: real numbers, </a:t>
            </a:r>
            <a:r>
              <a:rPr kumimoji="0" lang="en-US" altLang="ko-KR" sz="1800" i="1"/>
              <a:t>x</a:t>
            </a:r>
            <a:r>
              <a:rPr kumimoji="0" lang="en-US" altLang="ko-KR" sz="1800"/>
              <a:t>: real number)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(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,</a:t>
            </a:r>
            <a:r>
              <a:rPr kumimoji="0" lang="en-US" altLang="ko-KR" sz="1800" i="1"/>
              <a:t>y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)’s are the given points. }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</a:t>
            </a:r>
            <a:r>
              <a:rPr kumimoji="0" lang="en-US" altLang="ko-KR" sz="1800" i="1"/>
              <a:t>x</a:t>
            </a:r>
            <a:r>
              <a:rPr kumimoji="0" lang="en-US" altLang="ko-KR" sz="1800"/>
              <a:t> is the value that we want to get the </a:t>
            </a:r>
            <a:r>
              <a:rPr kumimoji="0" lang="en-US" altLang="ko-KR" sz="1800" i="1" u="sng"/>
              <a:t>f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x</a:t>
            </a:r>
            <a:r>
              <a:rPr kumimoji="0" lang="en-US" altLang="ko-KR" sz="1800"/>
              <a:t>). }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y := 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return </a:t>
            </a:r>
            <a:r>
              <a:rPr kumimoji="0" lang="en-US" altLang="ko-KR" sz="1800"/>
              <a:t>y;</a:t>
            </a:r>
          </a:p>
        </p:txBody>
      </p:sp>
      <p:graphicFrame>
        <p:nvGraphicFramePr>
          <p:cNvPr id="1473542" name="Object 6"/>
          <p:cNvGraphicFramePr>
            <a:graphicFrameLocks noChangeAspect="1"/>
          </p:cNvGraphicFramePr>
          <p:nvPr/>
        </p:nvGraphicFramePr>
        <p:xfrm>
          <a:off x="1190625" y="2571750"/>
          <a:ext cx="7300913" cy="1555750"/>
        </p:xfrm>
        <a:graphic>
          <a:graphicData uri="http://schemas.openxmlformats.org/presentationml/2006/ole">
            <p:oleObj spid="_x0000_s1473542" name="Equation" r:id="rId4" imgW="3213000" imgH="685800" progId="">
              <p:embed/>
            </p:oleObj>
          </a:graphicData>
        </a:graphic>
      </p:graphicFrame>
      <p:sp>
        <p:nvSpPr>
          <p:cNvPr id="1473543" name="Text Box 7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61A24CC-D683-4C02-969A-D5272B0EB2A6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475586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주어진 문제</a:t>
            </a:r>
            <a:r>
              <a:rPr lang="en-US" altLang="ko-KR" sz="2000">
                <a:ea typeface="HY헤드라인M" pitchFamily="18" charset="-127"/>
              </a:rPr>
              <a:t>: </a:t>
            </a:r>
            <a:r>
              <a:rPr lang="ko-KR" altLang="en-US" sz="2000">
                <a:ea typeface="HY헤드라인M" pitchFamily="18" charset="-127"/>
              </a:rPr>
              <a:t>다음 표와 같이 네 개의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값과 이의 함수 값이 주어졌을 때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= 1.5, 2.7, 3.4</a:t>
            </a:r>
            <a:r>
              <a:rPr lang="ko-KR" altLang="en-US" sz="2000">
                <a:ea typeface="HY헤드라인M" pitchFamily="18" charset="-127"/>
              </a:rPr>
              <a:t>일 때의 근사 함수 값을 라그랑제 보간법으로 구하시오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75587" name="Rectangle 3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(1/3)</a:t>
            </a:r>
          </a:p>
        </p:txBody>
      </p:sp>
      <p:sp>
        <p:nvSpPr>
          <p:cNvPr id="1475590" name="Text Box 6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75591" name="Text Box 7"/>
          <p:cNvSpPr txBox="1">
            <a:spLocks noChangeArrowheads="1"/>
          </p:cNvSpPr>
          <p:nvPr/>
        </p:nvSpPr>
        <p:spPr bwMode="auto">
          <a:xfrm>
            <a:off x="323850" y="436562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참고</a:t>
            </a:r>
            <a:r>
              <a:rPr lang="en-US" altLang="ko-KR" sz="2000">
                <a:ea typeface="HY헤드라인M" pitchFamily="18" charset="-127"/>
              </a:rPr>
              <a:t>: </a:t>
            </a:r>
            <a:r>
              <a:rPr lang="ko-KR" altLang="en-US" sz="2000">
                <a:ea typeface="HY헤드라인M" pitchFamily="18" charset="-127"/>
              </a:rPr>
              <a:t>상기 표의 함수 값은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 = log</a:t>
            </a:r>
            <a:r>
              <a:rPr lang="en-US" altLang="ko-KR" sz="2000" baseline="-25000">
                <a:ea typeface="HY헤드라인M" pitchFamily="18" charset="-127"/>
              </a:rPr>
              <a:t>10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에 해당한다</a:t>
            </a:r>
            <a:r>
              <a:rPr lang="en-US" altLang="ko-KR" sz="2000">
                <a:ea typeface="HY헤드라인M" pitchFamily="18" charset="-127"/>
              </a:rPr>
              <a:t>.  </a:t>
            </a:r>
          </a:p>
        </p:txBody>
      </p:sp>
      <p:graphicFrame>
        <p:nvGraphicFramePr>
          <p:cNvPr id="1475639" name="Group 55"/>
          <p:cNvGraphicFramePr>
            <a:graphicFrameLocks noGrp="1"/>
          </p:cNvGraphicFramePr>
          <p:nvPr/>
        </p:nvGraphicFramePr>
        <p:xfrm>
          <a:off x="900113" y="1951038"/>
          <a:ext cx="3095625" cy="1989840"/>
        </p:xfrm>
        <a:graphic>
          <a:graphicData uri="http://schemas.openxmlformats.org/drawingml/2006/table">
            <a:tbl>
              <a:tblPr/>
              <a:tblGrid>
                <a:gridCol w="1574800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</a:p>
                  </a:txBody>
                  <a:tcPr marL="54000" marR="54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0.0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0.30103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0.47712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0.60206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5C1E759-D18C-49E5-B7A1-F935896D4B0D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477635" name="Rectangle 3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(2/3)</a:t>
            </a:r>
          </a:p>
        </p:txBody>
      </p:sp>
      <p:sp>
        <p:nvSpPr>
          <p:cNvPr id="1477637" name="Text Box 5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77639" name="Picture 7" descr="lagrange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908050"/>
            <a:ext cx="7129463" cy="5445125"/>
          </a:xfrm>
          <a:prstGeom prst="rect">
            <a:avLst/>
          </a:prstGeom>
          <a:noFill/>
        </p:spPr>
      </p:pic>
      <p:sp>
        <p:nvSpPr>
          <p:cNvPr id="1477640" name="Rectangle 8"/>
          <p:cNvSpPr>
            <a:spLocks noChangeArrowheads="1"/>
          </p:cNvSpPr>
          <p:nvPr/>
        </p:nvSpPr>
        <p:spPr bwMode="auto">
          <a:xfrm>
            <a:off x="684213" y="1125538"/>
            <a:ext cx="6840537" cy="576262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477644" name="Group 12"/>
          <p:cNvGrpSpPr>
            <a:grpSpLocks/>
          </p:cNvGrpSpPr>
          <p:nvPr/>
        </p:nvGrpSpPr>
        <p:grpSpPr bwMode="auto">
          <a:xfrm>
            <a:off x="684213" y="1787525"/>
            <a:ext cx="6840537" cy="1487488"/>
            <a:chOff x="431" y="1126"/>
            <a:chExt cx="4309" cy="937"/>
          </a:xfrm>
        </p:grpSpPr>
        <p:sp>
          <p:nvSpPr>
            <p:cNvPr id="1477641" name="Rectangle 9"/>
            <p:cNvSpPr>
              <a:spLocks noChangeArrowheads="1"/>
            </p:cNvSpPr>
            <p:nvPr/>
          </p:nvSpPr>
          <p:spPr bwMode="auto">
            <a:xfrm>
              <a:off x="431" y="1126"/>
              <a:ext cx="4309" cy="181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77643" name="Rectangle 11"/>
            <p:cNvSpPr>
              <a:spLocks noChangeArrowheads="1"/>
            </p:cNvSpPr>
            <p:nvPr/>
          </p:nvSpPr>
          <p:spPr bwMode="auto">
            <a:xfrm>
              <a:off x="431" y="1798"/>
              <a:ext cx="4309" cy="265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477647" name="Group 15"/>
          <p:cNvGrpSpPr>
            <a:grpSpLocks/>
          </p:cNvGrpSpPr>
          <p:nvPr/>
        </p:nvGrpSpPr>
        <p:grpSpPr bwMode="auto">
          <a:xfrm>
            <a:off x="684213" y="2492375"/>
            <a:ext cx="6840537" cy="1598613"/>
            <a:chOff x="431" y="1570"/>
            <a:chExt cx="4309" cy="1007"/>
          </a:xfrm>
        </p:grpSpPr>
        <p:sp>
          <p:nvSpPr>
            <p:cNvPr id="1477645" name="Rectangle 13"/>
            <p:cNvSpPr>
              <a:spLocks noChangeArrowheads="1"/>
            </p:cNvSpPr>
            <p:nvPr/>
          </p:nvSpPr>
          <p:spPr bwMode="auto">
            <a:xfrm>
              <a:off x="431" y="1570"/>
              <a:ext cx="4309" cy="174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77646" name="Rectangle 14"/>
            <p:cNvSpPr>
              <a:spLocks noChangeArrowheads="1"/>
            </p:cNvSpPr>
            <p:nvPr/>
          </p:nvSpPr>
          <p:spPr bwMode="auto">
            <a:xfrm>
              <a:off x="431" y="2124"/>
              <a:ext cx="4309" cy="453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77648" name="Rectangle 16"/>
          <p:cNvSpPr>
            <a:spLocks noChangeArrowheads="1"/>
          </p:cNvSpPr>
          <p:nvPr/>
        </p:nvSpPr>
        <p:spPr bwMode="auto">
          <a:xfrm>
            <a:off x="684213" y="4206875"/>
            <a:ext cx="6840537" cy="1978025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7640" grpId="0" animBg="1"/>
      <p:bldP spid="14776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92074F0-B0B0-4E52-B647-4DC14E8CCE84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479682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(3/3)</a:t>
            </a:r>
          </a:p>
        </p:txBody>
      </p:sp>
      <p:sp>
        <p:nvSpPr>
          <p:cNvPr id="1479683" name="Text Box 3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79686" name="Picture 6" descr="lagrange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836613"/>
            <a:ext cx="7272338" cy="5553075"/>
          </a:xfrm>
          <a:prstGeom prst="rect">
            <a:avLst/>
          </a:prstGeom>
          <a:noFill/>
        </p:spPr>
      </p:pic>
      <p:sp>
        <p:nvSpPr>
          <p:cNvPr id="1479687" name="Rectangle 7"/>
          <p:cNvSpPr>
            <a:spLocks noChangeArrowheads="1"/>
          </p:cNvSpPr>
          <p:nvPr/>
        </p:nvSpPr>
        <p:spPr bwMode="auto">
          <a:xfrm>
            <a:off x="684213" y="1196975"/>
            <a:ext cx="6840537" cy="1874838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79688" name="Rectangle 8"/>
          <p:cNvSpPr>
            <a:spLocks noChangeArrowheads="1"/>
          </p:cNvSpPr>
          <p:nvPr/>
        </p:nvSpPr>
        <p:spPr bwMode="auto">
          <a:xfrm>
            <a:off x="684213" y="3860800"/>
            <a:ext cx="6840537" cy="2360613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79689" name="Rectangle 9"/>
          <p:cNvSpPr>
            <a:spLocks noChangeArrowheads="1"/>
          </p:cNvSpPr>
          <p:nvPr/>
        </p:nvSpPr>
        <p:spPr bwMode="auto">
          <a:xfrm>
            <a:off x="684213" y="3127375"/>
            <a:ext cx="6840537" cy="287338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79690" name="Object 10"/>
          <p:cNvGraphicFramePr>
            <a:graphicFrameLocks noChangeAspect="1"/>
          </p:cNvGraphicFramePr>
          <p:nvPr/>
        </p:nvGraphicFramePr>
        <p:xfrm>
          <a:off x="4454525" y="1412875"/>
          <a:ext cx="2951163" cy="693738"/>
        </p:xfrm>
        <a:graphic>
          <a:graphicData uri="http://schemas.openxmlformats.org/presentationml/2006/ole">
            <p:oleObj spid="_x0000_s1479690" name="Equation" r:id="rId5" imgW="1511280" imgH="355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9687" grpId="0" animBg="1"/>
      <p:bldP spid="1479688" grpId="0" animBg="1"/>
      <p:bldP spid="14796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B6F5032-3818-438C-BEAB-1CB8F39210A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797701" name="Text Box 5"/>
          <p:cNvSpPr txBox="1">
            <a:spLocks noChangeArrowheads="1"/>
          </p:cNvSpPr>
          <p:nvPr/>
        </p:nvSpPr>
        <p:spPr bwMode="auto">
          <a:xfrm>
            <a:off x="7526338" y="476250"/>
            <a:ext cx="152717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보간법</a:t>
            </a: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(Interpolation)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In this chapter …</a:t>
            </a:r>
          </a:p>
        </p:txBody>
      </p:sp>
      <p:sp>
        <p:nvSpPr>
          <p:cNvPr id="797711" name="Text Box 15"/>
          <p:cNvSpPr txBox="1">
            <a:spLocks noChangeArrowheads="1"/>
          </p:cNvSpPr>
          <p:nvPr/>
        </p:nvSpPr>
        <p:spPr bwMode="auto">
          <a:xfrm>
            <a:off x="323850" y="1065213"/>
            <a:ext cx="8569325" cy="520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보간법이란</a:t>
            </a:r>
            <a:r>
              <a:rPr lang="en-US" altLang="ko-KR" sz="2000">
                <a:ea typeface="HY헤드라인M" pitchFamily="18" charset="-127"/>
              </a:rPr>
              <a:t>?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통계적 혹은 실험적으로 구해진 데이터들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로부터</a:t>
            </a:r>
            <a:r>
              <a:rPr lang="en-US" altLang="ko-KR" sz="2000">
                <a:ea typeface="HY헤드라인M" pitchFamily="18" charset="-127"/>
              </a:rPr>
              <a:t>, 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주어진 데이터를 만족하는 근사 함수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))</a:t>
            </a:r>
            <a:r>
              <a:rPr lang="ko-KR" altLang="en-US" sz="2000">
                <a:ea typeface="HY헤드라인M" pitchFamily="18" charset="-127"/>
              </a:rPr>
              <a:t>를 구하고</a:t>
            </a:r>
            <a:r>
              <a:rPr lang="en-US" altLang="ko-KR" sz="2000">
                <a:ea typeface="HY헤드라인M" pitchFamily="18" charset="-127"/>
              </a:rPr>
              <a:t>, 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이 식을 이용하여 주어진 변수에 대한 함수 값을 구하는 일련의 과정을 의미한다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예를 들어</a:t>
            </a:r>
            <a:r>
              <a:rPr lang="en-US" altLang="ko-KR" sz="2000">
                <a:ea typeface="HY헤드라인M" pitchFamily="18" charset="-127"/>
              </a:rPr>
              <a:t>, (0, 0), (1, 10), (2, 20)</a:t>
            </a:r>
            <a:r>
              <a:rPr lang="ko-KR" altLang="en-US" sz="2000">
                <a:ea typeface="HY헤드라인M" pitchFamily="18" charset="-127"/>
              </a:rPr>
              <a:t>이 주어졌을 때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이들에 대한 근사 함수를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 = 10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로 구하고</a:t>
            </a:r>
            <a:r>
              <a:rPr lang="en-US" altLang="ko-KR" sz="2000">
                <a:ea typeface="HY헤드라인M" pitchFamily="18" charset="-127"/>
              </a:rPr>
              <a:t>, 1.5</a:t>
            </a:r>
            <a:r>
              <a:rPr lang="ko-KR" altLang="en-US" sz="2000">
                <a:ea typeface="HY헤드라인M" pitchFamily="18" charset="-127"/>
              </a:rPr>
              <a:t>에 대한 함수 값으로 </a:t>
            </a:r>
            <a:r>
              <a:rPr lang="en-US" altLang="ko-KR" sz="2000">
                <a:ea typeface="HY헤드라인M" pitchFamily="18" charset="-127"/>
              </a:rPr>
              <a:t>15</a:t>
            </a:r>
            <a:r>
              <a:rPr lang="ko-KR" altLang="en-US" sz="2000">
                <a:ea typeface="HY헤드라인M" pitchFamily="18" charset="-127"/>
              </a:rPr>
              <a:t>를 구하는 것이다</a:t>
            </a:r>
            <a:r>
              <a:rPr lang="en-US" altLang="ko-KR" sz="2000">
                <a:ea typeface="HY헤드라인M" pitchFamily="18" charset="-127"/>
              </a:rPr>
              <a:t>.  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We will cover …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선형 보간법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라그랑제 다항식 보간법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네빌레의 반복 보간법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뉴튼 다항식에 의한 보간법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>
                <a:solidFill>
                  <a:srgbClr val="B2B2B2"/>
                </a:solidFill>
                <a:ea typeface="HY헤드라인M" pitchFamily="18" charset="-127"/>
              </a:rPr>
              <a:t>3</a:t>
            </a:r>
            <a:r>
              <a:rPr lang="ko-KR" altLang="en-US">
                <a:solidFill>
                  <a:srgbClr val="B2B2B2"/>
                </a:solidFill>
                <a:ea typeface="HY헤드라인M" pitchFamily="18" charset="-127"/>
              </a:rPr>
              <a:t>차원 스플라인 보간법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10C721A-C39E-4368-BFA5-8BD34478758B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481730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sp>
        <p:nvSpPr>
          <p:cNvPr id="1481734" name="Text Box 6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81735" name="Picture 7" descr="lagrange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341438"/>
            <a:ext cx="7488237" cy="1560512"/>
          </a:xfrm>
          <a:prstGeom prst="rect">
            <a:avLst/>
          </a:prstGeom>
          <a:noFill/>
        </p:spPr>
      </p:pic>
      <p:sp>
        <p:nvSpPr>
          <p:cNvPr id="1481736" name="Text Box 8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</a:t>
            </a:r>
          </a:p>
        </p:txBody>
      </p:sp>
      <p:sp>
        <p:nvSpPr>
          <p:cNvPr id="1481737" name="Text Box 9"/>
          <p:cNvSpPr txBox="1">
            <a:spLocks noChangeArrowheads="1"/>
          </p:cNvSpPr>
          <p:nvPr/>
        </p:nvSpPr>
        <p:spPr bwMode="auto">
          <a:xfrm>
            <a:off x="323850" y="337820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실행 결과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= 1.5)</a:t>
            </a:r>
          </a:p>
        </p:txBody>
      </p:sp>
      <p:pic>
        <p:nvPicPr>
          <p:cNvPr id="1481738" name="Picture 10" descr="lagrange-4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3860800"/>
            <a:ext cx="7416800" cy="170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54EE125-6610-4D0C-9D75-91E9732E0BC3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483778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라그랑제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483779" name="Text Box 3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83781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실행 결과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= 2.7)</a:t>
            </a:r>
          </a:p>
        </p:txBody>
      </p:sp>
      <p:sp>
        <p:nvSpPr>
          <p:cNvPr id="1483782" name="Text Box 6"/>
          <p:cNvSpPr txBox="1">
            <a:spLocks noChangeArrowheads="1"/>
          </p:cNvSpPr>
          <p:nvPr/>
        </p:nvSpPr>
        <p:spPr bwMode="auto">
          <a:xfrm>
            <a:off x="323850" y="349567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실행 결과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= 3.4)</a:t>
            </a:r>
          </a:p>
        </p:txBody>
      </p:sp>
      <p:pic>
        <p:nvPicPr>
          <p:cNvPr id="1483784" name="Picture 8" descr="lagrange-4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341438"/>
            <a:ext cx="7775575" cy="1787525"/>
          </a:xfrm>
          <a:prstGeom prst="rect">
            <a:avLst/>
          </a:prstGeom>
          <a:noFill/>
        </p:spPr>
      </p:pic>
      <p:pic>
        <p:nvPicPr>
          <p:cNvPr id="1483785" name="Picture 9" descr="lagrange-4-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88" y="3946525"/>
            <a:ext cx="7775575" cy="1787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1C4DED1-DBA9-49D5-ACF2-EA8FCBD73347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459202" name="AutoShape 2"/>
          <p:cNvSpPr>
            <a:spLocks noChangeArrowheads="1"/>
          </p:cNvSpPr>
          <p:nvPr/>
        </p:nvSpPr>
        <p:spPr bwMode="auto">
          <a:xfrm>
            <a:off x="250825" y="2228850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9203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45920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선형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라그랑제 다항식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네빌레의 반복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뉴튼 다항식에 의한 보간법</a:t>
            </a:r>
          </a:p>
        </p:txBody>
      </p:sp>
      <p:sp>
        <p:nvSpPr>
          <p:cNvPr id="1459205" name="Text Box 5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F8EBB68-75A6-467A-9265-FFCBDBA0C0DD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489922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sp>
        <p:nvSpPr>
          <p:cNvPr id="1489923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201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라그랑제 보간법의 문제점</a:t>
            </a:r>
            <a:r>
              <a:rPr lang="en-US" altLang="ko-KR" sz="2000">
                <a:ea typeface="HY헤드라인M" pitchFamily="18" charset="-127"/>
              </a:rPr>
              <a:t>: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기존 데이터에 덧붙여 새로운 점이 하나만 추가되어도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앞서 구성한 다항식을 사용하지 못하고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다항식을 다시 계산해야 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	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네빌레의 반복 보간법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앞서 구한 계산이나 결과를 다음 단계에서 사용하는 방법으로서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, 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새로운 점이 지속적으로 추가될 경우 매우 적합하다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.</a:t>
            </a:r>
            <a:endParaRPr lang="en-US" altLang="ko-KR" sz="2000">
              <a:ea typeface="HY헤드라인M" pitchFamily="18" charset="-127"/>
            </a:endParaRPr>
          </a:p>
        </p:txBody>
      </p:sp>
      <p:sp>
        <p:nvSpPr>
          <p:cNvPr id="1489957" name="Text Box 37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89958" name="Text Box 38"/>
          <p:cNvSpPr txBox="1">
            <a:spLocks noChangeArrowheads="1"/>
          </p:cNvSpPr>
          <p:nvPr/>
        </p:nvSpPr>
        <p:spPr bwMode="auto">
          <a:xfrm>
            <a:off x="323850" y="3500438"/>
            <a:ext cx="8569325" cy="2409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네빌레의 반복 보간법의 다항식 구성 개념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한 점에 대한 </a:t>
            </a:r>
            <a:r>
              <a:rPr lang="en-US" altLang="ko-KR">
                <a:ea typeface="HY헤드라인M" pitchFamily="18" charset="-127"/>
              </a:rPr>
              <a:t>0</a:t>
            </a:r>
            <a:r>
              <a:rPr lang="ko-KR" altLang="en-US">
                <a:ea typeface="HY헤드라인M" pitchFamily="18" charset="-127"/>
              </a:rPr>
              <a:t>차 다항식을 구한다</a:t>
            </a:r>
            <a:r>
              <a:rPr lang="en-US" altLang="ko-KR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앞서 구한 </a:t>
            </a:r>
            <a:r>
              <a:rPr lang="en-US" altLang="ko-KR">
                <a:ea typeface="HY헤드라인M" pitchFamily="18" charset="-127"/>
              </a:rPr>
              <a:t>0</a:t>
            </a:r>
            <a:r>
              <a:rPr lang="ko-KR" altLang="en-US">
                <a:ea typeface="HY헤드라인M" pitchFamily="18" charset="-127"/>
              </a:rPr>
              <a:t>차 다항식을 사용하여</a:t>
            </a:r>
            <a:r>
              <a:rPr lang="en-US" altLang="ko-KR">
                <a:ea typeface="HY헤드라인M" pitchFamily="18" charset="-127"/>
              </a:rPr>
              <a:t>, </a:t>
            </a:r>
            <a:r>
              <a:rPr lang="ko-KR" altLang="en-US">
                <a:ea typeface="HY헤드라인M" pitchFamily="18" charset="-127"/>
              </a:rPr>
              <a:t>두 점에 대한 </a:t>
            </a:r>
            <a:r>
              <a:rPr lang="en-US" altLang="ko-KR">
                <a:ea typeface="HY헤드라인M" pitchFamily="18" charset="-127"/>
              </a:rPr>
              <a:t>1</a:t>
            </a:r>
            <a:r>
              <a:rPr lang="ko-KR" altLang="en-US">
                <a:ea typeface="HY헤드라인M" pitchFamily="18" charset="-127"/>
              </a:rPr>
              <a:t>차 다항식을 구한다</a:t>
            </a:r>
            <a:r>
              <a:rPr lang="en-US" altLang="ko-KR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앞서 구한 </a:t>
            </a:r>
            <a:r>
              <a:rPr lang="en-US" altLang="ko-KR">
                <a:ea typeface="HY헤드라인M" pitchFamily="18" charset="-127"/>
              </a:rPr>
              <a:t>1</a:t>
            </a:r>
            <a:r>
              <a:rPr lang="ko-KR" altLang="en-US">
                <a:ea typeface="HY헤드라인M" pitchFamily="18" charset="-127"/>
              </a:rPr>
              <a:t>차 다항식을 사용하여</a:t>
            </a:r>
            <a:r>
              <a:rPr lang="en-US" altLang="ko-KR">
                <a:ea typeface="HY헤드라인M" pitchFamily="18" charset="-127"/>
              </a:rPr>
              <a:t>, </a:t>
            </a:r>
            <a:r>
              <a:rPr lang="ko-KR" altLang="en-US">
                <a:ea typeface="HY헤드라인M" pitchFamily="18" charset="-127"/>
              </a:rPr>
              <a:t>세 점에 대한 </a:t>
            </a:r>
            <a:r>
              <a:rPr lang="en-US" altLang="ko-KR">
                <a:ea typeface="HY헤드라인M" pitchFamily="18" charset="-127"/>
              </a:rPr>
              <a:t>2</a:t>
            </a:r>
            <a:r>
              <a:rPr lang="ko-KR" altLang="en-US">
                <a:ea typeface="HY헤드라인M" pitchFamily="18" charset="-127"/>
              </a:rPr>
              <a:t>차 다항식을 구한다</a:t>
            </a:r>
            <a:r>
              <a:rPr lang="en-US" altLang="ko-KR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en-US" altLang="ko-KR">
                <a:ea typeface="HY헤드라인M" pitchFamily="18" charset="-127"/>
              </a:rPr>
              <a:t>…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앞서 구한 </a:t>
            </a:r>
            <a:r>
              <a:rPr lang="en-US" altLang="ko-KR">
                <a:ea typeface="HY헤드라인M" pitchFamily="18" charset="-127"/>
              </a:rPr>
              <a:t>(</a:t>
            </a:r>
            <a:r>
              <a:rPr lang="en-US" altLang="ko-KR" i="1">
                <a:ea typeface="HY헤드라인M" pitchFamily="18" charset="-127"/>
              </a:rPr>
              <a:t>n</a:t>
            </a:r>
            <a:r>
              <a:rPr lang="en-US" altLang="ko-KR" i="1">
                <a:ea typeface="HY헤드라인M" pitchFamily="18" charset="-127"/>
                <a:sym typeface="Symbol" pitchFamily="18" charset="2"/>
              </a:rPr>
              <a:t></a:t>
            </a:r>
            <a:r>
              <a:rPr lang="en-US" altLang="ko-KR">
                <a:ea typeface="HY헤드라인M" pitchFamily="18" charset="-127"/>
              </a:rPr>
              <a:t>1</a:t>
            </a:r>
            <a:r>
              <a:rPr lang="en-US" altLang="ko-KR" i="1">
                <a:ea typeface="HY헤드라인M" pitchFamily="18" charset="-127"/>
              </a:rPr>
              <a:t>)</a:t>
            </a:r>
            <a:r>
              <a:rPr lang="ko-KR" altLang="en-US">
                <a:ea typeface="HY헤드라인M" pitchFamily="18" charset="-127"/>
              </a:rPr>
              <a:t>차 다항식을 사용하여</a:t>
            </a:r>
            <a:r>
              <a:rPr lang="en-US" altLang="ko-KR">
                <a:ea typeface="HY헤드라인M" pitchFamily="18" charset="-127"/>
              </a:rPr>
              <a:t>, (</a:t>
            </a:r>
            <a:r>
              <a:rPr lang="en-US" altLang="ko-KR" i="1">
                <a:ea typeface="HY헤드라인M" pitchFamily="18" charset="-127"/>
              </a:rPr>
              <a:t>n</a:t>
            </a:r>
            <a:r>
              <a:rPr lang="en-US" altLang="ko-KR">
                <a:ea typeface="HY헤드라인M" pitchFamily="18" charset="-127"/>
              </a:rPr>
              <a:t>+1)</a:t>
            </a:r>
            <a:r>
              <a:rPr lang="ko-KR" altLang="en-US">
                <a:ea typeface="HY헤드라인M" pitchFamily="18" charset="-127"/>
              </a:rPr>
              <a:t>개 점에 대한 </a:t>
            </a:r>
            <a:r>
              <a:rPr lang="en-US" altLang="ko-KR" i="1">
                <a:ea typeface="HY헤드라인M" pitchFamily="18" charset="-127"/>
              </a:rPr>
              <a:t>n</a:t>
            </a:r>
            <a:r>
              <a:rPr lang="ko-KR" altLang="en-US">
                <a:ea typeface="HY헤드라인M" pitchFamily="18" charset="-127"/>
              </a:rPr>
              <a:t>차 다항식을 구한다</a:t>
            </a:r>
            <a:r>
              <a:rPr lang="en-US" altLang="ko-KR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9810BAB-D21B-4D00-AC0D-4C4F995ADBD1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491970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sp>
        <p:nvSpPr>
          <p:cNvPr id="1491971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한 점에 대한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차 다항식을 다음과 같이 구한다</a:t>
            </a:r>
            <a:r>
              <a:rPr lang="en-US" altLang="ko-KR" sz="2000">
                <a:ea typeface="HY헤드라인M" pitchFamily="18" charset="-127"/>
              </a:rPr>
              <a:t>. (</a:t>
            </a:r>
            <a:r>
              <a:rPr lang="ko-KR" altLang="en-US" sz="2000">
                <a:ea typeface="HY헤드라인M" pitchFamily="18" charset="-127"/>
              </a:rPr>
              <a:t>단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 =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이다</a:t>
            </a:r>
            <a:r>
              <a:rPr lang="en-US" altLang="ko-KR" sz="2000">
                <a:ea typeface="HY헤드라인M" pitchFamily="18" charset="-127"/>
              </a:rPr>
              <a:t>.)</a:t>
            </a:r>
          </a:p>
        </p:txBody>
      </p:sp>
      <p:sp>
        <p:nvSpPr>
          <p:cNvPr id="1491972" name="Text Box 4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91973" name="Text Box 5"/>
          <p:cNvSpPr txBox="1">
            <a:spLocks noChangeArrowheads="1"/>
          </p:cNvSpPr>
          <p:nvPr/>
        </p:nvSpPr>
        <p:spPr bwMode="auto">
          <a:xfrm>
            <a:off x="323850" y="3500438"/>
            <a:ext cx="8569325" cy="2017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두 점에 대한 </a:t>
            </a:r>
            <a:r>
              <a:rPr lang="en-US" altLang="ko-KR" sz="2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차 다항식을 앞서의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차 다항식을 사용하여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라그랑제 보간법에 따르면</a:t>
            </a:r>
            <a:r>
              <a:rPr lang="en-US" altLang="ko-KR">
                <a:ea typeface="HY헤드라인M" pitchFamily="18" charset="-127"/>
              </a:rPr>
              <a:t>, </a:t>
            </a:r>
            <a:r>
              <a:rPr lang="ko-KR" altLang="en-US">
                <a:ea typeface="HY헤드라인M" pitchFamily="18" charset="-127"/>
              </a:rPr>
              <a:t>두 점 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0</a:t>
            </a:r>
            <a:r>
              <a:rPr lang="en-US" altLang="ko-KR">
                <a:ea typeface="HY헤드라인M" pitchFamily="18" charset="-127"/>
              </a:rPr>
              <a:t>, 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1</a:t>
            </a:r>
            <a:r>
              <a:rPr lang="ko-KR" altLang="en-US">
                <a:ea typeface="HY헤드라인M" pitchFamily="18" charset="-127"/>
              </a:rPr>
              <a:t>을 지나는 </a:t>
            </a:r>
            <a:r>
              <a:rPr lang="en-US" altLang="ko-KR">
                <a:ea typeface="HY헤드라인M" pitchFamily="18" charset="-127"/>
              </a:rPr>
              <a:t>1</a:t>
            </a:r>
            <a:r>
              <a:rPr lang="ko-KR" altLang="en-US">
                <a:ea typeface="HY헤드라인M" pitchFamily="18" charset="-127"/>
              </a:rPr>
              <a:t>차 다항식은 다음과 같다</a:t>
            </a:r>
            <a:r>
              <a:rPr lang="en-US" altLang="ko-KR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>
              <a:ea typeface="HY헤드라인M" pitchFamily="18" charset="-127"/>
            </a:endParaRP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endParaRPr lang="en-US" altLang="ko-KR">
              <a:ea typeface="HY헤드라인M" pitchFamily="18" charset="-127"/>
            </a:endParaRP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마찬가지로</a:t>
            </a:r>
            <a:r>
              <a:rPr lang="en-US" altLang="ko-KR">
                <a:ea typeface="HY헤드라인M" pitchFamily="18" charset="-127"/>
              </a:rPr>
              <a:t>, </a:t>
            </a:r>
            <a:r>
              <a:rPr lang="ko-KR" altLang="en-US">
                <a:ea typeface="HY헤드라인M" pitchFamily="18" charset="-127"/>
              </a:rPr>
              <a:t>두 점 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1</a:t>
            </a:r>
            <a:r>
              <a:rPr lang="en-US" altLang="ko-KR">
                <a:ea typeface="HY헤드라인M" pitchFamily="18" charset="-127"/>
              </a:rPr>
              <a:t>, 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2</a:t>
            </a:r>
            <a:r>
              <a:rPr lang="ko-KR" altLang="en-US">
                <a:ea typeface="HY헤드라인M" pitchFamily="18" charset="-127"/>
              </a:rPr>
              <a:t>을 지나는 </a:t>
            </a:r>
            <a:r>
              <a:rPr lang="en-US" altLang="ko-KR">
                <a:ea typeface="HY헤드라인M" pitchFamily="18" charset="-127"/>
              </a:rPr>
              <a:t>1</a:t>
            </a:r>
            <a:r>
              <a:rPr lang="ko-KR" altLang="en-US">
                <a:ea typeface="HY헤드라인M" pitchFamily="18" charset="-127"/>
              </a:rPr>
              <a:t>차 다항식은 다음과 같다</a:t>
            </a:r>
            <a:r>
              <a:rPr lang="en-US" altLang="ko-KR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91974" name="Object 6"/>
          <p:cNvGraphicFramePr>
            <a:graphicFrameLocks noChangeAspect="1"/>
          </p:cNvGraphicFramePr>
          <p:nvPr/>
        </p:nvGraphicFramePr>
        <p:xfrm>
          <a:off x="900113" y="1557338"/>
          <a:ext cx="1666875" cy="1700212"/>
        </p:xfrm>
        <a:graphic>
          <a:graphicData uri="http://schemas.openxmlformats.org/presentationml/2006/ole">
            <p:oleObj spid="_x0000_s1491974" name="Equation" r:id="rId5" imgW="596880" imgH="609480" progId="">
              <p:embed/>
            </p:oleObj>
          </a:graphicData>
        </a:graphic>
      </p:graphicFrame>
      <p:graphicFrame>
        <p:nvGraphicFramePr>
          <p:cNvPr id="1491975" name="Object 7"/>
          <p:cNvGraphicFramePr>
            <a:graphicFrameLocks noChangeAspect="1"/>
          </p:cNvGraphicFramePr>
          <p:nvPr/>
        </p:nvGraphicFramePr>
        <p:xfrm>
          <a:off x="900113" y="4365625"/>
          <a:ext cx="7056437" cy="763588"/>
        </p:xfrm>
        <a:graphic>
          <a:graphicData uri="http://schemas.openxmlformats.org/presentationml/2006/ole">
            <p:oleObj spid="_x0000_s1491975" name="Equation" r:id="rId6" imgW="2819160" imgH="304560" progId="">
              <p:embed/>
            </p:oleObj>
          </a:graphicData>
        </a:graphic>
      </p:graphicFrame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896938" y="5529263"/>
          <a:ext cx="7088187" cy="763587"/>
        </p:xfrm>
        <a:graphic>
          <a:graphicData uri="http://schemas.openxmlformats.org/presentationml/2006/ole">
            <p:oleObj spid="_x0000_s1491976" name="Equation" r:id="rId7" imgW="2831760" imgH="3045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0DB1F5A-BD76-4F9B-95B9-EA494099E46F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494018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sp>
        <p:nvSpPr>
          <p:cNvPr id="1494019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 표기법을 사용하여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두 점을 지나는 </a:t>
            </a:r>
            <a:r>
              <a:rPr lang="en-US" altLang="ko-KR" sz="2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차 다항식을 간략히 나타낸다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94020" name="Text Box 4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494022" name="Object 6"/>
          <p:cNvGraphicFramePr>
            <a:graphicFrameLocks noChangeAspect="1"/>
          </p:cNvGraphicFramePr>
          <p:nvPr/>
        </p:nvGraphicFramePr>
        <p:xfrm>
          <a:off x="1363663" y="1484313"/>
          <a:ext cx="3424237" cy="1060450"/>
        </p:xfrm>
        <a:graphic>
          <a:graphicData uri="http://schemas.openxmlformats.org/presentationml/2006/ole">
            <p:oleObj spid="_x0000_s1494022" name="Equation" r:id="rId5" imgW="1066680" imgH="330120" progId="">
              <p:embed/>
            </p:oleObj>
          </a:graphicData>
        </a:graphic>
      </p:graphicFrame>
      <p:graphicFrame>
        <p:nvGraphicFramePr>
          <p:cNvPr id="1494023" name="Object 7"/>
          <p:cNvGraphicFramePr>
            <a:graphicFrameLocks noChangeAspect="1"/>
          </p:cNvGraphicFramePr>
          <p:nvPr/>
        </p:nvGraphicFramePr>
        <p:xfrm>
          <a:off x="684213" y="2709863"/>
          <a:ext cx="7105650" cy="968375"/>
        </p:xfrm>
        <a:graphic>
          <a:graphicData uri="http://schemas.openxmlformats.org/presentationml/2006/ole">
            <p:oleObj spid="_x0000_s1494023" name="Equation" r:id="rId6" imgW="2616120" imgH="355320" progId="">
              <p:embed/>
            </p:oleObj>
          </a:graphicData>
        </a:graphic>
      </p:graphicFrame>
      <p:graphicFrame>
        <p:nvGraphicFramePr>
          <p:cNvPr id="1494026" name="Object 10"/>
          <p:cNvGraphicFramePr>
            <a:graphicFrameLocks noChangeAspect="1"/>
          </p:cNvGraphicFramePr>
          <p:nvPr/>
        </p:nvGraphicFramePr>
        <p:xfrm>
          <a:off x="684213" y="3829050"/>
          <a:ext cx="7143750" cy="968375"/>
        </p:xfrm>
        <a:graphic>
          <a:graphicData uri="http://schemas.openxmlformats.org/presentationml/2006/ole">
            <p:oleObj spid="_x0000_s1494026" name="Equation" r:id="rId7" imgW="2628720" imgH="355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1616281-3B4E-40C9-A495-988FD005209E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496066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sp>
        <p:nvSpPr>
          <p:cNvPr id="1496067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같은 방식으로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세 점에 대한 </a:t>
            </a:r>
            <a:r>
              <a:rPr lang="en-US" altLang="ko-KR" sz="2000">
                <a:ea typeface="HY헤드라인M" pitchFamily="18" charset="-127"/>
              </a:rPr>
              <a:t>2</a:t>
            </a:r>
            <a:r>
              <a:rPr lang="ko-KR" altLang="en-US" sz="2000">
                <a:ea typeface="HY헤드라인M" pitchFamily="18" charset="-127"/>
              </a:rPr>
              <a:t>차 다항식을 앞서의 </a:t>
            </a:r>
            <a:r>
              <a:rPr lang="en-US" altLang="ko-KR" sz="2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차 다항식을 사용하여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96068" name="Text Box 4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496070" name="Object 6"/>
          <p:cNvGraphicFramePr>
            <a:graphicFrameLocks noChangeAspect="1"/>
          </p:cNvGraphicFramePr>
          <p:nvPr/>
        </p:nvGraphicFramePr>
        <p:xfrm>
          <a:off x="611188" y="1844675"/>
          <a:ext cx="7623175" cy="968375"/>
        </p:xfrm>
        <a:graphic>
          <a:graphicData uri="http://schemas.openxmlformats.org/presentationml/2006/ole">
            <p:oleObj spid="_x0000_s1496070" name="Equation" r:id="rId5" imgW="2806560" imgH="355320" progId="">
              <p:embed/>
            </p:oleObj>
          </a:graphicData>
        </a:graphic>
      </p:graphicFrame>
      <p:sp>
        <p:nvSpPr>
          <p:cNvPr id="1496072" name="Text Box 8"/>
          <p:cNvSpPr txBox="1">
            <a:spLocks noChangeArrowheads="1"/>
          </p:cNvSpPr>
          <p:nvPr/>
        </p:nvSpPr>
        <p:spPr bwMode="auto">
          <a:xfrm>
            <a:off x="323850" y="3130550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마찬가지로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네 점에 대한 </a:t>
            </a:r>
            <a:r>
              <a:rPr lang="en-US" altLang="ko-KR" sz="2000">
                <a:ea typeface="HY헤드라인M" pitchFamily="18" charset="-127"/>
              </a:rPr>
              <a:t>3</a:t>
            </a:r>
            <a:r>
              <a:rPr lang="ko-KR" altLang="en-US" sz="2000">
                <a:ea typeface="HY헤드라인M" pitchFamily="18" charset="-127"/>
              </a:rPr>
              <a:t>차 다항식을 앞서의 </a:t>
            </a:r>
            <a:r>
              <a:rPr lang="en-US" altLang="ko-KR" sz="2000">
                <a:ea typeface="HY헤드라인M" pitchFamily="18" charset="-127"/>
              </a:rPr>
              <a:t>2</a:t>
            </a:r>
            <a:r>
              <a:rPr lang="ko-KR" altLang="en-US" sz="2000">
                <a:ea typeface="HY헤드라인M" pitchFamily="18" charset="-127"/>
              </a:rPr>
              <a:t>차 다항식을 사용하여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96073" name="Object 9"/>
          <p:cNvGraphicFramePr>
            <a:graphicFrameLocks noChangeAspect="1"/>
          </p:cNvGraphicFramePr>
          <p:nvPr/>
        </p:nvGraphicFramePr>
        <p:xfrm>
          <a:off x="611188" y="3933825"/>
          <a:ext cx="8107362" cy="968375"/>
        </p:xfrm>
        <a:graphic>
          <a:graphicData uri="http://schemas.openxmlformats.org/presentationml/2006/ole">
            <p:oleObj spid="_x0000_s1496073" name="Equation" r:id="rId6" imgW="2984400" imgH="355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6FD0AE5-71D4-4367-AFE1-1859A97487F5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498114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sp>
        <p:nvSpPr>
          <p:cNvPr id="1498115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지금까지 구한 다항식들은 다음과 같이 표로 나타낼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98116" name="Text Box 4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98118" name="Text Box 6"/>
          <p:cNvSpPr txBox="1">
            <a:spLocks noChangeArrowheads="1"/>
          </p:cNvSpPr>
          <p:nvPr/>
        </p:nvSpPr>
        <p:spPr bwMode="auto">
          <a:xfrm>
            <a:off x="323850" y="4367213"/>
            <a:ext cx="8569325" cy="165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주어진 개수의 점을 사용하여 다항식을 구하고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이를 근사 값 계산에 사용한다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그 이후에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새로운 점이 추가되면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이전 다항식에 이 점을 추가한 다항식을 다시 구하고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이를 근사 값 계산에 사용한다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98192" name="Group 80"/>
          <p:cNvGraphicFramePr>
            <a:graphicFrameLocks noGrp="1"/>
          </p:cNvGraphicFramePr>
          <p:nvPr/>
        </p:nvGraphicFramePr>
        <p:xfrm>
          <a:off x="827088" y="1557338"/>
          <a:ext cx="6769100" cy="2388240"/>
        </p:xfrm>
        <a:graphic>
          <a:graphicData uri="http://schemas.openxmlformats.org/drawingml/2006/table">
            <a:tbl>
              <a:tblPr/>
              <a:tblGrid>
                <a:gridCol w="792162"/>
                <a:gridCol w="1081088"/>
                <a:gridCol w="1584325"/>
                <a:gridCol w="33115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</a:p>
                  </a:txBody>
                  <a:tcPr marL="54000" marR="54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)=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g</a:t>
                      </a:r>
                      <a:r>
                        <a:rPr kumimoji="1" lang="en-US" altLang="ko-KR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근사 함수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0,1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1,2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),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 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0,1,2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  <a:sym typeface="Symbol" pitchFamily="18" charset="2"/>
                        </a:rPr>
                        <a:t>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2,3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),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 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1,2,3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),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 g</a:t>
                      </a:r>
                      <a:r>
                        <a:rPr kumimoji="1" lang="en-US" altLang="ko-KR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0,1,2,3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169500B-3ECD-4A34-A561-8CD891638883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502210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sp>
        <p:nvSpPr>
          <p:cNvPr id="1502211" name="Rectangle 3"/>
          <p:cNvSpPr>
            <a:spLocks noChangeArrowheads="1"/>
          </p:cNvSpPr>
          <p:nvPr/>
        </p:nvSpPr>
        <p:spPr bwMode="auto">
          <a:xfrm>
            <a:off x="250825" y="981075"/>
            <a:ext cx="8640763" cy="5168900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 dirty="0"/>
              <a:t>procedure</a:t>
            </a:r>
            <a:r>
              <a:rPr kumimoji="0" lang="en-US" altLang="ko-KR" dirty="0"/>
              <a:t> </a:t>
            </a:r>
            <a:r>
              <a:rPr kumimoji="0" lang="en-US" altLang="ko-KR" i="1" dirty="0" err="1"/>
              <a:t>nevile</a:t>
            </a:r>
            <a:r>
              <a:rPr kumimoji="0" lang="en-US" altLang="ko-KR" dirty="0"/>
              <a:t>(</a:t>
            </a:r>
            <a:r>
              <a:rPr kumimoji="0" lang="en-US" altLang="ko-KR" i="1" dirty="0"/>
              <a:t>x</a:t>
            </a:r>
            <a:r>
              <a:rPr kumimoji="0" lang="en-US" altLang="ko-KR" i="1" baseline="-25000" dirty="0"/>
              <a:t>0</a:t>
            </a:r>
            <a:r>
              <a:rPr kumimoji="0" lang="en-US" altLang="ko-KR" dirty="0"/>
              <a:t>~</a:t>
            </a:r>
            <a:r>
              <a:rPr kumimoji="0" lang="en-US" altLang="ko-KR" i="1" dirty="0"/>
              <a:t>x</a:t>
            </a:r>
            <a:r>
              <a:rPr kumimoji="0" lang="en-US" altLang="ko-KR" i="1" baseline="-25000" dirty="0"/>
              <a:t>n-1</a:t>
            </a:r>
            <a:r>
              <a:rPr kumimoji="0" lang="en-US" altLang="ko-KR" dirty="0"/>
              <a:t>, </a:t>
            </a:r>
            <a:r>
              <a:rPr kumimoji="0" lang="en-US" altLang="ko-KR" i="1" dirty="0"/>
              <a:t>y</a:t>
            </a:r>
            <a:r>
              <a:rPr kumimoji="0" lang="en-US" altLang="ko-KR" i="1" baseline="-25000" dirty="0"/>
              <a:t>0</a:t>
            </a:r>
            <a:r>
              <a:rPr kumimoji="0" lang="en-US" altLang="ko-KR" dirty="0"/>
              <a:t>~ </a:t>
            </a:r>
            <a:r>
              <a:rPr kumimoji="0" lang="en-US" altLang="ko-KR" i="1" dirty="0"/>
              <a:t>y</a:t>
            </a:r>
            <a:r>
              <a:rPr kumimoji="0" lang="en-US" altLang="ko-KR" i="1" baseline="-25000" dirty="0"/>
              <a:t>n-1</a:t>
            </a:r>
            <a:r>
              <a:rPr kumimoji="0" lang="en-US" altLang="ko-KR" dirty="0"/>
              <a:t>: real numbers, </a:t>
            </a:r>
            <a:r>
              <a:rPr kumimoji="0" lang="en-US" altLang="ko-KR" i="1" dirty="0"/>
              <a:t>x</a:t>
            </a:r>
            <a:r>
              <a:rPr kumimoji="0" lang="en-US" altLang="ko-KR" dirty="0"/>
              <a:t>: real number)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{ (</a:t>
            </a:r>
            <a:r>
              <a:rPr kumimoji="0" lang="en-US" altLang="ko-KR" i="1" dirty="0" err="1"/>
              <a:t>x</a:t>
            </a:r>
            <a:r>
              <a:rPr kumimoji="0" lang="en-US" altLang="ko-KR" i="1" baseline="-25000" dirty="0" err="1"/>
              <a:t>i</a:t>
            </a:r>
            <a:r>
              <a:rPr kumimoji="0" lang="en-US" altLang="ko-KR" dirty="0" err="1"/>
              <a:t>,</a:t>
            </a:r>
            <a:r>
              <a:rPr kumimoji="0" lang="en-US" altLang="ko-KR" i="1" dirty="0" err="1"/>
              <a:t>y</a:t>
            </a:r>
            <a:r>
              <a:rPr kumimoji="0" lang="en-US" altLang="ko-KR" i="1" baseline="-25000" dirty="0" err="1"/>
              <a:t>i</a:t>
            </a:r>
            <a:r>
              <a:rPr kumimoji="0" lang="en-US" altLang="ko-KR" dirty="0"/>
              <a:t>)’s are the given points. 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{ </a:t>
            </a:r>
            <a:r>
              <a:rPr kumimoji="0" lang="en-US" altLang="ko-KR" i="1" dirty="0"/>
              <a:t>x</a:t>
            </a:r>
            <a:r>
              <a:rPr kumimoji="0" lang="en-US" altLang="ko-KR" dirty="0"/>
              <a:t> is the value that we want to get the </a:t>
            </a:r>
            <a:r>
              <a:rPr kumimoji="0" lang="en-US" altLang="ko-KR" i="1" dirty="0"/>
              <a:t>f</a:t>
            </a:r>
            <a:r>
              <a:rPr kumimoji="0" lang="en-US" altLang="ko-KR" dirty="0"/>
              <a:t>(</a:t>
            </a:r>
            <a:r>
              <a:rPr kumimoji="0" lang="en-US" altLang="ko-KR" i="1" dirty="0"/>
              <a:t>x</a:t>
            </a:r>
            <a:r>
              <a:rPr kumimoji="0" lang="en-US" altLang="ko-KR" dirty="0"/>
              <a:t>). </a:t>
            </a:r>
            <a:r>
              <a:rPr kumimoji="0" lang="en-US" altLang="ko-KR" dirty="0" smtClean="0"/>
              <a:t>}</a:t>
            </a:r>
            <a:endParaRPr kumimoji="0" lang="en-US" altLang="ko-KR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</a:t>
            </a:r>
            <a:r>
              <a:rPr kumimoji="0" lang="en-US" altLang="ko-KR" b="1" dirty="0"/>
              <a:t>for</a:t>
            </a:r>
            <a:r>
              <a:rPr kumimoji="0" lang="en-US" altLang="ko-KR" dirty="0"/>
              <a:t> </a:t>
            </a:r>
            <a:r>
              <a:rPr kumimoji="0" lang="en-US" altLang="ko-KR" i="1" dirty="0" err="1"/>
              <a:t>i</a:t>
            </a:r>
            <a:r>
              <a:rPr kumimoji="0" lang="en-US" altLang="ko-KR" dirty="0"/>
              <a:t> := 0 </a:t>
            </a:r>
            <a:r>
              <a:rPr kumimoji="0" lang="en-US" altLang="ko-KR" b="1" dirty="0"/>
              <a:t>to</a:t>
            </a:r>
            <a:r>
              <a:rPr kumimoji="0" lang="en-US" altLang="ko-KR" dirty="0"/>
              <a:t> </a:t>
            </a:r>
            <a:r>
              <a:rPr kumimoji="0" lang="en-US" altLang="ko-KR" i="1" dirty="0"/>
              <a:t>n</a:t>
            </a:r>
            <a:r>
              <a:rPr kumimoji="0" lang="en-US" altLang="ko-KR" dirty="0">
                <a:sym typeface="Symbol" pitchFamily="18" charset="2"/>
              </a:rPr>
              <a:t></a:t>
            </a:r>
            <a:r>
              <a:rPr kumimoji="0" lang="en-US" altLang="ko-KR" dirty="0"/>
              <a:t>1 {increment}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</a:t>
            </a:r>
            <a:r>
              <a:rPr kumimoji="0" lang="en-US" altLang="ko-KR" b="1" dirty="0"/>
              <a:t>begin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	</a:t>
            </a:r>
            <a:r>
              <a:rPr kumimoji="0" lang="en-US" altLang="ko-KR" i="1" dirty="0" err="1"/>
              <a:t>g</a:t>
            </a:r>
            <a:r>
              <a:rPr kumimoji="0" lang="en-US" altLang="ko-KR" baseline="-25000" dirty="0" err="1"/>
              <a:t>cur</a:t>
            </a:r>
            <a:r>
              <a:rPr kumimoji="0" lang="en-US" altLang="ko-KR" dirty="0"/>
              <a:t>[0] = </a:t>
            </a:r>
            <a:r>
              <a:rPr kumimoji="0" lang="en-US" altLang="ko-KR" i="1" dirty="0" err="1"/>
              <a:t>y</a:t>
            </a:r>
            <a:r>
              <a:rPr kumimoji="0" lang="en-US" altLang="ko-KR" i="1" baseline="-25000" dirty="0" err="1"/>
              <a:t>i</a:t>
            </a:r>
            <a:r>
              <a:rPr kumimoji="0" lang="en-US" altLang="ko-KR" dirty="0" smtClean="0"/>
              <a:t>;    // </a:t>
            </a:r>
            <a:r>
              <a:rPr kumimoji="0" lang="en-US" altLang="ko-KR" i="1" dirty="0" err="1" smtClean="0"/>
              <a:t>g</a:t>
            </a:r>
            <a:r>
              <a:rPr kumimoji="0" lang="en-US" altLang="ko-KR" baseline="-25000" dirty="0" err="1" smtClean="0"/>
              <a:t>xxx</a:t>
            </a:r>
            <a:r>
              <a:rPr kumimoji="0" lang="en-US" altLang="ko-KR" dirty="0" smtClean="0"/>
              <a:t>[0] = </a:t>
            </a:r>
            <a:r>
              <a:rPr kumimoji="0" lang="en-US" altLang="ko-KR" i="1" dirty="0" err="1" smtClean="0"/>
              <a:t>g</a:t>
            </a:r>
            <a:r>
              <a:rPr kumimoji="0" lang="en-US" altLang="ko-KR" i="1" baseline="-25000" dirty="0" err="1" smtClean="0"/>
              <a:t>i</a:t>
            </a:r>
            <a:r>
              <a:rPr kumimoji="0" lang="en-US" altLang="ko-KR" dirty="0" smtClean="0"/>
              <a:t>, </a:t>
            </a:r>
            <a:r>
              <a:rPr kumimoji="0" lang="en-US" altLang="ko-KR" i="1" dirty="0" err="1" smtClean="0"/>
              <a:t>g</a:t>
            </a:r>
            <a:r>
              <a:rPr kumimoji="0" lang="en-US" altLang="ko-KR" baseline="-25000" dirty="0" err="1" smtClean="0"/>
              <a:t>xxx</a:t>
            </a:r>
            <a:r>
              <a:rPr kumimoji="0" lang="en-US" altLang="ko-KR" dirty="0" smtClean="0"/>
              <a:t>[1] = </a:t>
            </a:r>
            <a:r>
              <a:rPr kumimoji="0" lang="en-US" altLang="ko-KR" i="1" dirty="0" smtClean="0"/>
              <a:t>g</a:t>
            </a:r>
            <a:r>
              <a:rPr kumimoji="0" lang="en-US" altLang="ko-KR" i="1" baseline="-25000" dirty="0" smtClean="0"/>
              <a:t>i</a:t>
            </a:r>
            <a:r>
              <a:rPr kumimoji="0" lang="en-US" altLang="ko-KR" baseline="-25000" dirty="0" smtClean="0"/>
              <a:t>-1</a:t>
            </a:r>
            <a:r>
              <a:rPr kumimoji="0" lang="en-US" altLang="ko-KR" i="1" baseline="-25000" dirty="0" smtClean="0"/>
              <a:t>,i</a:t>
            </a:r>
            <a:r>
              <a:rPr kumimoji="0" lang="en-US" altLang="ko-KR" dirty="0" smtClean="0"/>
              <a:t>, </a:t>
            </a:r>
            <a:r>
              <a:rPr kumimoji="0" lang="en-US" altLang="ko-KR" i="1" dirty="0" err="1" smtClean="0"/>
              <a:t>g</a:t>
            </a:r>
            <a:r>
              <a:rPr kumimoji="0" lang="en-US" altLang="ko-KR" baseline="-25000" dirty="0" err="1" smtClean="0"/>
              <a:t>xxx</a:t>
            </a:r>
            <a:r>
              <a:rPr kumimoji="0" lang="en-US" altLang="ko-KR" dirty="0" smtClean="0"/>
              <a:t>[2] = </a:t>
            </a:r>
            <a:r>
              <a:rPr kumimoji="0" lang="en-US" altLang="ko-KR" i="1" dirty="0" smtClean="0"/>
              <a:t>g</a:t>
            </a:r>
            <a:r>
              <a:rPr kumimoji="0" lang="en-US" altLang="ko-KR" i="1" baseline="-25000" dirty="0" smtClean="0"/>
              <a:t>i</a:t>
            </a:r>
            <a:r>
              <a:rPr kumimoji="0" lang="en-US" altLang="ko-KR" baseline="-25000" dirty="0" smtClean="0"/>
              <a:t>-2</a:t>
            </a:r>
            <a:r>
              <a:rPr kumimoji="0" lang="en-US" altLang="ko-KR" i="1" baseline="-25000" dirty="0" smtClean="0"/>
              <a:t>,i</a:t>
            </a:r>
            <a:r>
              <a:rPr kumimoji="0" lang="en-US" altLang="ko-KR" baseline="-25000" dirty="0" smtClean="0"/>
              <a:t>-1</a:t>
            </a:r>
            <a:r>
              <a:rPr kumimoji="0" lang="en-US" altLang="ko-KR" i="1" baseline="-25000" dirty="0" smtClean="0"/>
              <a:t>,I</a:t>
            </a:r>
            <a:r>
              <a:rPr kumimoji="0" lang="en-US" altLang="ko-KR" dirty="0" smtClean="0"/>
              <a:t>, … </a:t>
            </a:r>
            <a:endParaRPr kumimoji="0" lang="en-US" altLang="ko-KR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	</a:t>
            </a:r>
            <a:r>
              <a:rPr kumimoji="0" lang="en-US" altLang="ko-KR" i="1" dirty="0"/>
              <a:t>k</a:t>
            </a:r>
            <a:r>
              <a:rPr kumimoji="0" lang="en-US" altLang="ko-KR" dirty="0"/>
              <a:t> := 1</a:t>
            </a:r>
            <a:r>
              <a:rPr kumimoji="0" lang="en-US" altLang="ko-KR" dirty="0" smtClean="0"/>
              <a:t>;           // </a:t>
            </a:r>
            <a:r>
              <a:rPr kumimoji="0" lang="en-US" altLang="ko-KR" i="1" dirty="0" err="1" smtClean="0"/>
              <a:t>g</a:t>
            </a:r>
            <a:r>
              <a:rPr kumimoji="0" lang="en-US" altLang="ko-KR" baseline="-25000" dirty="0" err="1" smtClean="0"/>
              <a:t>prev</a:t>
            </a:r>
            <a:r>
              <a:rPr kumimoji="0" lang="en-US" altLang="ko-KR" dirty="0" smtClean="0"/>
              <a:t>[</a:t>
            </a:r>
            <a:r>
              <a:rPr kumimoji="0" lang="en-US" altLang="ko-KR" i="1" dirty="0" err="1" smtClean="0"/>
              <a:t>i</a:t>
            </a:r>
            <a:r>
              <a:rPr kumimoji="0" lang="en-US" altLang="ko-KR" dirty="0" smtClean="0"/>
              <a:t>]: previous row, </a:t>
            </a:r>
            <a:r>
              <a:rPr kumimoji="0" lang="en-US" altLang="ko-KR" i="1" dirty="0" err="1" smtClean="0"/>
              <a:t>g</a:t>
            </a:r>
            <a:r>
              <a:rPr kumimoji="0" lang="en-US" altLang="ko-KR" baseline="-25000" dirty="0" err="1" smtClean="0"/>
              <a:t>cur</a:t>
            </a:r>
            <a:r>
              <a:rPr kumimoji="0" lang="en-US" altLang="ko-KR" dirty="0" smtClean="0"/>
              <a:t>[</a:t>
            </a:r>
            <a:r>
              <a:rPr kumimoji="0" lang="en-US" altLang="ko-KR" i="1" dirty="0" err="1" smtClean="0"/>
              <a:t>i</a:t>
            </a:r>
            <a:r>
              <a:rPr kumimoji="0" lang="en-US" altLang="ko-KR" dirty="0" smtClean="0"/>
              <a:t>]: current row  </a:t>
            </a:r>
            <a:endParaRPr kumimoji="0" lang="en-US" altLang="ko-KR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	</a:t>
            </a:r>
            <a:r>
              <a:rPr kumimoji="0" lang="en-US" altLang="ko-KR" b="1" dirty="0"/>
              <a:t>for</a:t>
            </a:r>
            <a:r>
              <a:rPr kumimoji="0" lang="en-US" altLang="ko-KR" dirty="0"/>
              <a:t> </a:t>
            </a:r>
            <a:r>
              <a:rPr kumimoji="0" lang="en-US" altLang="ko-KR" i="1" dirty="0"/>
              <a:t>j</a:t>
            </a:r>
            <a:r>
              <a:rPr kumimoji="0" lang="en-US" altLang="ko-KR" dirty="0"/>
              <a:t> := </a:t>
            </a:r>
            <a:r>
              <a:rPr kumimoji="0" lang="en-US" altLang="ko-KR" i="1" dirty="0" err="1"/>
              <a:t>i</a:t>
            </a:r>
            <a:r>
              <a:rPr kumimoji="0" lang="en-US" altLang="ko-KR" dirty="0"/>
              <a:t> </a:t>
            </a:r>
            <a:r>
              <a:rPr kumimoji="0" lang="en-US" altLang="ko-KR" b="1" dirty="0"/>
              <a:t>to</a:t>
            </a:r>
            <a:r>
              <a:rPr kumimoji="0" lang="en-US" altLang="ko-KR" dirty="0"/>
              <a:t> 1 {decrement}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	</a:t>
            </a:r>
            <a:r>
              <a:rPr kumimoji="0" lang="en-US" altLang="ko-KR" b="1" dirty="0"/>
              <a:t>begin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		</a:t>
            </a:r>
            <a:r>
              <a:rPr kumimoji="0" lang="en-US" altLang="ko-KR" i="1" dirty="0" err="1"/>
              <a:t>g</a:t>
            </a:r>
            <a:r>
              <a:rPr kumimoji="0" lang="en-US" altLang="ko-KR" baseline="-25000" dirty="0" err="1"/>
              <a:t>cur</a:t>
            </a:r>
            <a:r>
              <a:rPr kumimoji="0" lang="en-US" altLang="ko-KR" dirty="0"/>
              <a:t>[</a:t>
            </a:r>
            <a:r>
              <a:rPr kumimoji="0" lang="en-US" altLang="ko-KR" i="1" dirty="0"/>
              <a:t>i</a:t>
            </a:r>
            <a:r>
              <a:rPr kumimoji="0" lang="en-US" altLang="ko-KR" dirty="0">
                <a:sym typeface="Symbol" pitchFamily="18" charset="2"/>
              </a:rPr>
              <a:t></a:t>
            </a:r>
            <a:r>
              <a:rPr kumimoji="0" lang="en-US" altLang="ko-KR" i="1" dirty="0">
                <a:sym typeface="Symbol" pitchFamily="18" charset="2"/>
              </a:rPr>
              <a:t>j</a:t>
            </a:r>
            <a:r>
              <a:rPr kumimoji="0" lang="en-US" altLang="ko-KR" dirty="0">
                <a:sym typeface="Symbol" pitchFamily="18" charset="2"/>
              </a:rPr>
              <a:t>+1</a:t>
            </a:r>
            <a:r>
              <a:rPr kumimoji="0" lang="en-US" altLang="ko-KR" dirty="0"/>
              <a:t>] := </a:t>
            </a:r>
            <a:r>
              <a:rPr kumimoji="0" lang="en-US" altLang="ko-KR" dirty="0" err="1"/>
              <a:t>calc_product</a:t>
            </a:r>
            <a:r>
              <a:rPr kumimoji="0" lang="en-US" altLang="ko-KR" dirty="0"/>
              <a:t>(</a:t>
            </a:r>
            <a:r>
              <a:rPr kumimoji="0" lang="en-US" altLang="ko-KR" i="1" dirty="0" err="1"/>
              <a:t>g</a:t>
            </a:r>
            <a:r>
              <a:rPr kumimoji="0" lang="en-US" altLang="ko-KR" baseline="-25000" dirty="0" err="1"/>
              <a:t>prev</a:t>
            </a:r>
            <a:r>
              <a:rPr kumimoji="0" lang="en-US" altLang="ko-KR" dirty="0"/>
              <a:t>[</a:t>
            </a:r>
            <a:r>
              <a:rPr kumimoji="0" lang="en-US" altLang="ko-KR" i="1" dirty="0" err="1"/>
              <a:t>i</a:t>
            </a:r>
            <a:r>
              <a:rPr kumimoji="0" lang="en-US" altLang="ko-KR" dirty="0" err="1">
                <a:sym typeface="Symbol" pitchFamily="18" charset="2"/>
              </a:rPr>
              <a:t></a:t>
            </a:r>
            <a:r>
              <a:rPr kumimoji="0" lang="en-US" altLang="ko-KR" i="1" dirty="0" err="1">
                <a:sym typeface="Symbol" pitchFamily="18" charset="2"/>
              </a:rPr>
              <a:t>j</a:t>
            </a:r>
            <a:r>
              <a:rPr kumimoji="0" lang="en-US" altLang="ko-KR" dirty="0"/>
              <a:t>], </a:t>
            </a:r>
            <a:r>
              <a:rPr kumimoji="0" lang="en-US" altLang="ko-KR" i="1" dirty="0" err="1"/>
              <a:t>g</a:t>
            </a:r>
            <a:r>
              <a:rPr kumimoji="0" lang="en-US" altLang="ko-KR" baseline="-25000" dirty="0" err="1"/>
              <a:t>cur</a:t>
            </a:r>
            <a:r>
              <a:rPr kumimoji="0" lang="en-US" altLang="ko-KR" dirty="0"/>
              <a:t>[</a:t>
            </a:r>
            <a:r>
              <a:rPr kumimoji="0" lang="en-US" altLang="ko-KR" i="1" dirty="0" err="1"/>
              <a:t>i</a:t>
            </a:r>
            <a:r>
              <a:rPr kumimoji="0" lang="en-US" altLang="ko-KR" dirty="0" err="1">
                <a:sym typeface="Symbol" pitchFamily="18" charset="2"/>
              </a:rPr>
              <a:t></a:t>
            </a:r>
            <a:r>
              <a:rPr kumimoji="0" lang="en-US" altLang="ko-KR" i="1" dirty="0" err="1">
                <a:sym typeface="Symbol" pitchFamily="18" charset="2"/>
              </a:rPr>
              <a:t>j</a:t>
            </a:r>
            <a:r>
              <a:rPr kumimoji="0" lang="en-US" altLang="ko-KR" dirty="0"/>
              <a:t>], </a:t>
            </a:r>
            <a:r>
              <a:rPr kumimoji="0" lang="en-US" altLang="ko-KR" i="1" dirty="0"/>
              <a:t>x</a:t>
            </a:r>
            <a:r>
              <a:rPr kumimoji="0" lang="en-US" altLang="ko-KR" i="1" baseline="-25000" dirty="0"/>
              <a:t>i</a:t>
            </a:r>
            <a:r>
              <a:rPr kumimoji="0" lang="en-US" altLang="ko-KR" dirty="0"/>
              <a:t>, </a:t>
            </a:r>
            <a:r>
              <a:rPr kumimoji="0" lang="en-US" altLang="ko-KR" i="1" dirty="0"/>
              <a:t>x</a:t>
            </a:r>
            <a:r>
              <a:rPr kumimoji="0" lang="en-US" altLang="ko-KR" i="1" baseline="-25000" dirty="0"/>
              <a:t>(</a:t>
            </a:r>
            <a:r>
              <a:rPr kumimoji="0" lang="en-US" altLang="ko-KR" i="1" baseline="-25000" dirty="0" err="1"/>
              <a:t>i</a:t>
            </a:r>
            <a:r>
              <a:rPr kumimoji="0" lang="en-US" altLang="ko-KR" i="1" baseline="-25000" dirty="0"/>
              <a:t>-k)</a:t>
            </a:r>
            <a:r>
              <a:rPr kumimoji="0" lang="en-US" altLang="ko-KR" dirty="0"/>
              <a:t>, </a:t>
            </a:r>
            <a:r>
              <a:rPr kumimoji="0" lang="en-US" altLang="ko-KR" i="1" dirty="0"/>
              <a:t>x</a:t>
            </a:r>
            <a:r>
              <a:rPr kumimoji="0" lang="en-US" altLang="ko-KR" dirty="0"/>
              <a:t>);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		</a:t>
            </a:r>
            <a:r>
              <a:rPr kumimoji="0" lang="en-US" altLang="ko-KR" i="1" dirty="0"/>
              <a:t>k</a:t>
            </a:r>
            <a:r>
              <a:rPr kumimoji="0" lang="en-US" altLang="ko-KR" dirty="0"/>
              <a:t> := </a:t>
            </a:r>
            <a:r>
              <a:rPr kumimoji="0" lang="en-US" altLang="ko-KR" i="1" dirty="0"/>
              <a:t>k</a:t>
            </a:r>
            <a:r>
              <a:rPr kumimoji="0" lang="en-US" altLang="ko-KR" dirty="0">
                <a:sym typeface="Symbol" pitchFamily="18" charset="2"/>
              </a:rPr>
              <a:t>+</a:t>
            </a:r>
            <a:r>
              <a:rPr kumimoji="0" lang="en-US" altLang="ko-KR" dirty="0"/>
              <a:t>1;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	</a:t>
            </a:r>
            <a:r>
              <a:rPr kumimoji="0" lang="en-US" altLang="ko-KR" b="1" dirty="0"/>
              <a:t>end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	</a:t>
            </a:r>
            <a:r>
              <a:rPr kumimoji="0" lang="en-US" altLang="ko-KR" b="1" dirty="0"/>
              <a:t>for</a:t>
            </a:r>
            <a:r>
              <a:rPr kumimoji="0" lang="en-US" altLang="ko-KR" dirty="0"/>
              <a:t> </a:t>
            </a:r>
            <a:r>
              <a:rPr kumimoji="0" lang="en-US" altLang="ko-KR" i="1" dirty="0"/>
              <a:t>j</a:t>
            </a:r>
            <a:r>
              <a:rPr kumimoji="0" lang="en-US" altLang="ko-KR" dirty="0"/>
              <a:t> := 0 </a:t>
            </a:r>
            <a:r>
              <a:rPr kumimoji="0" lang="en-US" altLang="ko-KR" b="1" dirty="0"/>
              <a:t>to</a:t>
            </a:r>
            <a:r>
              <a:rPr kumimoji="0" lang="en-US" altLang="ko-KR" dirty="0"/>
              <a:t> </a:t>
            </a:r>
            <a:r>
              <a:rPr kumimoji="0" lang="en-US" altLang="ko-KR" i="1" dirty="0" err="1"/>
              <a:t>i</a:t>
            </a:r>
            <a:endParaRPr kumimoji="0" lang="en-US" altLang="ko-KR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		</a:t>
            </a:r>
            <a:r>
              <a:rPr kumimoji="0" lang="en-US" altLang="ko-KR" i="1" dirty="0" err="1"/>
              <a:t>g</a:t>
            </a:r>
            <a:r>
              <a:rPr kumimoji="0" lang="en-US" altLang="ko-KR" baseline="-25000" dirty="0" err="1"/>
              <a:t>prev</a:t>
            </a:r>
            <a:r>
              <a:rPr kumimoji="0" lang="en-US" altLang="ko-KR" dirty="0"/>
              <a:t>[</a:t>
            </a:r>
            <a:r>
              <a:rPr kumimoji="0" lang="en-US" altLang="ko-KR" i="1" dirty="0"/>
              <a:t>j</a:t>
            </a:r>
            <a:r>
              <a:rPr kumimoji="0" lang="en-US" altLang="ko-KR" dirty="0"/>
              <a:t>] = </a:t>
            </a:r>
            <a:r>
              <a:rPr kumimoji="0" lang="en-US" altLang="ko-KR" i="1" dirty="0" err="1"/>
              <a:t>g</a:t>
            </a:r>
            <a:r>
              <a:rPr kumimoji="0" lang="en-US" altLang="ko-KR" baseline="-25000" dirty="0" err="1"/>
              <a:t>cur</a:t>
            </a:r>
            <a:r>
              <a:rPr kumimoji="0" lang="en-US" altLang="ko-KR" dirty="0"/>
              <a:t>[</a:t>
            </a:r>
            <a:r>
              <a:rPr kumimoji="0" lang="en-US" altLang="ko-KR" i="1" dirty="0"/>
              <a:t>j</a:t>
            </a:r>
            <a:r>
              <a:rPr kumimoji="0" lang="en-US" altLang="ko-KR" dirty="0"/>
              <a:t>];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</a:t>
            </a:r>
            <a:r>
              <a:rPr kumimoji="0" lang="en-US" altLang="ko-KR" b="1" dirty="0"/>
              <a:t>end</a:t>
            </a:r>
            <a:endParaRPr kumimoji="0" lang="en-US" altLang="ko-KR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dirty="0"/>
              <a:t>	</a:t>
            </a:r>
            <a:r>
              <a:rPr kumimoji="0" lang="en-US" altLang="ko-KR" b="1" dirty="0"/>
              <a:t>return </a:t>
            </a:r>
            <a:r>
              <a:rPr kumimoji="0" lang="en-US" altLang="ko-KR" dirty="0"/>
              <a:t>y;</a:t>
            </a:r>
          </a:p>
        </p:txBody>
      </p:sp>
      <p:sp>
        <p:nvSpPr>
          <p:cNvPr id="1502215" name="Text Box 7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502217" name="Rectangle 9"/>
          <p:cNvSpPr>
            <a:spLocks noChangeArrowheads="1"/>
          </p:cNvSpPr>
          <p:nvPr/>
        </p:nvSpPr>
        <p:spPr bwMode="auto">
          <a:xfrm>
            <a:off x="971550" y="2636838"/>
            <a:ext cx="6840538" cy="588962"/>
          </a:xfrm>
          <a:prstGeom prst="rect">
            <a:avLst/>
          </a:prstGeom>
          <a:noFill/>
          <a:ln w="12700">
            <a:solidFill>
              <a:srgbClr val="993366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02218" name="Rectangle 10"/>
          <p:cNvSpPr>
            <a:spLocks noChangeArrowheads="1"/>
          </p:cNvSpPr>
          <p:nvPr/>
        </p:nvSpPr>
        <p:spPr bwMode="auto">
          <a:xfrm>
            <a:off x="971550" y="3263900"/>
            <a:ext cx="6840538" cy="1539875"/>
          </a:xfrm>
          <a:prstGeom prst="rect">
            <a:avLst/>
          </a:prstGeom>
          <a:noFill/>
          <a:ln w="12700">
            <a:solidFill>
              <a:srgbClr val="993366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02219" name="Rectangle 11"/>
          <p:cNvSpPr>
            <a:spLocks noChangeArrowheads="1"/>
          </p:cNvSpPr>
          <p:nvPr/>
        </p:nvSpPr>
        <p:spPr bwMode="auto">
          <a:xfrm>
            <a:off x="971550" y="4835525"/>
            <a:ext cx="6840538" cy="685800"/>
          </a:xfrm>
          <a:prstGeom prst="rect">
            <a:avLst/>
          </a:prstGeom>
          <a:noFill/>
          <a:ln w="12700">
            <a:solidFill>
              <a:srgbClr val="993366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2217" grpId="0" animBg="1"/>
      <p:bldP spid="1502218" grpId="0" animBg="1"/>
      <p:bldP spid="15022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D85F30C-6A0E-4763-8B3C-F2956418625A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504258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504259" name="Rectangle 3"/>
          <p:cNvSpPr>
            <a:spLocks noChangeArrowheads="1"/>
          </p:cNvSpPr>
          <p:nvPr/>
        </p:nvSpPr>
        <p:spPr bwMode="auto">
          <a:xfrm>
            <a:off x="250825" y="1014413"/>
            <a:ext cx="8640763" cy="1693862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procedure</a:t>
            </a:r>
            <a:r>
              <a:rPr kumimoji="0" lang="en-US" altLang="ko-KR"/>
              <a:t> </a:t>
            </a:r>
            <a:r>
              <a:rPr kumimoji="0" lang="en-US" altLang="ko-KR" i="1"/>
              <a:t>calc_product</a:t>
            </a:r>
            <a:r>
              <a:rPr kumimoji="0" lang="en-US" altLang="ko-KR"/>
              <a:t>(</a:t>
            </a:r>
            <a:r>
              <a:rPr kumimoji="0" lang="en-US" altLang="ko-KR" i="1"/>
              <a:t>g</a:t>
            </a:r>
            <a:r>
              <a:rPr kumimoji="0" lang="en-US" altLang="ko-KR" i="1" baseline="-25000"/>
              <a:t>prev</a:t>
            </a:r>
            <a:r>
              <a:rPr kumimoji="0" lang="en-US" altLang="ko-KR"/>
              <a:t>, </a:t>
            </a:r>
            <a:r>
              <a:rPr kumimoji="0" lang="en-US" altLang="ko-KR" i="1"/>
              <a:t>g</a:t>
            </a:r>
            <a:r>
              <a:rPr kumimoji="0" lang="en-US" altLang="ko-KR" i="1" baseline="-25000"/>
              <a:t>cur</a:t>
            </a:r>
            <a:r>
              <a:rPr kumimoji="0" lang="en-US" altLang="ko-KR"/>
              <a:t>, </a:t>
            </a:r>
            <a:r>
              <a:rPr kumimoji="0" lang="en-US" altLang="ko-KR" i="1"/>
              <a:t>x</a:t>
            </a:r>
            <a:r>
              <a:rPr kumimoji="0" lang="en-US" altLang="ko-KR" i="1" baseline="-25000"/>
              <a:t>e</a:t>
            </a:r>
            <a:r>
              <a:rPr kumimoji="0" lang="en-US" altLang="ko-KR"/>
              <a:t>, </a:t>
            </a:r>
            <a:r>
              <a:rPr kumimoji="0" lang="en-US" altLang="ko-KR" i="1"/>
              <a:t>x</a:t>
            </a:r>
            <a:r>
              <a:rPr kumimoji="0" lang="en-US" altLang="ko-KR" i="1" baseline="-25000"/>
              <a:t>s</a:t>
            </a:r>
            <a:r>
              <a:rPr kumimoji="0" lang="en-US" altLang="ko-KR"/>
              <a:t>, </a:t>
            </a:r>
            <a:r>
              <a:rPr kumimoji="0" lang="en-US" altLang="ko-KR" i="1"/>
              <a:t>x</a:t>
            </a:r>
            <a:r>
              <a:rPr kumimoji="0" lang="en-US" altLang="ko-KR"/>
              <a:t>: real numbers)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y :=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return </a:t>
            </a:r>
            <a:r>
              <a:rPr kumimoji="0" lang="en-US" altLang="ko-KR"/>
              <a:t>y;</a:t>
            </a:r>
          </a:p>
        </p:txBody>
      </p:sp>
      <p:graphicFrame>
        <p:nvGraphicFramePr>
          <p:cNvPr id="1504260" name="Object 4"/>
          <p:cNvGraphicFramePr>
            <a:graphicFrameLocks noChangeAspect="1"/>
          </p:cNvGraphicFramePr>
          <p:nvPr/>
        </p:nvGraphicFramePr>
        <p:xfrm>
          <a:off x="1144588" y="1458913"/>
          <a:ext cx="2894012" cy="795337"/>
        </p:xfrm>
        <a:graphic>
          <a:graphicData uri="http://schemas.openxmlformats.org/presentationml/2006/ole">
            <p:oleObj spid="_x0000_s1504260" name="Equation" r:id="rId4" imgW="1244520" imgH="342720" progId="">
              <p:embed/>
            </p:oleObj>
          </a:graphicData>
        </a:graphic>
      </p:graphicFrame>
      <p:sp>
        <p:nvSpPr>
          <p:cNvPr id="1504261" name="Text Box 5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4C1F71C-7600-4ADD-A65B-6B774F32D1F3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64282" name="AutoShape 26"/>
          <p:cNvSpPr>
            <a:spLocks noChangeArrowheads="1"/>
          </p:cNvSpPr>
          <p:nvPr/>
        </p:nvSpPr>
        <p:spPr bwMode="auto">
          <a:xfrm>
            <a:off x="250825" y="1098550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864258" name="Rectangle 2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864259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569325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선형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라그랑제 다항식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네빌레의 반복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뉴튼 다항식에 의한 보간법</a:t>
            </a:r>
          </a:p>
        </p:txBody>
      </p:sp>
      <p:sp>
        <p:nvSpPr>
          <p:cNvPr id="864291" name="Text Box 35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Linear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4C7558D-EB5C-4DAB-95D7-4CE0D1DC0695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500162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주어진 문제</a:t>
            </a:r>
            <a:r>
              <a:rPr lang="en-US" altLang="ko-KR" sz="2000">
                <a:ea typeface="HY헤드라인M" pitchFamily="18" charset="-127"/>
              </a:rPr>
              <a:t>: </a:t>
            </a:r>
            <a:r>
              <a:rPr lang="ko-KR" altLang="en-US" sz="2000">
                <a:ea typeface="HY헤드라인M" pitchFamily="18" charset="-127"/>
              </a:rPr>
              <a:t>다음 표와 같이 다섯 개의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값과 이의 함수 값이 주어졌을 때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= 2.7</a:t>
            </a:r>
            <a:r>
              <a:rPr lang="ko-KR" altLang="en-US" sz="2000">
                <a:ea typeface="HY헤드라인M" pitchFamily="18" charset="-127"/>
              </a:rPr>
              <a:t>에 대한 근사 함수 값을 네빌레의 반복 보간법으로 구하시오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500163" name="Rectangle 3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(1/4)</a:t>
            </a:r>
          </a:p>
        </p:txBody>
      </p:sp>
      <p:sp>
        <p:nvSpPr>
          <p:cNvPr id="1500165" name="Text Box 5"/>
          <p:cNvSpPr txBox="1">
            <a:spLocks noChangeArrowheads="1"/>
          </p:cNvSpPr>
          <p:nvPr/>
        </p:nvSpPr>
        <p:spPr bwMode="auto">
          <a:xfrm>
            <a:off x="323850" y="4805363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참고</a:t>
            </a:r>
            <a:r>
              <a:rPr lang="en-US" altLang="ko-KR" sz="2000">
                <a:ea typeface="HY헤드라인M" pitchFamily="18" charset="-127"/>
              </a:rPr>
              <a:t>: </a:t>
            </a:r>
            <a:r>
              <a:rPr lang="ko-KR" altLang="en-US" sz="2000">
                <a:ea typeface="HY헤드라인M" pitchFamily="18" charset="-127"/>
              </a:rPr>
              <a:t>상기 표의 함수 값은 </a:t>
            </a:r>
            <a:r>
              <a:rPr lang="ko-KR" altLang="en-US" sz="2000" i="1">
                <a:ea typeface="HY헤드라인M" pitchFamily="18" charset="-127"/>
              </a:rPr>
              <a:t>                 </a:t>
            </a:r>
            <a:r>
              <a:rPr lang="ko-KR" altLang="en-US" sz="2000">
                <a:ea typeface="HY헤드라인M" pitchFamily="18" charset="-127"/>
              </a:rPr>
              <a:t>에 해당한다</a:t>
            </a:r>
            <a:r>
              <a:rPr lang="en-US" altLang="ko-KR" sz="2000">
                <a:ea typeface="HY헤드라인M" pitchFamily="18" charset="-127"/>
              </a:rPr>
              <a:t>.  </a:t>
            </a:r>
          </a:p>
        </p:txBody>
      </p:sp>
      <p:graphicFrame>
        <p:nvGraphicFramePr>
          <p:cNvPr id="1500192" name="Group 32"/>
          <p:cNvGraphicFramePr>
            <a:graphicFrameLocks noGrp="1"/>
          </p:cNvGraphicFramePr>
          <p:nvPr/>
        </p:nvGraphicFramePr>
        <p:xfrm>
          <a:off x="900113" y="1951038"/>
          <a:ext cx="3095625" cy="2388240"/>
        </p:xfrm>
        <a:graphic>
          <a:graphicData uri="http://schemas.openxmlformats.org/drawingml/2006/table">
            <a:tbl>
              <a:tblPr/>
              <a:tblGrid>
                <a:gridCol w="1574800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</a:p>
                  </a:txBody>
                  <a:tcPr marL="54000" marR="54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1.0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1.414214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1.732051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2.0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5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2.236068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0186" name="Text Box 26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500187" name="Object 27"/>
          <p:cNvGraphicFramePr>
            <a:graphicFrameLocks noChangeAspect="1"/>
          </p:cNvGraphicFramePr>
          <p:nvPr/>
        </p:nvGraphicFramePr>
        <p:xfrm>
          <a:off x="3708400" y="4783138"/>
          <a:ext cx="1276350" cy="517525"/>
        </p:xfrm>
        <a:graphic>
          <a:graphicData uri="http://schemas.openxmlformats.org/presentationml/2006/ole">
            <p:oleObj spid="_x0000_s1500187" name="Equation" r:id="rId5" imgW="469800" imgH="1904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C86376B-2C14-4E1C-BFF9-86C4E2CB6DF1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507331" name="Rectangle 3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(2/4)</a:t>
            </a:r>
          </a:p>
        </p:txBody>
      </p:sp>
      <p:sp>
        <p:nvSpPr>
          <p:cNvPr id="1507356" name="Text Box 28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507358" name="Picture 30" descr="nevile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908050"/>
            <a:ext cx="8064500" cy="5381625"/>
          </a:xfrm>
          <a:prstGeom prst="rect">
            <a:avLst/>
          </a:prstGeom>
          <a:noFill/>
        </p:spPr>
      </p:pic>
      <p:sp>
        <p:nvSpPr>
          <p:cNvPr id="1507359" name="Rectangle 31"/>
          <p:cNvSpPr>
            <a:spLocks noChangeArrowheads="1"/>
          </p:cNvSpPr>
          <p:nvPr/>
        </p:nvSpPr>
        <p:spPr bwMode="auto">
          <a:xfrm>
            <a:off x="323850" y="1125538"/>
            <a:ext cx="6840538" cy="576262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507362" name="Group 34"/>
          <p:cNvGrpSpPr>
            <a:grpSpLocks/>
          </p:cNvGrpSpPr>
          <p:nvPr/>
        </p:nvGrpSpPr>
        <p:grpSpPr bwMode="auto">
          <a:xfrm>
            <a:off x="323850" y="1773238"/>
            <a:ext cx="6840538" cy="1547812"/>
            <a:chOff x="204" y="1117"/>
            <a:chExt cx="4309" cy="975"/>
          </a:xfrm>
        </p:grpSpPr>
        <p:sp>
          <p:nvSpPr>
            <p:cNvPr id="1507360" name="Rectangle 32"/>
            <p:cNvSpPr>
              <a:spLocks noChangeArrowheads="1"/>
            </p:cNvSpPr>
            <p:nvPr/>
          </p:nvSpPr>
          <p:spPr bwMode="auto">
            <a:xfrm>
              <a:off x="204" y="1117"/>
              <a:ext cx="4309" cy="13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07361" name="Rectangle 33"/>
            <p:cNvSpPr>
              <a:spLocks noChangeArrowheads="1"/>
            </p:cNvSpPr>
            <p:nvPr/>
          </p:nvSpPr>
          <p:spPr bwMode="auto">
            <a:xfrm>
              <a:off x="204" y="1752"/>
              <a:ext cx="4309" cy="340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507365" name="Group 37"/>
          <p:cNvGrpSpPr>
            <a:grpSpLocks/>
          </p:cNvGrpSpPr>
          <p:nvPr/>
        </p:nvGrpSpPr>
        <p:grpSpPr bwMode="auto">
          <a:xfrm>
            <a:off x="323850" y="2433638"/>
            <a:ext cx="6840538" cy="1687512"/>
            <a:chOff x="204" y="1533"/>
            <a:chExt cx="4309" cy="1063"/>
          </a:xfrm>
        </p:grpSpPr>
        <p:sp>
          <p:nvSpPr>
            <p:cNvPr id="1507363" name="Rectangle 35"/>
            <p:cNvSpPr>
              <a:spLocks noChangeArrowheads="1"/>
            </p:cNvSpPr>
            <p:nvPr/>
          </p:nvSpPr>
          <p:spPr bwMode="auto">
            <a:xfrm>
              <a:off x="204" y="1533"/>
              <a:ext cx="4309" cy="13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07364" name="Rectangle 36"/>
            <p:cNvSpPr>
              <a:spLocks noChangeArrowheads="1"/>
            </p:cNvSpPr>
            <p:nvPr/>
          </p:nvSpPr>
          <p:spPr bwMode="auto">
            <a:xfrm>
              <a:off x="204" y="2160"/>
              <a:ext cx="4309" cy="43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507366" name="Rectangle 38"/>
          <p:cNvSpPr>
            <a:spLocks noChangeArrowheads="1"/>
          </p:cNvSpPr>
          <p:nvPr/>
        </p:nvSpPr>
        <p:spPr bwMode="auto">
          <a:xfrm>
            <a:off x="323850" y="4246563"/>
            <a:ext cx="6840538" cy="1881187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7359" grpId="0" animBg="1"/>
      <p:bldP spid="15073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D102C2B-A465-42C5-BB54-D69E8894F306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511426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(3/4)</a:t>
            </a:r>
          </a:p>
        </p:txBody>
      </p:sp>
      <p:sp>
        <p:nvSpPr>
          <p:cNvPr id="1511427" name="Text Box 3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511428" name="Picture 4" descr="nevile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981075"/>
            <a:ext cx="8569325" cy="3968750"/>
          </a:xfrm>
          <a:prstGeom prst="rect">
            <a:avLst/>
          </a:prstGeom>
          <a:noFill/>
        </p:spPr>
      </p:pic>
      <p:sp>
        <p:nvSpPr>
          <p:cNvPr id="1511429" name="Rectangle 5"/>
          <p:cNvSpPr>
            <a:spLocks noChangeArrowheads="1"/>
          </p:cNvSpPr>
          <p:nvPr/>
        </p:nvSpPr>
        <p:spPr bwMode="auto">
          <a:xfrm>
            <a:off x="179388" y="1339850"/>
            <a:ext cx="7272337" cy="1670050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11430" name="Rectangle 6"/>
          <p:cNvSpPr>
            <a:spLocks noChangeArrowheads="1"/>
          </p:cNvSpPr>
          <p:nvPr/>
        </p:nvSpPr>
        <p:spPr bwMode="auto">
          <a:xfrm>
            <a:off x="179388" y="3789363"/>
            <a:ext cx="7272337" cy="804862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1429" grpId="0" animBg="1"/>
      <p:bldP spid="15114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DB1C53E-73C1-46BA-82C8-6E29FA0337B1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509378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(4/4)</a:t>
            </a:r>
          </a:p>
        </p:txBody>
      </p:sp>
      <p:sp>
        <p:nvSpPr>
          <p:cNvPr id="1509379" name="Text Box 3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509380" name="Picture 4" descr="nevile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125538"/>
            <a:ext cx="8353425" cy="284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228CC4D-3C26-413A-ACA8-2377D6FC4C7B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513474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네빌레의 반복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</a:t>
            </a:r>
          </a:p>
        </p:txBody>
      </p:sp>
      <p:sp>
        <p:nvSpPr>
          <p:cNvPr id="1513477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</a:t>
            </a:r>
          </a:p>
        </p:txBody>
      </p:sp>
      <p:sp>
        <p:nvSpPr>
          <p:cNvPr id="1513478" name="Text Box 6"/>
          <p:cNvSpPr txBox="1">
            <a:spLocks noChangeArrowheads="1"/>
          </p:cNvSpPr>
          <p:nvPr/>
        </p:nvSpPr>
        <p:spPr bwMode="auto">
          <a:xfrm>
            <a:off x="323850" y="337820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실행 결과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= 2.7)</a:t>
            </a:r>
          </a:p>
        </p:txBody>
      </p:sp>
      <p:sp>
        <p:nvSpPr>
          <p:cNvPr id="1513480" name="Text Box 8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Nevile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513481" name="Picture 9" descr="nevile-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341438"/>
            <a:ext cx="7848600" cy="1712912"/>
          </a:xfrm>
          <a:prstGeom prst="rect">
            <a:avLst/>
          </a:prstGeom>
          <a:noFill/>
        </p:spPr>
      </p:pic>
      <p:pic>
        <p:nvPicPr>
          <p:cNvPr id="1513482" name="Picture 10" descr="nevile-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3860800"/>
            <a:ext cx="7920037" cy="221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82C1875-2EFF-4821-A0C4-496D02309B2C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485826" name="AutoShape 2"/>
          <p:cNvSpPr>
            <a:spLocks noChangeArrowheads="1"/>
          </p:cNvSpPr>
          <p:nvPr/>
        </p:nvSpPr>
        <p:spPr bwMode="auto">
          <a:xfrm>
            <a:off x="250825" y="2840038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85827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485828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선형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라그랑제 다항식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네빌레의 반복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뉴튼 다항식에 의한 보간법</a:t>
            </a:r>
          </a:p>
        </p:txBody>
      </p:sp>
      <p:sp>
        <p:nvSpPr>
          <p:cNvPr id="1485829" name="Text Box 5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E243068-7446-4AC9-9DE3-40BA100B7007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517570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뉴튼 보간법 개요</a:t>
            </a:r>
          </a:p>
        </p:txBody>
      </p:sp>
      <p:sp>
        <p:nvSpPr>
          <p:cNvPr id="1517571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189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뉴튼 보간법은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네빌레 보간법과 유사하게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라그랑제 보간법의 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1) </a:t>
            </a:r>
            <a:r>
              <a:rPr lang="ko-KR" altLang="en-US" sz="2000">
                <a:ea typeface="HY헤드라인M" pitchFamily="18" charset="-127"/>
              </a:rPr>
              <a:t>하나의 보간을 위해 필요한 계산량이 많고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2) </a:t>
            </a:r>
            <a:r>
              <a:rPr lang="ko-KR" altLang="en-US" sz="2000">
                <a:ea typeface="HY헤드라인M" pitchFamily="18" charset="-127"/>
              </a:rPr>
              <a:t>데이터의 수가 증가할 때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바로 직전의 결과를 사용하지 못하며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solidFill>
                  <a:srgbClr val="B2B2B2"/>
                </a:solidFill>
                <a:ea typeface="HY헤드라인M" pitchFamily="18" charset="-127"/>
              </a:rPr>
              <a:t>3) </a:t>
            </a:r>
            <a:r>
              <a:rPr lang="ko-KR" altLang="en-US" sz="2000">
                <a:solidFill>
                  <a:srgbClr val="B2B2B2"/>
                </a:solidFill>
                <a:ea typeface="HY헤드라인M" pitchFamily="18" charset="-127"/>
              </a:rPr>
              <a:t>에러 계산이 용이하지 않은</a:t>
            </a:r>
            <a:r>
              <a:rPr lang="ko-KR" altLang="en-US" sz="2000">
                <a:ea typeface="HY헤드라인M" pitchFamily="18" charset="-127"/>
              </a:rPr>
              <a:t/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문제점을 해결한다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517573" name="Text Box 5"/>
          <p:cNvSpPr txBox="1">
            <a:spLocks noChangeArrowheads="1"/>
          </p:cNvSpPr>
          <p:nvPr/>
        </p:nvSpPr>
        <p:spPr bwMode="auto">
          <a:xfrm>
            <a:off x="323850" y="3500438"/>
            <a:ext cx="8569325" cy="2498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뉴튼 보간법에서는 기존 데이터를 기초로 차분표</a:t>
            </a:r>
            <a:r>
              <a:rPr lang="en-US" altLang="ko-KR" sz="2000">
                <a:ea typeface="HY헤드라인M" pitchFamily="18" charset="-127"/>
              </a:rPr>
              <a:t>(differential table)</a:t>
            </a:r>
            <a:r>
              <a:rPr lang="ko-KR" altLang="en-US" sz="2000">
                <a:ea typeface="HY헤드라인M" pitchFamily="18" charset="-127"/>
              </a:rPr>
              <a:t>를 구성하고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 차분표를 사용하여 보간 공식을 구한다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또한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새로운 데이터가 추가되어도 그 차수를 늘리기 쉬운 장점이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뉴튼 보간법은 데이터의 종류 및 방법에 따라 다음 세 가지가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주어진 점의 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>
                <a:ea typeface="HY헤드라인M" pitchFamily="18" charset="-127"/>
              </a:rPr>
              <a:t> </a:t>
            </a:r>
            <a:r>
              <a:rPr lang="ko-KR" altLang="en-US">
                <a:ea typeface="HY헤드라인M" pitchFamily="18" charset="-127"/>
              </a:rPr>
              <a:t>값 간격이 등간격이 </a:t>
            </a:r>
            <a:r>
              <a:rPr lang="ko-KR" altLang="en-US" u="sng">
                <a:ea typeface="HY헤드라인M" pitchFamily="18" charset="-127"/>
              </a:rPr>
              <a:t>아닌</a:t>
            </a:r>
            <a:r>
              <a:rPr lang="ko-KR" altLang="en-US">
                <a:ea typeface="HY헤드라인M" pitchFamily="18" charset="-127"/>
              </a:rPr>
              <a:t> 경우</a:t>
            </a:r>
            <a:r>
              <a:rPr lang="en-US" altLang="ko-KR">
                <a:ea typeface="HY헤드라인M" pitchFamily="18" charset="-127"/>
              </a:rPr>
              <a:t>: </a:t>
            </a:r>
            <a:r>
              <a:rPr lang="ko-KR" altLang="en-US">
                <a:ea typeface="HY헤드라인M" pitchFamily="18" charset="-127"/>
              </a:rPr>
              <a:t>분할 차분법</a:t>
            </a:r>
          </a:p>
          <a:p>
            <a:pPr marL="530225" lvl="1" indent="-236538">
              <a:lnSpc>
                <a:spcPct val="12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>
                <a:ea typeface="HY헤드라인M" pitchFamily="18" charset="-127"/>
              </a:rPr>
              <a:t>주어진 점의 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>
                <a:ea typeface="HY헤드라인M" pitchFamily="18" charset="-127"/>
              </a:rPr>
              <a:t> </a:t>
            </a:r>
            <a:r>
              <a:rPr lang="ko-KR" altLang="en-US">
                <a:ea typeface="HY헤드라인M" pitchFamily="18" charset="-127"/>
              </a:rPr>
              <a:t>값 간격이 등간격인 경우</a:t>
            </a:r>
            <a:r>
              <a:rPr lang="en-US" altLang="ko-KR">
                <a:ea typeface="HY헤드라인M" pitchFamily="18" charset="-127"/>
              </a:rPr>
              <a:t>: </a:t>
            </a:r>
            <a:r>
              <a:rPr lang="ko-KR" altLang="en-US">
                <a:ea typeface="HY헤드라인M" pitchFamily="18" charset="-127"/>
              </a:rPr>
              <a:t>전향 차분법 혹은 후향 차분법</a:t>
            </a:r>
          </a:p>
        </p:txBody>
      </p:sp>
      <p:sp>
        <p:nvSpPr>
          <p:cNvPr id="1517574" name="Text Box 6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294C8CC8-6EF7-4AF3-BFF7-7FFCD545C2C3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519618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분할 차분법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(1/4)</a:t>
            </a:r>
          </a:p>
        </p:txBody>
      </p:sp>
      <p:sp>
        <p:nvSpPr>
          <p:cNvPr id="1519619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116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서로 다른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+1)</a:t>
            </a:r>
            <a:r>
              <a:rPr lang="ko-KR" altLang="en-US" sz="2000">
                <a:ea typeface="HY헤드라인M" pitchFamily="18" charset="-127"/>
              </a:rPr>
              <a:t>개의 점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0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2</a:t>
            </a:r>
            <a:r>
              <a:rPr lang="en-US" altLang="ko-KR" sz="2000">
                <a:ea typeface="HY헤드라인M" pitchFamily="18" charset="-127"/>
              </a:rPr>
              <a:t>, …,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에 대해서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함수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와 함수 값이 같은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차 이하의 다항식 </a:t>
            </a:r>
            <a:r>
              <a:rPr lang="en-US" altLang="ko-KR" sz="2000" i="1">
                <a:ea typeface="HY헤드라인M" pitchFamily="18" charset="-127"/>
              </a:rPr>
              <a:t>P</a:t>
            </a:r>
            <a:r>
              <a:rPr lang="en-US" altLang="ko-KR" sz="2000" i="1" baseline="-25000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가 다음과 같이 주어진다고 하자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다음과 같은 형태를 뉴튼형이라 한다</a:t>
            </a:r>
            <a:r>
              <a:rPr lang="en-US" altLang="ko-KR" sz="2000">
                <a:ea typeface="HY헤드라인M" pitchFamily="18" charset="-127"/>
              </a:rPr>
              <a:t>.) </a:t>
            </a:r>
          </a:p>
        </p:txBody>
      </p:sp>
      <p:sp>
        <p:nvSpPr>
          <p:cNvPr id="1519621" name="Text Box 5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519622" name="Text Box 6"/>
          <p:cNvSpPr txBox="1">
            <a:spLocks noChangeArrowheads="1"/>
          </p:cNvSpPr>
          <p:nvPr/>
        </p:nvSpPr>
        <p:spPr bwMode="auto">
          <a:xfrm>
            <a:off x="323850" y="3201988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그러면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각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값에 따라서 다음 관계가 만족하고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이에 따라 상수항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 baseline="-25000">
                <a:ea typeface="HY헤드라인M" pitchFamily="18" charset="-127"/>
              </a:rPr>
              <a:t>0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en-US" altLang="ko-KR" sz="2000">
                <a:ea typeface="HY헤드라인M" pitchFamily="18" charset="-127"/>
              </a:rPr>
              <a:t>, …</a:t>
            </a:r>
            <a:r>
              <a:rPr lang="ko-KR" altLang="en-US" sz="2000">
                <a:ea typeface="HY헤드라인M" pitchFamily="18" charset="-127"/>
              </a:rPr>
              <a:t>을 순서대로 구할 수 있다</a:t>
            </a:r>
            <a:r>
              <a:rPr lang="en-US" altLang="ko-KR" sz="2000">
                <a:ea typeface="HY헤드라인M" pitchFamily="18" charset="-127"/>
              </a:rPr>
              <a:t>. </a:t>
            </a:r>
          </a:p>
        </p:txBody>
      </p:sp>
      <p:graphicFrame>
        <p:nvGraphicFramePr>
          <p:cNvPr id="1519624" name="Object 8"/>
          <p:cNvGraphicFramePr>
            <a:graphicFrameLocks noChangeAspect="1"/>
          </p:cNvGraphicFramePr>
          <p:nvPr/>
        </p:nvGraphicFramePr>
        <p:xfrm>
          <a:off x="684213" y="2214563"/>
          <a:ext cx="8280400" cy="493712"/>
        </p:xfrm>
        <a:graphic>
          <a:graphicData uri="http://schemas.openxmlformats.org/presentationml/2006/ole">
            <p:oleObj spid="_x0000_s1519624" name="Equation" r:id="rId5" imgW="3403440" imgH="203040" progId="">
              <p:embed/>
            </p:oleObj>
          </a:graphicData>
        </a:graphic>
      </p:graphicFrame>
      <p:graphicFrame>
        <p:nvGraphicFramePr>
          <p:cNvPr id="1519625" name="Object 9"/>
          <p:cNvGraphicFramePr>
            <a:graphicFrameLocks noChangeAspect="1"/>
          </p:cNvGraphicFramePr>
          <p:nvPr/>
        </p:nvGraphicFramePr>
        <p:xfrm>
          <a:off x="750888" y="4117975"/>
          <a:ext cx="6484937" cy="1870075"/>
        </p:xfrm>
        <a:graphic>
          <a:graphicData uri="http://schemas.openxmlformats.org/presentationml/2006/ole">
            <p:oleObj spid="_x0000_s1519625" name="Equation" r:id="rId6" imgW="2374560" imgH="685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EE19607-5632-463C-B620-33B3C758338F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521666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분할 차분법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(2/4)</a:t>
            </a:r>
          </a:p>
        </p:txBody>
      </p:sp>
      <p:sp>
        <p:nvSpPr>
          <p:cNvPr id="1521667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중복된 계산식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예</a:t>
            </a:r>
            <a:r>
              <a:rPr lang="en-US" altLang="ko-KR" sz="2000">
                <a:ea typeface="HY헤드라인M" pitchFamily="18" charset="-127"/>
              </a:rPr>
              <a:t>: 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2</a:t>
            </a:r>
            <a:r>
              <a:rPr lang="en-US" altLang="ko-KR" sz="2000">
                <a:ea typeface="HY헤드라인M" pitchFamily="18" charset="-127"/>
                <a:sym typeface="Symbol" pitchFamily="18" charset="2"/>
              </a:rPr>
              <a:t>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0</a:t>
            </a:r>
            <a:r>
              <a:rPr lang="en-US" altLang="ko-KR" sz="2000">
                <a:ea typeface="HY헤드라인M" pitchFamily="18" charset="-127"/>
              </a:rPr>
              <a:t>))</a:t>
            </a:r>
            <a:r>
              <a:rPr lang="ko-KR" altLang="en-US" sz="2000">
                <a:ea typeface="HY헤드라인M" pitchFamily="18" charset="-127"/>
              </a:rPr>
              <a:t>을 줄이기 위해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분할 차분 기호를 사용한다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</a:rPr>
              <a:t>(</a:t>
            </a: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solidFill>
                  <a:schemeClr val="bg2"/>
                </a:solidFill>
                <a:ea typeface="HY헤드라인M" pitchFamily="18" charset="-127"/>
                <a:sym typeface="Wingdings" pitchFamily="2" charset="2"/>
              </a:rPr>
              <a:t>일종의 </a:t>
            </a: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  <a:sym typeface="Wingdings" pitchFamily="2" charset="2"/>
              </a:rPr>
              <a:t>dynamic programming </a:t>
            </a:r>
            <a:r>
              <a:rPr lang="ko-KR" altLang="en-US" sz="2000">
                <a:solidFill>
                  <a:schemeClr val="bg2"/>
                </a:solidFill>
                <a:ea typeface="HY헤드라인M" pitchFamily="18" charset="-127"/>
                <a:sym typeface="Wingdings" pitchFamily="2" charset="2"/>
              </a:rPr>
              <a:t>기법으로 볼 수 있다</a:t>
            </a:r>
            <a:r>
              <a:rPr lang="en-US" altLang="ko-KR" sz="2000">
                <a:solidFill>
                  <a:schemeClr val="bg2"/>
                </a:solidFill>
                <a:ea typeface="HY헤드라인M" pitchFamily="18" charset="-127"/>
                <a:sym typeface="Wingdings" pitchFamily="2" charset="2"/>
              </a:rPr>
              <a:t>.)</a:t>
            </a:r>
            <a:endParaRPr lang="en-US" altLang="ko-KR" sz="2000">
              <a:solidFill>
                <a:schemeClr val="bg2"/>
              </a:solidFill>
              <a:ea typeface="HY헤드라인M" pitchFamily="18" charset="-127"/>
            </a:endParaRPr>
          </a:p>
        </p:txBody>
      </p:sp>
      <p:sp>
        <p:nvSpPr>
          <p:cNvPr id="1521668" name="Text Box 4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521669" name="Text Box 5"/>
          <p:cNvSpPr txBox="1">
            <a:spLocks noChangeArrowheads="1"/>
          </p:cNvSpPr>
          <p:nvPr/>
        </p:nvSpPr>
        <p:spPr bwMode="auto">
          <a:xfrm>
            <a:off x="323850" y="501332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이를 일반화 시켜서 표현하면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521671" name="Object 7"/>
          <p:cNvGraphicFramePr>
            <a:graphicFrameLocks noChangeAspect="1"/>
          </p:cNvGraphicFramePr>
          <p:nvPr/>
        </p:nvGraphicFramePr>
        <p:xfrm>
          <a:off x="611188" y="1812925"/>
          <a:ext cx="7561262" cy="3046413"/>
        </p:xfrm>
        <a:graphic>
          <a:graphicData uri="http://schemas.openxmlformats.org/presentationml/2006/ole">
            <p:oleObj spid="_x0000_s1521671" name="Equation" r:id="rId5" imgW="2831760" imgH="1143000" progId="">
              <p:embed/>
            </p:oleObj>
          </a:graphicData>
        </a:graphic>
      </p:graphicFrame>
      <p:graphicFrame>
        <p:nvGraphicFramePr>
          <p:cNvPr id="1521672" name="Object 8"/>
          <p:cNvGraphicFramePr>
            <a:graphicFrameLocks noChangeAspect="1"/>
          </p:cNvGraphicFramePr>
          <p:nvPr/>
        </p:nvGraphicFramePr>
        <p:xfrm>
          <a:off x="800100" y="5516563"/>
          <a:ext cx="6435725" cy="923925"/>
        </p:xfrm>
        <a:graphic>
          <a:graphicData uri="http://schemas.openxmlformats.org/presentationml/2006/ole">
            <p:oleObj spid="_x0000_s1521672" name="Equation" r:id="rId6" imgW="2209680" imgH="317160" progId="">
              <p:embed/>
            </p:oleObj>
          </a:graphicData>
        </a:graphic>
      </p:graphicFrame>
      <p:graphicFrame>
        <p:nvGraphicFramePr>
          <p:cNvPr id="1521673" name="Object 9"/>
          <p:cNvGraphicFramePr>
            <a:graphicFrameLocks noChangeAspect="1"/>
          </p:cNvGraphicFramePr>
          <p:nvPr/>
        </p:nvGraphicFramePr>
        <p:xfrm>
          <a:off x="5453063" y="1989138"/>
          <a:ext cx="3425825" cy="846137"/>
        </p:xfrm>
        <a:graphic>
          <a:graphicData uri="http://schemas.openxmlformats.org/presentationml/2006/ole">
            <p:oleObj spid="_x0000_s1521673" name="Equation" r:id="rId7" imgW="1282680" imgH="317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75A58FA-E352-4A64-9873-40AE0A523AA8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523714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분할 차분법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(3/4)</a:t>
            </a:r>
          </a:p>
        </p:txBody>
      </p:sp>
      <p:sp>
        <p:nvSpPr>
          <p:cNvPr id="1523715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분할 차분 기호를 사용하여 </a:t>
            </a:r>
            <a:r>
              <a:rPr lang="en-US" altLang="ko-KR" sz="2000" i="1">
                <a:ea typeface="HY헤드라인M" pitchFamily="18" charset="-127"/>
              </a:rPr>
              <a:t>P</a:t>
            </a:r>
            <a:r>
              <a:rPr lang="en-US" altLang="ko-KR" sz="2000" i="1" baseline="-25000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를 다시 표현하면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523719" name="Object 7"/>
          <p:cNvGraphicFramePr>
            <a:graphicFrameLocks noChangeAspect="1"/>
          </p:cNvGraphicFramePr>
          <p:nvPr/>
        </p:nvGraphicFramePr>
        <p:xfrm>
          <a:off x="1244600" y="2933700"/>
          <a:ext cx="6711950" cy="2439988"/>
        </p:xfrm>
        <a:graphic>
          <a:graphicData uri="http://schemas.openxmlformats.org/presentationml/2006/ole">
            <p:oleObj spid="_x0000_s1523719" name="Equation" r:id="rId5" imgW="2197080" imgH="799920" progId="">
              <p:embed/>
            </p:oleObj>
          </a:graphicData>
        </a:graphic>
      </p:graphicFrame>
      <p:sp>
        <p:nvSpPr>
          <p:cNvPr id="1523720" name="Oval 8"/>
          <p:cNvSpPr>
            <a:spLocks noChangeArrowheads="1"/>
          </p:cNvSpPr>
          <p:nvPr/>
        </p:nvSpPr>
        <p:spPr bwMode="auto">
          <a:xfrm>
            <a:off x="2181225" y="2860675"/>
            <a:ext cx="935038" cy="576263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23722" name="Object 10"/>
          <p:cNvGraphicFramePr>
            <a:graphicFrameLocks noChangeAspect="1"/>
          </p:cNvGraphicFramePr>
          <p:nvPr/>
        </p:nvGraphicFramePr>
        <p:xfrm>
          <a:off x="971550" y="1925638"/>
          <a:ext cx="1474788" cy="503237"/>
        </p:xfrm>
        <a:graphic>
          <a:graphicData uri="http://schemas.openxmlformats.org/presentationml/2006/ole">
            <p:oleObj spid="_x0000_s1523722" name="Equation" r:id="rId6" imgW="482400" imgH="164880" progId="">
              <p:embed/>
            </p:oleObj>
          </a:graphicData>
        </a:graphic>
      </p:graphicFrame>
      <p:cxnSp>
        <p:nvCxnSpPr>
          <p:cNvPr id="1523723" name="AutoShape 11"/>
          <p:cNvCxnSpPr>
            <a:cxnSpLocks noChangeShapeType="1"/>
            <a:stCxn id="1523720" idx="0"/>
            <a:endCxn id="0" idx="3"/>
          </p:cNvCxnSpPr>
          <p:nvPr/>
        </p:nvCxnSpPr>
        <p:spPr bwMode="auto">
          <a:xfrm rot="5400000" flipH="1">
            <a:off x="2206625" y="2417763"/>
            <a:ext cx="682625" cy="203200"/>
          </a:xfrm>
          <a:prstGeom prst="bentConnector2">
            <a:avLst/>
          </a:prstGeom>
          <a:noFill/>
          <a:ln w="127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</p:spPr>
      </p:cxnSp>
      <p:sp>
        <p:nvSpPr>
          <p:cNvPr id="1523721" name="Oval 9"/>
          <p:cNvSpPr>
            <a:spLocks noChangeArrowheads="1"/>
          </p:cNvSpPr>
          <p:nvPr/>
        </p:nvSpPr>
        <p:spPr bwMode="auto">
          <a:xfrm>
            <a:off x="3262313" y="2860675"/>
            <a:ext cx="1238250" cy="576263"/>
          </a:xfrm>
          <a:prstGeom prst="ellipse">
            <a:avLst/>
          </a:prstGeom>
          <a:noFill/>
          <a:ln w="635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23724" name="Object 12"/>
          <p:cNvGraphicFramePr>
            <a:graphicFrameLocks noChangeAspect="1"/>
          </p:cNvGraphicFramePr>
          <p:nvPr/>
        </p:nvGraphicFramePr>
        <p:xfrm>
          <a:off x="4210050" y="1709738"/>
          <a:ext cx="2522538" cy="968375"/>
        </p:xfrm>
        <a:graphic>
          <a:graphicData uri="http://schemas.openxmlformats.org/presentationml/2006/ole">
            <p:oleObj spid="_x0000_s1523724" name="Equation" r:id="rId7" imgW="825480" imgH="317160" progId="">
              <p:embed/>
            </p:oleObj>
          </a:graphicData>
        </a:graphic>
      </p:graphicFrame>
      <p:cxnSp>
        <p:nvCxnSpPr>
          <p:cNvPr id="1523725" name="AutoShape 13"/>
          <p:cNvCxnSpPr>
            <a:cxnSpLocks noChangeShapeType="1"/>
            <a:stCxn id="1523721" idx="0"/>
            <a:endCxn id="0" idx="1"/>
          </p:cNvCxnSpPr>
          <p:nvPr/>
        </p:nvCxnSpPr>
        <p:spPr bwMode="auto">
          <a:xfrm rot="16200000">
            <a:off x="3712369" y="2362994"/>
            <a:ext cx="666750" cy="328612"/>
          </a:xfrm>
          <a:prstGeom prst="bentConnector2">
            <a:avLst/>
          </a:prstGeom>
          <a:noFill/>
          <a:ln w="127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</p:spPr>
      </p:cxnSp>
      <p:graphicFrame>
        <p:nvGraphicFramePr>
          <p:cNvPr id="1523728" name="Object 16"/>
          <p:cNvGraphicFramePr>
            <a:graphicFrameLocks noChangeAspect="1"/>
          </p:cNvGraphicFramePr>
          <p:nvPr/>
        </p:nvGraphicFramePr>
        <p:xfrm>
          <a:off x="785786" y="5715016"/>
          <a:ext cx="7562850" cy="450850"/>
        </p:xfrm>
        <a:graphic>
          <a:graphicData uri="http://schemas.openxmlformats.org/presentationml/2006/ole">
            <p:oleObj spid="_x0000_s1523728" name="Equation" r:id="rId8" imgW="3403440" imgH="203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C28810F-2575-46CB-AD0A-7DEE0303848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448962" name="Text Box 2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Linear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48963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선형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sp>
        <p:nvSpPr>
          <p:cNvPr id="144896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86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선형 보간법은 주어진 두 점을 이은 직선의 방정식을 근사 함수로 사용하는 단순한 방법이다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48965" name="Text Box 5"/>
          <p:cNvSpPr txBox="1">
            <a:spLocks noChangeArrowheads="1"/>
          </p:cNvSpPr>
          <p:nvPr/>
        </p:nvSpPr>
        <p:spPr bwMode="auto">
          <a:xfrm>
            <a:off x="323850" y="2135188"/>
            <a:ext cx="8569325" cy="165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함수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가 폐구간 </a:t>
            </a:r>
            <a:r>
              <a:rPr lang="en-US" altLang="ko-KR" sz="2000">
                <a:ea typeface="HY헤드라인M" pitchFamily="18" charset="-127"/>
              </a:rPr>
              <a:t>[</a:t>
            </a:r>
            <a:r>
              <a:rPr lang="en-US" altLang="ko-KR" sz="2000" i="1">
                <a:ea typeface="HY헤드라인M" pitchFamily="18" charset="-127"/>
              </a:rPr>
              <a:t>a</a:t>
            </a:r>
            <a:r>
              <a:rPr lang="en-US" altLang="ko-KR" sz="2000">
                <a:ea typeface="HY헤드라인M" pitchFamily="18" charset="-127"/>
              </a:rPr>
              <a:t>,</a:t>
            </a:r>
            <a:r>
              <a:rPr lang="en-US" altLang="ko-KR" sz="2000" i="1">
                <a:ea typeface="HY헤드라인M" pitchFamily="18" charset="-127"/>
              </a:rPr>
              <a:t>b</a:t>
            </a:r>
            <a:r>
              <a:rPr lang="en-US" altLang="ko-KR" sz="2000">
                <a:ea typeface="HY헤드라인M" pitchFamily="18" charset="-127"/>
              </a:rPr>
              <a:t>] </a:t>
            </a:r>
            <a:r>
              <a:rPr lang="ko-KR" altLang="en-US" sz="2000">
                <a:ea typeface="HY헤드라인M" pitchFamily="18" charset="-127"/>
              </a:rPr>
              <a:t>위에서 정의되고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 구간에 있는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개의 점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2</a:t>
            </a:r>
            <a:r>
              <a:rPr lang="en-US" altLang="ko-KR" sz="2000">
                <a:ea typeface="HY헤드라인M" pitchFamily="18" charset="-127"/>
              </a:rPr>
              <a:t>, …,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baseline="-25000">
                <a:ea typeface="HY헤드라인M" pitchFamily="18" charset="-127"/>
              </a:rPr>
              <a:t>n</a:t>
            </a:r>
            <a:r>
              <a:rPr lang="ko-KR" altLang="en-US" sz="2000">
                <a:ea typeface="HY헤드라인M" pitchFamily="18" charset="-127"/>
              </a:rPr>
              <a:t>에 대하여 각각의 함수 값을 안다고 하자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이때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임의의 두 점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)), 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+1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+1</a:t>
            </a:r>
            <a:r>
              <a:rPr lang="en-US" altLang="ko-KR" sz="2000">
                <a:ea typeface="HY헤드라인M" pitchFamily="18" charset="-127"/>
              </a:rPr>
              <a:t>))</a:t>
            </a:r>
            <a:r>
              <a:rPr lang="ko-KR" altLang="en-US" sz="2000">
                <a:ea typeface="HY헤드라인M" pitchFamily="18" charset="-127"/>
              </a:rPr>
              <a:t>을 지나는 직선의 방정식은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48966" name="Text Box 6"/>
          <p:cNvSpPr txBox="1">
            <a:spLocks noChangeArrowheads="1"/>
          </p:cNvSpPr>
          <p:nvPr/>
        </p:nvSpPr>
        <p:spPr bwMode="auto">
          <a:xfrm>
            <a:off x="323850" y="5218113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식에서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g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는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+1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사이의 임의의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값에 대한 선형 보간 값이 되는 것이다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48968" name="Object 8"/>
          <p:cNvGraphicFramePr>
            <a:graphicFrameLocks noChangeAspect="1"/>
          </p:cNvGraphicFramePr>
          <p:nvPr/>
        </p:nvGraphicFramePr>
        <p:xfrm>
          <a:off x="1547813" y="3860800"/>
          <a:ext cx="4752975" cy="973138"/>
        </p:xfrm>
        <a:graphic>
          <a:graphicData uri="http://schemas.openxmlformats.org/presentationml/2006/ole">
            <p:oleObj spid="_x0000_s1448968" name="Equation" r:id="rId5" imgW="1549080" imgH="3171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CE27D21-F69D-4C58-90FB-88FB8E69A46D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525762" name="Rectangle 2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분할 차분법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(4/4)</a:t>
            </a:r>
          </a:p>
        </p:txBody>
      </p:sp>
      <p:sp>
        <p:nvSpPr>
          <p:cNvPr id="1525763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차분 기호를 이용한 방정식 풀이를 위해 차분표를 작성하면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525764" name="Text Box 4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525994" name="Group 234"/>
          <p:cNvGraphicFramePr>
            <a:graphicFrameLocks noGrp="1"/>
          </p:cNvGraphicFramePr>
          <p:nvPr/>
        </p:nvGraphicFramePr>
        <p:xfrm>
          <a:off x="755650" y="2476500"/>
          <a:ext cx="7704138" cy="2180592"/>
        </p:xfrm>
        <a:graphic>
          <a:graphicData uri="http://schemas.openxmlformats.org/drawingml/2006/table">
            <a:tbl>
              <a:tblPr/>
              <a:tblGrid>
                <a:gridCol w="576263"/>
                <a:gridCol w="647700"/>
                <a:gridCol w="1152525"/>
                <a:gridCol w="1295400"/>
                <a:gridCol w="1584325"/>
                <a:gridCol w="1944687"/>
                <a:gridCol w="503238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</a:p>
                  </a:txBody>
                  <a:tcPr marL="54000" marR="54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i+1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i+1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i+2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i+1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i+2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i+3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</a:tr>
              <a:tr h="1057275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0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[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2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,</a:t>
                      </a:r>
                      <a:r>
                        <a:rPr kumimoji="1" lang="en-US" altLang="ko-KR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]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HY헤드라인M" pitchFamily="18" charset="-127"/>
                      </a:endParaRP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5995" name="Freeform 235"/>
          <p:cNvSpPr>
            <a:spLocks/>
          </p:cNvSpPr>
          <p:nvPr/>
        </p:nvSpPr>
        <p:spPr bwMode="auto">
          <a:xfrm>
            <a:off x="2817813" y="2946400"/>
            <a:ext cx="576262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0" y="227"/>
              </a:cxn>
            </a:cxnLst>
            <a:rect l="0" t="0" r="r" b="b"/>
            <a:pathLst>
              <a:path w="363" h="227">
                <a:moveTo>
                  <a:pt x="0" y="0"/>
                </a:moveTo>
                <a:lnTo>
                  <a:pt x="363" y="136"/>
                </a:lnTo>
                <a:lnTo>
                  <a:pt x="0" y="227"/>
                </a:ln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25996" name="Freeform 236"/>
          <p:cNvSpPr>
            <a:spLocks/>
          </p:cNvSpPr>
          <p:nvPr/>
        </p:nvSpPr>
        <p:spPr bwMode="auto">
          <a:xfrm>
            <a:off x="2817813" y="3254375"/>
            <a:ext cx="576262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0" y="227"/>
              </a:cxn>
            </a:cxnLst>
            <a:rect l="0" t="0" r="r" b="b"/>
            <a:pathLst>
              <a:path w="363" h="227">
                <a:moveTo>
                  <a:pt x="0" y="0"/>
                </a:moveTo>
                <a:lnTo>
                  <a:pt x="363" y="136"/>
                </a:lnTo>
                <a:lnTo>
                  <a:pt x="0" y="227"/>
                </a:ln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25997" name="Freeform 237"/>
          <p:cNvSpPr>
            <a:spLocks/>
          </p:cNvSpPr>
          <p:nvPr/>
        </p:nvSpPr>
        <p:spPr bwMode="auto">
          <a:xfrm>
            <a:off x="2817813" y="3562350"/>
            <a:ext cx="576262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0" y="227"/>
              </a:cxn>
            </a:cxnLst>
            <a:rect l="0" t="0" r="r" b="b"/>
            <a:pathLst>
              <a:path w="363" h="227">
                <a:moveTo>
                  <a:pt x="0" y="0"/>
                </a:moveTo>
                <a:lnTo>
                  <a:pt x="363" y="136"/>
                </a:lnTo>
                <a:lnTo>
                  <a:pt x="0" y="227"/>
                </a:ln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25998" name="Freeform 238"/>
          <p:cNvSpPr>
            <a:spLocks/>
          </p:cNvSpPr>
          <p:nvPr/>
        </p:nvSpPr>
        <p:spPr bwMode="auto">
          <a:xfrm>
            <a:off x="2817813" y="3870325"/>
            <a:ext cx="576262" cy="3000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0" y="227"/>
              </a:cxn>
            </a:cxnLst>
            <a:rect l="0" t="0" r="r" b="b"/>
            <a:pathLst>
              <a:path w="363" h="227">
                <a:moveTo>
                  <a:pt x="0" y="0"/>
                </a:moveTo>
                <a:lnTo>
                  <a:pt x="363" y="136"/>
                </a:lnTo>
                <a:lnTo>
                  <a:pt x="0" y="227"/>
                </a:ln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25999" name="Freeform 239"/>
          <p:cNvSpPr>
            <a:spLocks/>
          </p:cNvSpPr>
          <p:nvPr/>
        </p:nvSpPr>
        <p:spPr bwMode="auto">
          <a:xfrm>
            <a:off x="4140200" y="3090863"/>
            <a:ext cx="576263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0" y="227"/>
              </a:cxn>
            </a:cxnLst>
            <a:rect l="0" t="0" r="r" b="b"/>
            <a:pathLst>
              <a:path w="363" h="227">
                <a:moveTo>
                  <a:pt x="0" y="0"/>
                </a:moveTo>
                <a:lnTo>
                  <a:pt x="363" y="136"/>
                </a:lnTo>
                <a:lnTo>
                  <a:pt x="0" y="227"/>
                </a:ln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26000" name="Freeform 240"/>
          <p:cNvSpPr>
            <a:spLocks/>
          </p:cNvSpPr>
          <p:nvPr/>
        </p:nvSpPr>
        <p:spPr bwMode="auto">
          <a:xfrm>
            <a:off x="4140200" y="3414713"/>
            <a:ext cx="576263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0" y="227"/>
              </a:cxn>
            </a:cxnLst>
            <a:rect l="0" t="0" r="r" b="b"/>
            <a:pathLst>
              <a:path w="363" h="227">
                <a:moveTo>
                  <a:pt x="0" y="0"/>
                </a:moveTo>
                <a:lnTo>
                  <a:pt x="363" y="136"/>
                </a:lnTo>
                <a:lnTo>
                  <a:pt x="0" y="227"/>
                </a:ln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26001" name="Freeform 241"/>
          <p:cNvSpPr>
            <a:spLocks/>
          </p:cNvSpPr>
          <p:nvPr/>
        </p:nvSpPr>
        <p:spPr bwMode="auto">
          <a:xfrm>
            <a:off x="4140200" y="3738563"/>
            <a:ext cx="576263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0" y="227"/>
              </a:cxn>
            </a:cxnLst>
            <a:rect l="0" t="0" r="r" b="b"/>
            <a:pathLst>
              <a:path w="363" h="227">
                <a:moveTo>
                  <a:pt x="0" y="0"/>
                </a:moveTo>
                <a:lnTo>
                  <a:pt x="363" y="136"/>
                </a:lnTo>
                <a:lnTo>
                  <a:pt x="0" y="227"/>
                </a:ln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26002" name="Freeform 242"/>
          <p:cNvSpPr>
            <a:spLocks/>
          </p:cNvSpPr>
          <p:nvPr/>
        </p:nvSpPr>
        <p:spPr bwMode="auto">
          <a:xfrm>
            <a:off x="5735638" y="3246438"/>
            <a:ext cx="576262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0" y="227"/>
              </a:cxn>
            </a:cxnLst>
            <a:rect l="0" t="0" r="r" b="b"/>
            <a:pathLst>
              <a:path w="363" h="227">
                <a:moveTo>
                  <a:pt x="0" y="0"/>
                </a:moveTo>
                <a:lnTo>
                  <a:pt x="363" y="136"/>
                </a:lnTo>
                <a:lnTo>
                  <a:pt x="0" y="227"/>
                </a:ln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26003" name="Freeform 243"/>
          <p:cNvSpPr>
            <a:spLocks/>
          </p:cNvSpPr>
          <p:nvPr/>
        </p:nvSpPr>
        <p:spPr bwMode="auto">
          <a:xfrm>
            <a:off x="5735638" y="3594100"/>
            <a:ext cx="576262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" y="136"/>
              </a:cxn>
              <a:cxn ang="0">
                <a:pos x="0" y="227"/>
              </a:cxn>
            </a:cxnLst>
            <a:rect l="0" t="0" r="r" b="b"/>
            <a:pathLst>
              <a:path w="363" h="227">
                <a:moveTo>
                  <a:pt x="0" y="0"/>
                </a:moveTo>
                <a:lnTo>
                  <a:pt x="363" y="136"/>
                </a:lnTo>
                <a:lnTo>
                  <a:pt x="0" y="227"/>
                </a:lnTo>
              </a:path>
            </a:pathLst>
          </a:custGeom>
          <a:noFill/>
          <a:ln w="12700" cap="flat" cmpd="sng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526004" name="Object 244"/>
          <p:cNvGraphicFramePr>
            <a:graphicFrameLocks noChangeAspect="1"/>
          </p:cNvGraphicFramePr>
          <p:nvPr/>
        </p:nvGraphicFramePr>
        <p:xfrm>
          <a:off x="2700338" y="1844675"/>
          <a:ext cx="427037" cy="503238"/>
        </p:xfrm>
        <a:graphic>
          <a:graphicData uri="http://schemas.openxmlformats.org/presentationml/2006/ole">
            <p:oleObj spid="_x0000_s1526004" name="Equation" r:id="rId5" imgW="139680" imgH="164880" progId="">
              <p:embed/>
            </p:oleObj>
          </a:graphicData>
        </a:graphic>
      </p:graphicFrame>
      <p:graphicFrame>
        <p:nvGraphicFramePr>
          <p:cNvPr id="1526005" name="Object 245"/>
          <p:cNvGraphicFramePr>
            <a:graphicFrameLocks noChangeAspect="1"/>
          </p:cNvGraphicFramePr>
          <p:nvPr/>
        </p:nvGraphicFramePr>
        <p:xfrm>
          <a:off x="3943350" y="1863725"/>
          <a:ext cx="388938" cy="463550"/>
        </p:xfrm>
        <a:graphic>
          <a:graphicData uri="http://schemas.openxmlformats.org/presentationml/2006/ole">
            <p:oleObj spid="_x0000_s1526005" name="Equation" r:id="rId6" imgW="126720" imgH="152280" progId="">
              <p:embed/>
            </p:oleObj>
          </a:graphicData>
        </a:graphic>
      </p:graphicFrame>
      <p:graphicFrame>
        <p:nvGraphicFramePr>
          <p:cNvPr id="1526006" name="Object 246"/>
          <p:cNvGraphicFramePr>
            <a:graphicFrameLocks noChangeAspect="1"/>
          </p:cNvGraphicFramePr>
          <p:nvPr/>
        </p:nvGraphicFramePr>
        <p:xfrm>
          <a:off x="5440363" y="1863725"/>
          <a:ext cx="427037" cy="463550"/>
        </p:xfrm>
        <a:graphic>
          <a:graphicData uri="http://schemas.openxmlformats.org/presentationml/2006/ole">
            <p:oleObj spid="_x0000_s1526006" name="Equation" r:id="rId7" imgW="139680" imgH="152280" progId="">
              <p:embed/>
            </p:oleObj>
          </a:graphicData>
        </a:graphic>
      </p:graphicFrame>
      <p:graphicFrame>
        <p:nvGraphicFramePr>
          <p:cNvPr id="1526007" name="Object 247"/>
          <p:cNvGraphicFramePr>
            <a:graphicFrameLocks noChangeAspect="1"/>
          </p:cNvGraphicFramePr>
          <p:nvPr/>
        </p:nvGraphicFramePr>
        <p:xfrm>
          <a:off x="7385050" y="1844675"/>
          <a:ext cx="427038" cy="503238"/>
        </p:xfrm>
        <a:graphic>
          <a:graphicData uri="http://schemas.openxmlformats.org/presentationml/2006/ole">
            <p:oleObj spid="_x0000_s1526007" name="Equation" r:id="rId8" imgW="139680" imgH="164880" progId="">
              <p:embed/>
            </p:oleObj>
          </a:graphicData>
        </a:graphic>
      </p:graphicFrame>
      <p:cxnSp>
        <p:nvCxnSpPr>
          <p:cNvPr id="1526008" name="AutoShape 248"/>
          <p:cNvCxnSpPr>
            <a:cxnSpLocks noChangeShapeType="1"/>
            <a:endCxn id="0" idx="1"/>
          </p:cNvCxnSpPr>
          <p:nvPr/>
        </p:nvCxnSpPr>
        <p:spPr bwMode="auto">
          <a:xfrm rot="16200000">
            <a:off x="2179638" y="2339975"/>
            <a:ext cx="763587" cy="277813"/>
          </a:xfrm>
          <a:prstGeom prst="bentConnector2">
            <a:avLst/>
          </a:prstGeom>
          <a:noFill/>
          <a:ln w="127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</p:spPr>
      </p:cxnSp>
      <p:cxnSp>
        <p:nvCxnSpPr>
          <p:cNvPr id="1526009" name="AutoShape 249"/>
          <p:cNvCxnSpPr>
            <a:cxnSpLocks noChangeShapeType="1"/>
            <a:endCxn id="0" idx="1"/>
          </p:cNvCxnSpPr>
          <p:nvPr/>
        </p:nvCxnSpPr>
        <p:spPr bwMode="auto">
          <a:xfrm rot="16200000">
            <a:off x="3278188" y="2322513"/>
            <a:ext cx="871537" cy="420687"/>
          </a:xfrm>
          <a:prstGeom prst="bentConnector2">
            <a:avLst/>
          </a:prstGeom>
          <a:noFill/>
          <a:ln w="127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</p:spPr>
      </p:cxnSp>
      <p:cxnSp>
        <p:nvCxnSpPr>
          <p:cNvPr id="1526010" name="AutoShape 250"/>
          <p:cNvCxnSpPr>
            <a:cxnSpLocks noChangeShapeType="1"/>
            <a:endCxn id="0" idx="1"/>
          </p:cNvCxnSpPr>
          <p:nvPr/>
        </p:nvCxnSpPr>
        <p:spPr bwMode="auto">
          <a:xfrm rot="16200000">
            <a:off x="4634707" y="2321719"/>
            <a:ext cx="1030287" cy="581025"/>
          </a:xfrm>
          <a:prstGeom prst="bentConnector2">
            <a:avLst/>
          </a:prstGeom>
          <a:noFill/>
          <a:ln w="127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</p:spPr>
      </p:cxnSp>
      <p:cxnSp>
        <p:nvCxnSpPr>
          <p:cNvPr id="1526011" name="AutoShape 251"/>
          <p:cNvCxnSpPr>
            <a:cxnSpLocks noChangeShapeType="1"/>
            <a:endCxn id="0" idx="1"/>
          </p:cNvCxnSpPr>
          <p:nvPr/>
        </p:nvCxnSpPr>
        <p:spPr bwMode="auto">
          <a:xfrm rot="16200000">
            <a:off x="6351588" y="2214563"/>
            <a:ext cx="1150937" cy="915987"/>
          </a:xfrm>
          <a:prstGeom prst="bentConnector2">
            <a:avLst/>
          </a:prstGeom>
          <a:noFill/>
          <a:ln w="12700">
            <a:solidFill>
              <a:srgbClr val="FF0000"/>
            </a:solidFill>
            <a:prstDash val="sysDot"/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4B926F6-703E-439E-BCEA-D2ED407E0288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527810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분할 차분법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527811" name="Rectangle 3"/>
          <p:cNvSpPr>
            <a:spLocks noChangeArrowheads="1"/>
          </p:cNvSpPr>
          <p:nvPr/>
        </p:nvSpPr>
        <p:spPr bwMode="auto">
          <a:xfrm>
            <a:off x="250825" y="1052513"/>
            <a:ext cx="8640763" cy="5227637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procedure</a:t>
            </a:r>
            <a:r>
              <a:rPr kumimoji="0" lang="en-US" altLang="ko-KR"/>
              <a:t> </a:t>
            </a:r>
            <a:r>
              <a:rPr kumimoji="0" lang="en-US" altLang="ko-KR" i="1"/>
              <a:t>newton-diff</a:t>
            </a:r>
            <a:r>
              <a:rPr kumimoji="0" lang="en-US" altLang="ko-KR"/>
              <a:t>(</a:t>
            </a:r>
            <a:r>
              <a:rPr kumimoji="0" lang="en-US" altLang="ko-KR" i="1"/>
              <a:t>x</a:t>
            </a:r>
            <a:r>
              <a:rPr kumimoji="0" lang="en-US" altLang="ko-KR" i="1" baseline="-25000"/>
              <a:t>0</a:t>
            </a:r>
            <a:r>
              <a:rPr kumimoji="0" lang="en-US" altLang="ko-KR"/>
              <a:t>~</a:t>
            </a:r>
            <a:r>
              <a:rPr kumimoji="0" lang="en-US" altLang="ko-KR" i="1"/>
              <a:t>x</a:t>
            </a:r>
            <a:r>
              <a:rPr kumimoji="0" lang="en-US" altLang="ko-KR" i="1" baseline="-25000"/>
              <a:t>n-1</a:t>
            </a:r>
            <a:r>
              <a:rPr kumimoji="0" lang="en-US" altLang="ko-KR"/>
              <a:t>, </a:t>
            </a:r>
            <a:r>
              <a:rPr kumimoji="0" lang="en-US" altLang="ko-KR" i="1"/>
              <a:t>y</a:t>
            </a:r>
            <a:r>
              <a:rPr kumimoji="0" lang="en-US" altLang="ko-KR" i="1" baseline="-25000"/>
              <a:t>0</a:t>
            </a:r>
            <a:r>
              <a:rPr kumimoji="0" lang="en-US" altLang="ko-KR"/>
              <a:t>~ </a:t>
            </a:r>
            <a:r>
              <a:rPr kumimoji="0" lang="en-US" altLang="ko-KR" i="1"/>
              <a:t>y</a:t>
            </a:r>
            <a:r>
              <a:rPr kumimoji="0" lang="en-US" altLang="ko-KR" i="1" baseline="-25000"/>
              <a:t>n-1</a:t>
            </a:r>
            <a:r>
              <a:rPr kumimoji="0" lang="en-US" altLang="ko-KR"/>
              <a:t>: real numbers, </a:t>
            </a:r>
            <a:r>
              <a:rPr kumimoji="0" lang="en-US" altLang="ko-KR" i="1"/>
              <a:t>x</a:t>
            </a:r>
            <a:r>
              <a:rPr kumimoji="0" lang="en-US" altLang="ko-KR"/>
              <a:t>: real number)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(</a:t>
            </a:r>
            <a:r>
              <a:rPr kumimoji="0" lang="en-US" altLang="ko-KR" i="1"/>
              <a:t>x</a:t>
            </a:r>
            <a:r>
              <a:rPr kumimoji="0" lang="en-US" altLang="ko-KR" i="1" baseline="-25000"/>
              <a:t>i</a:t>
            </a:r>
            <a:r>
              <a:rPr kumimoji="0" lang="en-US" altLang="ko-KR"/>
              <a:t>,</a:t>
            </a:r>
            <a:r>
              <a:rPr kumimoji="0" lang="en-US" altLang="ko-KR" i="1"/>
              <a:t>y</a:t>
            </a:r>
            <a:r>
              <a:rPr kumimoji="0" lang="en-US" altLang="ko-KR" i="1" baseline="-25000"/>
              <a:t>i</a:t>
            </a:r>
            <a:r>
              <a:rPr kumimoji="0" lang="en-US" altLang="ko-KR"/>
              <a:t>)’s are the given points.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</a:t>
            </a:r>
            <a:r>
              <a:rPr kumimoji="0" lang="en-US" altLang="ko-KR" i="1"/>
              <a:t>x</a:t>
            </a:r>
            <a:r>
              <a:rPr kumimoji="0" lang="en-US" altLang="ko-KR"/>
              <a:t> is the value that we want to get the </a:t>
            </a:r>
            <a:r>
              <a:rPr kumimoji="0" lang="en-US" altLang="ko-KR" i="1" u="sng"/>
              <a:t>f</a:t>
            </a:r>
            <a:r>
              <a:rPr kumimoji="0" lang="en-US" altLang="ko-KR"/>
              <a:t>(</a:t>
            </a:r>
            <a:r>
              <a:rPr kumimoji="0" lang="en-US" altLang="ko-KR" i="1"/>
              <a:t>x</a:t>
            </a:r>
            <a:r>
              <a:rPr kumimoji="0" lang="en-US" altLang="ko-KR"/>
              <a:t>). }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000"/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 := 0 </a:t>
            </a:r>
            <a:r>
              <a:rPr kumimoji="0" lang="en-US" altLang="ko-KR" b="1"/>
              <a:t>to</a:t>
            </a:r>
            <a:r>
              <a:rPr kumimoji="0" lang="en-US" altLang="ko-KR"/>
              <a:t> </a:t>
            </a:r>
            <a:r>
              <a:rPr kumimoji="0" lang="en-US" altLang="ko-KR" i="1"/>
              <a:t>n</a:t>
            </a:r>
            <a:r>
              <a:rPr kumimoji="0" lang="en-US" altLang="ko-KR">
                <a:sym typeface="Symbol" pitchFamily="18" charset="2"/>
              </a:rPr>
              <a:t></a:t>
            </a:r>
            <a:r>
              <a:rPr kumimoji="0" lang="en-US" altLang="ko-KR"/>
              <a:t>1    </a:t>
            </a:r>
            <a:r>
              <a:rPr kumimoji="0" lang="en-US" altLang="ko-KR" i="1"/>
              <a:t>f</a:t>
            </a:r>
            <a:r>
              <a:rPr kumimoji="0" lang="en-US" altLang="ko-KR" baseline="-25000"/>
              <a:t>cur</a:t>
            </a:r>
            <a:r>
              <a:rPr kumimoji="0" lang="en-US" altLang="ko-KR"/>
              <a:t>[</a:t>
            </a:r>
            <a:r>
              <a:rPr kumimoji="0" lang="en-US" altLang="ko-KR" i="1"/>
              <a:t>i</a:t>
            </a:r>
            <a:r>
              <a:rPr kumimoji="0" lang="en-US" altLang="ko-KR"/>
              <a:t>] := </a:t>
            </a:r>
            <a:r>
              <a:rPr kumimoji="0" lang="en-US" altLang="ko-KR" i="1"/>
              <a:t>f</a:t>
            </a:r>
            <a:r>
              <a:rPr kumimoji="0" lang="en-US" altLang="ko-KR" baseline="-25000"/>
              <a:t>prev</a:t>
            </a:r>
            <a:r>
              <a:rPr kumimoji="0" lang="en-US" altLang="ko-KR"/>
              <a:t>[</a:t>
            </a:r>
            <a:r>
              <a:rPr kumimoji="0" lang="en-US" altLang="ko-KR" i="1"/>
              <a:t>i</a:t>
            </a:r>
            <a:r>
              <a:rPr kumimoji="0" lang="en-US" altLang="ko-KR"/>
              <a:t>] := </a:t>
            </a:r>
            <a:r>
              <a:rPr kumimoji="0" lang="en-US" altLang="ko-KR" i="1"/>
              <a:t>y</a:t>
            </a:r>
            <a:r>
              <a:rPr kumimoji="0" lang="en-US" altLang="ko-KR" i="1" baseline="-25000"/>
              <a:t>i</a:t>
            </a:r>
            <a:r>
              <a:rPr kumimoji="0" lang="en-US" altLang="ko-KR"/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000"/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 := 1 </a:t>
            </a:r>
            <a:r>
              <a:rPr kumimoji="0" lang="en-US" altLang="ko-KR" b="1"/>
              <a:t>to</a:t>
            </a:r>
            <a:r>
              <a:rPr kumimoji="0" lang="en-US" altLang="ko-KR"/>
              <a:t> </a:t>
            </a:r>
            <a:r>
              <a:rPr kumimoji="0" lang="en-US" altLang="ko-KR" i="1"/>
              <a:t>n</a:t>
            </a:r>
            <a:r>
              <a:rPr kumimoji="0" lang="en-US" altLang="ko-KR">
                <a:sym typeface="Symbol" pitchFamily="18" charset="2"/>
              </a:rPr>
              <a:t></a:t>
            </a:r>
            <a:r>
              <a:rPr kumimoji="0" lang="en-US" altLang="ko-KR"/>
              <a:t>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begin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j</a:t>
            </a:r>
            <a:r>
              <a:rPr kumimoji="0" lang="en-US" altLang="ko-KR"/>
              <a:t> := </a:t>
            </a:r>
            <a:r>
              <a:rPr kumimoji="0" lang="en-US" altLang="ko-KR" i="1"/>
              <a:t>i</a:t>
            </a:r>
            <a:r>
              <a:rPr kumimoji="0" lang="en-US" altLang="ko-KR"/>
              <a:t> </a:t>
            </a:r>
            <a:r>
              <a:rPr kumimoji="0" lang="en-US" altLang="ko-KR" b="1"/>
              <a:t>to</a:t>
            </a:r>
            <a:r>
              <a:rPr kumimoji="0" lang="en-US" altLang="ko-KR"/>
              <a:t> </a:t>
            </a:r>
            <a:r>
              <a:rPr kumimoji="0" lang="en-US" altLang="ko-KR" i="1"/>
              <a:t>n</a:t>
            </a:r>
            <a:r>
              <a:rPr kumimoji="0" lang="en-US" altLang="ko-KR">
                <a:sym typeface="Symbol" pitchFamily="18" charset="2"/>
              </a:rPr>
              <a:t></a:t>
            </a:r>
            <a:r>
              <a:rPr kumimoji="0" lang="en-US" altLang="ko-KR"/>
              <a:t>1      </a:t>
            </a:r>
            <a:r>
              <a:rPr kumimoji="0" lang="en-US" altLang="ko-KR" i="1"/>
              <a:t>f</a:t>
            </a:r>
            <a:r>
              <a:rPr kumimoji="0" lang="en-US" altLang="ko-KR" baseline="-25000"/>
              <a:t>cur</a:t>
            </a:r>
            <a:r>
              <a:rPr kumimoji="0" lang="en-US" altLang="ko-KR"/>
              <a:t>[</a:t>
            </a:r>
            <a:r>
              <a:rPr kumimoji="0" lang="en-US" altLang="ko-KR" i="1"/>
              <a:t>j</a:t>
            </a:r>
            <a:r>
              <a:rPr kumimoji="0" lang="en-US" altLang="ko-KR"/>
              <a:t>] := (</a:t>
            </a:r>
            <a:r>
              <a:rPr kumimoji="0" lang="en-US" altLang="ko-KR" i="1"/>
              <a:t>f</a:t>
            </a:r>
            <a:r>
              <a:rPr kumimoji="0" lang="en-US" altLang="ko-KR" baseline="-25000"/>
              <a:t>prev</a:t>
            </a:r>
            <a:r>
              <a:rPr kumimoji="0" lang="en-US" altLang="ko-KR"/>
              <a:t>[</a:t>
            </a:r>
            <a:r>
              <a:rPr kumimoji="0" lang="en-US" altLang="ko-KR" i="1"/>
              <a:t>j</a:t>
            </a:r>
            <a:r>
              <a:rPr kumimoji="0" lang="en-US" altLang="ko-KR"/>
              <a:t>] </a:t>
            </a:r>
            <a:r>
              <a:rPr kumimoji="0" lang="en-US" altLang="ko-KR">
                <a:sym typeface="Symbol" pitchFamily="18" charset="2"/>
              </a:rPr>
              <a:t></a:t>
            </a:r>
            <a:r>
              <a:rPr kumimoji="0" lang="en-US" altLang="ko-KR"/>
              <a:t> </a:t>
            </a:r>
            <a:r>
              <a:rPr kumimoji="0" lang="en-US" altLang="ko-KR" i="1"/>
              <a:t>f</a:t>
            </a:r>
            <a:r>
              <a:rPr kumimoji="0" lang="en-US" altLang="ko-KR" baseline="-25000"/>
              <a:t>prev</a:t>
            </a:r>
            <a:r>
              <a:rPr kumimoji="0" lang="en-US" altLang="ko-KR"/>
              <a:t>[</a:t>
            </a:r>
            <a:r>
              <a:rPr kumimoji="0" lang="en-US" altLang="ko-KR" i="1"/>
              <a:t>j</a:t>
            </a:r>
            <a:r>
              <a:rPr kumimoji="0" lang="en-US" altLang="ko-KR">
                <a:sym typeface="Symbol" pitchFamily="18" charset="2"/>
              </a:rPr>
              <a:t>1</a:t>
            </a:r>
            <a:r>
              <a:rPr kumimoji="0" lang="en-US" altLang="ko-KR"/>
              <a:t>])/(</a:t>
            </a:r>
            <a:r>
              <a:rPr kumimoji="0" lang="en-US" altLang="ko-KR" i="1"/>
              <a:t>x</a:t>
            </a:r>
            <a:r>
              <a:rPr kumimoji="0" lang="en-US" altLang="ko-KR" i="1" baseline="-25000"/>
              <a:t>j </a:t>
            </a:r>
            <a:r>
              <a:rPr kumimoji="0" lang="en-US" altLang="ko-KR">
                <a:sym typeface="Symbol" pitchFamily="18" charset="2"/>
              </a:rPr>
              <a:t></a:t>
            </a:r>
            <a:r>
              <a:rPr kumimoji="0" lang="en-US" altLang="ko-KR"/>
              <a:t> </a:t>
            </a:r>
            <a:r>
              <a:rPr kumimoji="0" lang="en-US" altLang="ko-KR" i="1"/>
              <a:t>x</a:t>
            </a:r>
            <a:r>
              <a:rPr kumimoji="0" lang="en-US" altLang="ko-KR" i="1" baseline="-25000"/>
              <a:t>j</a:t>
            </a:r>
            <a:r>
              <a:rPr kumimoji="0" lang="en-US" altLang="ko-KR" i="1" baseline="-25000">
                <a:sym typeface="Symbol" pitchFamily="18" charset="2"/>
              </a:rPr>
              <a:t></a:t>
            </a:r>
            <a:r>
              <a:rPr kumimoji="0" lang="en-US" altLang="ko-KR" i="1" baseline="-25000"/>
              <a:t>i</a:t>
            </a:r>
            <a:r>
              <a:rPr kumimoji="0" lang="en-US" altLang="ko-KR"/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j</a:t>
            </a:r>
            <a:r>
              <a:rPr kumimoji="0" lang="en-US" altLang="ko-KR"/>
              <a:t> := </a:t>
            </a:r>
            <a:r>
              <a:rPr kumimoji="0" lang="en-US" altLang="ko-KR" i="1"/>
              <a:t>i</a:t>
            </a:r>
            <a:r>
              <a:rPr kumimoji="0" lang="en-US" altLang="ko-KR"/>
              <a:t> </a:t>
            </a:r>
            <a:r>
              <a:rPr kumimoji="0" lang="en-US" altLang="ko-KR" b="1"/>
              <a:t>to</a:t>
            </a:r>
            <a:r>
              <a:rPr kumimoji="0" lang="en-US" altLang="ko-KR"/>
              <a:t> </a:t>
            </a:r>
            <a:r>
              <a:rPr kumimoji="0" lang="en-US" altLang="ko-KR" i="1"/>
              <a:t>n</a:t>
            </a:r>
            <a:r>
              <a:rPr kumimoji="0" lang="en-US" altLang="ko-KR">
                <a:sym typeface="Symbol" pitchFamily="18" charset="2"/>
              </a:rPr>
              <a:t></a:t>
            </a:r>
            <a:r>
              <a:rPr kumimoji="0" lang="en-US" altLang="ko-KR"/>
              <a:t>1      </a:t>
            </a:r>
            <a:r>
              <a:rPr kumimoji="0" lang="en-US" altLang="ko-KR" i="1"/>
              <a:t>f</a:t>
            </a:r>
            <a:r>
              <a:rPr kumimoji="0" lang="en-US" altLang="ko-KR" baseline="-25000"/>
              <a:t>prev</a:t>
            </a:r>
            <a:r>
              <a:rPr kumimoji="0" lang="en-US" altLang="ko-KR"/>
              <a:t>[</a:t>
            </a:r>
            <a:r>
              <a:rPr kumimoji="0" lang="en-US" altLang="ko-KR" i="1"/>
              <a:t>j</a:t>
            </a:r>
            <a:r>
              <a:rPr kumimoji="0" lang="en-US" altLang="ko-KR"/>
              <a:t>] := </a:t>
            </a:r>
            <a:r>
              <a:rPr kumimoji="0" lang="en-US" altLang="ko-KR" i="1"/>
              <a:t>f</a:t>
            </a:r>
            <a:r>
              <a:rPr kumimoji="0" lang="en-US" altLang="ko-KR" baseline="-25000"/>
              <a:t>cur</a:t>
            </a:r>
            <a:r>
              <a:rPr kumimoji="0" lang="en-US" altLang="ko-KR"/>
              <a:t>[</a:t>
            </a:r>
            <a:r>
              <a:rPr kumimoji="0" lang="en-US" altLang="ko-KR" i="1"/>
              <a:t>j</a:t>
            </a:r>
            <a:r>
              <a:rPr kumimoji="0" lang="en-US" altLang="ko-KR"/>
              <a:t>];</a:t>
            </a:r>
            <a:endParaRPr kumimoji="0" lang="en-US" altLang="ko-KR" i="1"/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end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b="1"/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i="1"/>
              <a:t>y</a:t>
            </a:r>
            <a:r>
              <a:rPr kumimoji="0" lang="en-US" altLang="ko-KR"/>
              <a:t> := 0;	</a:t>
            </a:r>
            <a:r>
              <a:rPr kumimoji="0" lang="en-US" altLang="ko-KR" i="1"/>
              <a:t>t</a:t>
            </a:r>
            <a:r>
              <a:rPr kumimoji="0" lang="en-US" altLang="ko-KR"/>
              <a:t>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 := 0 </a:t>
            </a:r>
            <a:r>
              <a:rPr kumimoji="0" lang="en-US" altLang="ko-KR" b="1"/>
              <a:t>to</a:t>
            </a:r>
            <a:r>
              <a:rPr kumimoji="0" lang="en-US" altLang="ko-KR"/>
              <a:t> </a:t>
            </a:r>
            <a:r>
              <a:rPr kumimoji="0" lang="en-US" altLang="ko-KR" i="1"/>
              <a:t>n</a:t>
            </a:r>
            <a:r>
              <a:rPr kumimoji="0" lang="en-US" altLang="ko-KR">
                <a:sym typeface="Symbol" pitchFamily="18" charset="2"/>
              </a:rPr>
              <a:t></a:t>
            </a:r>
            <a:r>
              <a:rPr kumimoji="0" lang="en-US" altLang="ko-KR"/>
              <a:t>1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begin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i="1"/>
              <a:t>y</a:t>
            </a:r>
            <a:r>
              <a:rPr kumimoji="0" lang="en-US" altLang="ko-KR"/>
              <a:t> := </a:t>
            </a:r>
            <a:r>
              <a:rPr kumimoji="0" lang="en-US" altLang="ko-KR" i="1"/>
              <a:t>y</a:t>
            </a:r>
            <a:r>
              <a:rPr kumimoji="0" lang="en-US" altLang="ko-KR"/>
              <a:t> + (</a:t>
            </a:r>
            <a:r>
              <a:rPr kumimoji="0" lang="en-US" altLang="ko-KR" i="1"/>
              <a:t>f</a:t>
            </a:r>
            <a:r>
              <a:rPr kumimoji="0" lang="en-US" altLang="ko-KR" baseline="-25000"/>
              <a:t>prev</a:t>
            </a:r>
            <a:r>
              <a:rPr kumimoji="0" lang="en-US" altLang="ko-KR"/>
              <a:t>[</a:t>
            </a:r>
            <a:r>
              <a:rPr kumimoji="0" lang="en-US" altLang="ko-KR" i="1"/>
              <a:t>i</a:t>
            </a:r>
            <a:r>
              <a:rPr kumimoji="0" lang="en-US" altLang="ko-KR"/>
              <a:t>] </a:t>
            </a:r>
            <a:r>
              <a:rPr kumimoji="0" lang="en-US" altLang="ko-KR">
                <a:sym typeface="Symbol" pitchFamily="18" charset="2"/>
              </a:rPr>
              <a:t> </a:t>
            </a:r>
            <a:r>
              <a:rPr kumimoji="0" lang="en-US" altLang="ko-KR" i="1">
                <a:sym typeface="Symbol" pitchFamily="18" charset="2"/>
              </a:rPr>
              <a:t>t</a:t>
            </a:r>
            <a:r>
              <a:rPr kumimoji="0" lang="en-US" altLang="ko-KR">
                <a:sym typeface="Symbol" pitchFamily="18" charset="2"/>
              </a:rPr>
              <a:t>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>
                <a:sym typeface="Symbol" pitchFamily="18" charset="2"/>
              </a:rPr>
              <a:t>		</a:t>
            </a:r>
            <a:r>
              <a:rPr kumimoji="0" lang="en-US" altLang="ko-KR" i="1">
                <a:sym typeface="Symbol" pitchFamily="18" charset="2"/>
              </a:rPr>
              <a:t>t</a:t>
            </a:r>
            <a:r>
              <a:rPr kumimoji="0" lang="en-US" altLang="ko-KR">
                <a:sym typeface="Symbol" pitchFamily="18" charset="2"/>
              </a:rPr>
              <a:t> :=  </a:t>
            </a:r>
            <a:r>
              <a:rPr kumimoji="0" lang="en-US" altLang="ko-KR" i="1"/>
              <a:t>t</a:t>
            </a:r>
            <a:r>
              <a:rPr kumimoji="0" lang="en-US" altLang="ko-KR"/>
              <a:t> </a:t>
            </a:r>
            <a:r>
              <a:rPr kumimoji="0" lang="en-US" altLang="ko-KR">
                <a:sym typeface="Symbol" pitchFamily="18" charset="2"/>
              </a:rPr>
              <a:t> (</a:t>
            </a:r>
            <a:r>
              <a:rPr kumimoji="0" lang="en-US" altLang="ko-KR" i="1">
                <a:sym typeface="Symbol" pitchFamily="18" charset="2"/>
              </a:rPr>
              <a:t>x</a:t>
            </a:r>
            <a:r>
              <a:rPr kumimoji="0" lang="en-US" altLang="ko-KR">
                <a:sym typeface="Symbol" pitchFamily="18" charset="2"/>
              </a:rPr>
              <a:t>  </a:t>
            </a:r>
            <a:r>
              <a:rPr kumimoji="0" lang="en-US" altLang="ko-KR" i="1">
                <a:sym typeface="Symbol" pitchFamily="18" charset="2"/>
              </a:rPr>
              <a:t>x</a:t>
            </a:r>
            <a:r>
              <a:rPr kumimoji="0" lang="en-US" altLang="ko-KR" i="1" baseline="-25000">
                <a:sym typeface="Symbol" pitchFamily="18" charset="2"/>
              </a:rPr>
              <a:t>i</a:t>
            </a:r>
            <a:r>
              <a:rPr kumimoji="0" lang="en-US" altLang="ko-KR">
                <a:sym typeface="Symbol" pitchFamily="18" charset="2"/>
              </a:rPr>
              <a:t>);</a:t>
            </a:r>
            <a:endParaRPr kumimoji="0" lang="en-US" altLang="ko-KR"/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end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000" b="1"/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return </a:t>
            </a:r>
            <a:r>
              <a:rPr kumimoji="0" lang="en-US" altLang="ko-KR"/>
              <a:t>y;</a:t>
            </a:r>
          </a:p>
        </p:txBody>
      </p:sp>
      <p:sp>
        <p:nvSpPr>
          <p:cNvPr id="1527813" name="Text Box 5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527814" name="Rectangle 6"/>
          <p:cNvSpPr>
            <a:spLocks noChangeArrowheads="1"/>
          </p:cNvSpPr>
          <p:nvPr/>
        </p:nvSpPr>
        <p:spPr bwMode="auto">
          <a:xfrm>
            <a:off x="3924300" y="5570538"/>
            <a:ext cx="5045075" cy="815975"/>
          </a:xfrm>
          <a:prstGeom prst="rect">
            <a:avLst/>
          </a:prstGeom>
          <a:solidFill>
            <a:srgbClr val="99CCFF"/>
          </a:solidFill>
          <a:ln w="127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pPr marL="292100" indent="-2921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교재에서는 </a:t>
            </a:r>
            <a:r>
              <a:rPr lang="en-US" altLang="ko-KR" sz="2000">
                <a:solidFill>
                  <a:schemeClr val="accent2"/>
                </a:solidFill>
                <a:ea typeface="HY헤드라인M" pitchFamily="18" charset="-127"/>
              </a:rPr>
              <a:t>2-D Array</a:t>
            </a: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를 사용하였으나</a:t>
            </a:r>
            <a:r>
              <a:rPr lang="en-US" altLang="ko-KR" sz="2000">
                <a:solidFill>
                  <a:schemeClr val="accent2"/>
                </a:solidFill>
                <a:ea typeface="HY헤드라인M" pitchFamily="18" charset="-127"/>
              </a:rPr>
              <a:t>,</a:t>
            </a:r>
          </a:p>
          <a:p>
            <a:pPr marL="292100" indent="-292100">
              <a:lnSpc>
                <a:spcPct val="100000"/>
              </a:lnSpc>
              <a:spcAft>
                <a:spcPct val="20000"/>
              </a:spcAft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실제로는 </a:t>
            </a:r>
            <a:r>
              <a:rPr lang="en-US" altLang="ko-KR" sz="2000">
                <a:solidFill>
                  <a:schemeClr val="accent2"/>
                </a:solidFill>
                <a:ea typeface="HY헤드라인M" pitchFamily="18" charset="-127"/>
              </a:rPr>
              <a:t>1-D Array</a:t>
            </a: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들로 해결이 가능하다</a:t>
            </a:r>
            <a:r>
              <a:rPr lang="en-US" altLang="ko-KR" sz="2000">
                <a:solidFill>
                  <a:schemeClr val="accent2"/>
                </a:solidFill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527815" name="Object 7"/>
          <p:cNvGraphicFramePr>
            <a:graphicFrameLocks noChangeAspect="1"/>
          </p:cNvGraphicFramePr>
          <p:nvPr/>
        </p:nvGraphicFramePr>
        <p:xfrm>
          <a:off x="3924300" y="4652963"/>
          <a:ext cx="3022600" cy="714375"/>
        </p:xfrm>
        <a:graphic>
          <a:graphicData uri="http://schemas.openxmlformats.org/presentationml/2006/ole">
            <p:oleObj spid="_x0000_s1527815" name="Equation" r:id="rId4" imgW="1714320" imgH="4060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8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85A3DADE-C27D-4AB7-9673-D903034366A1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529858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주어진 문제</a:t>
            </a:r>
            <a:r>
              <a:rPr lang="en-US" altLang="ko-KR" sz="2000">
                <a:ea typeface="HY헤드라인M" pitchFamily="18" charset="-127"/>
              </a:rPr>
              <a:t>: </a:t>
            </a:r>
            <a:r>
              <a:rPr lang="ko-KR" altLang="en-US" sz="2000">
                <a:ea typeface="HY헤드라인M" pitchFamily="18" charset="-127"/>
              </a:rPr>
              <a:t>다음 데이터를 참고로 하여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= 3.8</a:t>
            </a:r>
            <a:r>
              <a:rPr lang="ko-KR" altLang="en-US" sz="2000">
                <a:ea typeface="HY헤드라인M" pitchFamily="18" charset="-127"/>
              </a:rPr>
              <a:t>일 때의 근사 함수 값을 뉴튼의 분할 차분법을 이용하여 구하시오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529859" name="Rectangle 3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분할 차분법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(1/3)</a:t>
            </a:r>
          </a:p>
        </p:txBody>
      </p:sp>
      <p:graphicFrame>
        <p:nvGraphicFramePr>
          <p:cNvPr id="1529861" name="Group 5"/>
          <p:cNvGraphicFramePr>
            <a:graphicFrameLocks noGrp="1"/>
          </p:cNvGraphicFramePr>
          <p:nvPr/>
        </p:nvGraphicFramePr>
        <p:xfrm>
          <a:off x="900113" y="1951038"/>
          <a:ext cx="3095625" cy="2388240"/>
        </p:xfrm>
        <a:graphic>
          <a:graphicData uri="http://schemas.openxmlformats.org/drawingml/2006/table">
            <a:tbl>
              <a:tblPr/>
              <a:tblGrid>
                <a:gridCol w="1574800"/>
                <a:gridCol w="15208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</a:p>
                  </a:txBody>
                  <a:tcPr marL="54000" marR="540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f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(</a:t>
                      </a:r>
                      <a:r>
                        <a:rPr kumimoji="1" lang="en-US" altLang="ko-KR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x</a:t>
                      </a: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)</a:t>
                      </a:r>
                    </a:p>
                  </a:txBody>
                  <a:tcPr marL="54000" marR="5400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676A4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3.0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1.09861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3.3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1.19392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3.5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1.25276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3.7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1.30833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4.0</a:t>
                      </a:r>
                    </a:p>
                  </a:txBody>
                  <a:tcPr marL="54000" marR="54000" marT="46800" marB="468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HY헤드라인M" pitchFamily="18" charset="-127"/>
                        </a:rPr>
                        <a:t>1.33500</a:t>
                      </a:r>
                    </a:p>
                  </a:txBody>
                  <a:tcPr marL="54000" marR="54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9886" name="Text Box 30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E58922D-8379-4D76-B163-B2A847A86803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531907" name="Rectangle 3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분할 차분법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(2/3)</a:t>
            </a:r>
          </a:p>
        </p:txBody>
      </p:sp>
      <p:sp>
        <p:nvSpPr>
          <p:cNvPr id="1531931" name="Text Box 27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531932" name="Picture 28" descr="newton_diff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908050"/>
            <a:ext cx="7416800" cy="5432425"/>
          </a:xfrm>
          <a:prstGeom prst="rect">
            <a:avLst/>
          </a:prstGeom>
          <a:noFill/>
        </p:spPr>
      </p:pic>
      <p:sp>
        <p:nvSpPr>
          <p:cNvPr id="1531933" name="Rectangle 29"/>
          <p:cNvSpPr>
            <a:spLocks noChangeArrowheads="1"/>
          </p:cNvSpPr>
          <p:nvPr/>
        </p:nvSpPr>
        <p:spPr bwMode="auto">
          <a:xfrm>
            <a:off x="684213" y="1125538"/>
            <a:ext cx="6840537" cy="576262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31934" name="Rectangle 30"/>
          <p:cNvSpPr>
            <a:spLocks noChangeArrowheads="1"/>
          </p:cNvSpPr>
          <p:nvPr/>
        </p:nvSpPr>
        <p:spPr bwMode="auto">
          <a:xfrm>
            <a:off x="684213" y="3357563"/>
            <a:ext cx="6840537" cy="709612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31935" name="Rectangle 31"/>
          <p:cNvSpPr>
            <a:spLocks noChangeArrowheads="1"/>
          </p:cNvSpPr>
          <p:nvPr/>
        </p:nvSpPr>
        <p:spPr bwMode="auto">
          <a:xfrm>
            <a:off x="684213" y="2898775"/>
            <a:ext cx="6840537" cy="355600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31936" name="Rectangle 32"/>
          <p:cNvSpPr>
            <a:spLocks noChangeArrowheads="1"/>
          </p:cNvSpPr>
          <p:nvPr/>
        </p:nvSpPr>
        <p:spPr bwMode="auto">
          <a:xfrm>
            <a:off x="684213" y="4162425"/>
            <a:ext cx="6840537" cy="696913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31937" name="Rectangle 33"/>
          <p:cNvSpPr>
            <a:spLocks noChangeArrowheads="1"/>
          </p:cNvSpPr>
          <p:nvPr/>
        </p:nvSpPr>
        <p:spPr bwMode="auto">
          <a:xfrm>
            <a:off x="684213" y="4987925"/>
            <a:ext cx="6840537" cy="1087438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1933" grpId="0" animBg="1"/>
      <p:bldP spid="1531934" grpId="0" animBg="1"/>
      <p:bldP spid="1531935" grpId="0" animBg="1"/>
      <p:bldP spid="1531936" grpId="0" animBg="1"/>
      <p:bldP spid="15319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372885E-04FD-444F-957B-04726E40A942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533954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분할 차분법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(3/3)</a:t>
            </a:r>
          </a:p>
        </p:txBody>
      </p:sp>
      <p:sp>
        <p:nvSpPr>
          <p:cNvPr id="1533955" name="Text Box 3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533956" name="Picture 4" descr="newton_diff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908050"/>
            <a:ext cx="8064500" cy="3803650"/>
          </a:xfrm>
          <a:prstGeom prst="rect">
            <a:avLst/>
          </a:prstGeom>
          <a:noFill/>
        </p:spPr>
      </p:pic>
      <p:pic>
        <p:nvPicPr>
          <p:cNvPr id="1533957" name="Picture 5" descr="newton_diff-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4868863"/>
            <a:ext cx="5184775" cy="1881187"/>
          </a:xfrm>
          <a:prstGeom prst="rect">
            <a:avLst/>
          </a:prstGeom>
          <a:noFill/>
        </p:spPr>
      </p:pic>
      <p:sp>
        <p:nvSpPr>
          <p:cNvPr id="1533958" name="Rectangle 6"/>
          <p:cNvSpPr>
            <a:spLocks noChangeArrowheads="1"/>
          </p:cNvSpPr>
          <p:nvPr/>
        </p:nvSpPr>
        <p:spPr bwMode="auto">
          <a:xfrm>
            <a:off x="684213" y="1268413"/>
            <a:ext cx="6840537" cy="306387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33959" name="Rectangle 7"/>
          <p:cNvSpPr>
            <a:spLocks noChangeArrowheads="1"/>
          </p:cNvSpPr>
          <p:nvPr/>
        </p:nvSpPr>
        <p:spPr bwMode="auto">
          <a:xfrm>
            <a:off x="684213" y="1657350"/>
            <a:ext cx="6840537" cy="1087438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33960" name="Rectangle 8"/>
          <p:cNvSpPr>
            <a:spLocks noChangeArrowheads="1"/>
          </p:cNvSpPr>
          <p:nvPr/>
        </p:nvSpPr>
        <p:spPr bwMode="auto">
          <a:xfrm>
            <a:off x="684213" y="2859088"/>
            <a:ext cx="6840537" cy="1123950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533961" name="Rectangle 9"/>
          <p:cNvSpPr>
            <a:spLocks noChangeArrowheads="1"/>
          </p:cNvSpPr>
          <p:nvPr/>
        </p:nvSpPr>
        <p:spPr bwMode="auto">
          <a:xfrm>
            <a:off x="684213" y="4060825"/>
            <a:ext cx="6840537" cy="331788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3958" grpId="0" animBg="1"/>
      <p:bldP spid="1533959" grpId="0" animBg="1"/>
      <p:bldP spid="1533960" grpId="0" animBg="1"/>
      <p:bldP spid="15339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CE4A034-5AD3-4025-A6D0-3A299EF38CC2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536002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분할 차분법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</a:t>
            </a:r>
          </a:p>
        </p:txBody>
      </p:sp>
      <p:sp>
        <p:nvSpPr>
          <p:cNvPr id="1536003" name="Text Box 3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</a:t>
            </a:r>
          </a:p>
        </p:txBody>
      </p:sp>
      <p:sp>
        <p:nvSpPr>
          <p:cNvPr id="1536004" name="Text Box 4"/>
          <p:cNvSpPr txBox="1">
            <a:spLocks noChangeArrowheads="1"/>
          </p:cNvSpPr>
          <p:nvPr/>
        </p:nvSpPr>
        <p:spPr bwMode="auto">
          <a:xfrm>
            <a:off x="323850" y="337820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실행 결과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 = 3.8)</a:t>
            </a:r>
          </a:p>
        </p:txBody>
      </p:sp>
      <p:sp>
        <p:nvSpPr>
          <p:cNvPr id="1536008" name="Text Box 8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536009" name="Picture 9" descr="newton_diff-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341438"/>
            <a:ext cx="7920037" cy="1839912"/>
          </a:xfrm>
          <a:prstGeom prst="rect">
            <a:avLst/>
          </a:prstGeom>
          <a:noFill/>
        </p:spPr>
      </p:pic>
      <p:pic>
        <p:nvPicPr>
          <p:cNvPr id="1536010" name="Picture 10" descr="newton_diff-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4213" y="3860800"/>
            <a:ext cx="7775575" cy="2482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EC9BFDD-9B98-4601-AEE1-46FDE400F40A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538050" name="Rectangle 2"/>
          <p:cNvSpPr>
            <a:spLocks noChangeArrowheads="1"/>
          </p:cNvSpPr>
          <p:nvPr/>
        </p:nvSpPr>
        <p:spPr bwMode="auto">
          <a:xfrm>
            <a:off x="815975" y="163513"/>
            <a:ext cx="627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전향 차분법 및 후향 차분법 개념</a:t>
            </a:r>
          </a:p>
        </p:txBody>
      </p:sp>
      <p:sp>
        <p:nvSpPr>
          <p:cNvPr id="1538051" name="Text Box 3"/>
          <p:cNvSpPr txBox="1">
            <a:spLocks noChangeArrowheads="1"/>
          </p:cNvSpPr>
          <p:nvPr/>
        </p:nvSpPr>
        <p:spPr bwMode="auto">
          <a:xfrm>
            <a:off x="323850" y="981075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전향 차분법과 후향 차분법은 기본적으로 분할 차분법과 동일하나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주어진 데이터가 등간격인 경우에 사용하는 좀 더 간략화된 방법이다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538052" name="Text Box 4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graphicFrame>
        <p:nvGraphicFramePr>
          <p:cNvPr id="1538054" name="Object 6"/>
          <p:cNvGraphicFramePr>
            <a:graphicFrameLocks noChangeAspect="1"/>
          </p:cNvGraphicFramePr>
          <p:nvPr/>
        </p:nvGraphicFramePr>
        <p:xfrm>
          <a:off x="684213" y="2852738"/>
          <a:ext cx="4543425" cy="927100"/>
        </p:xfrm>
        <a:graphic>
          <a:graphicData uri="http://schemas.openxmlformats.org/presentationml/2006/ole">
            <p:oleObj spid="_x0000_s1538054" name="Equation" r:id="rId5" imgW="1866600" imgH="380880" progId="">
              <p:embed/>
            </p:oleObj>
          </a:graphicData>
        </a:graphic>
      </p:graphicFrame>
      <p:sp>
        <p:nvSpPr>
          <p:cNvPr id="1538057" name="Text Box 9"/>
          <p:cNvSpPr txBox="1">
            <a:spLocks noChangeArrowheads="1"/>
          </p:cNvSpPr>
          <p:nvPr/>
        </p:nvSpPr>
        <p:spPr bwMode="auto">
          <a:xfrm>
            <a:off x="323850" y="1989138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전향 차분법은 주어진 점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 = 0, 1, 2, …,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의 간격이 </a:t>
            </a:r>
            <a:r>
              <a:rPr lang="en-US" altLang="ko-KR" sz="2000" i="1">
                <a:ea typeface="HY헤드라인M" pitchFamily="18" charset="-127"/>
              </a:rPr>
              <a:t>h</a:t>
            </a:r>
            <a:r>
              <a:rPr lang="ko-KR" altLang="en-US" sz="2000">
                <a:ea typeface="HY헤드라인M" pitchFamily="18" charset="-127"/>
              </a:rPr>
              <a:t>일 때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함수 값을 구하고자 하는 점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solidFill>
                  <a:schemeClr val="accent2"/>
                </a:solidFill>
                <a:ea typeface="HY헤드라인M" pitchFamily="18" charset="-127"/>
              </a:rPr>
              <a:t>x</a:t>
            </a:r>
            <a:r>
              <a:rPr lang="en-US" altLang="ko-KR" sz="2000" baseline="-25000">
                <a:solidFill>
                  <a:schemeClr val="accent2"/>
                </a:solidFill>
                <a:ea typeface="HY헤드라인M" pitchFamily="18" charset="-127"/>
              </a:rPr>
              <a:t>0</a:t>
            </a:r>
            <a:r>
              <a:rPr lang="en-US" altLang="ko-KR" sz="2000">
                <a:ea typeface="HY헤드라인M" pitchFamily="18" charset="-127"/>
              </a:rPr>
              <a:t>+</a:t>
            </a:r>
            <a:r>
              <a:rPr lang="en-US" altLang="ko-KR" sz="2000" i="1">
                <a:ea typeface="HY헤드라인M" pitchFamily="18" charset="-127"/>
              </a:rPr>
              <a:t>sh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로 놓고 다음 관계를 활용하는 방법이다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538058" name="Text Box 10"/>
          <p:cNvSpPr txBox="1">
            <a:spLocks noChangeArrowheads="1"/>
          </p:cNvSpPr>
          <p:nvPr/>
        </p:nvSpPr>
        <p:spPr bwMode="auto">
          <a:xfrm>
            <a:off x="323850" y="3921125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후향 차분법은 주어진 점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i</a:t>
            </a:r>
            <a:r>
              <a:rPr lang="en-US" altLang="ko-KR" sz="2000">
                <a:ea typeface="HY헤드라인M" pitchFamily="18" charset="-127"/>
              </a:rPr>
              <a:t> = 0, 1, 2, …, </a:t>
            </a:r>
            <a:r>
              <a:rPr lang="en-US" altLang="ko-KR" sz="2000" i="1"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의 간격이 </a:t>
            </a:r>
            <a:r>
              <a:rPr lang="en-US" altLang="ko-KR" sz="2000" i="1">
                <a:ea typeface="HY헤드라인M" pitchFamily="18" charset="-127"/>
              </a:rPr>
              <a:t>h</a:t>
            </a:r>
            <a:r>
              <a:rPr lang="ko-KR" altLang="en-US" sz="2000">
                <a:ea typeface="HY헤드라인M" pitchFamily="18" charset="-127"/>
              </a:rPr>
              <a:t>일 때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함수 값을 구하고자 하는 점 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solidFill>
                  <a:schemeClr val="accent2"/>
                </a:solidFill>
                <a:ea typeface="HY헤드라인M" pitchFamily="18" charset="-127"/>
              </a:rPr>
              <a:t>x</a:t>
            </a:r>
            <a:r>
              <a:rPr lang="en-US" altLang="ko-KR" sz="2000" i="1" baseline="-25000">
                <a:solidFill>
                  <a:schemeClr val="accent2"/>
                </a:solidFill>
                <a:ea typeface="HY헤드라인M" pitchFamily="18" charset="-127"/>
              </a:rPr>
              <a:t>n</a:t>
            </a:r>
            <a:r>
              <a:rPr lang="en-US" altLang="ko-KR" sz="2000">
                <a:ea typeface="HY헤드라인M" pitchFamily="18" charset="-127"/>
                <a:sym typeface="Symbol" pitchFamily="18" charset="2"/>
              </a:rPr>
              <a:t>+</a:t>
            </a:r>
            <a:r>
              <a:rPr lang="en-US" altLang="ko-KR" sz="2000" i="1">
                <a:ea typeface="HY헤드라인M" pitchFamily="18" charset="-127"/>
              </a:rPr>
              <a:t>sh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로 놓고 다음 관계를 활용하는 방법이다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538059" name="Object 11"/>
          <p:cNvGraphicFramePr>
            <a:graphicFrameLocks noChangeAspect="1"/>
          </p:cNvGraphicFramePr>
          <p:nvPr/>
        </p:nvGraphicFramePr>
        <p:xfrm>
          <a:off x="684213" y="4724400"/>
          <a:ext cx="4913312" cy="989013"/>
        </p:xfrm>
        <a:graphic>
          <a:graphicData uri="http://schemas.openxmlformats.org/presentationml/2006/ole">
            <p:oleObj spid="_x0000_s1538059" name="Equation" r:id="rId6" imgW="2019240" imgH="406080" progId="">
              <p:embed/>
            </p:oleObj>
          </a:graphicData>
        </a:graphic>
      </p:graphicFrame>
      <p:sp>
        <p:nvSpPr>
          <p:cNvPr id="1538060" name="Rectangle 12"/>
          <p:cNvSpPr>
            <a:spLocks noChangeArrowheads="1"/>
          </p:cNvSpPr>
          <p:nvPr/>
        </p:nvSpPr>
        <p:spPr bwMode="auto">
          <a:xfrm>
            <a:off x="539750" y="5949950"/>
            <a:ext cx="8280400" cy="446088"/>
          </a:xfrm>
          <a:prstGeom prst="rect">
            <a:avLst/>
          </a:prstGeom>
          <a:solidFill>
            <a:srgbClr val="99CCFF"/>
          </a:solidFill>
          <a:ln w="254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 marL="292100" indent="-292100" algn="ctr">
              <a:lnSpc>
                <a:spcPct val="100000"/>
              </a:lnSpc>
              <a:spcAft>
                <a:spcPct val="20000"/>
              </a:spcAft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900">
                <a:solidFill>
                  <a:schemeClr val="accent2"/>
                </a:solidFill>
                <a:ea typeface="HY헤드라인M" pitchFamily="18" charset="-127"/>
              </a:rPr>
              <a:t>분할 차분법과 유도 과정이 동일하므로</a:t>
            </a:r>
            <a:r>
              <a:rPr lang="en-US" altLang="ko-KR" sz="1900">
                <a:solidFill>
                  <a:schemeClr val="accent2"/>
                </a:solidFill>
                <a:ea typeface="HY헤드라인M" pitchFamily="18" charset="-127"/>
              </a:rPr>
              <a:t>, </a:t>
            </a:r>
            <a:r>
              <a:rPr lang="ko-KR" altLang="en-US" sz="1900">
                <a:solidFill>
                  <a:schemeClr val="accent2"/>
                </a:solidFill>
                <a:ea typeface="HY헤드라인M" pitchFamily="18" charset="-127"/>
              </a:rPr>
              <a:t>알고리즘 및 프로그램은 생략한다</a:t>
            </a:r>
            <a:r>
              <a:rPr lang="en-US" altLang="ko-KR" sz="1900">
                <a:solidFill>
                  <a:schemeClr val="accent2"/>
                </a:solidFill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6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0E20A6C-5944-4EA4-A2BF-6A96F5DBDCFA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544194" name="Rectangle 2"/>
          <p:cNvSpPr>
            <a:spLocks noChangeArrowheads="1"/>
          </p:cNvSpPr>
          <p:nvPr/>
        </p:nvSpPr>
        <p:spPr bwMode="auto">
          <a:xfrm>
            <a:off x="815975" y="163513"/>
            <a:ext cx="627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Homework #4</a:t>
            </a:r>
          </a:p>
        </p:txBody>
      </p:sp>
      <p:sp>
        <p:nvSpPr>
          <p:cNvPr id="1544196" name="Text Box 4"/>
          <p:cNvSpPr txBox="1">
            <a:spLocks noChangeArrowheads="1"/>
          </p:cNvSpPr>
          <p:nvPr/>
        </p:nvSpPr>
        <p:spPr bwMode="auto">
          <a:xfrm>
            <a:off x="6465888" y="476250"/>
            <a:ext cx="2587625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Interpolation on Newton Polynomials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5EA006C-6231-4948-81FD-28924F5BA13A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451010" name="Text Box 2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Linear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5101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선형 보간법 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선형 보간법의 원리</a:t>
            </a:r>
          </a:p>
        </p:txBody>
      </p:sp>
      <p:sp>
        <p:nvSpPr>
          <p:cNvPr id="1451015" name="Freeform 7"/>
          <p:cNvSpPr>
            <a:spLocks/>
          </p:cNvSpPr>
          <p:nvPr/>
        </p:nvSpPr>
        <p:spPr bwMode="auto">
          <a:xfrm>
            <a:off x="2847975" y="2417763"/>
            <a:ext cx="4121150" cy="1338262"/>
          </a:xfrm>
          <a:custGeom>
            <a:avLst/>
            <a:gdLst/>
            <a:ahLst/>
            <a:cxnLst>
              <a:cxn ang="0">
                <a:pos x="0" y="843"/>
              </a:cxn>
              <a:cxn ang="0">
                <a:pos x="461" y="228"/>
              </a:cxn>
              <a:cxn ang="0">
                <a:pos x="1206" y="59"/>
              </a:cxn>
              <a:cxn ang="0">
                <a:pos x="1705" y="582"/>
              </a:cxn>
              <a:cxn ang="0">
                <a:pos x="2596" y="835"/>
              </a:cxn>
            </a:cxnLst>
            <a:rect l="0" t="0" r="r" b="b"/>
            <a:pathLst>
              <a:path w="2596" h="843">
                <a:moveTo>
                  <a:pt x="0" y="843"/>
                </a:moveTo>
                <a:cubicBezTo>
                  <a:pt x="77" y="741"/>
                  <a:pt x="260" y="359"/>
                  <a:pt x="461" y="228"/>
                </a:cubicBezTo>
                <a:cubicBezTo>
                  <a:pt x="662" y="97"/>
                  <a:pt x="999" y="0"/>
                  <a:pt x="1206" y="59"/>
                </a:cubicBezTo>
                <a:cubicBezTo>
                  <a:pt x="1413" y="118"/>
                  <a:pt x="1473" y="453"/>
                  <a:pt x="1705" y="582"/>
                </a:cubicBezTo>
                <a:cubicBezTo>
                  <a:pt x="1937" y="711"/>
                  <a:pt x="2411" y="782"/>
                  <a:pt x="2596" y="835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1017" name="Oval 9"/>
          <p:cNvSpPr>
            <a:spLocks noChangeArrowheads="1"/>
          </p:cNvSpPr>
          <p:nvPr/>
        </p:nvSpPr>
        <p:spPr bwMode="auto">
          <a:xfrm>
            <a:off x="3265488" y="2992438"/>
            <a:ext cx="87312" cy="873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1018" name="Text Box 10"/>
          <p:cNvSpPr txBox="1">
            <a:spLocks noChangeArrowheads="1"/>
          </p:cNvSpPr>
          <p:nvPr/>
        </p:nvSpPr>
        <p:spPr bwMode="auto">
          <a:xfrm>
            <a:off x="3136900" y="4106863"/>
            <a:ext cx="360363" cy="319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i</a:t>
            </a:r>
            <a:endParaRPr lang="en-US" altLang="ko-KR">
              <a:ea typeface="HY헤드라인M" pitchFamily="18" charset="-127"/>
            </a:endParaRPr>
          </a:p>
        </p:txBody>
      </p:sp>
      <p:sp>
        <p:nvSpPr>
          <p:cNvPr id="1451023" name="Line 15"/>
          <p:cNvSpPr>
            <a:spLocks noChangeShapeType="1"/>
          </p:cNvSpPr>
          <p:nvPr/>
        </p:nvSpPr>
        <p:spPr bwMode="auto">
          <a:xfrm flipH="1" flipV="1">
            <a:off x="2298700" y="3962400"/>
            <a:ext cx="5081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1036" name="Line 28"/>
          <p:cNvSpPr>
            <a:spLocks noChangeShapeType="1"/>
          </p:cNvSpPr>
          <p:nvPr/>
        </p:nvSpPr>
        <p:spPr bwMode="auto">
          <a:xfrm flipH="1">
            <a:off x="3306763" y="2233613"/>
            <a:ext cx="0" cy="19446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1037" name="Line 29"/>
          <p:cNvSpPr>
            <a:spLocks noChangeShapeType="1"/>
          </p:cNvSpPr>
          <p:nvPr/>
        </p:nvSpPr>
        <p:spPr bwMode="auto">
          <a:xfrm flipH="1">
            <a:off x="4243388" y="2233613"/>
            <a:ext cx="0" cy="1944687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1038" name="Oval 30"/>
          <p:cNvSpPr>
            <a:spLocks noChangeArrowheads="1"/>
          </p:cNvSpPr>
          <p:nvPr/>
        </p:nvSpPr>
        <p:spPr bwMode="auto">
          <a:xfrm>
            <a:off x="4202113" y="2471738"/>
            <a:ext cx="87312" cy="87312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1039" name="Text Box 31"/>
          <p:cNvSpPr txBox="1">
            <a:spLocks noChangeArrowheads="1"/>
          </p:cNvSpPr>
          <p:nvPr/>
        </p:nvSpPr>
        <p:spPr bwMode="auto">
          <a:xfrm>
            <a:off x="4048125" y="4119563"/>
            <a:ext cx="528638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i+1</a:t>
            </a:r>
            <a:endParaRPr lang="en-US" altLang="ko-KR">
              <a:ea typeface="HY헤드라인M" pitchFamily="18" charset="-127"/>
            </a:endParaRPr>
          </a:p>
        </p:txBody>
      </p:sp>
      <p:sp>
        <p:nvSpPr>
          <p:cNvPr id="1451040" name="Text Box 32"/>
          <p:cNvSpPr txBox="1">
            <a:spLocks noChangeArrowheads="1"/>
          </p:cNvSpPr>
          <p:nvPr/>
        </p:nvSpPr>
        <p:spPr bwMode="auto">
          <a:xfrm>
            <a:off x="1724025" y="2954338"/>
            <a:ext cx="574675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f</a:t>
            </a:r>
            <a:r>
              <a:rPr lang="en-US" altLang="ko-KR">
                <a:ea typeface="HY헤드라인M" pitchFamily="18" charset="-127"/>
              </a:rPr>
              <a:t>(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i</a:t>
            </a:r>
            <a:r>
              <a:rPr lang="en-US" altLang="ko-KR">
                <a:ea typeface="HY헤드라인M" pitchFamily="18" charset="-127"/>
              </a:rPr>
              <a:t>)</a:t>
            </a:r>
          </a:p>
        </p:txBody>
      </p:sp>
      <p:sp>
        <p:nvSpPr>
          <p:cNvPr id="1451041" name="Line 33"/>
          <p:cNvSpPr>
            <a:spLocks noChangeShapeType="1"/>
          </p:cNvSpPr>
          <p:nvPr/>
        </p:nvSpPr>
        <p:spPr bwMode="auto">
          <a:xfrm flipH="1">
            <a:off x="2370138" y="2017713"/>
            <a:ext cx="0" cy="2160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1042" name="Line 34"/>
          <p:cNvSpPr>
            <a:spLocks noChangeShapeType="1"/>
          </p:cNvSpPr>
          <p:nvPr/>
        </p:nvSpPr>
        <p:spPr bwMode="auto">
          <a:xfrm flipH="1">
            <a:off x="2298700" y="3025775"/>
            <a:ext cx="1152525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1043" name="Line 35"/>
          <p:cNvSpPr>
            <a:spLocks noChangeShapeType="1"/>
          </p:cNvSpPr>
          <p:nvPr/>
        </p:nvSpPr>
        <p:spPr bwMode="auto">
          <a:xfrm flipH="1">
            <a:off x="2300288" y="2522538"/>
            <a:ext cx="2159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1044" name="Text Box 36"/>
          <p:cNvSpPr txBox="1">
            <a:spLocks noChangeArrowheads="1"/>
          </p:cNvSpPr>
          <p:nvPr/>
        </p:nvSpPr>
        <p:spPr bwMode="auto">
          <a:xfrm>
            <a:off x="1651000" y="2246313"/>
            <a:ext cx="646113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f</a:t>
            </a:r>
            <a:r>
              <a:rPr lang="en-US" altLang="ko-KR">
                <a:ea typeface="HY헤드라인M" pitchFamily="18" charset="-127"/>
              </a:rPr>
              <a:t>(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 baseline="-25000">
                <a:ea typeface="HY헤드라인M" pitchFamily="18" charset="-127"/>
              </a:rPr>
              <a:t>i+1</a:t>
            </a:r>
            <a:r>
              <a:rPr lang="en-US" altLang="ko-KR">
                <a:ea typeface="HY헤드라인M" pitchFamily="18" charset="-127"/>
              </a:rPr>
              <a:t>)</a:t>
            </a:r>
          </a:p>
        </p:txBody>
      </p:sp>
      <p:sp>
        <p:nvSpPr>
          <p:cNvPr id="1451048" name="Text Box 40"/>
          <p:cNvSpPr txBox="1">
            <a:spLocks noChangeArrowheads="1"/>
          </p:cNvSpPr>
          <p:nvPr/>
        </p:nvSpPr>
        <p:spPr bwMode="auto">
          <a:xfrm>
            <a:off x="6043613" y="3241675"/>
            <a:ext cx="646112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i="1">
                <a:ea typeface="HY헤드라인M" pitchFamily="18" charset="-127"/>
              </a:rPr>
              <a:t>f</a:t>
            </a:r>
            <a:r>
              <a:rPr lang="en-US" altLang="ko-KR">
                <a:ea typeface="HY헤드라인M" pitchFamily="18" charset="-127"/>
              </a:rPr>
              <a:t>(</a:t>
            </a:r>
            <a:r>
              <a:rPr lang="en-US" altLang="ko-KR" i="1">
                <a:ea typeface="HY헤드라인M" pitchFamily="18" charset="-127"/>
              </a:rPr>
              <a:t>x</a:t>
            </a:r>
            <a:r>
              <a:rPr lang="en-US" altLang="ko-KR">
                <a:ea typeface="HY헤드라인M" pitchFamily="18" charset="-127"/>
              </a:rPr>
              <a:t>)</a:t>
            </a:r>
          </a:p>
        </p:txBody>
      </p:sp>
      <p:grpSp>
        <p:nvGrpSpPr>
          <p:cNvPr id="1451058" name="Group 50"/>
          <p:cNvGrpSpPr>
            <a:grpSpLocks/>
          </p:cNvGrpSpPr>
          <p:nvPr/>
        </p:nvGrpSpPr>
        <p:grpSpPr bwMode="auto">
          <a:xfrm>
            <a:off x="2519363" y="1874838"/>
            <a:ext cx="2801937" cy="1600200"/>
            <a:chOff x="1406" y="1045"/>
            <a:chExt cx="1765" cy="1008"/>
          </a:xfrm>
        </p:grpSpPr>
        <p:sp>
          <p:nvSpPr>
            <p:cNvPr id="1451027" name="Line 19"/>
            <p:cNvSpPr>
              <a:spLocks noChangeShapeType="1"/>
            </p:cNvSpPr>
            <p:nvPr/>
          </p:nvSpPr>
          <p:spPr bwMode="auto">
            <a:xfrm flipV="1">
              <a:off x="1406" y="1226"/>
              <a:ext cx="1494" cy="8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51049" name="Text Box 41"/>
            <p:cNvSpPr txBox="1">
              <a:spLocks noChangeArrowheads="1"/>
            </p:cNvSpPr>
            <p:nvPr/>
          </p:nvSpPr>
          <p:spPr bwMode="auto">
            <a:xfrm>
              <a:off x="2764" y="1045"/>
              <a:ext cx="407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292100" indent="-292100" algn="ctr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268288" algn="l"/>
                </a:tabLst>
              </a:pP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g</a:t>
              </a:r>
              <a:r>
                <a:rPr lang="en-US" altLang="ko-KR">
                  <a:solidFill>
                    <a:srgbClr val="FF0000"/>
                  </a:solidFill>
                  <a:ea typeface="HY헤드라인M" pitchFamily="18" charset="-127"/>
                </a:rPr>
                <a:t>(</a:t>
              </a: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x</a:t>
              </a:r>
              <a:r>
                <a:rPr lang="en-US" altLang="ko-KR">
                  <a:solidFill>
                    <a:srgbClr val="FF0000"/>
                  </a:solidFill>
                  <a:ea typeface="HY헤드라인M" pitchFamily="18" charset="-127"/>
                </a:rPr>
                <a:t>)</a:t>
              </a:r>
            </a:p>
          </p:txBody>
        </p:sp>
      </p:grpSp>
      <p:grpSp>
        <p:nvGrpSpPr>
          <p:cNvPr id="1451054" name="Group 46"/>
          <p:cNvGrpSpPr>
            <a:grpSpLocks/>
          </p:cNvGrpSpPr>
          <p:nvPr/>
        </p:nvGrpSpPr>
        <p:grpSpPr bwMode="auto">
          <a:xfrm>
            <a:off x="1001713" y="2378075"/>
            <a:ext cx="2787650" cy="361950"/>
            <a:chOff x="450" y="1362"/>
            <a:chExt cx="1756" cy="228"/>
          </a:xfrm>
        </p:grpSpPr>
        <p:sp>
          <p:nvSpPr>
            <p:cNvPr id="1451024" name="Oval 16"/>
            <p:cNvSpPr>
              <a:spLocks noChangeArrowheads="1"/>
            </p:cNvSpPr>
            <p:nvPr/>
          </p:nvSpPr>
          <p:spPr bwMode="auto">
            <a:xfrm>
              <a:off x="2151" y="1536"/>
              <a:ext cx="55" cy="54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51045" name="Line 37"/>
            <p:cNvSpPr>
              <a:spLocks noChangeShapeType="1"/>
            </p:cNvSpPr>
            <p:nvPr/>
          </p:nvSpPr>
          <p:spPr bwMode="auto">
            <a:xfrm flipH="1" flipV="1">
              <a:off x="1267" y="1560"/>
              <a:ext cx="907" cy="0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51046" name="Text Box 38"/>
            <p:cNvSpPr txBox="1">
              <a:spLocks noChangeArrowheads="1"/>
            </p:cNvSpPr>
            <p:nvPr/>
          </p:nvSpPr>
          <p:spPr bwMode="auto">
            <a:xfrm>
              <a:off x="450" y="1362"/>
              <a:ext cx="320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292100" indent="-292100" algn="ctr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268288" algn="l"/>
                </a:tabLst>
              </a:pPr>
              <a:r>
                <a:rPr lang="en-US" altLang="ko-KR" i="1">
                  <a:solidFill>
                    <a:schemeClr val="accent2"/>
                  </a:solidFill>
                  <a:ea typeface="HY헤드라인M" pitchFamily="18" charset="-127"/>
                </a:rPr>
                <a:t>f</a:t>
              </a:r>
              <a:r>
                <a:rPr lang="en-US" altLang="ko-KR">
                  <a:solidFill>
                    <a:schemeClr val="accent2"/>
                  </a:solidFill>
                  <a:ea typeface="HY헤드라인M" pitchFamily="18" charset="-127"/>
                </a:rPr>
                <a:t>(</a:t>
              </a:r>
              <a:r>
                <a:rPr lang="en-US" altLang="ko-KR" i="1">
                  <a:solidFill>
                    <a:schemeClr val="accent2"/>
                  </a:solidFill>
                  <a:ea typeface="HY헤드라인M" pitchFamily="18" charset="-127"/>
                </a:rPr>
                <a:t>a</a:t>
              </a:r>
              <a:r>
                <a:rPr lang="en-US" altLang="ko-KR">
                  <a:solidFill>
                    <a:schemeClr val="accent2"/>
                  </a:solidFill>
                  <a:ea typeface="HY헤드라인M" pitchFamily="18" charset="-127"/>
                </a:rPr>
                <a:t>)</a:t>
              </a:r>
            </a:p>
          </p:txBody>
        </p:sp>
        <p:sp>
          <p:nvSpPr>
            <p:cNvPr id="1451051" name="Line 43"/>
            <p:cNvSpPr>
              <a:spLocks noChangeShapeType="1"/>
            </p:cNvSpPr>
            <p:nvPr/>
          </p:nvSpPr>
          <p:spPr bwMode="auto">
            <a:xfrm>
              <a:off x="758" y="1475"/>
              <a:ext cx="548" cy="79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451056" name="Group 48"/>
          <p:cNvGrpSpPr>
            <a:grpSpLocks/>
          </p:cNvGrpSpPr>
          <p:nvPr/>
        </p:nvGrpSpPr>
        <p:grpSpPr bwMode="auto">
          <a:xfrm>
            <a:off x="3659188" y="2378075"/>
            <a:ext cx="198437" cy="1974850"/>
            <a:chOff x="2124" y="1362"/>
            <a:chExt cx="125" cy="1244"/>
          </a:xfrm>
        </p:grpSpPr>
        <p:sp>
          <p:nvSpPr>
            <p:cNvPr id="1451029" name="Line 21"/>
            <p:cNvSpPr>
              <a:spLocks noChangeShapeType="1"/>
            </p:cNvSpPr>
            <p:nvPr/>
          </p:nvSpPr>
          <p:spPr bwMode="auto">
            <a:xfrm>
              <a:off x="2174" y="1362"/>
              <a:ext cx="0" cy="108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51034" name="Text Box 26"/>
            <p:cNvSpPr txBox="1">
              <a:spLocks noChangeArrowheads="1"/>
            </p:cNvSpPr>
            <p:nvPr/>
          </p:nvSpPr>
          <p:spPr bwMode="auto">
            <a:xfrm>
              <a:off x="2124" y="2405"/>
              <a:ext cx="125" cy="2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292100" indent="-292100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268288" algn="l"/>
                </a:tabLst>
              </a:pP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a</a:t>
              </a:r>
              <a:endParaRPr lang="en-US" altLang="ko-KR">
                <a:solidFill>
                  <a:srgbClr val="FF0000"/>
                </a:solidFill>
                <a:ea typeface="HY헤드라인M" pitchFamily="18" charset="-127"/>
              </a:endParaRPr>
            </a:p>
          </p:txBody>
        </p:sp>
      </p:grpSp>
      <p:grpSp>
        <p:nvGrpSpPr>
          <p:cNvPr id="1451057" name="Group 49"/>
          <p:cNvGrpSpPr>
            <a:grpSpLocks/>
          </p:cNvGrpSpPr>
          <p:nvPr/>
        </p:nvGrpSpPr>
        <p:grpSpPr bwMode="auto">
          <a:xfrm>
            <a:off x="1001713" y="2763838"/>
            <a:ext cx="2782887" cy="363537"/>
            <a:chOff x="450" y="1605"/>
            <a:chExt cx="1753" cy="229"/>
          </a:xfrm>
        </p:grpSpPr>
        <p:sp>
          <p:nvSpPr>
            <p:cNvPr id="1451033" name="Oval 25"/>
            <p:cNvSpPr>
              <a:spLocks noChangeArrowheads="1"/>
            </p:cNvSpPr>
            <p:nvPr/>
          </p:nvSpPr>
          <p:spPr bwMode="auto">
            <a:xfrm>
              <a:off x="2148" y="1605"/>
              <a:ext cx="55" cy="54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51047" name="Text Box 39"/>
            <p:cNvSpPr txBox="1">
              <a:spLocks noChangeArrowheads="1"/>
            </p:cNvSpPr>
            <p:nvPr/>
          </p:nvSpPr>
          <p:spPr bwMode="auto">
            <a:xfrm>
              <a:off x="450" y="1634"/>
              <a:ext cx="320" cy="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>
              <a:spAutoFit/>
            </a:bodyPr>
            <a:lstStyle/>
            <a:p>
              <a:pPr marL="292100" indent="-292100" algn="ctr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  <a:tabLst>
                  <a:tab pos="268288" algn="l"/>
                </a:tabLst>
              </a:pP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g</a:t>
              </a:r>
              <a:r>
                <a:rPr lang="en-US" altLang="ko-KR">
                  <a:solidFill>
                    <a:srgbClr val="FF0000"/>
                  </a:solidFill>
                  <a:ea typeface="HY헤드라인M" pitchFamily="18" charset="-127"/>
                </a:rPr>
                <a:t>(</a:t>
              </a:r>
              <a:r>
                <a:rPr lang="en-US" altLang="ko-KR" i="1">
                  <a:solidFill>
                    <a:srgbClr val="FF0000"/>
                  </a:solidFill>
                  <a:ea typeface="HY헤드라인M" pitchFamily="18" charset="-127"/>
                </a:rPr>
                <a:t>a</a:t>
              </a:r>
              <a:r>
                <a:rPr lang="en-US" altLang="ko-KR">
                  <a:solidFill>
                    <a:srgbClr val="FF0000"/>
                  </a:solidFill>
                  <a:ea typeface="HY헤드라인M" pitchFamily="18" charset="-127"/>
                </a:rPr>
                <a:t>)</a:t>
              </a:r>
            </a:p>
          </p:txBody>
        </p:sp>
        <p:sp>
          <p:nvSpPr>
            <p:cNvPr id="1451050" name="Line 42"/>
            <p:cNvSpPr>
              <a:spLocks noChangeShapeType="1"/>
            </p:cNvSpPr>
            <p:nvPr/>
          </p:nvSpPr>
          <p:spPr bwMode="auto">
            <a:xfrm flipH="1" flipV="1">
              <a:off x="1267" y="1632"/>
              <a:ext cx="907" cy="0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51052" name="Line 44"/>
            <p:cNvSpPr>
              <a:spLocks noChangeShapeType="1"/>
            </p:cNvSpPr>
            <p:nvPr/>
          </p:nvSpPr>
          <p:spPr bwMode="auto">
            <a:xfrm flipV="1">
              <a:off x="765" y="1641"/>
              <a:ext cx="519" cy="81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E5DAD28-66CD-46E6-A046-6BAC25792E6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453058" name="Rectangle 2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선형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453060" name="Rectangle 4"/>
          <p:cNvSpPr>
            <a:spLocks noChangeArrowheads="1"/>
          </p:cNvSpPr>
          <p:nvPr/>
        </p:nvSpPr>
        <p:spPr bwMode="auto">
          <a:xfrm>
            <a:off x="250825" y="1052513"/>
            <a:ext cx="8640763" cy="2797175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 anchor="ctr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b="1"/>
              <a:t>procedure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linear_inter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1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2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y</a:t>
            </a:r>
            <a:r>
              <a:rPr kumimoji="0" lang="en-US" altLang="ko-KR" sz="1800" i="1" baseline="-25000"/>
              <a:t>1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y</a:t>
            </a:r>
            <a:r>
              <a:rPr kumimoji="0" lang="en-US" altLang="ko-KR" sz="1800" i="1" baseline="-25000"/>
              <a:t>2</a:t>
            </a:r>
            <a:r>
              <a:rPr kumimoji="0" lang="en-US" altLang="ko-KR" sz="1800"/>
              <a:t>: real numbers, 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m</a:t>
            </a:r>
            <a:r>
              <a:rPr kumimoji="0" lang="en-US" altLang="ko-KR" sz="1800"/>
              <a:t>: real number)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(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1</a:t>
            </a:r>
            <a:r>
              <a:rPr kumimoji="0" lang="en-US" altLang="ko-KR" sz="1800"/>
              <a:t>,</a:t>
            </a:r>
            <a:r>
              <a:rPr kumimoji="0" lang="en-US" altLang="ko-KR" sz="1800" i="1"/>
              <a:t>y</a:t>
            </a:r>
            <a:r>
              <a:rPr kumimoji="0" lang="en-US" altLang="ko-KR" sz="1800" i="1" baseline="-25000"/>
              <a:t>1</a:t>
            </a:r>
            <a:r>
              <a:rPr kumimoji="0" lang="en-US" altLang="ko-KR" sz="1800"/>
              <a:t>) and (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2</a:t>
            </a:r>
            <a:r>
              <a:rPr kumimoji="0" lang="en-US" altLang="ko-KR" sz="1800"/>
              <a:t>,</a:t>
            </a:r>
            <a:r>
              <a:rPr kumimoji="0" lang="en-US" altLang="ko-KR" sz="1800" i="1"/>
              <a:t>y</a:t>
            </a:r>
            <a:r>
              <a:rPr kumimoji="0" lang="en-US" altLang="ko-KR" sz="1800" i="1" baseline="-25000"/>
              <a:t>2</a:t>
            </a:r>
            <a:r>
              <a:rPr kumimoji="0" lang="en-US" altLang="ko-KR" sz="1800"/>
              <a:t>) are the initial points. }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m</a:t>
            </a:r>
            <a:r>
              <a:rPr kumimoji="0" lang="en-US" altLang="ko-KR" sz="1800"/>
              <a:t> is the value that we want to get the </a:t>
            </a:r>
            <a:r>
              <a:rPr kumimoji="0" lang="en-US" altLang="ko-KR" sz="1800" i="1"/>
              <a:t>f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x</a:t>
            </a:r>
            <a:r>
              <a:rPr kumimoji="0" lang="en-US" altLang="ko-KR" sz="1800"/>
              <a:t>). }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i="1"/>
              <a:t>g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x</a:t>
            </a:r>
            <a:r>
              <a:rPr kumimoji="0" lang="en-US" altLang="ko-KR" sz="1800"/>
              <a:t>) := 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return </a:t>
            </a:r>
            <a:r>
              <a:rPr kumimoji="0" lang="en-US" altLang="ko-KR" sz="1800" i="1"/>
              <a:t>g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m</a:t>
            </a:r>
            <a:r>
              <a:rPr kumimoji="0" lang="en-US" altLang="ko-KR" sz="1800"/>
              <a:t>);</a:t>
            </a:r>
          </a:p>
        </p:txBody>
      </p:sp>
      <p:graphicFrame>
        <p:nvGraphicFramePr>
          <p:cNvPr id="1453061" name="Object 5"/>
          <p:cNvGraphicFramePr>
            <a:graphicFrameLocks noChangeAspect="1"/>
          </p:cNvGraphicFramePr>
          <p:nvPr/>
        </p:nvGraphicFramePr>
        <p:xfrm>
          <a:off x="1546225" y="2411413"/>
          <a:ext cx="2520950" cy="898525"/>
        </p:xfrm>
        <a:graphic>
          <a:graphicData uri="http://schemas.openxmlformats.org/presentationml/2006/ole">
            <p:oleObj spid="_x0000_s1453061" name="Equation" r:id="rId4" imgW="888840" imgH="317160" progId="">
              <p:embed/>
            </p:oleObj>
          </a:graphicData>
        </a:graphic>
      </p:graphicFrame>
      <p:sp>
        <p:nvSpPr>
          <p:cNvPr id="1453062" name="Text Box 6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Linear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53063" name="Rectangle 7"/>
          <p:cNvSpPr>
            <a:spLocks noChangeArrowheads="1"/>
          </p:cNvSpPr>
          <p:nvPr/>
        </p:nvSpPr>
        <p:spPr bwMode="auto">
          <a:xfrm>
            <a:off x="539750" y="2349500"/>
            <a:ext cx="5472113" cy="1079500"/>
          </a:xfrm>
          <a:prstGeom prst="rect">
            <a:avLst/>
          </a:prstGeom>
          <a:noFill/>
          <a:ln w="19050">
            <a:solidFill>
              <a:srgbClr val="00FFFF"/>
            </a:solidFill>
            <a:prstDash val="sysDot"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D881E07-129E-482A-80D7-F0F6C2E333B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455108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주어진 문제</a:t>
            </a:r>
            <a:r>
              <a:rPr lang="en-US" altLang="ko-KR" sz="2000">
                <a:ea typeface="HY헤드라인M" pitchFamily="18" charset="-127"/>
              </a:rPr>
              <a:t>: </a:t>
            </a:r>
            <a:r>
              <a:rPr lang="ko-KR" altLang="en-US" sz="2000">
                <a:ea typeface="HY헤드라인M" pitchFamily="18" charset="-127"/>
              </a:rPr>
              <a:t>함수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x</a:t>
            </a:r>
            <a:r>
              <a:rPr lang="en-US" altLang="ko-KR" sz="2000">
                <a:ea typeface="HY헤드라인M" pitchFamily="18" charset="-127"/>
              </a:rPr>
              <a:t>) = </a:t>
            </a:r>
            <a:r>
              <a:rPr lang="en-US" altLang="ko-KR" sz="2000" i="1">
                <a:ea typeface="HY헤드라인M" pitchFamily="18" charset="-127"/>
              </a:rPr>
              <a:t>e</a:t>
            </a:r>
            <a:r>
              <a:rPr lang="en-US" altLang="ko-KR" sz="2000" i="1" baseline="30000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에서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(1) = </a:t>
            </a:r>
            <a:r>
              <a:rPr lang="en-US" altLang="ko-KR" sz="2000" i="1">
                <a:ea typeface="HY헤드라인M" pitchFamily="18" charset="-127"/>
              </a:rPr>
              <a:t>e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(2) = </a:t>
            </a:r>
            <a:r>
              <a:rPr lang="en-US" altLang="ko-KR" sz="2000" i="1">
                <a:ea typeface="HY헤드라인M" pitchFamily="18" charset="-127"/>
              </a:rPr>
              <a:t>e</a:t>
            </a:r>
            <a:r>
              <a:rPr lang="en-US" altLang="ko-KR" sz="2000" baseline="30000">
                <a:ea typeface="HY헤드라인M" pitchFamily="18" charset="-127"/>
              </a:rPr>
              <a:t>2</a:t>
            </a:r>
            <a:r>
              <a:rPr lang="ko-KR" altLang="en-US" sz="2000">
                <a:ea typeface="HY헤드라인M" pitchFamily="18" charset="-127"/>
              </a:rPr>
              <a:t>를 안다고 할 때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(1.0),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(1.1),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(1.2), …,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(1.9), </a:t>
            </a:r>
            <a:r>
              <a:rPr lang="en-US" altLang="ko-KR" sz="2000" i="1">
                <a:ea typeface="HY헤드라인M" pitchFamily="18" charset="-127"/>
              </a:rPr>
              <a:t>f</a:t>
            </a:r>
            <a:r>
              <a:rPr lang="en-US" altLang="ko-KR" sz="2000">
                <a:ea typeface="HY헤드라인M" pitchFamily="18" charset="-127"/>
              </a:rPr>
              <a:t>(2.0)</a:t>
            </a:r>
            <a:r>
              <a:rPr lang="ko-KR" altLang="en-US" sz="2000">
                <a:ea typeface="HY헤드라인M" pitchFamily="18" charset="-127"/>
              </a:rPr>
              <a:t>의 값을 선형 보간법으로 구하라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55112" name="Rectangle 8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선형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</a:t>
            </a:r>
          </a:p>
        </p:txBody>
      </p:sp>
      <p:sp>
        <p:nvSpPr>
          <p:cNvPr id="1455113" name="Text Box 9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Linear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55114" name="Picture 10" descr="linear_inter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1773238"/>
            <a:ext cx="7561263" cy="4629150"/>
          </a:xfrm>
          <a:prstGeom prst="rect">
            <a:avLst/>
          </a:prstGeom>
          <a:noFill/>
        </p:spPr>
      </p:pic>
      <p:sp>
        <p:nvSpPr>
          <p:cNvPr id="1455115" name="Rectangle 11"/>
          <p:cNvSpPr>
            <a:spLocks noChangeArrowheads="1"/>
          </p:cNvSpPr>
          <p:nvPr/>
        </p:nvSpPr>
        <p:spPr bwMode="auto">
          <a:xfrm>
            <a:off x="684213" y="1916113"/>
            <a:ext cx="6840537" cy="576262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455122" name="Group 18"/>
          <p:cNvGrpSpPr>
            <a:grpSpLocks/>
          </p:cNvGrpSpPr>
          <p:nvPr/>
        </p:nvGrpSpPr>
        <p:grpSpPr bwMode="auto">
          <a:xfrm>
            <a:off x="684213" y="2578100"/>
            <a:ext cx="6840537" cy="3654425"/>
            <a:chOff x="431" y="1624"/>
            <a:chExt cx="4309" cy="2302"/>
          </a:xfrm>
        </p:grpSpPr>
        <p:sp>
          <p:nvSpPr>
            <p:cNvPr id="1455116" name="Rectangle 12"/>
            <p:cNvSpPr>
              <a:spLocks noChangeArrowheads="1"/>
            </p:cNvSpPr>
            <p:nvPr/>
          </p:nvSpPr>
          <p:spPr bwMode="auto">
            <a:xfrm>
              <a:off x="431" y="1624"/>
              <a:ext cx="4309" cy="136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55117" name="Rectangle 13"/>
            <p:cNvSpPr>
              <a:spLocks noChangeArrowheads="1"/>
            </p:cNvSpPr>
            <p:nvPr/>
          </p:nvSpPr>
          <p:spPr bwMode="auto">
            <a:xfrm>
              <a:off x="431" y="3491"/>
              <a:ext cx="4309" cy="435"/>
            </a:xfrm>
            <a:prstGeom prst="rect">
              <a:avLst/>
            </a:prstGeom>
            <a:noFill/>
            <a:ln w="1270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55118" name="Rectangle 14"/>
          <p:cNvSpPr>
            <a:spLocks noChangeArrowheads="1"/>
          </p:cNvSpPr>
          <p:nvPr/>
        </p:nvSpPr>
        <p:spPr bwMode="auto">
          <a:xfrm>
            <a:off x="684213" y="2911475"/>
            <a:ext cx="6840537" cy="215900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5119" name="Rectangle 15"/>
          <p:cNvSpPr>
            <a:spLocks noChangeArrowheads="1"/>
          </p:cNvSpPr>
          <p:nvPr/>
        </p:nvSpPr>
        <p:spPr bwMode="auto">
          <a:xfrm>
            <a:off x="684213" y="3219450"/>
            <a:ext cx="6840537" cy="361950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5120" name="Rectangle 16"/>
          <p:cNvSpPr>
            <a:spLocks noChangeArrowheads="1"/>
          </p:cNvSpPr>
          <p:nvPr/>
        </p:nvSpPr>
        <p:spPr bwMode="auto">
          <a:xfrm>
            <a:off x="684213" y="3681413"/>
            <a:ext cx="6840537" cy="361950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55121" name="Rectangle 17"/>
          <p:cNvSpPr>
            <a:spLocks noChangeArrowheads="1"/>
          </p:cNvSpPr>
          <p:nvPr/>
        </p:nvSpPr>
        <p:spPr bwMode="auto">
          <a:xfrm>
            <a:off x="684213" y="4156075"/>
            <a:ext cx="6840537" cy="1130300"/>
          </a:xfrm>
          <a:prstGeom prst="rect">
            <a:avLst/>
          </a:prstGeom>
          <a:noFill/>
          <a:ln w="1270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5115" grpId="0" animBg="1"/>
      <p:bldP spid="1455118" grpId="0" animBg="1"/>
      <p:bldP spid="1455119" grpId="0" animBg="1"/>
      <p:bldP spid="1455120" grpId="0" animBg="1"/>
      <p:bldP spid="14551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7FF49DE-9A96-4936-9060-3A1912AE074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457155" name="Rectangle 3"/>
          <p:cNvSpPr>
            <a:spLocks noChangeArrowheads="1"/>
          </p:cNvSpPr>
          <p:nvPr/>
        </p:nvSpPr>
        <p:spPr bwMode="auto">
          <a:xfrm>
            <a:off x="815975" y="163513"/>
            <a:ext cx="5843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선형 보간법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</a:t>
            </a:r>
          </a:p>
        </p:txBody>
      </p:sp>
      <p:sp>
        <p:nvSpPr>
          <p:cNvPr id="1457156" name="Text Box 4"/>
          <p:cNvSpPr txBox="1">
            <a:spLocks noChangeArrowheads="1"/>
          </p:cNvSpPr>
          <p:nvPr/>
        </p:nvSpPr>
        <p:spPr bwMode="auto">
          <a:xfrm>
            <a:off x="7624763" y="476250"/>
            <a:ext cx="1428750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Linear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57158" name="Picture 6" descr="linear_inter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981075"/>
            <a:ext cx="7991475" cy="2914650"/>
          </a:xfrm>
          <a:prstGeom prst="rect">
            <a:avLst/>
          </a:prstGeom>
          <a:noFill/>
        </p:spPr>
      </p:pic>
      <p:pic>
        <p:nvPicPr>
          <p:cNvPr id="145716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2636838"/>
            <a:ext cx="6251575" cy="3717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45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13F8528-9576-4CD5-ACC5-8F532E458AC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446914" name="AutoShape 2"/>
          <p:cNvSpPr>
            <a:spLocks noChangeArrowheads="1"/>
          </p:cNvSpPr>
          <p:nvPr/>
        </p:nvSpPr>
        <p:spPr bwMode="auto">
          <a:xfrm>
            <a:off x="250825" y="1652588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46915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446916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2324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선형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라그랑제 다항식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네빌레의 반복 보간법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뉴튼 다항식에 의한 보간법</a:t>
            </a:r>
          </a:p>
        </p:txBody>
      </p:sp>
      <p:sp>
        <p:nvSpPr>
          <p:cNvPr id="1446920" name="Text Box 8"/>
          <p:cNvSpPr txBox="1">
            <a:spLocks noChangeArrowheads="1"/>
          </p:cNvSpPr>
          <p:nvPr/>
        </p:nvSpPr>
        <p:spPr bwMode="auto">
          <a:xfrm>
            <a:off x="7435850" y="476250"/>
            <a:ext cx="16176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Lagrange Interpolation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19482</TotalTime>
  <Words>1947</Words>
  <Application>Microsoft Office PowerPoint</Application>
  <PresentationFormat>화면 슬라이드 쇼(4:3)</PresentationFormat>
  <Paragraphs>453</Paragraphs>
  <Slides>47</Slides>
  <Notes>46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기본 디자인</vt:lpstr>
      <vt:lpstr>연꽃 당초 무늬</vt:lpstr>
      <vt:lpstr>Equation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김언식</cp:lastModifiedBy>
  <cp:revision>1665</cp:revision>
  <dcterms:created xsi:type="dcterms:W3CDTF">2003-03-03T08:07:33Z</dcterms:created>
  <dcterms:modified xsi:type="dcterms:W3CDTF">2019-03-30T12:41:15Z</dcterms:modified>
</cp:coreProperties>
</file>