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9604950" cy="50406300"/>
  <p:notesSz cx="6858000" cy="9144000"/>
  <p:defaultTextStyle>
    <a:defPPr>
      <a:defRPr lang="ko-KR"/>
    </a:defPPr>
    <a:lvl1pPr marL="0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1pPr>
    <a:lvl2pPr marL="2571143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2pPr>
    <a:lvl3pPr marL="5142286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3pPr>
    <a:lvl4pPr marL="7713429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4pPr>
    <a:lvl5pPr marL="10284567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5pPr>
    <a:lvl6pPr marL="12855710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6pPr>
    <a:lvl7pPr marL="15426853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7pPr>
    <a:lvl8pPr marL="17997996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8pPr>
    <a:lvl9pPr marL="20569139" algn="l" defTabSz="5142286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6">
          <p15:clr>
            <a:srgbClr val="A4A3A4"/>
          </p15:clr>
        </p15:guide>
        <p15:guide id="2" pos="124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3333" autoAdjust="0"/>
  </p:normalViewPr>
  <p:slideViewPr>
    <p:cSldViewPr>
      <p:cViewPr>
        <p:scale>
          <a:sx n="25" d="100"/>
          <a:sy n="25" d="100"/>
        </p:scale>
        <p:origin x="2274" y="-1860"/>
      </p:cViewPr>
      <p:guideLst>
        <p:guide orient="horz" pos="15876"/>
        <p:guide pos="1247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B4A00-340A-49BD-B60B-5499A082B8DD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685800"/>
            <a:ext cx="2695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42D1-28D7-4FE8-9AF5-5C0F33BEFE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2571143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5142286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7713429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10284567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12855710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5426853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7997996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20569139" algn="l" defTabSz="5142286" rtl="0" eaLnBrk="1" latinLnBrk="1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1213" y="685800"/>
            <a:ext cx="26955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요약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서론</a:t>
            </a:r>
          </a:p>
          <a:p>
            <a:r>
              <a:rPr lang="ko-KR" altLang="en-US" dirty="0" smtClean="0"/>
              <a:t>목적</a:t>
            </a:r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제공데이터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레이어</a:t>
            </a:r>
            <a:r>
              <a:rPr lang="en-US" altLang="ko-KR" dirty="0" smtClean="0"/>
              <a:t>) - )</a:t>
            </a:r>
          </a:p>
          <a:p>
            <a:r>
              <a:rPr lang="ko-KR" altLang="en-US" dirty="0" smtClean="0"/>
              <a:t>시스템구성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흐름 및 구성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-CGI-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-Flash-</a:t>
            </a:r>
            <a:r>
              <a:rPr lang="ko-KR" altLang="en-US" dirty="0" err="1" smtClean="0"/>
              <a:t>웹화면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주요 기능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스크린샷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삭제</a:t>
            </a:r>
          </a:p>
          <a:p>
            <a:r>
              <a:rPr lang="ko-KR" altLang="en-US" dirty="0" err="1" smtClean="0"/>
              <a:t>향후계획</a:t>
            </a:r>
            <a:endParaRPr lang="en-US" altLang="ko-KR" dirty="0" smtClean="0"/>
          </a:p>
          <a:p>
            <a:r>
              <a:rPr lang="en-US" altLang="ko-KR" dirty="0" smtClean="0"/>
              <a:t>--GIS </a:t>
            </a:r>
            <a:r>
              <a:rPr lang="ko-KR" altLang="en-US" dirty="0" smtClean="0"/>
              <a:t>특화기능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구역동기화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강수강도</a:t>
            </a:r>
            <a:r>
              <a:rPr lang="en-US" altLang="ko-KR" dirty="0" smtClean="0"/>
              <a:t>/AWS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지점 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방위각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면적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거리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계산 조회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42D1-28D7-4FE8-9AF5-5C0F33BEFE9B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70371" y="15658627"/>
            <a:ext cx="33664208" cy="108046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0743" y="28563570"/>
            <a:ext cx="27723465" cy="12881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4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6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7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6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4370548" y="14841855"/>
            <a:ext cx="38594200" cy="3161128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574202" y="14841855"/>
            <a:ext cx="115136263" cy="31611284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8519" y="32390726"/>
            <a:ext cx="33664208" cy="10011251"/>
          </a:xfrm>
        </p:spPr>
        <p:txBody>
          <a:bodyPr anchor="t"/>
          <a:lstStyle>
            <a:lvl1pPr algn="l">
              <a:defRPr sz="22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28519" y="21364344"/>
            <a:ext cx="33664208" cy="11026374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571143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5142286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3pPr>
            <a:lvl4pPr marL="771342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4pPr>
            <a:lvl5pPr marL="10284567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5pPr>
            <a:lvl6pPr marL="1285571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6pPr>
            <a:lvl7pPr marL="15426853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7pPr>
            <a:lvl8pPr marL="1799799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8pPr>
            <a:lvl9pPr marL="2056913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574202" y="86449142"/>
            <a:ext cx="76865232" cy="244505556"/>
          </a:xfrm>
        </p:spPr>
        <p:txBody>
          <a:bodyPr/>
          <a:lstStyle>
            <a:lvl1pPr>
              <a:defRPr sz="15600"/>
            </a:lvl1pPr>
            <a:lvl2pPr>
              <a:defRPr sz="13400"/>
            </a:lvl2pPr>
            <a:lvl3pPr>
              <a:defRPr sz="11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099514" y="86449142"/>
            <a:ext cx="76865236" cy="244505556"/>
          </a:xfrm>
        </p:spPr>
        <p:txBody>
          <a:bodyPr/>
          <a:lstStyle>
            <a:lvl1pPr>
              <a:defRPr sz="15600"/>
            </a:lvl1pPr>
            <a:lvl2pPr>
              <a:defRPr sz="13400"/>
            </a:lvl2pPr>
            <a:lvl3pPr>
              <a:defRPr sz="11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248" y="2018589"/>
            <a:ext cx="35644455" cy="84010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80247" y="11283080"/>
            <a:ext cx="17499063" cy="4702251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71143" indent="0">
              <a:buNone/>
              <a:defRPr sz="11300" b="1"/>
            </a:lvl2pPr>
            <a:lvl3pPr marL="5142286" indent="0">
              <a:buNone/>
              <a:defRPr sz="10200" b="1"/>
            </a:lvl3pPr>
            <a:lvl4pPr marL="7713429" indent="0">
              <a:buNone/>
              <a:defRPr sz="9100" b="1"/>
            </a:lvl4pPr>
            <a:lvl5pPr marL="10284567" indent="0">
              <a:buNone/>
              <a:defRPr sz="9100" b="1"/>
            </a:lvl5pPr>
            <a:lvl6pPr marL="12855710" indent="0">
              <a:buNone/>
              <a:defRPr sz="9100" b="1"/>
            </a:lvl6pPr>
            <a:lvl7pPr marL="15426853" indent="0">
              <a:buNone/>
              <a:defRPr sz="9100" b="1"/>
            </a:lvl7pPr>
            <a:lvl8pPr marL="17997996" indent="0">
              <a:buNone/>
              <a:defRPr sz="9100" b="1"/>
            </a:lvl8pPr>
            <a:lvl9pPr marL="20569139" indent="0">
              <a:buNone/>
              <a:defRPr sz="9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80247" y="15985331"/>
            <a:ext cx="17499063" cy="29041967"/>
          </a:xfrm>
        </p:spPr>
        <p:txBody>
          <a:bodyPr/>
          <a:lstStyle>
            <a:lvl1pPr>
              <a:defRPr sz="13400"/>
            </a:lvl1pPr>
            <a:lvl2pPr>
              <a:defRPr sz="113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0118767" y="11283080"/>
            <a:ext cx="17505940" cy="4702251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71143" indent="0">
              <a:buNone/>
              <a:defRPr sz="11300" b="1"/>
            </a:lvl2pPr>
            <a:lvl3pPr marL="5142286" indent="0">
              <a:buNone/>
              <a:defRPr sz="10200" b="1"/>
            </a:lvl3pPr>
            <a:lvl4pPr marL="7713429" indent="0">
              <a:buNone/>
              <a:defRPr sz="9100" b="1"/>
            </a:lvl4pPr>
            <a:lvl5pPr marL="10284567" indent="0">
              <a:buNone/>
              <a:defRPr sz="9100" b="1"/>
            </a:lvl5pPr>
            <a:lvl6pPr marL="12855710" indent="0">
              <a:buNone/>
              <a:defRPr sz="9100" b="1"/>
            </a:lvl6pPr>
            <a:lvl7pPr marL="15426853" indent="0">
              <a:buNone/>
              <a:defRPr sz="9100" b="1"/>
            </a:lvl7pPr>
            <a:lvl8pPr marL="17997996" indent="0">
              <a:buNone/>
              <a:defRPr sz="9100" b="1"/>
            </a:lvl8pPr>
            <a:lvl9pPr marL="20569139" indent="0">
              <a:buNone/>
              <a:defRPr sz="9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118767" y="15985331"/>
            <a:ext cx="17505940" cy="29041967"/>
          </a:xfrm>
        </p:spPr>
        <p:txBody>
          <a:bodyPr/>
          <a:lstStyle>
            <a:lvl1pPr>
              <a:defRPr sz="13400"/>
            </a:lvl1pPr>
            <a:lvl2pPr>
              <a:defRPr sz="113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251" y="2006917"/>
            <a:ext cx="13029757" cy="8541068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84438" y="2006928"/>
            <a:ext cx="22140267" cy="43020381"/>
          </a:xfrm>
        </p:spPr>
        <p:txBody>
          <a:bodyPr/>
          <a:lstStyle>
            <a:lvl1pPr>
              <a:defRPr sz="18300"/>
            </a:lvl1pPr>
            <a:lvl2pPr>
              <a:defRPr sz="15600"/>
            </a:lvl2pPr>
            <a:lvl3pPr>
              <a:defRPr sz="134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80251" y="10547996"/>
            <a:ext cx="13029757" cy="34479313"/>
          </a:xfrm>
        </p:spPr>
        <p:txBody>
          <a:bodyPr/>
          <a:lstStyle>
            <a:lvl1pPr marL="0" indent="0">
              <a:buNone/>
              <a:defRPr sz="8100"/>
            </a:lvl1pPr>
            <a:lvl2pPr marL="2571143" indent="0">
              <a:buNone/>
              <a:defRPr sz="7000"/>
            </a:lvl2pPr>
            <a:lvl3pPr marL="5142286" indent="0">
              <a:buNone/>
              <a:defRPr sz="5400"/>
            </a:lvl3pPr>
            <a:lvl4pPr marL="7713429" indent="0">
              <a:buNone/>
              <a:defRPr sz="4800"/>
            </a:lvl4pPr>
            <a:lvl5pPr marL="10284567" indent="0">
              <a:buNone/>
              <a:defRPr sz="4800"/>
            </a:lvl5pPr>
            <a:lvl6pPr marL="12855710" indent="0">
              <a:buNone/>
              <a:defRPr sz="4800"/>
            </a:lvl6pPr>
            <a:lvl7pPr marL="15426853" indent="0">
              <a:buNone/>
              <a:defRPr sz="4800"/>
            </a:lvl7pPr>
            <a:lvl8pPr marL="17997996" indent="0">
              <a:buNone/>
              <a:defRPr sz="4800"/>
            </a:lvl8pPr>
            <a:lvl9pPr marL="20569139" indent="0">
              <a:buNone/>
              <a:defRPr sz="4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62846" y="35284410"/>
            <a:ext cx="23762970" cy="4165524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62846" y="4503896"/>
            <a:ext cx="23762970" cy="30243780"/>
          </a:xfrm>
        </p:spPr>
        <p:txBody>
          <a:bodyPr/>
          <a:lstStyle>
            <a:lvl1pPr marL="0" indent="0">
              <a:buNone/>
              <a:defRPr sz="18300"/>
            </a:lvl1pPr>
            <a:lvl2pPr marL="2571143" indent="0">
              <a:buNone/>
              <a:defRPr sz="15600"/>
            </a:lvl2pPr>
            <a:lvl3pPr marL="5142286" indent="0">
              <a:buNone/>
              <a:defRPr sz="13400"/>
            </a:lvl3pPr>
            <a:lvl4pPr marL="7713429" indent="0">
              <a:buNone/>
              <a:defRPr sz="11300"/>
            </a:lvl4pPr>
            <a:lvl5pPr marL="10284567" indent="0">
              <a:buNone/>
              <a:defRPr sz="11300"/>
            </a:lvl5pPr>
            <a:lvl6pPr marL="12855710" indent="0">
              <a:buNone/>
              <a:defRPr sz="11300"/>
            </a:lvl6pPr>
            <a:lvl7pPr marL="15426853" indent="0">
              <a:buNone/>
              <a:defRPr sz="11300"/>
            </a:lvl7pPr>
            <a:lvl8pPr marL="17997996" indent="0">
              <a:buNone/>
              <a:defRPr sz="11300"/>
            </a:lvl8pPr>
            <a:lvl9pPr marL="20569139" indent="0">
              <a:buNone/>
              <a:defRPr sz="11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762846" y="39449934"/>
            <a:ext cx="23762970" cy="5915736"/>
          </a:xfrm>
        </p:spPr>
        <p:txBody>
          <a:bodyPr/>
          <a:lstStyle>
            <a:lvl1pPr marL="0" indent="0">
              <a:buNone/>
              <a:defRPr sz="8100"/>
            </a:lvl1pPr>
            <a:lvl2pPr marL="2571143" indent="0">
              <a:buNone/>
              <a:defRPr sz="7000"/>
            </a:lvl2pPr>
            <a:lvl3pPr marL="5142286" indent="0">
              <a:buNone/>
              <a:defRPr sz="5400"/>
            </a:lvl3pPr>
            <a:lvl4pPr marL="7713429" indent="0">
              <a:buNone/>
              <a:defRPr sz="4800"/>
            </a:lvl4pPr>
            <a:lvl5pPr marL="10284567" indent="0">
              <a:buNone/>
              <a:defRPr sz="4800"/>
            </a:lvl5pPr>
            <a:lvl6pPr marL="12855710" indent="0">
              <a:buNone/>
              <a:defRPr sz="4800"/>
            </a:lvl6pPr>
            <a:lvl7pPr marL="15426853" indent="0">
              <a:buNone/>
              <a:defRPr sz="4800"/>
            </a:lvl7pPr>
            <a:lvl8pPr marL="17997996" indent="0">
              <a:buNone/>
              <a:defRPr sz="4800"/>
            </a:lvl8pPr>
            <a:lvl9pPr marL="20569139" indent="0">
              <a:buNone/>
              <a:defRPr sz="4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80248" y="2018589"/>
            <a:ext cx="35644455" cy="8401050"/>
          </a:xfrm>
          <a:prstGeom prst="rect">
            <a:avLst/>
          </a:prstGeom>
        </p:spPr>
        <p:txBody>
          <a:bodyPr vert="horz" lIns="514229" tIns="257114" rIns="514229" bIns="25711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80248" y="11761481"/>
            <a:ext cx="35644455" cy="33265828"/>
          </a:xfrm>
          <a:prstGeom prst="rect">
            <a:avLst/>
          </a:prstGeom>
        </p:spPr>
        <p:txBody>
          <a:bodyPr vert="horz" lIns="514229" tIns="257114" rIns="514229" bIns="25711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80248" y="46719183"/>
            <a:ext cx="9241155" cy="2683669"/>
          </a:xfrm>
          <a:prstGeom prst="rect">
            <a:avLst/>
          </a:prstGeom>
        </p:spPr>
        <p:txBody>
          <a:bodyPr vert="horz" lIns="514229" tIns="257114" rIns="514229" bIns="257114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E06A-D832-4FF1-B289-8C926FBA8CD2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531691" y="46719183"/>
            <a:ext cx="12541568" cy="2683669"/>
          </a:xfrm>
          <a:prstGeom prst="rect">
            <a:avLst/>
          </a:prstGeom>
        </p:spPr>
        <p:txBody>
          <a:bodyPr vert="horz" lIns="514229" tIns="257114" rIns="514229" bIns="257114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8383548" y="46719183"/>
            <a:ext cx="9241155" cy="2683669"/>
          </a:xfrm>
          <a:prstGeom prst="rect">
            <a:avLst/>
          </a:prstGeom>
        </p:spPr>
        <p:txBody>
          <a:bodyPr vert="horz" lIns="514229" tIns="257114" rIns="514229" bIns="257114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BF11-2E03-4412-81EF-125C4AA1D8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2286" rtl="0" eaLnBrk="1" latinLnBrk="1" hangingPunct="1">
        <a:spcBef>
          <a:spcPct val="0"/>
        </a:spcBef>
        <a:buNone/>
        <a:defRPr sz="2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357" indent="-1928357" algn="l" defTabSz="5142286" rtl="0" eaLnBrk="1" latinLnBrk="1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105" indent="-1606962" algn="l" defTabSz="5142286" rtl="0" eaLnBrk="1" latinLnBrk="1" hangingPunct="1">
        <a:spcBef>
          <a:spcPct val="20000"/>
        </a:spcBef>
        <a:buFont typeface="Arial" pitchFamily="34" charset="0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57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98995" indent="-1285571" algn="l" defTabSz="5142286" rtl="0" eaLnBrk="1" latinLnBrk="1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0138" indent="-1285571" algn="l" defTabSz="5142286" rtl="0" eaLnBrk="1" latinLnBrk="1" hangingPunct="1">
        <a:spcBef>
          <a:spcPct val="20000"/>
        </a:spcBef>
        <a:buFont typeface="Arial" pitchFamily="34" charset="0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1281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2424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3567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4710" indent="-1285571" algn="l" defTabSz="514228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143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286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429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567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5710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853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7996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9139" algn="l" defTabSz="5142286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153" y="23281859"/>
            <a:ext cx="4521549" cy="314542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01751" y="209865"/>
            <a:ext cx="38942884" cy="367200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337" y="4896897"/>
            <a:ext cx="19358125" cy="42484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150" y="4068740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서    </a:t>
            </a:r>
            <a:r>
              <a:rPr lang="ko-KR" alt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론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4508" y="483559"/>
            <a:ext cx="37796072" cy="85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397" tIns="33198" rIns="66397" bIns="33198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GIS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기반 이중편파 레이더분석 시스템</a:t>
            </a:r>
            <a:endParaRPr lang="en-US" altLang="ko-KR" sz="54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3018" y="1386794"/>
            <a:ext cx="11048937" cy="1059624"/>
          </a:xfrm>
          <a:prstGeom prst="rect">
            <a:avLst/>
          </a:prstGeom>
          <a:noFill/>
        </p:spPr>
        <p:txBody>
          <a:bodyPr wrap="none" lIns="66397" tIns="33198" rIns="66397" bIns="33198" anchor="t">
            <a:spAutoFit/>
          </a:bodyPr>
          <a:lstStyle/>
          <a:p>
            <a:pPr algn="ctr" defTabSz="3137062">
              <a:lnSpc>
                <a:spcPct val="150000"/>
              </a:lnSpc>
              <a:defRPr/>
            </a:pPr>
            <a:r>
              <a:rPr lang="ko-KR" altLang="en-US" sz="43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김언식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노미현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남경엽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장근일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, </a:t>
            </a:r>
            <a:r>
              <a:rPr lang="ko-KR" alt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이정환</a:t>
            </a:r>
            <a:r>
              <a:rPr lang="en-US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nl-NL" altLang="ko-KR" sz="43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43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endParaRPr lang="en-GB" altLang="ko-KR" sz="4300" dirty="0">
              <a:solidFill>
                <a:schemeClr val="accent6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6101747" y="2736292"/>
            <a:ext cx="7132802" cy="55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6397" tIns="33198" rIns="66397" bIns="33198" anchor="ctr">
            <a:spAutoFit/>
          </a:bodyPr>
          <a:lstStyle/>
          <a:p>
            <a:pPr algn="ctr"/>
            <a:r>
              <a:rPr lang="en-US" altLang="ko-KR" sz="3200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1</a:t>
            </a:r>
            <a:r>
              <a:rPr lang="ko-KR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기상청 기상레이더센터 레이더분석과</a:t>
            </a:r>
            <a:endParaRPr lang="en-US" altLang="ko-KR" sz="3200" dirty="0">
              <a:solidFill>
                <a:schemeClr val="accent6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1853624" y="1476456"/>
            <a:ext cx="6226316" cy="1872207"/>
            <a:chOff x="523533" y="656037"/>
            <a:chExt cx="5534502" cy="2066087"/>
          </a:xfrm>
        </p:grpSpPr>
        <p:pic>
          <p:nvPicPr>
            <p:cNvPr id="12" name="Picture 3" descr="D:\19=레이더 분석과\로고\정부로고_by인해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t="28034" r="17653" b="22682"/>
            <a:stretch/>
          </p:blipFill>
          <p:spPr bwMode="auto">
            <a:xfrm>
              <a:off x="523533" y="656037"/>
              <a:ext cx="1920850" cy="206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2285442" y="982947"/>
              <a:ext cx="3772593" cy="143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798" tIns="32399" rIns="64798" bIns="32399" anchor="ctr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  <a:cs typeface="Arial Unicode MS" pitchFamily="50" charset="-127"/>
                </a:rPr>
                <a:t>기상레이더센터</a:t>
              </a:r>
              <a:endParaRPr lang="en-US" altLang="ko-KR" sz="48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Arial Unicode MS" pitchFamily="50" charset="-127"/>
              </a:endParaRPr>
            </a:p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  <a:cs typeface="Arial Unicode MS" pitchFamily="50" charset="-127"/>
                </a:rPr>
                <a:t>Weather Radar Center</a:t>
              </a:r>
            </a:p>
          </p:txBody>
        </p:sp>
      </p:grp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504331" y="5235405"/>
            <a:ext cx="18872822" cy="342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cs typeface="Arial Unicode MS" pitchFamily="50" charset="-127"/>
              </a:rPr>
              <a:t>기상청은 </a:t>
            </a:r>
            <a:r>
              <a:rPr lang="en-US" altLang="ko-KR" sz="2700" b="1" spc="-140" dirty="0">
                <a:cs typeface="Arial Unicode MS" pitchFamily="50" charset="-127"/>
              </a:rPr>
              <a:t>2000</a:t>
            </a:r>
            <a:r>
              <a:rPr lang="ko-KR" altLang="en-US" sz="2700" b="1" spc="-140" dirty="0">
                <a:cs typeface="Arial Unicode MS" pitchFamily="50" charset="-127"/>
              </a:rPr>
              <a:t>년 디지털 자료 서비스 체계를 갖춘 이후부터 각 지점별 레이더 자료를 수집하여 레이더 합성영상을 제공하는 레이더표출시스템을 운영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cs typeface="Arial Unicode MS" pitchFamily="50" charset="-127"/>
              </a:rPr>
              <a:t>그러나</a:t>
            </a:r>
            <a:r>
              <a:rPr lang="en-US" altLang="ko-KR" sz="2700" b="1" spc="-140" dirty="0">
                <a:cs typeface="Arial Unicode MS" pitchFamily="50" charset="-127"/>
              </a:rPr>
              <a:t> </a:t>
            </a:r>
            <a:r>
              <a:rPr lang="ko-KR" altLang="en-US" sz="2700" b="1" spc="-140" dirty="0">
                <a:cs typeface="Arial Unicode MS" pitchFamily="50" charset="-127"/>
              </a:rPr>
              <a:t>레이더표출시스템은 자료 처리된 정적 이미지 기반으로 자료를 빠르게 표시 할 수 있는 장점이 있지만 </a:t>
            </a:r>
            <a:r>
              <a:rPr lang="en-US" altLang="ko-KR" sz="2700" b="1" spc="-140" dirty="0">
                <a:solidFill>
                  <a:srgbClr val="FF0000"/>
                </a:solidFill>
                <a:cs typeface="Arial Unicode MS" pitchFamily="50" charset="-127"/>
              </a:rPr>
              <a:t>GIS</a:t>
            </a:r>
            <a:r>
              <a:rPr lang="ko-KR" altLang="en-US" sz="2700" b="1" spc="-140" dirty="0">
                <a:solidFill>
                  <a:srgbClr val="FF0000"/>
                </a:solidFill>
                <a:cs typeface="Arial Unicode MS" pitchFamily="50" charset="-127"/>
              </a:rPr>
              <a:t>와 연동하거나 고해상도 표출</a:t>
            </a:r>
            <a:r>
              <a:rPr lang="en-US" altLang="ko-KR" sz="2700" b="1" spc="-140" dirty="0">
                <a:solidFill>
                  <a:srgbClr val="FF0000"/>
                </a:solidFill>
                <a:cs typeface="Arial Unicode MS" pitchFamily="50" charset="-127"/>
              </a:rPr>
              <a:t>, </a:t>
            </a:r>
            <a:r>
              <a:rPr lang="ko-KR" altLang="en-US" sz="2700" b="1" spc="-140" dirty="0">
                <a:solidFill>
                  <a:srgbClr val="FF0000"/>
                </a:solidFill>
                <a:cs typeface="Arial Unicode MS" pitchFamily="50" charset="-127"/>
              </a:rPr>
              <a:t>다양한 자료와 중첩분석에는 한계가 있음</a:t>
            </a:r>
            <a:endParaRPr lang="en-US" altLang="ko-KR" sz="2700" b="1" dirty="0">
              <a:solidFill>
                <a:srgbClr val="FF0000"/>
              </a:solidFill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11" dirty="0">
                <a:latin typeface="+mn-ea"/>
                <a:cs typeface="Arial Unicode MS" pitchFamily="50" charset="-127"/>
              </a:rPr>
              <a:t>본 시스템은 기상레이더 자료를 보다 정확하고 정교하게 표출하며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GIS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서비스 바탕에 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AWS, 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위성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예측자료등과 다양한 중첩서비스를 웹 방식으로 제공 하고 있음 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(2016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년 개발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2017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년 시험운영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, 2018</a:t>
            </a:r>
            <a:r>
              <a:rPr lang="ko-KR" altLang="en-US" sz="2700" b="1" spc="11" dirty="0">
                <a:latin typeface="+mn-ea"/>
                <a:cs typeface="Arial Unicode MS" pitchFamily="50" charset="-127"/>
              </a:rPr>
              <a:t>년 현업 운영 중</a:t>
            </a:r>
            <a:r>
              <a:rPr lang="en-US" altLang="ko-KR" sz="2700" b="1" spc="11" dirty="0">
                <a:latin typeface="+mn-ea"/>
                <a:cs typeface="Arial Unicode MS" pitchFamily="50" charset="-127"/>
              </a:rPr>
              <a:t>)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0337" y="10477579"/>
            <a:ext cx="19358125" cy="3924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8150" y="9649425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목   적</a:t>
            </a: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504331" y="10816084"/>
            <a:ext cx="18872822" cy="301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cs typeface="Arial Unicode MS" pitchFamily="50" charset="-127"/>
              </a:rPr>
              <a:t>최근 공통된 웹 시스템의 사용자 경험 </a:t>
            </a:r>
            <a:r>
              <a:rPr lang="en-US" altLang="ko-KR" sz="2700" b="1" spc="-140" dirty="0">
                <a:cs typeface="Arial Unicode MS" pitchFamily="50" charset="-127"/>
              </a:rPr>
              <a:t>(UX)</a:t>
            </a:r>
            <a:r>
              <a:rPr lang="ko-KR" altLang="en-US" sz="2700" b="1" spc="-140" dirty="0">
                <a:cs typeface="Arial Unicode MS" pitchFamily="50" charset="-127"/>
              </a:rPr>
              <a:t>을 적용하여 시스템의 활용성을 높임</a:t>
            </a:r>
            <a:endParaRPr lang="en-US" altLang="ko-KR" sz="2700" b="1" spc="-140" dirty="0"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해상도 높은 자료와 </a:t>
            </a:r>
            <a:r>
              <a:rPr lang="en-US" altLang="ko-KR" sz="2700" b="1" spc="-140" dirty="0">
                <a:latin typeface="+mn-ea"/>
                <a:cs typeface="Arial Unicode MS" pitchFamily="50" charset="-127"/>
              </a:rPr>
              <a:t>GIS </a:t>
            </a: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서비스를 도입하여 정확한 위치 확인 및 확대된 정밀 영상자료 분석이 가능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사용자 의도에 따라 자료를 조합 하거나 중첩 표출하여 동시에 종합적 영상 분석 업무 가능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defRPr/>
            </a:pPr>
            <a:endParaRPr lang="en-US" altLang="ko-KR" sz="2700" b="1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>
                <a:latin typeface="+mn-ea"/>
                <a:cs typeface="Arial Unicode MS" pitchFamily="50" charset="-127"/>
              </a:rPr>
              <a:t>본 시스템 서비스를 통하여 </a:t>
            </a:r>
            <a:r>
              <a:rPr lang="ko-KR" altLang="en-US" sz="2700" b="1" dirty="0" err="1">
                <a:latin typeface="+mn-ea"/>
                <a:cs typeface="Arial Unicode MS" pitchFamily="50" charset="-127"/>
              </a:rPr>
              <a:t>예보관의</a:t>
            </a:r>
            <a:r>
              <a:rPr lang="ko-KR" altLang="en-US" sz="2700" b="1" dirty="0">
                <a:latin typeface="+mn-ea"/>
                <a:cs typeface="Arial Unicode MS" pitchFamily="50" charset="-127"/>
              </a:rPr>
              <a:t> 기상레이더 자료 예보업무 활용을 높이는데 최종 목적이 있음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886510" y="4896897"/>
            <a:ext cx="19358125" cy="450824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905853" y="4063278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시스템 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예시 화면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493" y="15806168"/>
            <a:ext cx="19358125" cy="101890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8305" y="14978014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시스템 처리 대상 자료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12097619" y="17138254"/>
            <a:ext cx="7200800" cy="425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각 레이어는 독립적 데이터로 사용자의 조작에 따라 레이더분석시스템 화면에서 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On/Off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가 가능함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지형정보에는 분야별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관심위치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도로명주소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검색정보를 추가로 사용함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기상정보는 열거된 자료 이외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화면에서 마우스를 위치하여 실시간 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AWS 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조회 할 수 있음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부가정보는 기상정보 분석의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활용성을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제고하기 위해 별도로 제작된 자료임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0337" y="27327458"/>
            <a:ext cx="19358125" cy="174618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150" y="26499293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자료 처리 및 표출 방법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588319" y="28645733"/>
            <a:ext cx="18872822" cy="51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dirty="0">
                <a:latin typeface="+mn-ea"/>
                <a:cs typeface="Arial Unicode MS" pitchFamily="50" charset="-127"/>
              </a:rPr>
              <a:t>자료표출 흐름</a:t>
            </a:r>
            <a:endParaRPr lang="en-US" altLang="ko-KR" sz="2700" b="1" dirty="0">
              <a:latin typeface="+mn-ea"/>
              <a:cs typeface="Arial Unicode MS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0337" y="46049529"/>
            <a:ext cx="19358125" cy="3924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166" tIns="55583" rIns="111166" bIns="55583"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8150" y="45221375"/>
            <a:ext cx="19380310" cy="68413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704" tIns="51352" rIns="102704" bIns="51352"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요약 및 향후 </a:t>
            </a:r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계획</a:t>
            </a: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504331" y="45797438"/>
            <a:ext cx="18872822" cy="391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spc="-140" dirty="0" smtClean="0">
              <a:cs typeface="Arial Unicode MS" pitchFamily="50" charset="-127"/>
            </a:endParaRPr>
          </a:p>
          <a:p>
            <a:pPr marL="457200" indent="-457200" algn="just" defTabSz="5258172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요약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ko-KR" sz="2800" b="1" dirty="0" smtClean="0">
                <a:latin typeface="+mn-ea"/>
              </a:rPr>
              <a:t> </a:t>
            </a: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800" b="1" spc="-140" dirty="0" smtClean="0">
                <a:cs typeface="Arial Unicode MS" pitchFamily="50" charset="-127"/>
              </a:rPr>
              <a:t>이전 표출시스템의 정적 이미지 표출 방식을 개선하여 레이어 중첩</a:t>
            </a:r>
            <a:r>
              <a:rPr lang="en-US" altLang="ko-KR" sz="2800" b="1" spc="-140" dirty="0" smtClean="0">
                <a:cs typeface="Arial Unicode MS" pitchFamily="50" charset="-127"/>
              </a:rPr>
              <a:t>, GIS </a:t>
            </a:r>
            <a:r>
              <a:rPr lang="ko-KR" altLang="en-US" sz="2800" b="1" spc="-140" dirty="0" smtClean="0">
                <a:cs typeface="Arial Unicode MS" pitchFamily="50" charset="-127"/>
              </a:rPr>
              <a:t>기능과 같은 동적 기능을 </a:t>
            </a:r>
            <a:r>
              <a:rPr lang="ko-KR" altLang="en-US" sz="2800" b="1" spc="-140" dirty="0" err="1" smtClean="0">
                <a:cs typeface="Arial Unicode MS" pitchFamily="50" charset="-127"/>
              </a:rPr>
              <a:t>예보관에</a:t>
            </a:r>
            <a:r>
              <a:rPr lang="ko-KR" altLang="en-US" sz="2800" b="1" spc="-140" dirty="0" smtClean="0">
                <a:cs typeface="Arial Unicode MS" pitchFamily="50" charset="-127"/>
              </a:rPr>
              <a:t> 제공함으로 입체적 분석과 다양한 </a:t>
            </a:r>
            <a:r>
              <a:rPr lang="ko-KR" altLang="en-US" sz="2800" b="1" spc="-140" dirty="0" err="1" smtClean="0">
                <a:cs typeface="Arial Unicode MS" pitchFamily="50" charset="-127"/>
              </a:rPr>
              <a:t>업무활용</a:t>
            </a:r>
            <a:r>
              <a:rPr lang="ko-KR" altLang="en-US" sz="2800" b="1" spc="-140" dirty="0" smtClean="0">
                <a:cs typeface="Arial Unicode MS" pitchFamily="50" charset="-127"/>
              </a:rPr>
              <a:t> 가능</a:t>
            </a:r>
            <a:endParaRPr lang="en-US" altLang="ko-KR" sz="2800" b="1" spc="-140" dirty="0" smtClean="0">
              <a:cs typeface="Arial Unicode MS" pitchFamily="50" charset="-127"/>
            </a:endParaRPr>
          </a:p>
          <a:p>
            <a:pPr algn="just" defTabSz="5258172">
              <a:buClr>
                <a:schemeClr val="accent6">
                  <a:lumMod val="75000"/>
                </a:schemeClr>
              </a:buClr>
              <a:defRPr/>
            </a:pPr>
            <a:endParaRPr lang="en-US" altLang="ko-KR" sz="2800" b="1" dirty="0" smtClean="0">
              <a:latin typeface="+mn-ea"/>
            </a:endParaRPr>
          </a:p>
          <a:p>
            <a:pPr marL="457200" indent="-457200" algn="just" defTabSz="5258172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향후 계획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ko-KR" sz="2800" b="1" dirty="0" smtClean="0">
                <a:latin typeface="+mn-ea"/>
              </a:rPr>
              <a:t> </a:t>
            </a:r>
            <a:endParaRPr lang="en-US" altLang="ko-KR" sz="2700" b="1" spc="-140" dirty="0" smtClean="0"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 smtClean="0">
                <a:cs typeface="Arial Unicode MS" pitchFamily="50" charset="-127"/>
              </a:rPr>
              <a:t>현재 </a:t>
            </a:r>
            <a:r>
              <a:rPr lang="en-US" altLang="ko-KR" sz="2700" b="1" spc="-140" dirty="0">
                <a:cs typeface="Arial Unicode MS" pitchFamily="50" charset="-127"/>
              </a:rPr>
              <a:t>GIS </a:t>
            </a:r>
            <a:r>
              <a:rPr lang="ko-KR" altLang="en-US" sz="2700" b="1" spc="-140" dirty="0">
                <a:cs typeface="Arial Unicode MS" pitchFamily="50" charset="-127"/>
              </a:rPr>
              <a:t>서비스 모듈의 표출시간 단축</a:t>
            </a:r>
            <a:r>
              <a:rPr lang="en-US" altLang="ko-KR" sz="2700" b="1" spc="-140" dirty="0">
                <a:cs typeface="Arial Unicode MS" pitchFamily="50" charset="-127"/>
              </a:rPr>
              <a:t>, </a:t>
            </a:r>
            <a:r>
              <a:rPr lang="ko-KR" altLang="en-US" sz="2700" b="1" spc="-140" dirty="0">
                <a:cs typeface="Arial Unicode MS" pitchFamily="50" charset="-127"/>
              </a:rPr>
              <a:t>성능 향상을 위해 </a:t>
            </a:r>
            <a:r>
              <a:rPr lang="ko-KR" altLang="en-US" sz="2700" b="1" spc="-140" dirty="0" err="1">
                <a:cs typeface="Arial Unicode MS" pitchFamily="50" charset="-127"/>
              </a:rPr>
              <a:t>오픈소스</a:t>
            </a:r>
            <a:r>
              <a:rPr lang="ko-KR" altLang="en-US" sz="2700" b="1" spc="-140" dirty="0">
                <a:cs typeface="Arial Unicode MS" pitchFamily="50" charset="-127"/>
              </a:rPr>
              <a:t> </a:t>
            </a:r>
            <a:r>
              <a:rPr lang="en-US" altLang="ko-KR" sz="2700" b="1" spc="-140" dirty="0">
                <a:cs typeface="Arial Unicode MS" pitchFamily="50" charset="-127"/>
              </a:rPr>
              <a:t>GIS </a:t>
            </a:r>
            <a:r>
              <a:rPr lang="ko-KR" altLang="en-US" sz="2700" b="1" spc="-140" dirty="0">
                <a:cs typeface="Arial Unicode MS" pitchFamily="50" charset="-127"/>
              </a:rPr>
              <a:t>서비스로 교체 작업 </a:t>
            </a:r>
            <a:r>
              <a:rPr lang="ko-KR" altLang="en-US" sz="2700" b="1" spc="-140" dirty="0" smtClean="0">
                <a:cs typeface="Arial Unicode MS" pitchFamily="50" charset="-127"/>
              </a:rPr>
              <a:t>중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개선된 </a:t>
            </a:r>
            <a:r>
              <a:rPr lang="ko-KR" altLang="en-US" sz="2700" b="1" spc="-140" dirty="0" err="1">
                <a:latin typeface="+mn-ea"/>
                <a:cs typeface="Arial Unicode MS" pitchFamily="50" charset="-127"/>
              </a:rPr>
              <a:t>대기수상체</a:t>
            </a: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 정보를 포함하는  고해상도 </a:t>
            </a:r>
            <a:r>
              <a:rPr lang="en-US" altLang="ko-KR" sz="2700" b="1" spc="-140" dirty="0">
                <a:latin typeface="+mn-ea"/>
                <a:cs typeface="Arial Unicode MS" pitchFamily="50" charset="-127"/>
              </a:rPr>
              <a:t>3</a:t>
            </a:r>
            <a:r>
              <a:rPr lang="ko-KR" altLang="en-US" sz="2700" b="1" spc="-140" dirty="0" err="1">
                <a:latin typeface="+mn-ea"/>
                <a:cs typeface="Arial Unicode MS" pitchFamily="50" charset="-127"/>
              </a:rPr>
              <a:t>차원자료</a:t>
            </a:r>
            <a:r>
              <a:rPr lang="ko-KR" altLang="en-US" sz="2700" b="1" spc="-140" dirty="0">
                <a:latin typeface="+mn-ea"/>
                <a:cs typeface="Arial Unicode MS" pitchFamily="50" charset="-127"/>
              </a:rPr>
              <a:t> </a:t>
            </a:r>
            <a:r>
              <a:rPr lang="ko-KR" altLang="en-US" sz="2700" b="1" spc="-140" dirty="0" smtClean="0">
                <a:latin typeface="+mn-ea"/>
                <a:cs typeface="Arial Unicode MS" pitchFamily="50" charset="-127"/>
              </a:rPr>
              <a:t>제공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sz="2700" b="1" spc="-140" dirty="0" smtClean="0">
                <a:latin typeface="+mn-ea"/>
                <a:cs typeface="Arial Unicode MS" pitchFamily="50" charset="-127"/>
              </a:rPr>
              <a:t>이전 표출시스템내의  연구 업무 관련 기능 이식</a:t>
            </a:r>
            <a:endParaRPr lang="en-US" altLang="ko-KR" sz="2700" b="1" spc="-140" dirty="0">
              <a:latin typeface="+mn-ea"/>
              <a:cs typeface="Arial Unicode MS" pitchFamily="50" charset="-127"/>
            </a:endParaRP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gray">
          <a:xfrm>
            <a:off x="648347" y="22610862"/>
            <a:ext cx="4320478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en-US" altLang="ko-KR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차원 레이더 자료 표출 구성</a:t>
            </a:r>
            <a:endParaRPr lang="en-US" altLang="ko-KR" sz="2100" kern="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gray">
          <a:xfrm>
            <a:off x="576339" y="16202149"/>
            <a:ext cx="352839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자료 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및 </a:t>
            </a:r>
            <a:r>
              <a:rPr lang="ko-KR" altLang="en-US" sz="2100" kern="0" dirty="0" err="1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레이어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구성</a:t>
            </a:r>
            <a:endParaRPr lang="en-US" altLang="ko-KR" sz="2100" kern="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gray">
          <a:xfrm>
            <a:off x="720353" y="27795436"/>
            <a:ext cx="3672410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자료 표출 처리 순서</a:t>
            </a:r>
            <a:endParaRPr lang="en-US" altLang="ko-KR" sz="2100" kern="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73940"/>
              </p:ext>
            </p:extLst>
          </p:nvPr>
        </p:nvGraphicFramePr>
        <p:xfrm>
          <a:off x="792363" y="17138254"/>
          <a:ext cx="11089283" cy="4943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8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자료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레이어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구분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내용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5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지형정보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kumimoji="0"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GIS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행정경계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시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시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군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구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읍면동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경계 정보와 명칭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/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기타</a:t>
                      </a: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음영기복도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비행정보구역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하전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도로</a:t>
                      </a:r>
                      <a:r>
                        <a:rPr lang="ko-KR" altLang="en-US" sz="1800" b="0" baseline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등</a:t>
                      </a:r>
                      <a:r>
                        <a:rPr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1800" b="0" baseline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지형자료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927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기상레이더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합성정보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</a:t>
                      </a:r>
                      <a:r>
                        <a:rPr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유관기관 및 국외 지점의 레이더합성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3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0" dirty="0">
                        <a:latin typeface="+mn-lt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/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지점정보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유관기관의 각 지점별 레이더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낙뢰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시간</a:t>
                      </a:r>
                      <a:r>
                        <a:rPr kumimoji="0" lang="en-US" altLang="ko-KR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강도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시간별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강도별</a:t>
                      </a:r>
                      <a:r>
                        <a:rPr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낙뢰를 대지</a:t>
                      </a:r>
                      <a:r>
                        <a:rPr lang="en-US" altLang="ko-KR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구름방전으로 구분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바람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err="1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다중바람장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고도별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바람의 와도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발산</a:t>
                      </a:r>
                      <a:r>
                        <a:rPr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정보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위성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수증기</a:t>
                      </a:r>
                      <a:r>
                        <a:rPr kumimoji="0" lang="en-US" altLang="ko-KR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적외선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수증기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적외선 위성영상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MAPLE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강수</a:t>
                      </a:r>
                      <a:r>
                        <a:rPr kumimoji="0" lang="en-US" altLang="ko-KR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낙뢰 </a:t>
                      </a:r>
                      <a:r>
                        <a:rPr kumimoji="0" lang="ko-KR" altLang="en-US" sz="1800" b="0" baseline="0" dirty="0" err="1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예측장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HSR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기반 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10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/60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분 </a:t>
                      </a: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누적강수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예측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6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부가정보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지점정보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err="1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지점정보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기상청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유관기관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국외 레이더 기본정보 자료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6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예보구역</a:t>
                      </a:r>
                      <a:endParaRPr lang="ko-KR" altLang="en-US" sz="1800" b="0" dirty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육상광역예보구역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서울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경기도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서해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5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도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영동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영서 </a:t>
                      </a:r>
                      <a:r>
                        <a:rPr lang="ko-KR" altLang="en-US" sz="1800" b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지역 위치정보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755972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baseline="0" dirty="0" smtClean="0">
                          <a:latin typeface="휴먼엑스포" pitchFamily="18" charset="-127"/>
                          <a:ea typeface="휴먼엑스포" pitchFamily="18" charset="-127"/>
                          <a:cs typeface="+mn-cs"/>
                        </a:rPr>
                        <a:t>해상광역예보구역</a:t>
                      </a:r>
                      <a:endParaRPr kumimoji="0" lang="en-US" altLang="ko-KR" sz="1800" b="0" baseline="0" dirty="0" smtClean="0">
                        <a:latin typeface="휴먼엑스포" pitchFamily="18" charset="-127"/>
                        <a:ea typeface="휴먼엑스포" pitchFamily="18" charset="-127"/>
                        <a:cs typeface="+mn-cs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2500"/>
                        </a:lnSpc>
                      </a:pP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서해북부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서해중부</a:t>
                      </a:r>
                      <a:r>
                        <a:rPr lang="en-US" altLang="ko-KR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서해남부 등 </a:t>
                      </a:r>
                      <a:r>
                        <a:rPr lang="ko-KR" altLang="en-US" sz="1800" b="0" dirty="0" err="1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해상구역</a:t>
                      </a:r>
                      <a:r>
                        <a:rPr lang="ko-KR" altLang="en-US" sz="1800" b="0" dirty="0" smtClean="0">
                          <a:latin typeface="휴먼엑스포" pitchFamily="18" charset="-127"/>
                          <a:ea typeface="휴먼엑스포" pitchFamily="18" charset="-127"/>
                          <a:cs typeface="Arial Unicode MS" pitchFamily="50" charset="-127"/>
                        </a:rPr>
                        <a:t> 위치정보</a:t>
                      </a:r>
                      <a:endParaRPr lang="en-US" altLang="ko-KR" sz="1800" b="0" dirty="0" smtClean="0">
                        <a:latin typeface="휴먼엑스포" pitchFamily="18" charset="-127"/>
                        <a:ea typeface="휴먼엑스포" pitchFamily="18" charset="-127"/>
                        <a:cs typeface="Arial Unicode MS" pitchFamily="50" charset="-127"/>
                      </a:endParaRPr>
                    </a:p>
                  </a:txBody>
                  <a:tcPr marL="94827" marR="94827" marT="47210" marB="472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99483"/>
                  </a:ext>
                </a:extLst>
              </a:tr>
            </a:tbl>
          </a:graphicData>
        </a:graphic>
      </p:graphicFrame>
      <p:sp>
        <p:nvSpPr>
          <p:cNvPr id="42" name="TextBox 29"/>
          <p:cNvSpPr txBox="1">
            <a:spLocks noChangeArrowheads="1"/>
          </p:cNvSpPr>
          <p:nvPr/>
        </p:nvSpPr>
        <p:spPr bwMode="auto">
          <a:xfrm>
            <a:off x="720355" y="23402950"/>
            <a:ext cx="18578064" cy="217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53" tIns="50326" rIns="100653" bIns="50326">
            <a:spAutoFit/>
          </a:bodyPr>
          <a:lstStyle/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3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차원 레이더 자료 표출은 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2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차원 레이더자료를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고도각별로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합성하여 지정된 주기마다 미리 생성하고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이를 사용하여 사용자가 지정한 방향의 정보를 취합하여 표출함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marL="363453" indent="-363453" algn="just" defTabSz="5258172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3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차원 표출 자료는 반사도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바람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, </a:t>
            </a:r>
            <a:r>
              <a:rPr lang="ko-KR" altLang="en-US" sz="2700" b="1" dirty="0" err="1" smtClean="0">
                <a:latin typeface="+mn-ea"/>
                <a:cs typeface="Arial Unicode MS" pitchFamily="50" charset="-127"/>
              </a:rPr>
              <a:t>대기수상체</a:t>
            </a:r>
            <a:r>
              <a:rPr lang="ko-KR" altLang="en-US" sz="2700" b="1" dirty="0" smtClean="0">
                <a:latin typeface="+mn-ea"/>
                <a:cs typeface="Arial Unicode MS" pitchFamily="50" charset="-127"/>
              </a:rPr>
              <a:t> 별로 입체적 조회가 가능</a:t>
            </a:r>
            <a:endParaRPr lang="en-US" altLang="ko-KR" sz="2700" b="1" dirty="0" smtClean="0">
              <a:latin typeface="+mn-ea"/>
              <a:cs typeface="Arial Unicode MS" pitchFamily="50" charset="-127"/>
            </a:endParaRPr>
          </a:p>
          <a:p>
            <a:pPr algn="just" defTabSz="5258172">
              <a:buClr>
                <a:schemeClr val="accent6">
                  <a:lumMod val="75000"/>
                </a:schemeClr>
              </a:buClr>
              <a:defRPr/>
            </a:pPr>
            <a:r>
              <a:rPr lang="en-US" altLang="ko-KR" sz="2700" b="1" dirty="0">
                <a:latin typeface="+mn-ea"/>
                <a:cs typeface="Arial Unicode MS" pitchFamily="50" charset="-127"/>
              </a:rPr>
              <a:t> </a:t>
            </a:r>
            <a:r>
              <a:rPr lang="en-US" altLang="ko-KR" sz="2700" b="1" dirty="0" smtClean="0">
                <a:latin typeface="+mn-ea"/>
                <a:cs typeface="Arial Unicode MS" pitchFamily="50" charset="-127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27" y="16401345"/>
            <a:ext cx="4193797" cy="3041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13172" y="16419864"/>
            <a:ext cx="4159128" cy="30304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1024" y="16401344"/>
            <a:ext cx="4206917" cy="307171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93304" y="26931338"/>
            <a:ext cx="4691640" cy="34184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3304" y="23170836"/>
            <a:ext cx="4691640" cy="339773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619" y="22616768"/>
            <a:ext cx="4193797" cy="304116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369" y="23264840"/>
            <a:ext cx="4159128" cy="3030410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24150" y="23993320"/>
            <a:ext cx="4206917" cy="3071717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38579" y="32164614"/>
            <a:ext cx="4029075" cy="46101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59590" y="33492917"/>
            <a:ext cx="6578458" cy="488157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 flipH="1" flipV="1">
            <a:off x="22034723" y="35683402"/>
            <a:ext cx="1476165" cy="209445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22682795" y="35683402"/>
            <a:ext cx="6513816" cy="2126116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72300" y="16401344"/>
            <a:ext cx="4516151" cy="307919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58932" y="27608887"/>
            <a:ext cx="4516151" cy="307919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3924" y="26643308"/>
            <a:ext cx="4193797" cy="304116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00620" y="40205314"/>
            <a:ext cx="7599422" cy="415196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05901" y="34830290"/>
            <a:ext cx="6666071" cy="354419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420099" y="31849086"/>
            <a:ext cx="4220013" cy="4515240"/>
          </a:xfrm>
          <a:prstGeom prst="rect">
            <a:avLst/>
          </a:prstGeom>
        </p:spPr>
      </p:pic>
      <p:cxnSp>
        <p:nvCxnSpPr>
          <p:cNvPr id="72" name="직선 연결선 71"/>
          <p:cNvCxnSpPr/>
          <p:nvPr/>
        </p:nvCxnSpPr>
        <p:spPr>
          <a:xfrm flipV="1">
            <a:off x="30686102" y="34830290"/>
            <a:ext cx="5750221" cy="3046269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35428211" y="36184865"/>
            <a:ext cx="504056" cy="1691693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829926" y="46062344"/>
            <a:ext cx="4949213" cy="354394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714552" y="46223048"/>
            <a:ext cx="971550" cy="321945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116190" y="46277643"/>
            <a:ext cx="2000250" cy="165735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159073" y="46260957"/>
            <a:ext cx="2076450" cy="2533650"/>
          </a:xfrm>
          <a:prstGeom prst="rect">
            <a:avLst/>
          </a:prstGeom>
        </p:spPr>
      </p:pic>
      <p:sp>
        <p:nvSpPr>
          <p:cNvPr id="98" name="오른쪽 화살표 97"/>
          <p:cNvSpPr/>
          <p:nvPr/>
        </p:nvSpPr>
        <p:spPr>
          <a:xfrm>
            <a:off x="26548819" y="24780045"/>
            <a:ext cx="814496" cy="386533"/>
          </a:xfrm>
          <a:prstGeom prst="rightArrow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12700">
            <a:bevelT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>
            <a:off x="26524019" y="28368398"/>
            <a:ext cx="814496" cy="386533"/>
          </a:xfrm>
          <a:prstGeom prst="rightArrow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12700">
            <a:bevelT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29"/>
          <p:cNvSpPr txBox="1">
            <a:spLocks noChangeArrowheads="1"/>
          </p:cNvSpPr>
          <p:nvPr/>
        </p:nvSpPr>
        <p:spPr bwMode="auto">
          <a:xfrm>
            <a:off x="20094757" y="19576862"/>
            <a:ext cx="4468786" cy="194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강수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레이더분석시스템의   기본화면으로 강수 에코를  확대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축소하여 </a:t>
            </a:r>
            <a:r>
              <a:rPr lang="ko-KR" altLang="en-US" sz="2000" b="1" dirty="0" err="1" smtClean="0">
                <a:latin typeface="+mn-ea"/>
              </a:rPr>
              <a:t>영상분석</a:t>
            </a:r>
            <a:r>
              <a:rPr lang="en-US" altLang="ko-KR" sz="2000" b="1" dirty="0" smtClean="0">
                <a:latin typeface="+mn-ea"/>
              </a:rPr>
              <a:t>. AWS</a:t>
            </a:r>
            <a:r>
              <a:rPr lang="ko-KR" altLang="en-US" sz="2000" b="1" dirty="0" smtClean="0">
                <a:latin typeface="+mn-ea"/>
              </a:rPr>
              <a:t>정보</a:t>
            </a:r>
            <a:r>
              <a:rPr lang="en-US" altLang="ko-KR" sz="2000" b="1" dirty="0" smtClean="0">
                <a:latin typeface="+mn-ea"/>
              </a:rPr>
              <a:t>,    </a:t>
            </a:r>
            <a:r>
              <a:rPr lang="ko-KR" altLang="en-US" sz="2000" b="1" dirty="0" err="1" smtClean="0">
                <a:latin typeface="+mn-ea"/>
              </a:rPr>
              <a:t>연직단면</a:t>
            </a:r>
            <a:r>
              <a:rPr lang="ko-KR" altLang="en-US" sz="2000" b="1" dirty="0" smtClean="0">
                <a:latin typeface="+mn-ea"/>
              </a:rPr>
              <a:t> 정보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및 부가정보 표출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3" name="TextBox 29"/>
          <p:cNvSpPr txBox="1">
            <a:spLocks noChangeArrowheads="1"/>
          </p:cNvSpPr>
          <p:nvPr/>
        </p:nvSpPr>
        <p:spPr bwMode="auto">
          <a:xfrm>
            <a:off x="24333648" y="19547655"/>
            <a:ext cx="4468786" cy="194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낙뢰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시간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err="1" smtClean="0">
                <a:latin typeface="+mn-ea"/>
              </a:rPr>
              <a:t>강도별</a:t>
            </a:r>
            <a:r>
              <a:rPr lang="ko-KR" altLang="en-US" sz="2000" b="1" dirty="0" smtClean="0">
                <a:latin typeface="+mn-ea"/>
              </a:rPr>
              <a:t> 표시 및   지역별 </a:t>
            </a:r>
            <a:r>
              <a:rPr lang="ko-KR" altLang="en-US" sz="2000" b="1" dirty="0" err="1" smtClean="0">
                <a:latin typeface="+mn-ea"/>
              </a:rPr>
              <a:t>발생횟수를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테이블형태</a:t>
            </a:r>
            <a:r>
              <a:rPr lang="ko-KR" altLang="en-US" sz="2000" b="1" dirty="0" smtClean="0">
                <a:latin typeface="+mn-ea"/>
              </a:rPr>
              <a:t>   조회하는 기능과 특정 </a:t>
            </a:r>
            <a:r>
              <a:rPr lang="ko-KR" altLang="en-US" sz="2000" b="1" dirty="0" err="1" smtClean="0">
                <a:latin typeface="+mn-ea"/>
              </a:rPr>
              <a:t>관심지점</a:t>
            </a:r>
            <a:r>
              <a:rPr lang="ko-KR" altLang="en-US" sz="2000" b="1" dirty="0" smtClean="0">
                <a:latin typeface="+mn-ea"/>
              </a:rPr>
              <a:t>  영역내 </a:t>
            </a:r>
            <a:r>
              <a:rPr lang="ko-KR" altLang="en-US" sz="2000" b="1" dirty="0" err="1" smtClean="0">
                <a:latin typeface="+mn-ea"/>
              </a:rPr>
              <a:t>낙뢰조회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4" name="TextBox 29"/>
          <p:cNvSpPr txBox="1">
            <a:spLocks noChangeArrowheads="1"/>
          </p:cNvSpPr>
          <p:nvPr/>
        </p:nvSpPr>
        <p:spPr bwMode="auto">
          <a:xfrm>
            <a:off x="28582120" y="19591561"/>
            <a:ext cx="4468786" cy="142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바람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고도별</a:t>
            </a:r>
            <a:r>
              <a:rPr lang="ko-KR" altLang="en-US" sz="2000" b="1" dirty="0" smtClean="0">
                <a:latin typeface="+mn-ea"/>
              </a:rPr>
              <a:t> 바람의 </a:t>
            </a:r>
            <a:r>
              <a:rPr lang="ko-KR" altLang="en-US" sz="2000" b="1" dirty="0" err="1" smtClean="0">
                <a:latin typeface="+mn-ea"/>
              </a:rPr>
              <a:t>발산정보를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바람깃</a:t>
            </a:r>
            <a:r>
              <a:rPr lang="ko-KR" altLang="en-US" sz="2000" b="1" dirty="0" smtClean="0">
                <a:latin typeface="+mn-ea"/>
              </a:rPr>
              <a:t> 또는 벡터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화살표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형태로 빈도수를 조절하여 조회</a:t>
            </a:r>
            <a:endParaRPr kumimoji="0" lang="en-US" altLang="ko-KR" sz="2000" b="1" baseline="-25000" dirty="0" smtClean="0">
              <a:latin typeface="+mn-ea"/>
            </a:endParaRPr>
          </a:p>
        </p:txBody>
      </p:sp>
      <p:sp>
        <p:nvSpPr>
          <p:cNvPr id="105" name="TextBox 29"/>
          <p:cNvSpPr txBox="1">
            <a:spLocks noChangeArrowheads="1"/>
          </p:cNvSpPr>
          <p:nvPr/>
        </p:nvSpPr>
        <p:spPr bwMode="auto">
          <a:xfrm>
            <a:off x="32902600" y="19514518"/>
            <a:ext cx="4468786" cy="148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위성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천리안 위성에서 제공된 수증기 및 적외선 </a:t>
            </a:r>
            <a:r>
              <a:rPr lang="ko-KR" altLang="en-US" sz="2000" b="1" dirty="0" err="1" smtClean="0">
                <a:latin typeface="+mn-ea"/>
              </a:rPr>
              <a:t>격자형태</a:t>
            </a:r>
            <a:r>
              <a:rPr lang="ko-KR" altLang="en-US" sz="2000" b="1" dirty="0" smtClean="0">
                <a:latin typeface="+mn-ea"/>
              </a:rPr>
              <a:t> 이미지정보를 </a:t>
            </a:r>
            <a:r>
              <a:rPr lang="ko-KR" altLang="en-US" sz="2000" b="1" dirty="0" err="1" smtClean="0">
                <a:latin typeface="+mn-ea"/>
              </a:rPr>
              <a:t>기상표출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좌표계로</a:t>
            </a:r>
            <a:r>
              <a:rPr lang="ko-KR" altLang="en-US" sz="2000" b="1" dirty="0" smtClean="0">
                <a:latin typeface="+mn-ea"/>
              </a:rPr>
              <a:t> 표시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TextBox 29"/>
          <p:cNvSpPr txBox="1">
            <a:spLocks noChangeArrowheads="1"/>
          </p:cNvSpPr>
          <p:nvPr/>
        </p:nvSpPr>
        <p:spPr bwMode="auto">
          <a:xfrm>
            <a:off x="33697597" y="6144193"/>
            <a:ext cx="4468786" cy="887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주화면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 설명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</a:endParaRP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ko-KR" sz="2000" b="1" dirty="0" smtClean="0">
                <a:latin typeface="+mn-ea"/>
              </a:rPr>
              <a:t>①</a:t>
            </a:r>
            <a:r>
              <a:rPr lang="en-US" altLang="ko-KR" sz="2000" b="1" dirty="0" smtClean="0">
                <a:latin typeface="+mn-ea"/>
              </a:rPr>
              <a:t> GIS </a:t>
            </a:r>
            <a:r>
              <a:rPr lang="ko-KR" altLang="en-US" sz="2000" b="1" dirty="0" smtClean="0">
                <a:latin typeface="+mn-ea"/>
              </a:rPr>
              <a:t>화면에 다양한 레이더 영상을 중첩하여 표출하고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마우스를 이용한 </a:t>
            </a:r>
            <a:r>
              <a:rPr lang="ko-KR" altLang="en-US" sz="2000" b="1" dirty="0" err="1" smtClean="0">
                <a:latin typeface="+mn-ea"/>
              </a:rPr>
              <a:t>화면정보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강도</a:t>
            </a:r>
            <a:r>
              <a:rPr lang="en-US" altLang="ko-KR" sz="2000" b="1" dirty="0" smtClean="0">
                <a:latin typeface="+mn-ea"/>
              </a:rPr>
              <a:t>, AWS)</a:t>
            </a:r>
            <a:r>
              <a:rPr lang="ko-KR" altLang="en-US" sz="2000" b="1" dirty="0" smtClean="0">
                <a:latin typeface="+mn-ea"/>
              </a:rPr>
              <a:t>조회</a:t>
            </a:r>
            <a:endParaRPr lang="en-US" altLang="ko-KR" sz="2000" b="1" dirty="0" smtClean="0">
              <a:latin typeface="+mn-ea"/>
            </a:endParaRP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2000" b="1" dirty="0" smtClean="0">
                <a:latin typeface="+mn-ea"/>
              </a:rPr>
              <a:t>② 합성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지점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err="1" smtClean="0">
                <a:latin typeface="+mn-ea"/>
              </a:rPr>
              <a:t>강수예측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자료를  여러 검색 옵션으로 정보를 변경 또는</a:t>
            </a:r>
            <a:r>
              <a:rPr lang="en-US" altLang="ko-KR" sz="2000" b="1" dirty="0" smtClean="0">
                <a:latin typeface="+mn-ea"/>
              </a:rPr>
              <a:t> On/Off </a:t>
            </a:r>
            <a:r>
              <a:rPr lang="ko-KR" altLang="en-US" sz="2000" b="1" dirty="0" smtClean="0">
                <a:latin typeface="+mn-ea"/>
              </a:rPr>
              <a:t>하여 조회</a:t>
            </a:r>
            <a:endParaRPr lang="en-US" altLang="ko-KR" sz="2000" b="1" dirty="0" smtClean="0">
              <a:latin typeface="+mn-ea"/>
            </a:endParaRP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2000" b="1" dirty="0" smtClean="0">
                <a:latin typeface="+mn-ea"/>
              </a:rPr>
              <a:t>③ </a:t>
            </a:r>
            <a:r>
              <a:rPr lang="ko-KR" altLang="en-US" sz="2000" b="1" dirty="0" err="1" smtClean="0">
                <a:latin typeface="+mn-ea"/>
              </a:rPr>
              <a:t>합성영상</a:t>
            </a:r>
            <a:r>
              <a:rPr lang="ko-KR" altLang="en-US" sz="2000" b="1" dirty="0" smtClean="0">
                <a:latin typeface="+mn-ea"/>
              </a:rPr>
              <a:t> 조회에서 동시에 </a:t>
            </a:r>
            <a:r>
              <a:rPr lang="ko-KR" altLang="en-US" sz="2000" b="1" dirty="0" err="1" smtClean="0">
                <a:latin typeface="+mn-ea"/>
              </a:rPr>
              <a:t>지점영상을</a:t>
            </a:r>
            <a:r>
              <a:rPr lang="ko-KR" altLang="en-US" sz="2000" b="1" dirty="0" smtClean="0">
                <a:latin typeface="+mn-ea"/>
              </a:rPr>
              <a:t> 이중편파변수와 </a:t>
            </a:r>
            <a:r>
              <a:rPr lang="ko-KR" altLang="en-US" sz="2000" b="1" dirty="0" err="1" smtClean="0">
                <a:latin typeface="+mn-ea"/>
              </a:rPr>
              <a:t>고도정보로</a:t>
            </a:r>
            <a:r>
              <a:rPr lang="ko-KR" altLang="en-US" sz="2000" b="1" dirty="0" smtClean="0">
                <a:latin typeface="+mn-ea"/>
              </a:rPr>
              <a:t> 조건을 변경하여 분석</a:t>
            </a:r>
            <a:endParaRPr lang="en-US" altLang="ko-KR" sz="2000" b="1" dirty="0" smtClean="0">
              <a:latin typeface="+mn-ea"/>
            </a:endParaRP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2000" b="1" dirty="0" smtClean="0">
                <a:latin typeface="+mn-ea"/>
              </a:rPr>
              <a:t>④ 특정 시각의 </a:t>
            </a:r>
            <a:r>
              <a:rPr lang="ko-KR" altLang="en-US" sz="2000" b="1" dirty="0" err="1" smtClean="0">
                <a:latin typeface="+mn-ea"/>
              </a:rPr>
              <a:t>자료검색을</a:t>
            </a:r>
            <a:r>
              <a:rPr lang="ko-KR" altLang="en-US" sz="2000" b="1" dirty="0" smtClean="0">
                <a:latin typeface="+mn-ea"/>
              </a:rPr>
              <a:t> 위한 달력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시간 검색 용이한 기능</a:t>
            </a:r>
            <a:endParaRPr lang="en-US" altLang="ko-KR" sz="2000" b="1" dirty="0" smtClean="0">
              <a:latin typeface="+mn-ea"/>
            </a:endParaRP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2000" b="1" dirty="0" smtClean="0">
                <a:latin typeface="+mn-ea"/>
              </a:rPr>
              <a:t>⑤ </a:t>
            </a:r>
            <a:r>
              <a:rPr lang="ko-KR" altLang="en-US" sz="2000" b="1" dirty="0" err="1" smtClean="0">
                <a:latin typeface="+mn-ea"/>
              </a:rPr>
              <a:t>예보구역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err="1" smtClean="0">
                <a:latin typeface="+mn-ea"/>
              </a:rPr>
              <a:t>거리재기등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GIS </a:t>
            </a:r>
            <a:r>
              <a:rPr lang="ko-KR" altLang="en-US" sz="2000" b="1" dirty="0" err="1" smtClean="0">
                <a:latin typeface="+mn-ea"/>
              </a:rPr>
              <a:t>특화기능과</a:t>
            </a:r>
            <a:r>
              <a:rPr lang="ko-KR" altLang="en-US" sz="2000" b="1" dirty="0" smtClean="0">
                <a:latin typeface="+mn-ea"/>
              </a:rPr>
              <a:t> 기존 </a:t>
            </a:r>
            <a:r>
              <a:rPr lang="ko-KR" altLang="en-US" sz="2000" b="1" dirty="0" err="1" smtClean="0">
                <a:latin typeface="+mn-ea"/>
              </a:rPr>
              <a:t>표출시스템</a:t>
            </a:r>
            <a:r>
              <a:rPr lang="ko-KR" altLang="en-US" sz="2000" b="1" dirty="0" smtClean="0">
                <a:latin typeface="+mn-ea"/>
              </a:rPr>
              <a:t> 기능 접근을 위한 메뉴</a:t>
            </a:r>
            <a:endParaRPr lang="en-US" altLang="ko-KR" sz="2000" b="1" dirty="0" smtClean="0">
              <a:latin typeface="+mn-ea"/>
            </a:endParaRP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2000" b="1" dirty="0" smtClean="0">
                <a:latin typeface="+mn-ea"/>
              </a:rPr>
              <a:t>⑥ 강수량의 정보를 시계열적으로 보여주기 위한 </a:t>
            </a:r>
            <a:r>
              <a:rPr lang="ko-KR" altLang="en-US" sz="2000" b="1" dirty="0" err="1" smtClean="0">
                <a:latin typeface="+mn-ea"/>
              </a:rPr>
              <a:t>동영상재생</a:t>
            </a:r>
            <a:r>
              <a:rPr lang="ko-KR" altLang="en-US" sz="2000" b="1" dirty="0" smtClean="0">
                <a:latin typeface="+mn-ea"/>
              </a:rPr>
              <a:t> 기능</a:t>
            </a:r>
            <a:endParaRPr lang="en-US" altLang="ko-KR" sz="2000" b="1" dirty="0" smtClean="0">
              <a:latin typeface="+mn-ea"/>
            </a:endParaRP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2000" b="1" dirty="0" smtClean="0">
                <a:latin typeface="+mn-ea"/>
              </a:rPr>
              <a:t>⑦ 시간 셀 영역에서 마우스 위치한 시각의 스냅샷 </a:t>
            </a:r>
            <a:r>
              <a:rPr lang="ko-KR" altLang="en-US" sz="2000" b="1" dirty="0" err="1" smtClean="0">
                <a:latin typeface="+mn-ea"/>
              </a:rPr>
              <a:t>에코영상</a:t>
            </a:r>
            <a:r>
              <a:rPr lang="ko-KR" altLang="en-US" sz="2000" b="1" dirty="0" smtClean="0">
                <a:latin typeface="+mn-ea"/>
              </a:rPr>
              <a:t> 표출</a:t>
            </a:r>
          </a:p>
        </p:txBody>
      </p:sp>
      <p:sp>
        <p:nvSpPr>
          <p:cNvPr id="107" name="TextBox 29"/>
          <p:cNvSpPr txBox="1">
            <a:spLocks noChangeArrowheads="1"/>
          </p:cNvSpPr>
          <p:nvPr/>
        </p:nvSpPr>
        <p:spPr bwMode="auto">
          <a:xfrm>
            <a:off x="20297161" y="22765841"/>
            <a:ext cx="4894794" cy="56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레이어 중첩 예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강수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바람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낙뢰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TextBox 29"/>
          <p:cNvSpPr txBox="1">
            <a:spLocks noChangeArrowheads="1"/>
          </p:cNvSpPr>
          <p:nvPr/>
        </p:nvSpPr>
        <p:spPr bwMode="auto">
          <a:xfrm>
            <a:off x="20382830" y="26604081"/>
            <a:ext cx="4468786" cy="56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레이어 중첩 예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강수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위성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0" name="TextBox 29"/>
          <p:cNvSpPr txBox="1">
            <a:spLocks noChangeArrowheads="1"/>
          </p:cNvSpPr>
          <p:nvPr/>
        </p:nvSpPr>
        <p:spPr bwMode="auto">
          <a:xfrm>
            <a:off x="25104122" y="31971902"/>
            <a:ext cx="4468786" cy="148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강수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차원 </a:t>
            </a:r>
            <a:r>
              <a:rPr kumimoji="0"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연직단면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GIS</a:t>
            </a:r>
            <a:r>
              <a:rPr kumimoji="0" lang="ko-KR" altLang="en-US" sz="2000" b="1" dirty="0" smtClean="0">
                <a:latin typeface="+mn-ea"/>
                <a:ea typeface="+mn-ea"/>
              </a:rPr>
              <a:t>화면에서 마우스 지정한 위치의 에코 정보를 </a:t>
            </a:r>
            <a:r>
              <a:rPr lang="ko-KR" altLang="en-US" sz="2000" b="1" dirty="0" err="1" smtClean="0">
                <a:latin typeface="+mn-ea"/>
              </a:rPr>
              <a:t>고도별</a:t>
            </a:r>
            <a:r>
              <a:rPr lang="ko-KR" altLang="en-US" sz="2000" b="1" dirty="0" smtClean="0">
                <a:latin typeface="+mn-ea"/>
              </a:rPr>
              <a:t> 표출</a:t>
            </a:r>
            <a:endParaRPr kumimoji="0"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112" name="TextBox 29"/>
          <p:cNvSpPr txBox="1">
            <a:spLocks noChangeArrowheads="1"/>
          </p:cNvSpPr>
          <p:nvPr/>
        </p:nvSpPr>
        <p:spPr bwMode="auto">
          <a:xfrm>
            <a:off x="29908377" y="31971902"/>
            <a:ext cx="4685782" cy="24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대기수상체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차원 </a:t>
            </a:r>
            <a:r>
              <a:rPr kumimoji="0"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연직단면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2000" b="1" dirty="0" smtClean="0">
                <a:latin typeface="+mn-ea"/>
              </a:rPr>
              <a:t>이중편파레이더의 </a:t>
            </a:r>
            <a:r>
              <a:rPr lang="ko-KR" altLang="en-US" sz="2000" b="1" dirty="0" err="1" smtClean="0">
                <a:latin typeface="+mn-ea"/>
              </a:rPr>
              <a:t>편파변수를</a:t>
            </a:r>
            <a:r>
              <a:rPr lang="ko-KR" altLang="en-US" sz="2000" b="1" dirty="0" smtClean="0">
                <a:latin typeface="+mn-ea"/>
              </a:rPr>
              <a:t> 이용하여 </a:t>
            </a:r>
            <a:r>
              <a:rPr lang="ko-KR" altLang="en-US" sz="2000" b="1" dirty="0" err="1" smtClean="0">
                <a:latin typeface="+mn-ea"/>
              </a:rPr>
              <a:t>강수입자의</a:t>
            </a:r>
            <a:r>
              <a:rPr lang="ko-KR" altLang="en-US" sz="2000" b="1" dirty="0" smtClean="0">
                <a:latin typeface="+mn-ea"/>
              </a:rPr>
              <a:t> 유형을 표시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사용자 지정한 위치에서 연직으로 표출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구름</a:t>
            </a:r>
            <a:r>
              <a:rPr lang="en-US" altLang="ko-KR" sz="2000" b="1" dirty="0" smtClean="0">
                <a:latin typeface="+mn-ea"/>
              </a:rPr>
              <a:t>,</a:t>
            </a:r>
            <a:r>
              <a:rPr lang="ko-KR" altLang="en-US" sz="2000" b="1" dirty="0" smtClean="0">
                <a:latin typeface="+mn-ea"/>
              </a:rPr>
              <a:t>이슬비</a:t>
            </a:r>
            <a:r>
              <a:rPr lang="en-US" altLang="ko-KR" sz="2000" b="1" dirty="0" smtClean="0">
                <a:latin typeface="+mn-ea"/>
              </a:rPr>
              <a:t>,</a:t>
            </a:r>
            <a:r>
              <a:rPr lang="ko-KR" altLang="en-US" sz="2000" b="1" dirty="0" err="1" smtClean="0">
                <a:latin typeface="+mn-ea"/>
              </a:rPr>
              <a:t>약한비</a:t>
            </a:r>
            <a:r>
              <a:rPr lang="ko-KR" altLang="en-US" sz="2000" b="1" dirty="0" smtClean="0">
                <a:latin typeface="+mn-ea"/>
              </a:rPr>
              <a:t> 외 </a:t>
            </a:r>
            <a:r>
              <a:rPr lang="en-US" altLang="ko-KR" sz="2000" b="1" dirty="0" smtClean="0">
                <a:latin typeface="+mn-ea"/>
              </a:rPr>
              <a:t>16</a:t>
            </a:r>
            <a:r>
              <a:rPr lang="ko-KR" altLang="en-US" sz="2000" b="1" dirty="0" smtClean="0">
                <a:latin typeface="+mn-ea"/>
              </a:rPr>
              <a:t>종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 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13" name="TextBox 29"/>
          <p:cNvSpPr txBox="1">
            <a:spLocks noChangeArrowheads="1"/>
          </p:cNvSpPr>
          <p:nvPr/>
        </p:nvSpPr>
        <p:spPr bwMode="auto">
          <a:xfrm>
            <a:off x="20297159" y="39473901"/>
            <a:ext cx="8722339" cy="5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연직시계열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 바람 예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시간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공간별 해상도로 바람의 방향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세기 표출</a:t>
            </a:r>
            <a:endParaRPr kumimoji="0" lang="en-US" altLang="ko-KR" sz="2000" b="1" baseline="-25000" dirty="0" smtClean="0">
              <a:latin typeface="+mn-ea"/>
            </a:endParaRPr>
          </a:p>
        </p:txBody>
      </p:sp>
      <p:sp>
        <p:nvSpPr>
          <p:cNvPr id="114" name="TextBox 29"/>
          <p:cNvSpPr txBox="1">
            <a:spLocks noChangeArrowheads="1"/>
          </p:cNvSpPr>
          <p:nvPr/>
        </p:nvSpPr>
        <p:spPr bwMode="auto">
          <a:xfrm>
            <a:off x="29091507" y="39444736"/>
            <a:ext cx="5912548" cy="56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AWS,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방위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거리 조회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 예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TextBox 29"/>
          <p:cNvSpPr txBox="1">
            <a:spLocks noChangeArrowheads="1"/>
          </p:cNvSpPr>
          <p:nvPr/>
        </p:nvSpPr>
        <p:spPr bwMode="auto">
          <a:xfrm>
            <a:off x="20371032" y="45402870"/>
            <a:ext cx="6487499" cy="56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GIS 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화면 작도 및 </a:t>
            </a:r>
            <a:r>
              <a:rPr kumimoji="0" lang="ko-KR" altLang="en-US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거리재기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GIS</a:t>
            </a:r>
            <a:r>
              <a:rPr lang="ko-KR" altLang="en-US" sz="2000" b="1" dirty="0" smtClean="0">
                <a:latin typeface="+mn-ea"/>
              </a:rPr>
              <a:t>화면 표시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6" name="TextBox 29"/>
          <p:cNvSpPr txBox="1">
            <a:spLocks noChangeArrowheads="1"/>
          </p:cNvSpPr>
          <p:nvPr/>
        </p:nvSpPr>
        <p:spPr bwMode="auto">
          <a:xfrm>
            <a:off x="26715243" y="45450134"/>
            <a:ext cx="4968552" cy="56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320675" indent="39052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GIS 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관련 메뉴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0" lang="en-US" altLang="ko-KR" sz="2000" b="1" dirty="0" smtClean="0">
                <a:latin typeface="+mn-ea"/>
                <a:ea typeface="+mn-ea"/>
              </a:rPr>
              <a:t> </a:t>
            </a:r>
            <a:r>
              <a:rPr kumimoji="0" lang="ko-KR" altLang="en-US" sz="2000" b="1" dirty="0" err="1" smtClean="0">
                <a:latin typeface="+mn-ea"/>
                <a:ea typeface="+mn-ea"/>
              </a:rPr>
              <a:t>예보구역</a:t>
            </a:r>
            <a:r>
              <a:rPr kumimoji="0" lang="en-US" altLang="ko-KR" sz="2000" b="1" dirty="0" smtClean="0">
                <a:latin typeface="+mn-ea"/>
                <a:ea typeface="+mn-ea"/>
              </a:rPr>
              <a:t>, GIS, </a:t>
            </a:r>
            <a:r>
              <a:rPr kumimoji="0" lang="ko-KR" altLang="en-US" sz="2000" b="1" dirty="0" smtClean="0">
                <a:latin typeface="+mn-ea"/>
                <a:ea typeface="+mn-ea"/>
              </a:rPr>
              <a:t>도구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6" name="TextBox 29"/>
          <p:cNvSpPr txBox="1">
            <a:spLocks noChangeArrowheads="1"/>
          </p:cNvSpPr>
          <p:nvPr/>
        </p:nvSpPr>
        <p:spPr bwMode="auto">
          <a:xfrm>
            <a:off x="32804691" y="23116857"/>
            <a:ext cx="5647856" cy="333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smtClean="0">
                <a:latin typeface="+mn-ea"/>
              </a:rPr>
              <a:t>합성된 강수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바람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낙뢰 자료를 </a:t>
            </a:r>
            <a:r>
              <a:rPr lang="ko-KR" altLang="en-US" sz="2000" b="1" dirty="0" err="1" smtClean="0">
                <a:latin typeface="+mn-ea"/>
              </a:rPr>
              <a:t>레이어별로</a:t>
            </a:r>
            <a:r>
              <a:rPr lang="ko-KR" altLang="en-US" sz="2000" b="1" dirty="0" smtClean="0">
                <a:latin typeface="+mn-ea"/>
              </a:rPr>
              <a:t> 표출하고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유효 정보 이외 투명처리하여 중첩 표시</a:t>
            </a:r>
            <a:endParaRPr lang="en-US" altLang="ko-KR" sz="2000" b="1" dirty="0" smtClean="0">
              <a:latin typeface="+mn-ea"/>
            </a:endParaRPr>
          </a:p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err="1" smtClean="0">
                <a:latin typeface="+mn-ea"/>
              </a:rPr>
              <a:t>자료별</a:t>
            </a:r>
            <a:r>
              <a:rPr lang="ko-KR" altLang="en-US" sz="2000" b="1" dirty="0" smtClean="0">
                <a:latin typeface="+mn-ea"/>
              </a:rPr>
              <a:t> 정보표시 범례는 </a:t>
            </a:r>
            <a:r>
              <a:rPr lang="en-US" altLang="ko-KR" sz="2000" b="1" dirty="0" smtClean="0">
                <a:latin typeface="+mn-ea"/>
              </a:rPr>
              <a:t>GIS</a:t>
            </a:r>
            <a:r>
              <a:rPr lang="ko-KR" altLang="en-US" sz="2000" b="1" dirty="0" smtClean="0">
                <a:latin typeface="+mn-ea"/>
              </a:rPr>
              <a:t>화면 우측에 누적하여 표시</a:t>
            </a:r>
            <a:endParaRPr lang="en-US" altLang="ko-KR" sz="2000" b="1" dirty="0" smtClean="0">
              <a:latin typeface="+mn-ea"/>
            </a:endParaRPr>
          </a:p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smtClean="0">
                <a:latin typeface="+mn-ea"/>
              </a:rPr>
              <a:t>각 레이어는 제공되는 조회 옵션을 지정하여 </a:t>
            </a:r>
            <a:r>
              <a:rPr lang="ko-KR" altLang="en-US" sz="2000" b="1" dirty="0" err="1" smtClean="0">
                <a:latin typeface="+mn-ea"/>
              </a:rPr>
              <a:t>관심정보를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On/Off </a:t>
            </a:r>
            <a:r>
              <a:rPr lang="ko-KR" altLang="en-US" sz="2000" b="1" dirty="0" smtClean="0">
                <a:latin typeface="+mn-ea"/>
              </a:rPr>
              <a:t>하여 표출 가능</a:t>
            </a:r>
            <a:endParaRPr lang="en-US" altLang="ko-KR" sz="2000" b="1" baseline="-250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8" name="TextBox 29"/>
          <p:cNvSpPr txBox="1">
            <a:spLocks noChangeArrowheads="1"/>
          </p:cNvSpPr>
          <p:nvPr/>
        </p:nvSpPr>
        <p:spPr bwMode="auto">
          <a:xfrm>
            <a:off x="32876699" y="27431291"/>
            <a:ext cx="5647856" cy="194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err="1" smtClean="0">
                <a:latin typeface="+mn-ea"/>
              </a:rPr>
              <a:t>강수에코</a:t>
            </a:r>
            <a:r>
              <a:rPr lang="ko-KR" altLang="en-US" sz="2000" b="1" dirty="0" smtClean="0">
                <a:latin typeface="+mn-ea"/>
              </a:rPr>
              <a:t> 영상과 </a:t>
            </a:r>
            <a:r>
              <a:rPr lang="ko-KR" altLang="en-US" sz="2000" b="1" dirty="0" err="1" smtClean="0">
                <a:latin typeface="+mn-ea"/>
              </a:rPr>
              <a:t>스톰</a:t>
            </a:r>
            <a:r>
              <a:rPr lang="ko-KR" altLang="en-US" sz="2000" b="1" dirty="0" smtClean="0">
                <a:latin typeface="+mn-ea"/>
              </a:rPr>
              <a:t> 이동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발달 현상을 분석 추적하기 위해 중첩 기능 제공</a:t>
            </a:r>
            <a:endParaRPr lang="en-US" altLang="ko-KR" sz="2000" b="1" dirty="0" smtClean="0">
              <a:latin typeface="+mn-ea"/>
            </a:endParaRPr>
          </a:p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smtClean="0">
                <a:latin typeface="+mn-ea"/>
              </a:rPr>
              <a:t>위성영상 정보는 자동적으로 중첩되는 레이어와 가장 근접한 시간의 이미지를 표시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0444270" y="6144193"/>
            <a:ext cx="13039725" cy="8879540"/>
            <a:chOff x="20444270" y="6144193"/>
            <a:chExt cx="13039725" cy="8879540"/>
          </a:xfrm>
        </p:grpSpPr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0444270" y="6212361"/>
              <a:ext cx="13039725" cy="8810625"/>
            </a:xfrm>
            <a:prstGeom prst="rect">
              <a:avLst/>
            </a:prstGeom>
          </p:spPr>
        </p:pic>
        <p:sp>
          <p:nvSpPr>
            <p:cNvPr id="141" name="직사각형 140"/>
            <p:cNvSpPr/>
            <p:nvPr/>
          </p:nvSpPr>
          <p:spPr>
            <a:xfrm>
              <a:off x="20444270" y="6621220"/>
              <a:ext cx="7783140" cy="7996753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8227409" y="6621220"/>
              <a:ext cx="5252296" cy="310020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8227409" y="9721429"/>
              <a:ext cx="5252296" cy="4896544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순서도: 연결자 143"/>
            <p:cNvSpPr/>
            <p:nvPr/>
          </p:nvSpPr>
          <p:spPr>
            <a:xfrm>
              <a:off x="20692860" y="7371455"/>
              <a:ext cx="477767" cy="477767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FF0000"/>
                  </a:solidFill>
                </a:rPr>
                <a:t>1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5" name="순서도: 연결자 144"/>
            <p:cNvSpPr/>
            <p:nvPr/>
          </p:nvSpPr>
          <p:spPr>
            <a:xfrm>
              <a:off x="32259859" y="8641310"/>
              <a:ext cx="477767" cy="477767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FF0000"/>
                  </a:solidFill>
                </a:rPr>
                <a:t>2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96" name="순서도: 연결자 195"/>
            <p:cNvSpPr/>
            <p:nvPr/>
          </p:nvSpPr>
          <p:spPr>
            <a:xfrm>
              <a:off x="29019499" y="10729542"/>
              <a:ext cx="477767" cy="477767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FF0000"/>
                  </a:solidFill>
                </a:rPr>
                <a:t>3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1962715" y="6298954"/>
              <a:ext cx="5149971" cy="254098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8550050" y="6298954"/>
              <a:ext cx="4789929" cy="254098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1674683" y="14605856"/>
              <a:ext cx="7632848" cy="300150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순서도: 연결자 207"/>
            <p:cNvSpPr/>
            <p:nvPr/>
          </p:nvSpPr>
          <p:spPr>
            <a:xfrm>
              <a:off x="20810587" y="6144193"/>
              <a:ext cx="477767" cy="477767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FF0000"/>
                  </a:solidFill>
                </a:rPr>
                <a:t>4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09" name="순서도: 연결자 208"/>
            <p:cNvSpPr/>
            <p:nvPr/>
          </p:nvSpPr>
          <p:spPr>
            <a:xfrm>
              <a:off x="27988524" y="6144193"/>
              <a:ext cx="477767" cy="477767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</a:rPr>
                <a:t>5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10" name="순서도: 연결자 209"/>
            <p:cNvSpPr/>
            <p:nvPr/>
          </p:nvSpPr>
          <p:spPr>
            <a:xfrm>
              <a:off x="29424696" y="14545966"/>
              <a:ext cx="477767" cy="477767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FF0000"/>
                  </a:solidFill>
                </a:rPr>
                <a:t>6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11" name="순서도: 연결자 210"/>
            <p:cNvSpPr/>
            <p:nvPr/>
          </p:nvSpPr>
          <p:spPr>
            <a:xfrm>
              <a:off x="22754803" y="12313718"/>
              <a:ext cx="477767" cy="477767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FF0000"/>
                  </a:solidFill>
                </a:rPr>
                <a:t>7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22650979" y="12072469"/>
              <a:ext cx="1976032" cy="2416408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TextBox 29"/>
          <p:cNvSpPr txBox="1">
            <a:spLocks noChangeArrowheads="1"/>
          </p:cNvSpPr>
          <p:nvPr/>
        </p:nvSpPr>
        <p:spPr bwMode="auto">
          <a:xfrm>
            <a:off x="34713631" y="40180814"/>
            <a:ext cx="3738916" cy="287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1" dirty="0" smtClean="0">
                <a:latin typeface="+mn-ea"/>
              </a:rPr>
              <a:t>GIS</a:t>
            </a:r>
            <a:r>
              <a:rPr lang="ko-KR" altLang="en-US" sz="2000" b="1" dirty="0" smtClean="0">
                <a:latin typeface="+mn-ea"/>
              </a:rPr>
              <a:t>화면에 지점을 중심으로 에코를 표출하고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지점 기준으로 방위 및 거리 고도를 마우스 조회</a:t>
            </a:r>
            <a:endParaRPr lang="en-US" altLang="ko-KR" sz="2000" b="1" dirty="0" smtClean="0">
              <a:latin typeface="+mn-ea"/>
            </a:endParaRPr>
          </a:p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err="1" smtClean="0">
                <a:latin typeface="+mn-ea"/>
              </a:rPr>
              <a:t>지점기준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바람장을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고도별</a:t>
            </a:r>
            <a:r>
              <a:rPr lang="ko-KR" altLang="en-US" sz="2000" b="1" dirty="0" smtClean="0">
                <a:latin typeface="+mn-ea"/>
              </a:rPr>
              <a:t> 표출</a:t>
            </a: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72908" y="40223283"/>
            <a:ext cx="4441673" cy="3669875"/>
          </a:xfrm>
          <a:prstGeom prst="rect">
            <a:avLst/>
          </a:prstGeom>
        </p:spPr>
      </p:pic>
      <p:sp>
        <p:nvSpPr>
          <p:cNvPr id="214" name="TextBox 29"/>
          <p:cNvSpPr txBox="1">
            <a:spLocks noChangeArrowheads="1"/>
          </p:cNvSpPr>
          <p:nvPr/>
        </p:nvSpPr>
        <p:spPr bwMode="auto">
          <a:xfrm>
            <a:off x="33337566" y="45874393"/>
            <a:ext cx="5403014" cy="364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78" tIns="50340" rIns="100678" bIns="50340">
            <a:spAutoFit/>
          </a:bodyPr>
          <a:lstStyle/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smtClean="0">
                <a:latin typeface="+mn-ea"/>
              </a:rPr>
              <a:t>육상 및 해상으로 구분된 </a:t>
            </a:r>
            <a:r>
              <a:rPr lang="ko-KR" altLang="en-US" sz="2000" b="1" dirty="0" err="1" smtClean="0">
                <a:latin typeface="+mn-ea"/>
              </a:rPr>
              <a:t>예보구역</a:t>
            </a:r>
            <a:r>
              <a:rPr lang="ko-KR" altLang="en-US" sz="2000" b="1" dirty="0" smtClean="0">
                <a:latin typeface="+mn-ea"/>
              </a:rPr>
              <a:t> 지점으로 바로 이동하여 </a:t>
            </a:r>
            <a:r>
              <a:rPr lang="ko-KR" altLang="en-US" sz="2000" b="1" dirty="0" err="1" smtClean="0">
                <a:latin typeface="+mn-ea"/>
              </a:rPr>
              <a:t>분석업무</a:t>
            </a:r>
            <a:r>
              <a:rPr lang="ko-KR" altLang="en-US" sz="2000" b="1" dirty="0" smtClean="0">
                <a:latin typeface="+mn-ea"/>
              </a:rPr>
              <a:t> 진행</a:t>
            </a:r>
            <a:endParaRPr lang="en-US" altLang="ko-KR" sz="2000" b="1" dirty="0" smtClean="0">
              <a:latin typeface="+mn-ea"/>
            </a:endParaRPr>
          </a:p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1" dirty="0" smtClean="0">
                <a:latin typeface="+mn-ea"/>
              </a:rPr>
              <a:t>GIS</a:t>
            </a:r>
            <a:r>
              <a:rPr lang="ko-KR" altLang="en-US" sz="2000" b="1" dirty="0" smtClean="0">
                <a:latin typeface="+mn-ea"/>
              </a:rPr>
              <a:t>관련 다양한 레이어를 필요에 따라 조합 </a:t>
            </a:r>
            <a:r>
              <a:rPr lang="en-US" altLang="ko-KR" sz="2000" b="1" dirty="0" smtClean="0">
                <a:latin typeface="+mn-ea"/>
              </a:rPr>
              <a:t>On/Off </a:t>
            </a:r>
            <a:r>
              <a:rPr lang="ko-KR" altLang="en-US" sz="2000" b="1" dirty="0" smtClean="0">
                <a:latin typeface="+mn-ea"/>
              </a:rPr>
              <a:t>표시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행정구역은 자주사용하는 옵션을 별도로 제공</a:t>
            </a:r>
            <a:endParaRPr lang="en-US" altLang="ko-KR" sz="2000" b="1" dirty="0" smtClean="0">
              <a:latin typeface="+mn-ea"/>
            </a:endParaRPr>
          </a:p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1" dirty="0" err="1" smtClean="0">
                <a:latin typeface="+mn-ea"/>
              </a:rPr>
              <a:t>화면작도</a:t>
            </a:r>
            <a:r>
              <a:rPr lang="ko-KR" altLang="en-US" sz="2000" b="1" dirty="0" smtClean="0">
                <a:latin typeface="+mn-ea"/>
              </a:rPr>
              <a:t> 이외 </a:t>
            </a:r>
            <a:r>
              <a:rPr lang="ko-KR" altLang="en-US" sz="2000" b="1" dirty="0" err="1" smtClean="0">
                <a:latin typeface="+mn-ea"/>
              </a:rPr>
              <a:t>작업화면</a:t>
            </a:r>
            <a:r>
              <a:rPr lang="ko-KR" altLang="en-US" sz="2000" b="1" dirty="0" smtClean="0">
                <a:latin typeface="+mn-ea"/>
              </a:rPr>
              <a:t> 인쇄 및 이미지 저장기능으로 </a:t>
            </a:r>
            <a:r>
              <a:rPr lang="ko-KR" altLang="en-US" sz="2000" b="1" dirty="0" err="1" smtClean="0">
                <a:latin typeface="+mn-ea"/>
              </a:rPr>
              <a:t>시스템활용</a:t>
            </a:r>
            <a:r>
              <a:rPr lang="ko-KR" altLang="en-US" sz="2000" b="1" dirty="0" smtClean="0">
                <a:latin typeface="+mn-ea"/>
              </a:rPr>
              <a:t> 제고</a:t>
            </a:r>
            <a:endParaRPr lang="en-US" altLang="ko-KR" sz="2000" b="1" dirty="0" smtClean="0">
              <a:latin typeface="+mn-ea"/>
            </a:endParaRPr>
          </a:p>
          <a:p>
            <a:pPr marL="663575" indent="-342900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endParaRPr kumimoji="0" lang="en-US" altLang="ko-KR" sz="20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720354" y="29667646"/>
            <a:ext cx="18362041" cy="13825536"/>
            <a:chOff x="720354" y="29667646"/>
            <a:chExt cx="18362041" cy="13825536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720354" y="29667646"/>
              <a:ext cx="5739439" cy="5904656"/>
            </a:xfrm>
            <a:prstGeom prst="roundRect">
              <a:avLst>
                <a:gd name="adj" fmla="val 9315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solidFill>
                    <a:schemeClr val="tx1"/>
                  </a:solidFill>
                </a:rPr>
                <a:t>사용자 컴퓨터</a:t>
              </a:r>
              <a:endParaRPr lang="en-US" altLang="ko-KR" sz="3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6913043" y="29667646"/>
              <a:ext cx="12169352" cy="13825536"/>
            </a:xfrm>
            <a:prstGeom prst="roundRect">
              <a:avLst>
                <a:gd name="adj" fmla="val 9315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895163" y="30459734"/>
              <a:ext cx="6111984" cy="4176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 err="1" smtClean="0">
                  <a:solidFill>
                    <a:schemeClr val="tx1"/>
                  </a:solidFill>
                </a:rPr>
                <a:t>웹서버</a:t>
              </a:r>
              <a:endParaRPr lang="en-US" altLang="ko-KR" sz="3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2400" dirty="0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720354" y="37588526"/>
              <a:ext cx="5739439" cy="5904656"/>
            </a:xfrm>
            <a:prstGeom prst="roundRect">
              <a:avLst>
                <a:gd name="adj" fmla="val 9315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원통 219"/>
            <p:cNvSpPr/>
            <p:nvPr/>
          </p:nvSpPr>
          <p:spPr>
            <a:xfrm>
              <a:off x="14788461" y="39526258"/>
              <a:ext cx="2952328" cy="144016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원시자료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21" name="직선 화살표 연결선 220"/>
            <p:cNvCxnSpPr>
              <a:endCxn id="251" idx="1"/>
            </p:cNvCxnSpPr>
            <p:nvPr/>
          </p:nvCxnSpPr>
          <p:spPr>
            <a:xfrm>
              <a:off x="6065065" y="41290342"/>
              <a:ext cx="2726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/>
            <p:nvPr/>
          </p:nvCxnSpPr>
          <p:spPr>
            <a:xfrm>
              <a:off x="6493896" y="33340054"/>
              <a:ext cx="1407657" cy="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직사각형 222"/>
            <p:cNvSpPr/>
            <p:nvPr/>
          </p:nvSpPr>
          <p:spPr>
            <a:xfrm>
              <a:off x="7901553" y="35088248"/>
              <a:ext cx="6024890" cy="8000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chemeClr val="tx1"/>
                  </a:solidFill>
                </a:rPr>
                <a:t>자료처리 서버</a:t>
              </a:r>
              <a:endParaRPr lang="en-US" altLang="ko-KR" sz="3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2400" dirty="0"/>
            </a:p>
          </p:txBody>
        </p:sp>
        <p:sp>
          <p:nvSpPr>
            <p:cNvPr id="224" name="원통 223"/>
            <p:cNvSpPr/>
            <p:nvPr/>
          </p:nvSpPr>
          <p:spPr>
            <a:xfrm>
              <a:off x="14799235" y="37523002"/>
              <a:ext cx="2952328" cy="144016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지점자료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원통 224"/>
            <p:cNvSpPr/>
            <p:nvPr/>
          </p:nvSpPr>
          <p:spPr>
            <a:xfrm>
              <a:off x="14763358" y="35464784"/>
              <a:ext cx="2952328" cy="144016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합성자료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직선 화살표 연결선 225"/>
            <p:cNvCxnSpPr/>
            <p:nvPr/>
          </p:nvCxnSpPr>
          <p:spPr>
            <a:xfrm>
              <a:off x="6493896" y="31510446"/>
              <a:ext cx="1407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꺾인 연결선 226"/>
            <p:cNvCxnSpPr>
              <a:stCxn id="251" idx="3"/>
              <a:endCxn id="220" idx="3"/>
            </p:cNvCxnSpPr>
            <p:nvPr/>
          </p:nvCxnSpPr>
          <p:spPr>
            <a:xfrm flipV="1">
              <a:off x="13110625" y="40966418"/>
              <a:ext cx="3154000" cy="32392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꺾인 연결선 227"/>
            <p:cNvCxnSpPr>
              <a:stCxn id="220" idx="1"/>
              <a:endCxn id="252" idx="3"/>
            </p:cNvCxnSpPr>
            <p:nvPr/>
          </p:nvCxnSpPr>
          <p:spPr>
            <a:xfrm rot="16200000" flipV="1">
              <a:off x="14662344" y="37923977"/>
              <a:ext cx="154997" cy="304956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 228"/>
            <p:cNvCxnSpPr>
              <a:stCxn id="252" idx="1"/>
              <a:endCxn id="224" idx="2"/>
            </p:cNvCxnSpPr>
            <p:nvPr/>
          </p:nvCxnSpPr>
          <p:spPr>
            <a:xfrm rot="10800000" flipH="1">
              <a:off x="8896119" y="38243083"/>
              <a:ext cx="5903116" cy="1128179"/>
            </a:xfrm>
            <a:prstGeom prst="bentConnector3">
              <a:avLst>
                <a:gd name="adj1" fmla="val -38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꺾인 연결선 229"/>
            <p:cNvCxnSpPr>
              <a:stCxn id="253" idx="3"/>
              <a:endCxn id="224" idx="1"/>
            </p:cNvCxnSpPr>
            <p:nvPr/>
          </p:nvCxnSpPr>
          <p:spPr>
            <a:xfrm>
              <a:off x="13193795" y="37120917"/>
              <a:ext cx="3081604" cy="40208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꺾인 연결선 230"/>
            <p:cNvCxnSpPr>
              <a:stCxn id="253" idx="1"/>
              <a:endCxn id="225" idx="2"/>
            </p:cNvCxnSpPr>
            <p:nvPr/>
          </p:nvCxnSpPr>
          <p:spPr>
            <a:xfrm rot="10800000" flipH="1">
              <a:off x="8874854" y="36184865"/>
              <a:ext cx="5888503" cy="936053"/>
            </a:xfrm>
            <a:prstGeom prst="bentConnector3">
              <a:avLst>
                <a:gd name="adj1" fmla="val -388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원통 231"/>
            <p:cNvSpPr/>
            <p:nvPr/>
          </p:nvSpPr>
          <p:spPr>
            <a:xfrm>
              <a:off x="14799235" y="41648486"/>
              <a:ext cx="2952328" cy="144016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위성영상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꺾인 연결선 232"/>
            <p:cNvCxnSpPr>
              <a:stCxn id="251" idx="3"/>
              <a:endCxn id="232" idx="1"/>
            </p:cNvCxnSpPr>
            <p:nvPr/>
          </p:nvCxnSpPr>
          <p:spPr>
            <a:xfrm>
              <a:off x="13110625" y="41290342"/>
              <a:ext cx="3164774" cy="35814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직사각형 233"/>
            <p:cNvSpPr/>
            <p:nvPr/>
          </p:nvSpPr>
          <p:spPr>
            <a:xfrm>
              <a:off x="14415473" y="35088248"/>
              <a:ext cx="3829910" cy="80003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2400" dirty="0"/>
            </a:p>
          </p:txBody>
        </p:sp>
        <p:cxnSp>
          <p:nvCxnSpPr>
            <p:cNvPr id="235" name="꺾인 연결선 234"/>
            <p:cNvCxnSpPr>
              <a:stCxn id="234" idx="0"/>
            </p:cNvCxnSpPr>
            <p:nvPr/>
          </p:nvCxnSpPr>
          <p:spPr>
            <a:xfrm rot="16200000" flipV="1">
              <a:off x="14676787" y="33434606"/>
              <a:ext cx="984002" cy="23232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/>
            <p:cNvSpPr/>
            <p:nvPr/>
          </p:nvSpPr>
          <p:spPr>
            <a:xfrm>
              <a:off x="14460397" y="30484407"/>
              <a:ext cx="3829910" cy="2523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GIS </a:t>
              </a:r>
              <a:r>
                <a:rPr lang="ko-KR" altLang="en-US" sz="3600" b="1" dirty="0">
                  <a:solidFill>
                    <a:schemeClr val="tx1"/>
                  </a:solidFill>
                </a:rPr>
                <a:t>서버</a:t>
              </a:r>
              <a:endParaRPr lang="en-US" altLang="ko-KR" sz="36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7" name="원통 236"/>
            <p:cNvSpPr/>
            <p:nvPr/>
          </p:nvSpPr>
          <p:spPr>
            <a:xfrm>
              <a:off x="15414045" y="31372627"/>
              <a:ext cx="1882444" cy="698949"/>
            </a:xfrm>
            <a:prstGeom prst="ca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지형자료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8" name="원통 237"/>
            <p:cNvSpPr/>
            <p:nvPr/>
          </p:nvSpPr>
          <p:spPr>
            <a:xfrm>
              <a:off x="15414045" y="32166754"/>
              <a:ext cx="1882444" cy="698949"/>
            </a:xfrm>
            <a:prstGeom prst="ca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부가정보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39" name="직선 화살표 연결선 238"/>
            <p:cNvCxnSpPr>
              <a:stCxn id="236" idx="1"/>
            </p:cNvCxnSpPr>
            <p:nvPr/>
          </p:nvCxnSpPr>
          <p:spPr>
            <a:xfrm flipH="1">
              <a:off x="14007147" y="31746018"/>
              <a:ext cx="453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/>
            <p:cNvCxnSpPr>
              <a:stCxn id="246" idx="1"/>
              <a:endCxn id="244" idx="3"/>
            </p:cNvCxnSpPr>
            <p:nvPr/>
          </p:nvCxnSpPr>
          <p:spPr>
            <a:xfrm flipH="1" flipV="1">
              <a:off x="3456659" y="33384166"/>
              <a:ext cx="254328" cy="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/>
            <p:cNvCxnSpPr>
              <a:stCxn id="243" idx="3"/>
              <a:endCxn id="245" idx="1"/>
            </p:cNvCxnSpPr>
            <p:nvPr/>
          </p:nvCxnSpPr>
          <p:spPr>
            <a:xfrm>
              <a:off x="3456659" y="31538782"/>
              <a:ext cx="254328" cy="1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stCxn id="244" idx="0"/>
              <a:endCxn id="243" idx="2"/>
            </p:cNvCxnSpPr>
            <p:nvPr/>
          </p:nvCxnSpPr>
          <p:spPr>
            <a:xfrm flipV="1">
              <a:off x="2232523" y="32258862"/>
              <a:ext cx="0" cy="40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직사각형 242"/>
            <p:cNvSpPr/>
            <p:nvPr/>
          </p:nvSpPr>
          <p:spPr>
            <a:xfrm>
              <a:off x="1008387" y="30818702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2800" dirty="0"/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화면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1008387" y="32664086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Flash</a:t>
              </a:r>
              <a:endParaRPr lang="ko-KR" altLang="en-US" sz="28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3710987" y="30819774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CGI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요청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3710987" y="32664622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CGI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응답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1008387" y="38770062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기상청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레이더</a:t>
              </a:r>
              <a:endParaRPr lang="ko-KR" altLang="en-US" sz="28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008387" y="40584966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국외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레이더</a:t>
              </a:r>
              <a:endParaRPr lang="ko-KR" altLang="en-US" sz="28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710987" y="38740654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유관기관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레이더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710987" y="40570262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부가정보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8791685" y="40810235"/>
              <a:ext cx="4318940" cy="9602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원시자료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 수신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8896119" y="38891154"/>
              <a:ext cx="4318940" cy="9602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QC 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처리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8874855" y="36640810"/>
              <a:ext cx="4318940" cy="9602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지점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합성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예측</a:t>
              </a:r>
              <a:r>
                <a:rPr lang="en-US" altLang="ko-KR" sz="2800" dirty="0">
                  <a:solidFill>
                    <a:schemeClr val="tx1"/>
                  </a:solidFill>
                </a:rPr>
                <a:t> 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자료처리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314310" y="32649382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CGI 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처리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자료처리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11147626" y="32649382"/>
              <a:ext cx="2448272" cy="1440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서블릿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처리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2800" dirty="0" err="1" smtClean="0">
                  <a:solidFill>
                    <a:schemeClr val="tx1"/>
                  </a:solidFill>
                </a:rPr>
                <a:t>서비스로직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8606547" y="36184865"/>
              <a:ext cx="4680520" cy="5150360"/>
              <a:chOff x="10927552" y="35680809"/>
              <a:chExt cx="4680520" cy="5150360"/>
            </a:xfrm>
            <a:effectLst>
              <a:outerShdw blurRad="50800" dist="50800" dir="5400000" algn="ctr" rotWithShape="0">
                <a:srgbClr val="000000">
                  <a:alpha val="97000"/>
                </a:srgbClr>
              </a:outerShdw>
            </a:effectLst>
          </p:grpSpPr>
          <p:sp>
            <p:nvSpPr>
              <p:cNvPr id="257" name="원형 화살표 256"/>
              <p:cNvSpPr/>
              <p:nvPr/>
            </p:nvSpPr>
            <p:spPr>
              <a:xfrm>
                <a:off x="10927552" y="35680809"/>
                <a:ext cx="4680520" cy="4997960"/>
              </a:xfrm>
              <a:prstGeom prst="circularArrow">
                <a:avLst/>
              </a:pr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원형 화살표 257"/>
              <p:cNvSpPr/>
              <p:nvPr/>
            </p:nvSpPr>
            <p:spPr>
              <a:xfrm flipH="1" flipV="1">
                <a:off x="10927552" y="35833209"/>
                <a:ext cx="4680520" cy="4997960"/>
              </a:xfrm>
              <a:prstGeom prst="circularArrow">
                <a:avLst/>
              </a:pr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6" name="TextBox 29"/>
          <p:cNvSpPr txBox="1">
            <a:spLocks noChangeArrowheads="1"/>
          </p:cNvSpPr>
          <p:nvPr/>
        </p:nvSpPr>
        <p:spPr bwMode="auto">
          <a:xfrm>
            <a:off x="25340784" y="23511877"/>
            <a:ext cx="1008000" cy="51716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50340" rIns="0" bIns="50340">
            <a:spAutoFit/>
          </a:bodyPr>
          <a:lstStyle/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강수</a:t>
            </a:r>
            <a:endParaRPr kumimoji="0" lang="en-US" altLang="ko-KR" sz="18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7" name="TextBox 29"/>
          <p:cNvSpPr txBox="1">
            <a:spLocks noChangeArrowheads="1"/>
          </p:cNvSpPr>
          <p:nvPr/>
        </p:nvSpPr>
        <p:spPr bwMode="auto">
          <a:xfrm>
            <a:off x="25379246" y="24291243"/>
            <a:ext cx="1008000" cy="51716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50340" rIns="0" bIns="50340">
            <a:spAutoFit/>
          </a:bodyPr>
          <a:lstStyle/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바람</a:t>
            </a:r>
            <a:endParaRPr kumimoji="0" lang="en-US" altLang="ko-KR" sz="18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TextBox 29"/>
          <p:cNvSpPr txBox="1">
            <a:spLocks noChangeArrowheads="1"/>
          </p:cNvSpPr>
          <p:nvPr/>
        </p:nvSpPr>
        <p:spPr bwMode="auto">
          <a:xfrm>
            <a:off x="25378884" y="25131138"/>
            <a:ext cx="1008000" cy="51716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50340" rIns="0" bIns="50340">
            <a:spAutoFit/>
          </a:bodyPr>
          <a:lstStyle/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낙뢰</a:t>
            </a:r>
            <a:endParaRPr kumimoji="0" lang="en-US" altLang="ko-KR" sz="18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9" name="TextBox 29"/>
          <p:cNvSpPr txBox="1">
            <a:spLocks noChangeArrowheads="1"/>
          </p:cNvSpPr>
          <p:nvPr/>
        </p:nvSpPr>
        <p:spPr bwMode="auto">
          <a:xfrm>
            <a:off x="25340784" y="27625915"/>
            <a:ext cx="1008000" cy="51716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50340" rIns="0" bIns="50340">
            <a:spAutoFit/>
          </a:bodyPr>
          <a:lstStyle/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강수</a:t>
            </a:r>
            <a:endParaRPr kumimoji="0" lang="en-US" altLang="ko-KR" sz="18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0" name="TextBox 29"/>
          <p:cNvSpPr txBox="1">
            <a:spLocks noChangeArrowheads="1"/>
          </p:cNvSpPr>
          <p:nvPr/>
        </p:nvSpPr>
        <p:spPr bwMode="auto">
          <a:xfrm>
            <a:off x="25379245" y="28750504"/>
            <a:ext cx="1008000" cy="51716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50340" rIns="0" bIns="50340">
            <a:spAutoFit/>
          </a:bodyPr>
          <a:lstStyle/>
          <a:p>
            <a:pPr marL="320675" defTabSz="5259415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위성</a:t>
            </a:r>
            <a:endParaRPr kumimoji="0" lang="en-US" altLang="ko-KR" sz="1800" b="1" baseline="-25000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0270350" y="5466613"/>
            <a:ext cx="18470229" cy="9690851"/>
          </a:xfrm>
          <a:prstGeom prst="roundRect">
            <a:avLst>
              <a:gd name="adj" fmla="val 42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0190858" y="15695067"/>
            <a:ext cx="18470229" cy="5864475"/>
          </a:xfrm>
          <a:prstGeom prst="roundRect">
            <a:avLst>
              <a:gd name="adj" fmla="val 42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0234525" y="22321394"/>
            <a:ext cx="18470229" cy="8391090"/>
          </a:xfrm>
          <a:prstGeom prst="roundRect">
            <a:avLst>
              <a:gd name="adj" fmla="val 42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0270350" y="31538782"/>
            <a:ext cx="18470229" cy="7009697"/>
          </a:xfrm>
          <a:prstGeom prst="roundRect">
            <a:avLst>
              <a:gd name="adj" fmla="val 42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270350" y="39164093"/>
            <a:ext cx="18470229" cy="5250715"/>
          </a:xfrm>
          <a:prstGeom prst="roundRect">
            <a:avLst>
              <a:gd name="adj" fmla="val 42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0270350" y="45047777"/>
            <a:ext cx="18470229" cy="4667725"/>
          </a:xfrm>
          <a:prstGeom prst="roundRect">
            <a:avLst>
              <a:gd name="adj" fmla="val 42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gray">
          <a:xfrm>
            <a:off x="20162516" y="15410062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기본 </a:t>
            </a:r>
            <a:r>
              <a:rPr lang="ko-KR" altLang="en-US" sz="2100" kern="0" dirty="0" err="1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레이어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표출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gray">
          <a:xfrm>
            <a:off x="20308960" y="31251820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en-US" altLang="ko-KR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차원 레이더 자료 표출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gray">
          <a:xfrm>
            <a:off x="20162516" y="21962788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 err="1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레이어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중첩 표출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gray">
          <a:xfrm>
            <a:off x="20306534" y="5184929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시스템 </a:t>
            </a:r>
            <a:r>
              <a:rPr lang="en-US" altLang="ko-KR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r>
              <a:rPr lang="en-US" altLang="ko-KR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화면 및 주요 </a:t>
            </a:r>
            <a:r>
              <a:rPr lang="en-US" altLang="ko-KR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UX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gray">
          <a:xfrm>
            <a:off x="20234525" y="38812660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지점 상세분석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AutoShape 15"/>
          <p:cNvSpPr>
            <a:spLocks noChangeArrowheads="1"/>
          </p:cNvSpPr>
          <p:nvPr/>
        </p:nvSpPr>
        <p:spPr bwMode="gray">
          <a:xfrm>
            <a:off x="20382830" y="44717318"/>
            <a:ext cx="6696743" cy="6480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/>
              </a:gs>
              <a:gs pos="100000">
                <a:srgbClr val="4F81BD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EEECE1"/>
            </a:outerShdw>
          </a:effectLst>
        </p:spPr>
        <p:txBody>
          <a:bodyPr wrap="none" lIns="155694" tIns="77844" rIns="155694" bIns="77844" anchor="ctr"/>
          <a:lstStyle/>
          <a:p>
            <a:pPr marL="363453" indent="-363453" eaLnBrk="0" latinLnBrk="0" hangingPunct="0">
              <a:buFont typeface="Wingdings" pitchFamily="2" charset="2"/>
              <a:buChar char="v"/>
              <a:defRPr/>
            </a:pP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기타 </a:t>
            </a:r>
            <a:r>
              <a:rPr lang="en-US" altLang="ko-KR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GIS </a:t>
            </a:r>
            <a:r>
              <a:rPr lang="ko-KR" altLang="en-US" sz="21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특화 기능</a:t>
            </a:r>
            <a:endParaRPr lang="en-US" altLang="ko-KR" sz="21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970</Words>
  <Application>Microsoft Office PowerPoint</Application>
  <PresentationFormat>사용자 지정</PresentationFormat>
  <Paragraphs>201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Arial Unicode MS</vt:lpstr>
      <vt:lpstr>HY견고딕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김언식</dc:creator>
  <cp:lastModifiedBy>레이더분석과</cp:lastModifiedBy>
  <cp:revision>272</cp:revision>
  <dcterms:created xsi:type="dcterms:W3CDTF">2018-10-14T02:41:58Z</dcterms:created>
  <dcterms:modified xsi:type="dcterms:W3CDTF">2018-10-19T05:58:11Z</dcterms:modified>
</cp:coreProperties>
</file>