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8" r:id="rId3"/>
    <p:sldId id="269" r:id="rId4"/>
    <p:sldId id="282" r:id="rId5"/>
    <p:sldId id="294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301" r:id="rId17"/>
    <p:sldId id="302" r:id="rId18"/>
    <p:sldId id="303" r:id="rId19"/>
    <p:sldId id="304" r:id="rId20"/>
    <p:sldId id="292" r:id="rId21"/>
    <p:sldId id="293" r:id="rId22"/>
    <p:sldId id="275" r:id="rId23"/>
    <p:sldId id="296" r:id="rId24"/>
    <p:sldId id="297" r:id="rId25"/>
    <p:sldId id="281" r:id="rId26"/>
    <p:sldId id="299" r:id="rId27"/>
    <p:sldId id="295" r:id="rId28"/>
    <p:sldId id="300" r:id="rId29"/>
    <p:sldId id="272" r:id="rId30"/>
  </p:sldIdLst>
  <p:sldSz cx="9144000" cy="6858000" type="screen4x3"/>
  <p:notesSz cx="7315200" cy="9601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1CE"/>
    <a:srgbClr val="D58584"/>
    <a:srgbClr val="E5DBD2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844" autoAdjust="0"/>
  </p:normalViewPr>
  <p:slideViewPr>
    <p:cSldViewPr>
      <p:cViewPr varScale="1">
        <p:scale>
          <a:sx n="114" d="100"/>
          <a:sy n="114" d="100"/>
        </p:scale>
        <p:origin x="1692" y="102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91D4-17FE-44E6-B946-D060AA6B0709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E860C-3A35-4D1C-B19E-59A264FA7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88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E2A6173-6E8B-4B08-827C-9BC9350417F9}" type="datetimeFigureOut">
              <a:rPr lang="ko-KR" altLang="en-US" smtClean="0"/>
              <a:pPr/>
              <a:t>2018-07-02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0028DE-0595-46DA-8158-788FA021CF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6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7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3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5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8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8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9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21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52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59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68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7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9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19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4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9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38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39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7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3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2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2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3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7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9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9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4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2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" y="6400800"/>
            <a:ext cx="1533525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3429000"/>
            <a:ext cx="737782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>’18</a:t>
            </a:r>
            <a:r>
              <a:rPr lang="ko-KR" altLang="en-US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>년 상반기  통합 레이더정보 플랫폼</a:t>
            </a:r>
            <a:r>
              <a:rPr lang="en-US" altLang="ko-KR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/>
            </a:r>
            <a:br>
              <a:rPr lang="en-US" altLang="ko-KR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</a:br>
            <a:r>
              <a:rPr lang="ko-KR" altLang="en-US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>유지보수 및 개선</a:t>
            </a:r>
            <a:endParaRPr lang="en-US" altLang="ko-KR" sz="3200" b="1" dirty="0">
              <a:solidFill>
                <a:srgbClr val="D58584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ko-KR" altLang="en-US" sz="1600" b="1" dirty="0" smtClean="0"/>
              <a:t>레이더분석과 연구원 </a:t>
            </a:r>
            <a:r>
              <a:rPr lang="ko-KR" altLang="en-US" sz="1600" b="1" dirty="0" err="1" smtClean="0"/>
              <a:t>김언식</a:t>
            </a:r>
            <a:endParaRPr lang="en-US" altLang="ko-KR" sz="1600" b="1" dirty="0" smtClean="0"/>
          </a:p>
          <a:p>
            <a:pPr algn="r"/>
            <a:r>
              <a:rPr lang="en-US" altLang="ko-KR" sz="1600" b="1" dirty="0" smtClean="0"/>
              <a:t>2018.07.12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12741" y="2060848"/>
            <a:ext cx="311451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87752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레이더표출시스템 낙뢰</a:t>
                      </a:r>
                      <a:r>
                        <a:rPr lang="ko-KR" altLang="en-US" sz="1200" b="0" baseline="0" dirty="0" smtClean="0"/>
                        <a:t> 관련 기능 레이더분석시스템 이관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레이더표출시스템 점진적 폐기 계획에 따라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낙뢰기능을</a:t>
                      </a:r>
                      <a:r>
                        <a:rPr lang="ko-KR" altLang="en-US" sz="1200" b="0" baseline="0" dirty="0" smtClean="0"/>
                        <a:t> 우선적으로 레이더분석시스템으로 이관 작업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레이더표출시스템 낙뢰 기능을 프로그램 소스 수준에서 레이더분석시스템으로 이관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소스 </a:t>
                      </a:r>
                      <a:r>
                        <a:rPr lang="ko-KR" altLang="en-US" sz="1200" b="0" dirty="0" err="1" smtClean="0"/>
                        <a:t>포팅</a:t>
                      </a:r>
                      <a:r>
                        <a:rPr lang="en-US" altLang="ko-KR" sz="1200" b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2473189" cy="2734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743" y="2091618"/>
            <a:ext cx="3110510" cy="10801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356992"/>
            <a:ext cx="2473190" cy="27346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919" y="3356992"/>
            <a:ext cx="2473190" cy="27346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885" y="3356992"/>
            <a:ext cx="2497086" cy="27346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168" y="3356992"/>
            <a:ext cx="2435690" cy="2734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5095" y="5373216"/>
            <a:ext cx="103105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낙뢰누적분포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4705" y="5369242"/>
            <a:ext cx="93968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지역별 낙뢰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284765" y="5369242"/>
            <a:ext cx="103105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낙뢰원시자료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57234" y="5363239"/>
            <a:ext cx="74892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낙뢰감시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5363239"/>
            <a:ext cx="74892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구름방전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31672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낙뢰원시</a:t>
                      </a:r>
                      <a:r>
                        <a:rPr lang="ko-KR" altLang="en-US" sz="1200" b="0" dirty="0" smtClean="0"/>
                        <a:t> 데이터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신</a:t>
                      </a:r>
                      <a:r>
                        <a:rPr lang="en-US" altLang="ko-KR" sz="1200" b="0" dirty="0" smtClean="0"/>
                        <a:t>/</a:t>
                      </a:r>
                      <a:r>
                        <a:rPr lang="ko-KR" altLang="en-US" sz="1200" b="0" dirty="0" smtClean="0"/>
                        <a:t>구</a:t>
                      </a:r>
                      <a:r>
                        <a:rPr lang="en-US" altLang="ko-KR" sz="1200" b="0" dirty="0" smtClean="0"/>
                        <a:t>) </a:t>
                      </a:r>
                      <a:r>
                        <a:rPr lang="ko-KR" altLang="en-US" sz="1200" b="0" dirty="0" smtClean="0"/>
                        <a:t>표출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레이더표출시스템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낙뢰원시</a:t>
                      </a:r>
                      <a:r>
                        <a:rPr lang="ko-KR" altLang="en-US" sz="1200" b="0" dirty="0" smtClean="0"/>
                        <a:t> 구 포맷으로만 표시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/>
                        <a:t>낙뢰원시</a:t>
                      </a:r>
                      <a:r>
                        <a:rPr lang="ko-KR" altLang="en-US" sz="1200" b="0" dirty="0" smtClean="0"/>
                        <a:t> 신 포맷으로 표시되도록 기능 추가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신</a:t>
                      </a:r>
                      <a:r>
                        <a:rPr lang="en-US" altLang="ko-KR" sz="1200" b="0" dirty="0" smtClean="0"/>
                        <a:t>/</a:t>
                      </a:r>
                      <a:r>
                        <a:rPr lang="ko-KR" altLang="en-US" sz="1200" b="0" dirty="0" smtClean="0"/>
                        <a:t>구 구분은 </a:t>
                      </a:r>
                      <a:r>
                        <a:rPr lang="en-US" altLang="ko-KR" sz="1200" b="0" dirty="0" smtClean="0"/>
                        <a:t>2015</a:t>
                      </a:r>
                      <a:r>
                        <a:rPr lang="ko-KR" altLang="en-US" sz="1200" b="0" dirty="0" smtClean="0"/>
                        <a:t>년</a:t>
                      </a:r>
                      <a:r>
                        <a:rPr lang="en-US" altLang="ko-KR" sz="1200" b="0" dirty="0" smtClean="0"/>
                        <a:t>9</a:t>
                      </a:r>
                      <a:r>
                        <a:rPr lang="ko-KR" altLang="en-US" sz="1200" b="0" dirty="0" smtClean="0"/>
                        <a:t>월</a:t>
                      </a:r>
                      <a:r>
                        <a:rPr lang="en-US" altLang="ko-KR" sz="1200" b="0" dirty="0" smtClean="0"/>
                        <a:t>15</a:t>
                      </a:r>
                      <a:r>
                        <a:rPr lang="ko-KR" altLang="en-US" sz="1200" b="0" dirty="0" smtClean="0"/>
                        <a:t>일 </a:t>
                      </a:r>
                      <a:r>
                        <a:rPr lang="ko-KR" altLang="en-US" sz="1200" b="0" dirty="0" smtClean="0"/>
                        <a:t>날짜를 기준으로 </a:t>
                      </a:r>
                      <a:r>
                        <a:rPr lang="ko-KR" altLang="en-US" sz="1200" b="0" dirty="0" smtClean="0"/>
                        <a:t>함</a:t>
                      </a:r>
                      <a:r>
                        <a:rPr lang="en-US" altLang="ko-KR" sz="1200" b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80133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낙뢰원시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구 포맷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낙뢰원시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신 포맷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708920"/>
            <a:ext cx="3927865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070" y="2708920"/>
            <a:ext cx="3939157" cy="2069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7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71206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낙뢰심볼</a:t>
                      </a:r>
                      <a:r>
                        <a:rPr lang="ko-KR" altLang="en-US" sz="1200" b="0" dirty="0" smtClean="0"/>
                        <a:t> 표출 개선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다양한 강도의 강수 에코가 </a:t>
                      </a:r>
                      <a:r>
                        <a:rPr lang="ko-KR" altLang="en-US" sz="1200" b="0" baseline="0" dirty="0" smtClean="0"/>
                        <a:t>있는 곳에 </a:t>
                      </a:r>
                      <a:r>
                        <a:rPr lang="ko-KR" altLang="en-US" sz="1200" b="0" baseline="0" dirty="0" err="1" smtClean="0"/>
                        <a:t>낙뢰심볼</a:t>
                      </a:r>
                      <a:r>
                        <a:rPr lang="ko-KR" altLang="en-US" sz="1200" b="0" baseline="0" dirty="0" smtClean="0"/>
                        <a:t> 구분 힘듦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/>
                        <a:t>낙뢰심볼</a:t>
                      </a:r>
                      <a:r>
                        <a:rPr lang="ko-KR" altLang="en-US" sz="1200" b="0" dirty="0" smtClean="0"/>
                        <a:t> 크기 및 심볼 그림자 효과 처리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  *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심볼은 </a:t>
                      </a:r>
                      <a:r>
                        <a:rPr lang="en-US" altLang="ko-KR" sz="1200" b="0" baseline="0" dirty="0" smtClean="0"/>
                        <a:t>line </a:t>
                      </a:r>
                      <a:r>
                        <a:rPr lang="ko-KR" altLang="en-US" sz="1200" b="0" baseline="0" dirty="0" smtClean="0"/>
                        <a:t>및 </a:t>
                      </a:r>
                      <a:r>
                        <a:rPr lang="en-US" altLang="ko-KR" sz="1200" b="0" baseline="0" dirty="0" smtClean="0"/>
                        <a:t>dot</a:t>
                      </a:r>
                      <a:r>
                        <a:rPr lang="ko-KR" altLang="en-US" sz="1200" b="0" baseline="0" dirty="0" smtClean="0"/>
                        <a:t>로 직접 </a:t>
                      </a:r>
                      <a:r>
                        <a:rPr lang="en-US" altLang="ko-KR" sz="1200" b="0" baseline="0" dirty="0" smtClean="0"/>
                        <a:t>draw</a:t>
                      </a:r>
                      <a:r>
                        <a:rPr lang="ko-KR" altLang="en-US" sz="1200" b="0" baseline="0" dirty="0" smtClean="0"/>
                        <a:t>처리 함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en-US" altLang="ko-KR" sz="1200" b="0" baseline="0" dirty="0" err="1" smtClean="0"/>
                        <a:t>gdlib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사용 시 만족할 만한 형태 나오지 않음</a:t>
                      </a:r>
                      <a:r>
                        <a:rPr lang="en-US" altLang="ko-KR" sz="1200" b="0" baseline="0" dirty="0" smtClean="0"/>
                        <a:t>)</a:t>
                      </a:r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07444"/>
              </p:ext>
            </p:extLst>
          </p:nvPr>
        </p:nvGraphicFramePr>
        <p:xfrm>
          <a:off x="539552" y="2132856"/>
          <a:ext cx="8136904" cy="35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306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228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96418"/>
            <a:ext cx="2971429" cy="238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796418"/>
            <a:ext cx="3219048" cy="240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02894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외부사이트명 변경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사이트명</a:t>
                      </a:r>
                      <a:r>
                        <a:rPr lang="ko-KR" altLang="en-US" sz="1200" b="0" dirty="0" smtClean="0"/>
                        <a:t> 순서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품질관리 옵션 기본값 변경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외부사이트</a:t>
                      </a:r>
                      <a:r>
                        <a:rPr lang="ko-KR" altLang="en-US" sz="1200" b="0" baseline="0" dirty="0" smtClean="0"/>
                        <a:t> 명칭의 통일성 및 순서가 명확하지 않음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외부사이트</a:t>
                      </a:r>
                      <a:r>
                        <a:rPr lang="ko-KR" altLang="en-US" sz="1200" b="0" baseline="0" dirty="0" smtClean="0"/>
                        <a:t> 명칭의 통일성 및 순서를 의미 있게 </a:t>
                      </a:r>
                      <a:r>
                        <a:rPr lang="ko-KR" altLang="en-US" sz="1200" b="0" baseline="0" dirty="0" smtClean="0"/>
                        <a:t>변경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서</a:t>
                      </a:r>
                      <a:r>
                        <a:rPr lang="en-US" altLang="ko-KR" sz="1200" b="0" baseline="0" dirty="0" smtClean="0"/>
                        <a:t>-&gt;</a:t>
                      </a:r>
                      <a:r>
                        <a:rPr lang="ko-KR" altLang="en-US" sz="1200" b="0" baseline="0" dirty="0" smtClean="0"/>
                        <a:t>동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북</a:t>
                      </a:r>
                      <a:r>
                        <a:rPr lang="en-US" altLang="ko-KR" sz="1200" b="0" baseline="0" dirty="0" smtClean="0"/>
                        <a:t>-&gt;</a:t>
                      </a:r>
                      <a:r>
                        <a:rPr lang="ko-KR" altLang="en-US" sz="1200" b="0" baseline="0" dirty="0" smtClean="0"/>
                        <a:t>남</a:t>
                      </a:r>
                      <a:r>
                        <a:rPr lang="en-US" altLang="ko-KR" sz="1200" b="0" baseline="0" dirty="0" smtClean="0"/>
                        <a:t>)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5401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08920"/>
            <a:ext cx="2621513" cy="2847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708920"/>
            <a:ext cx="2647752" cy="28472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5656" y="2996952"/>
            <a:ext cx="194421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66708" y="2996952"/>
            <a:ext cx="194421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8596" y="4547220"/>
            <a:ext cx="575806" cy="196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44208" y="4547220"/>
            <a:ext cx="575806" cy="196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87757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사이트 정보에서 마우스 위치의 거리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방위각 정보 표시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신규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현재 테스트 서버에만 적용 됨</a:t>
                      </a:r>
                      <a:r>
                        <a:rPr lang="en-US" altLang="ko-KR" sz="1200" b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21528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51" y="2800021"/>
            <a:ext cx="3333121" cy="276405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210547" y="3275459"/>
            <a:ext cx="12241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2800021"/>
            <a:ext cx="3317659" cy="27964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60937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웹브라우저</a:t>
                      </a:r>
                      <a:r>
                        <a:rPr lang="ko-KR" altLang="en-US" sz="1200" b="0" dirty="0" smtClean="0"/>
                        <a:t> 폭이 좁아졌을 때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버튼 배치 및 구성 재배열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노트북이나 자료 비교를 위해 브라우저를 좁힐 때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상단메뉴 </a:t>
                      </a:r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중 표시 및 사이트 탭 숨겨 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상단메뉴 </a:t>
                      </a:r>
                      <a:r>
                        <a:rPr lang="en-US" altLang="ko-KR" sz="1200" b="0" dirty="0" smtClean="0"/>
                        <a:t>2</a:t>
                      </a:r>
                      <a:r>
                        <a:rPr lang="ko-KR" altLang="en-US" sz="1200" b="0" dirty="0" smtClean="0"/>
                        <a:t>중 표시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사이트 탭 숨김 없애고 버튼 사이즈를 조정하여 화면</a:t>
                      </a:r>
                      <a:r>
                        <a:rPr lang="ko-KR" altLang="en-US" sz="1200" b="0" baseline="0" dirty="0" smtClean="0"/>
                        <a:t> 최적화 작업 함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21796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3762857" cy="26789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780928"/>
            <a:ext cx="3762445" cy="27619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3567" y="2971552"/>
            <a:ext cx="3762858" cy="294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5516" y="2990602"/>
            <a:ext cx="3762858" cy="150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7864" y="3212976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54912" y="312826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68344" y="5313697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7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90448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GIS </a:t>
                      </a:r>
                      <a:r>
                        <a:rPr lang="ko-KR" altLang="en-US" sz="1200" b="0" dirty="0" smtClean="0"/>
                        <a:t>화면 </a:t>
                      </a:r>
                      <a:r>
                        <a:rPr lang="ko-KR" altLang="en-US" sz="1200" b="0" dirty="0" err="1" smtClean="0"/>
                        <a:t>미표출시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‘Flash’ </a:t>
                      </a:r>
                      <a:r>
                        <a:rPr lang="ko-KR" altLang="en-US" sz="1200" b="0" dirty="0" smtClean="0"/>
                        <a:t>다운로드 안내 버튼 추가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GIS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화면 </a:t>
                      </a:r>
                      <a:r>
                        <a:rPr lang="ko-KR" altLang="en-US" sz="1200" b="0" baseline="0" dirty="0" err="1" smtClean="0"/>
                        <a:t>미표출시</a:t>
                      </a:r>
                      <a:r>
                        <a:rPr lang="ko-KR" altLang="en-US" sz="1200" b="0" baseline="0" dirty="0" smtClean="0"/>
                        <a:t> 사용자가 직접 </a:t>
                      </a:r>
                      <a:r>
                        <a:rPr lang="en-US" altLang="ko-KR" sz="1200" b="0" baseline="0" dirty="0" smtClean="0"/>
                        <a:t>‘Flash’ </a:t>
                      </a:r>
                      <a:r>
                        <a:rPr lang="ko-KR" altLang="en-US" sz="1200" b="0" baseline="0" dirty="0" smtClean="0"/>
                        <a:t>프로그램을 찾아 설치하는 불편함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웹 화면 하단 </a:t>
                      </a:r>
                      <a:r>
                        <a:rPr lang="en-US" altLang="ko-KR" sz="1200" b="0" dirty="0" smtClean="0"/>
                        <a:t>‘Flash’ </a:t>
                      </a:r>
                      <a:r>
                        <a:rPr lang="ko-KR" altLang="en-US" sz="1200" b="0" dirty="0" smtClean="0"/>
                        <a:t>다운로드 프로그램을 바로 설치하도록 버튼 추가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63721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해당사항 없음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66" y="3656107"/>
            <a:ext cx="3908475" cy="107178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323673" y="4259540"/>
            <a:ext cx="1161157" cy="28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0722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VAD </a:t>
                      </a:r>
                      <a:r>
                        <a:rPr lang="ko-KR" altLang="en-US" sz="1200" b="0" dirty="0" smtClean="0"/>
                        <a:t>표출 개선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사이트 선택 위치 변경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VAD </a:t>
                      </a:r>
                      <a:r>
                        <a:rPr lang="ko-KR" altLang="en-US" sz="1200" b="0" dirty="0" smtClean="0"/>
                        <a:t>표출 방식이 </a:t>
                      </a:r>
                      <a:r>
                        <a:rPr lang="en-US" altLang="ko-KR" sz="1200" b="0" dirty="0" smtClean="0"/>
                        <a:t>‘</a:t>
                      </a:r>
                      <a:r>
                        <a:rPr lang="ko-KR" altLang="en-US" sz="1200" b="0" dirty="0" smtClean="0"/>
                        <a:t>사이트</a:t>
                      </a:r>
                      <a:r>
                        <a:rPr lang="en-US" altLang="ko-KR" sz="1200" b="0" dirty="0" smtClean="0"/>
                        <a:t>’</a:t>
                      </a:r>
                      <a:r>
                        <a:rPr lang="ko-KR" altLang="en-US" sz="1200" b="0" baseline="0" dirty="0" smtClean="0"/>
                        <a:t> 메뉴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err="1" smtClean="0"/>
                        <a:t>세로방향</a:t>
                      </a:r>
                      <a:r>
                        <a:rPr lang="en-US" altLang="ko-KR" sz="1200" b="0" baseline="0" dirty="0" smtClean="0"/>
                        <a:t>)</a:t>
                      </a:r>
                      <a:r>
                        <a:rPr lang="ko-KR" altLang="en-US" sz="1200" b="0" baseline="0" dirty="0" smtClean="0"/>
                        <a:t>와 다르게 되어있음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사용자가 유사한 기능에 대해 동일한 사용자</a:t>
                      </a:r>
                      <a:r>
                        <a:rPr lang="ko-KR" altLang="en-US" sz="1200" b="0" baseline="0" dirty="0" smtClean="0"/>
                        <a:t> 환경에서 조작이 가능하도록 개선 함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963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1027" name="_x439120560" descr="EMB00001e1c356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54" y="2996952"/>
            <a:ext cx="393536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39121136" descr="EMB00001e1c35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62" y="2708920"/>
            <a:ext cx="2879365" cy="287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23628" y="2924944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08304" y="3421320"/>
            <a:ext cx="1224136" cy="1483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75633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AWS </a:t>
                      </a:r>
                      <a:r>
                        <a:rPr lang="ko-KR" altLang="en-US" sz="1200" b="0" dirty="0" smtClean="0"/>
                        <a:t>지점 위에 마우스 위치 시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정보 조회 오류 수정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풍선정보</a:t>
                      </a:r>
                      <a:r>
                        <a:rPr lang="ko-KR" altLang="en-US" sz="1200" b="0" dirty="0" smtClean="0"/>
                        <a:t> 표시 폰트 및 </a:t>
                      </a:r>
                      <a:r>
                        <a:rPr lang="en-US" altLang="ko-KR" sz="1200" b="0" dirty="0" smtClean="0"/>
                        <a:t>AWS </a:t>
                      </a:r>
                      <a:r>
                        <a:rPr lang="ko-KR" altLang="en-US" sz="1200" b="0" dirty="0" smtClean="0"/>
                        <a:t>정보 가시성 부족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/>
                        <a:t>풍선정보</a:t>
                      </a:r>
                      <a:r>
                        <a:rPr lang="ko-KR" altLang="en-US" sz="1200" b="0" dirty="0" smtClean="0"/>
                        <a:t> 표시 가시성을 높이기 위해 폰트 및 문자열 정렬 되도록 수정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16374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2049" name="_x439111560" descr="EMB00001e1c35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895594"/>
            <a:ext cx="2979573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39115880" descr="EMB00001e1c35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95594"/>
            <a:ext cx="2772308" cy="23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7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81856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GIS </a:t>
                      </a:r>
                      <a:r>
                        <a:rPr lang="ko-KR" altLang="en-US" sz="1200" b="0" dirty="0" smtClean="0"/>
                        <a:t>및 레이더 기초 정보 표기 오류 수정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위도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경도 정보가 바뀌어 표기 되고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단위 및 레벨 표시가 없음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GIS </a:t>
                      </a:r>
                      <a:r>
                        <a:rPr lang="ko-KR" altLang="en-US" sz="1200" b="0" dirty="0" smtClean="0"/>
                        <a:t>및 레이더 기초 정보 표기 정정 및 추가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01555"/>
              </p:ext>
            </p:extLst>
          </p:nvPr>
        </p:nvGraphicFramePr>
        <p:xfrm>
          <a:off x="539552" y="2348880"/>
          <a:ext cx="813690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3073" name="_x199204864" descr="EMB00001e1c35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3528392" cy="239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199203784" descr="EMB00001e1c35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66" y="3007745"/>
            <a:ext cx="3533658" cy="239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37998" y="2852936"/>
            <a:ext cx="3096005" cy="1944216"/>
            <a:chOff x="615100" y="2859176"/>
            <a:chExt cx="3096005" cy="1944216"/>
          </a:xfrm>
        </p:grpSpPr>
        <p:sp>
          <p:nvSpPr>
            <p:cNvPr id="20" name="TextBox 19"/>
            <p:cNvSpPr txBox="1"/>
            <p:nvPr/>
          </p:nvSpPr>
          <p:spPr>
            <a:xfrm>
              <a:off x="813886" y="3891492"/>
              <a:ext cx="2698433" cy="911900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100" y="2859176"/>
              <a:ext cx="3096005" cy="55592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ko-KR" altLang="en-US" sz="4400" b="1" dirty="0" smtClean="0">
                  <a:solidFill>
                    <a:srgbClr val="1CCAB9"/>
                  </a:solidFill>
                  <a:latin typeface="+mn-ea"/>
                </a:rPr>
                <a:t>목차</a:t>
              </a:r>
              <a:endParaRPr lang="ko-KR" altLang="en-US" sz="4400" b="1" dirty="0">
                <a:solidFill>
                  <a:srgbClr val="1CCAB9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12060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역할 및 업무 소개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12060" y="3782182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 유지보수 및 개선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12060" y="4336530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SW 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형상관리 및 문서작업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12060" y="4890878"/>
            <a:ext cx="3918579" cy="400110"/>
            <a:chOff x="5128406" y="4266230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자료 요청 민원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2060" y="5445224"/>
            <a:ext cx="3918579" cy="400110"/>
            <a:chOff x="5128406" y="4266230"/>
            <a:chExt cx="3918579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향후 계획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83590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데이터 자동갱신 시 시간 일치 안되는 오류 수정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 합성 산출물 자동갱신 기능은 수행되었으나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메뉴</a:t>
                      </a:r>
                      <a:r>
                        <a:rPr lang="ko-KR" altLang="en-US" sz="1200" b="0" baseline="0" dirty="0" smtClean="0"/>
                        <a:t> 바 내 자료 시간 설정 항목과 불일치 현상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서버내 해당 시간에 가장 근접한 자료 찾기 함수 오류 수정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69398"/>
              </p:ext>
            </p:extLst>
          </p:nvPr>
        </p:nvGraphicFramePr>
        <p:xfrm>
          <a:off x="539552" y="2348880"/>
          <a:ext cx="81369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 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24908" b="67460"/>
          <a:stretch/>
        </p:blipFill>
        <p:spPr>
          <a:xfrm>
            <a:off x="1691680" y="4302310"/>
            <a:ext cx="6696744" cy="11117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24789" b="65905"/>
          <a:stretch/>
        </p:blipFill>
        <p:spPr>
          <a:xfrm>
            <a:off x="1691680" y="2634303"/>
            <a:ext cx="6686585" cy="11525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99992" y="2726845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86370" y="3051600"/>
            <a:ext cx="498399" cy="202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4860032" y="2942869"/>
            <a:ext cx="526338" cy="210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99992" y="4433064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86370" y="4757819"/>
            <a:ext cx="498399" cy="202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1"/>
          </p:cNvCxnSpPr>
          <p:nvPr/>
        </p:nvCxnSpPr>
        <p:spPr>
          <a:xfrm>
            <a:off x="4860032" y="4649088"/>
            <a:ext cx="526338" cy="210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96018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낙뢰분포도</a:t>
                      </a:r>
                      <a:r>
                        <a:rPr lang="ko-KR" altLang="en-US" sz="1200" b="0" dirty="0" smtClean="0"/>
                        <a:t> 단위면적당 </a:t>
                      </a:r>
                      <a:r>
                        <a:rPr lang="en-US" altLang="ko-KR" sz="1200" b="0" dirty="0" smtClean="0"/>
                        <a:t>Hit </a:t>
                      </a:r>
                      <a:r>
                        <a:rPr lang="ko-KR" altLang="en-US" sz="1200" b="0" dirty="0" smtClean="0"/>
                        <a:t>수 오류 수정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레이더표출시스템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기존 단위면적</a:t>
                      </a:r>
                      <a:r>
                        <a:rPr lang="en-US" altLang="ko-KR" sz="1200" b="0" dirty="0" smtClean="0"/>
                        <a:t>(1㎢)</a:t>
                      </a:r>
                      <a:r>
                        <a:rPr lang="ko-KR" altLang="en-US" sz="1200" b="0" dirty="0" smtClean="0"/>
                        <a:t>당 </a:t>
                      </a:r>
                      <a:r>
                        <a:rPr lang="en-US" altLang="ko-KR" sz="1200" b="0" dirty="0" smtClean="0"/>
                        <a:t>Hit</a:t>
                      </a:r>
                      <a:r>
                        <a:rPr lang="ko-KR" altLang="en-US" sz="1200" b="0" dirty="0" smtClean="0"/>
                        <a:t>수 계산을 </a:t>
                      </a:r>
                      <a:r>
                        <a:rPr lang="en-US" altLang="ko-KR" sz="1200" b="0" dirty="0" smtClean="0"/>
                        <a:t>4㎢</a:t>
                      </a:r>
                      <a:r>
                        <a:rPr lang="ko-KR" altLang="en-US" sz="1200" b="0" dirty="0" smtClean="0"/>
                        <a:t>당 </a:t>
                      </a:r>
                      <a:r>
                        <a:rPr lang="en-US" altLang="ko-KR" sz="1200" b="0" dirty="0" smtClean="0"/>
                        <a:t>Hit</a:t>
                      </a:r>
                      <a:r>
                        <a:rPr lang="ko-KR" altLang="en-US" sz="1200" b="0" dirty="0" smtClean="0"/>
                        <a:t>수로 잘못 계산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면적 계산 수정 시 자료 재생산 문제로</a:t>
                      </a:r>
                      <a:r>
                        <a:rPr lang="en-US" altLang="ko-KR" sz="1200" b="0" dirty="0" smtClean="0"/>
                        <a:t>, Hit</a:t>
                      </a:r>
                      <a:r>
                        <a:rPr lang="ko-KR" altLang="en-US" sz="1200" b="0" dirty="0" smtClean="0"/>
                        <a:t>수에 대한 색상과 범례 값 수정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43647"/>
              </p:ext>
            </p:extLst>
          </p:nvPr>
        </p:nvGraphicFramePr>
        <p:xfrm>
          <a:off x="1331640" y="2348880"/>
          <a:ext cx="6576394" cy="33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97">
                  <a:extLst>
                    <a:ext uri="{9D8B030D-6E8A-4147-A177-3AD203B41FA5}">
                      <a16:colId xmlns:a16="http://schemas.microsoft.com/office/drawing/2014/main" val="1075338398"/>
                    </a:ext>
                  </a:extLst>
                </a:gridCol>
                <a:gridCol w="3288197">
                  <a:extLst>
                    <a:ext uri="{9D8B030D-6E8A-4147-A177-3AD203B41FA5}">
                      <a16:colId xmlns:a16="http://schemas.microsoft.com/office/drawing/2014/main" val="9643765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개선 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68892"/>
                  </a:ext>
                </a:extLst>
              </a:tr>
              <a:tr h="30309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4886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08920"/>
            <a:ext cx="2895575" cy="2846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964" y="2708920"/>
            <a:ext cx="2914625" cy="28493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통합 </a:t>
            </a:r>
            <a:r>
              <a:rPr lang="ko-KR" altLang="en-US" sz="2400" b="1" spc="-50" dirty="0" err="1">
                <a:solidFill>
                  <a:schemeClr val="bg1"/>
                </a:solidFill>
                <a:latin typeface="+mn-ea"/>
              </a:rPr>
              <a:t>레이더정보</a:t>
            </a:r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 플랫폼 유지보수 및 개선</a:t>
            </a:r>
            <a:endParaRPr lang="en-US" altLang="ko-KR" sz="2400" b="1" spc="-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SW 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형상관리 및 문서작업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Ⅲ</a:t>
            </a:r>
            <a:endParaRPr lang="en-US" altLang="ko-KR" sz="66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형상관리 진행 현황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문서작업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9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SW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형상관리 및 문서작업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8082" y="1008395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형상관리 진행 현황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41277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자료처리 프로그램 소스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52441"/>
              </p:ext>
            </p:extLst>
          </p:nvPr>
        </p:nvGraphicFramePr>
        <p:xfrm>
          <a:off x="683568" y="1700808"/>
          <a:ext cx="4176463" cy="4290965"/>
        </p:xfrm>
        <a:graphic>
          <a:graphicData uri="http://schemas.openxmlformats.org/drawingml/2006/table">
            <a:tbl>
              <a:tblPr/>
              <a:tblGrid>
                <a:gridCol w="576270">
                  <a:extLst>
                    <a:ext uri="{9D8B030D-6E8A-4147-A177-3AD203B41FA5}">
                      <a16:colId xmlns:a16="http://schemas.microsoft.com/office/drawing/2014/main" val="1378168042"/>
                    </a:ext>
                  </a:extLst>
                </a:gridCol>
                <a:gridCol w="935897">
                  <a:extLst>
                    <a:ext uri="{9D8B030D-6E8A-4147-A177-3AD203B41FA5}">
                      <a16:colId xmlns:a16="http://schemas.microsoft.com/office/drawing/2014/main" val="37788855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8566108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34264418"/>
                    </a:ext>
                  </a:extLst>
                </a:gridCol>
              </a:tblGrid>
              <a:tr h="21383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대분류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중분류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현행화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76485"/>
                  </a:ext>
                </a:extLst>
              </a:tr>
              <a:tr h="171996">
                <a:tc rowSpan="2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KMA_DSTCRON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77528"/>
                  </a:ext>
                </a:extLst>
              </a:tr>
              <a:tr h="88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769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69171"/>
                  </a:ext>
                </a:extLst>
              </a:tr>
              <a:tr h="97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3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2132"/>
                  </a:ext>
                </a:extLst>
              </a:tr>
              <a:tr h="10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 등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17630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8143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X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2927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X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40574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61618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67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0175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제외한 나머지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7149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처리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6375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X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9862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340351"/>
                  </a:ext>
                </a:extLst>
              </a:tr>
              <a:tr h="112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RAIN_EST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추정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64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RAIN_FCT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예측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015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프로그램이름에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단어가 명시된 경우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35519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9810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7646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VSRF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796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4048" y="141277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웹 프로그램 소스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2636"/>
              </p:ext>
            </p:extLst>
          </p:nvPr>
        </p:nvGraphicFramePr>
        <p:xfrm>
          <a:off x="5081118" y="1700809"/>
          <a:ext cx="3811362" cy="1308293"/>
        </p:xfrm>
        <a:graphic>
          <a:graphicData uri="http://schemas.openxmlformats.org/drawingml/2006/table">
            <a:tbl>
              <a:tblPr/>
              <a:tblGrid>
                <a:gridCol w="2011162">
                  <a:extLst>
                    <a:ext uri="{9D8B030D-6E8A-4147-A177-3AD203B41FA5}">
                      <a16:colId xmlns:a16="http://schemas.microsoft.com/office/drawing/2014/main" val="8205655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336031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44260886"/>
                    </a:ext>
                  </a:extLst>
                </a:gridCol>
              </a:tblGrid>
              <a:tr h="167244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 시스템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현행화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2641"/>
                  </a:ext>
                </a:extLst>
              </a:tr>
              <a:tr h="16817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레이더표출시스템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86164"/>
                  </a:ext>
                </a:extLst>
              </a:tr>
              <a:tr h="168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레이더 분석시스템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422044"/>
                  </a:ext>
                </a:extLst>
              </a:tr>
              <a:tr h="16817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레이더센터홈페이지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66761"/>
                  </a:ext>
                </a:extLst>
              </a:tr>
              <a:tr h="16817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레이더 정보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서비스플랫폼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12697"/>
                  </a:ext>
                </a:extLst>
              </a:tr>
              <a:tr h="16817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우리동네 레이더 날씨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알리미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(App)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3/26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 업로드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87064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077080" y="3846290"/>
            <a:ext cx="3811363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자료처리 소스 최근 작업 진행한 </a:t>
            </a:r>
            <a:r>
              <a:rPr lang="en-US" altLang="ko-KR" sz="1100" dirty="0" smtClean="0"/>
              <a:t>HCI, HSR, FUZZY QC</a:t>
            </a:r>
            <a:r>
              <a:rPr lang="ko-KR" altLang="en-US" sz="1100" dirty="0" smtClean="0"/>
              <a:t>등 현행화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최신 소스 동기화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가 진행 안됨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웹 프로그램 소스 부분은 상대적으로 변경사항이 적은 레이더 정보 서비스플랫폼이 현행화 진행 안됨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매월 말 주기적인 점검 및 현행화 작업 계획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5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SW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형상관리 및 문서작업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5936" y="1603951"/>
            <a:ext cx="496855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 smtClean="0"/>
              <a:t>‘</a:t>
            </a:r>
            <a:r>
              <a:rPr lang="ko-KR" altLang="en-US" sz="1100" dirty="0" smtClean="0"/>
              <a:t>통합레이더정보플랫폼</a:t>
            </a:r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운영매뉴얼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제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장 </a:t>
            </a:r>
            <a:r>
              <a:rPr lang="ko-KR" altLang="en-US" sz="1100" dirty="0" err="1" smtClean="0"/>
              <a:t>자료송수신</a:t>
            </a:r>
            <a:r>
              <a:rPr lang="ko-KR" altLang="en-US" sz="1100" dirty="0" smtClean="0"/>
              <a:t> 내용 현행화 작업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(</a:t>
            </a:r>
            <a:r>
              <a:rPr lang="ko-KR" altLang="en-US" sz="1100" dirty="0" smtClean="0"/>
              <a:t>현행화 작업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폴더 위치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자료명</a:t>
            </a:r>
            <a:r>
              <a:rPr lang="en-US" altLang="ko-KR" sz="1100" dirty="0" smtClean="0"/>
              <a:t>, Shell </a:t>
            </a:r>
            <a:r>
              <a:rPr lang="ko-KR" altLang="en-US" sz="1100" dirty="0" smtClean="0"/>
              <a:t>스크립트 등 최신화 확인</a:t>
            </a:r>
            <a:r>
              <a:rPr lang="en-US" altLang="ko-KR" sz="11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현재</a:t>
            </a:r>
            <a:r>
              <a:rPr lang="en-US" altLang="ko-KR" sz="1100" dirty="0" smtClean="0"/>
              <a:t>, 2.2 </a:t>
            </a:r>
            <a:r>
              <a:rPr lang="ko-KR" altLang="en-US" sz="1100" dirty="0" smtClean="0"/>
              <a:t>국내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수신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까지 현행화 완료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전체 </a:t>
            </a:r>
            <a:r>
              <a:rPr lang="en-US" altLang="ko-KR" sz="1100" dirty="0" smtClean="0"/>
              <a:t>40% </a:t>
            </a:r>
            <a:r>
              <a:rPr lang="ko-KR" altLang="en-US" sz="1100" dirty="0" smtClean="0"/>
              <a:t>완료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38082" y="1008395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문서 작업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04440"/>
              </p:ext>
            </p:extLst>
          </p:nvPr>
        </p:nvGraphicFramePr>
        <p:xfrm>
          <a:off x="537270" y="1603951"/>
          <a:ext cx="3168352" cy="4518534"/>
        </p:xfrm>
        <a:graphic>
          <a:graphicData uri="http://schemas.openxmlformats.org/drawingml/2006/table">
            <a:tbl>
              <a:tblPr/>
              <a:tblGrid>
                <a:gridCol w="283518">
                  <a:extLst>
                    <a:ext uri="{9D8B030D-6E8A-4147-A177-3AD203B41FA5}">
                      <a16:colId xmlns:a16="http://schemas.microsoft.com/office/drawing/2014/main" val="1491921423"/>
                    </a:ext>
                  </a:extLst>
                </a:gridCol>
                <a:gridCol w="274822">
                  <a:extLst>
                    <a:ext uri="{9D8B030D-6E8A-4147-A177-3AD203B41FA5}">
                      <a16:colId xmlns:a16="http://schemas.microsoft.com/office/drawing/2014/main" val="1077268628"/>
                    </a:ext>
                  </a:extLst>
                </a:gridCol>
                <a:gridCol w="1601030">
                  <a:extLst>
                    <a:ext uri="{9D8B030D-6E8A-4147-A177-3AD203B41FA5}">
                      <a16:colId xmlns:a16="http://schemas.microsoft.com/office/drawing/2014/main" val="3114413033"/>
                    </a:ext>
                  </a:extLst>
                </a:gridCol>
                <a:gridCol w="1008982">
                  <a:extLst>
                    <a:ext uri="{9D8B030D-6E8A-4147-A177-3AD203B41FA5}">
                      <a16:colId xmlns:a16="http://schemas.microsoft.com/office/drawing/2014/main" val="1010876267"/>
                    </a:ext>
                  </a:extLst>
                </a:gridCol>
              </a:tblGrid>
              <a:tr h="211064">
                <a:tc gridSpan="3"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 송수신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문서 현행화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20487"/>
                  </a:ext>
                </a:extLst>
              </a:tr>
              <a:tr h="18074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기상청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69776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2.1.1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레이더자료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7242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2.1.2 AWS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260768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2.1.3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낙뢰 자료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2325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2.1.4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기타 자료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41995"/>
                  </a:ext>
                </a:extLst>
              </a:tr>
              <a:tr h="18074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국내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15021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2.2.1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개요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55435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2.2.2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환경부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67577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2.2.3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공군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65821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2.2.4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미공군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457593"/>
                  </a:ext>
                </a:extLst>
              </a:tr>
              <a:tr h="20621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2.2.5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한국항공우주연구원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  <a:endParaRPr 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8775"/>
                  </a:ext>
                </a:extLst>
              </a:tr>
              <a:tr h="18074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국외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33897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2.3.1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개요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367180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2.3.2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중국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665630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2.3.3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일본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547029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2.3.4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841625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2.3.5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홍콩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71080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2.3.6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러시아</a:t>
                      </a: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37624"/>
                  </a:ext>
                </a:extLst>
              </a:tr>
              <a:tr h="18074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송신</a:t>
                      </a: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823432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2.4.1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개요</a:t>
                      </a: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04162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2.4.2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국내</a:t>
                      </a: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41098"/>
                  </a:ext>
                </a:extLst>
              </a:tr>
              <a:tr h="17675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2.4.3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국외</a:t>
                      </a: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26172"/>
                  </a:ext>
                </a:extLst>
              </a:tr>
              <a:tr h="206216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2.5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송수신자료 목록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>
                        <a:effectLst/>
                      </a:endParaRPr>
                    </a:p>
                  </a:txBody>
                  <a:tcPr marL="44189" marR="44189" marT="22095" marB="220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44189" marR="44189" marT="22095" marB="2209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5711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통합 </a:t>
            </a:r>
            <a:r>
              <a:rPr lang="ko-KR" altLang="en-US" sz="2400" b="1" spc="-50" dirty="0" err="1">
                <a:solidFill>
                  <a:schemeClr val="bg1"/>
                </a:solidFill>
                <a:latin typeface="+mn-ea"/>
              </a:rPr>
              <a:t>레이더정보</a:t>
            </a:r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 플랫폼 유지보수 및 개선</a:t>
            </a:r>
            <a:endParaRPr lang="en-US" altLang="ko-KR" sz="2400" b="1" spc="-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자료 요청 민원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Ⅳ</a:t>
            </a:r>
            <a:endParaRPr lang="en-US" altLang="ko-KR" sz="66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자료 요청 민원 처리 내역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7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4.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자료 요청 민원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34147"/>
              </p:ext>
            </p:extLst>
          </p:nvPr>
        </p:nvGraphicFramePr>
        <p:xfrm>
          <a:off x="443161" y="1622326"/>
          <a:ext cx="8280916" cy="4017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4063217783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14102115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893143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49362929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487757833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25726984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85990637"/>
                    </a:ext>
                  </a:extLst>
                </a:gridCol>
              </a:tblGrid>
              <a:tr h="12846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요청날짜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effectLst/>
                        </a:rPr>
                        <a:t>제공 날짜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요청기관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요청 담당자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요청 자료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분량</a:t>
                      </a:r>
                      <a:r>
                        <a:rPr lang="en-US" altLang="ko-KR" sz="1100" kern="0" spc="0" dirty="0">
                          <a:effectLst/>
                        </a:rPr>
                        <a:t>(</a:t>
                      </a:r>
                      <a:r>
                        <a:rPr lang="ko-KR" altLang="en-US" sz="1100" kern="0" spc="0" dirty="0">
                          <a:effectLst/>
                        </a:rPr>
                        <a:t>사이즈</a:t>
                      </a:r>
                      <a:r>
                        <a:rPr lang="en-US" altLang="ko-KR" sz="1100" kern="0" spc="0" dirty="0">
                          <a:effectLst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전달방식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66060"/>
                  </a:ext>
                </a:extLst>
              </a:tr>
              <a:tr h="48394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2018-01-29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2018-02-09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전북대학교 토목공학 </a:t>
                      </a:r>
                      <a:r>
                        <a:rPr lang="ko-KR" altLang="en-US" sz="1000" kern="0" spc="0" dirty="0" smtClean="0">
                          <a:effectLst/>
                        </a:rPr>
                        <a:t>권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smtClean="0">
                          <a:effectLst/>
                        </a:rPr>
                        <a:t>한 </a:t>
                      </a:r>
                      <a:r>
                        <a:rPr lang="ko-KR" altLang="en-US" sz="1000" kern="0" spc="0" dirty="0">
                          <a:effectLst/>
                        </a:rPr>
                        <a:t>교수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김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smtClean="0">
                          <a:effectLst/>
                        </a:rPr>
                        <a:t>정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MAPLE CAPPI </a:t>
                      </a:r>
                      <a:r>
                        <a:rPr lang="ko-KR" altLang="en-US" sz="1000" kern="0" spc="0">
                          <a:effectLst/>
                        </a:rPr>
                        <a:t>자료 </a:t>
                      </a:r>
                      <a:r>
                        <a:rPr lang="en-US" altLang="ko-KR" sz="1000" kern="0" spc="0">
                          <a:effectLst/>
                        </a:rPr>
                        <a:t>(1024*1024</a:t>
                      </a:r>
                      <a:r>
                        <a:rPr lang="ko-KR" altLang="en-US" sz="1000" kern="0" spc="0">
                          <a:effectLst/>
                        </a:rPr>
                        <a:t>격자</a:t>
                      </a:r>
                      <a:r>
                        <a:rPr lang="en-US" altLang="ko-KR" sz="1000" kern="0" spc="0">
                          <a:effectLst/>
                        </a:rPr>
                        <a:t>)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RDR_MAPLE_CAPPI20_RAIN_</a:t>
                      </a:r>
                      <a:r>
                        <a:rPr lang="ko-KR" altLang="en-US" sz="1000" kern="0" spc="0">
                          <a:effectLst/>
                        </a:rPr>
                        <a:t>년월일</a:t>
                      </a:r>
                      <a:r>
                        <a:rPr lang="en-US" altLang="ko-KR" sz="1000" kern="0" spc="0">
                          <a:effectLst/>
                        </a:rPr>
                        <a:t>.</a:t>
                      </a:r>
                      <a:r>
                        <a:rPr lang="en-US" sz="1000" kern="0" spc="0">
                          <a:effectLst/>
                        </a:rPr>
                        <a:t>bin.gz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2017</a:t>
                      </a:r>
                      <a:r>
                        <a:rPr lang="ko-KR" altLang="en-US" sz="1000" kern="0" spc="0">
                          <a:effectLst/>
                        </a:rPr>
                        <a:t>년 전체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(???</a:t>
                      </a:r>
                      <a:r>
                        <a:rPr lang="en-US" sz="1000" kern="0" spc="0">
                          <a:effectLst/>
                        </a:rPr>
                        <a:t>GB)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HDD </a:t>
                      </a:r>
                      <a:r>
                        <a:rPr lang="ko-KR" altLang="en-US" sz="1000" kern="0" spc="0">
                          <a:effectLst/>
                        </a:rPr>
                        <a:t>우편배송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83057"/>
                  </a:ext>
                </a:extLst>
              </a:tr>
              <a:tr h="48394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2018-02-19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2018-02-20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국립기상과학원 응용기상연구과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강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smtClean="0">
                          <a:effectLst/>
                        </a:rPr>
                        <a:t>영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effectLst/>
                        </a:rPr>
                        <a:t>광덕산</a:t>
                      </a:r>
                      <a:r>
                        <a:rPr lang="en-US" altLang="ko-KR" sz="1000" kern="0" spc="0" dirty="0">
                          <a:effectLst/>
                        </a:rPr>
                        <a:t>,</a:t>
                      </a:r>
                      <a:r>
                        <a:rPr lang="ko-KR" altLang="en-US" sz="1000" kern="0" spc="0" dirty="0">
                          <a:effectLst/>
                        </a:rPr>
                        <a:t>강릉 </a:t>
                      </a:r>
                      <a:r>
                        <a:rPr lang="en-US" altLang="ko-KR" sz="1000" kern="0" spc="0" dirty="0" err="1">
                          <a:effectLst/>
                        </a:rPr>
                        <a:t>uf</a:t>
                      </a:r>
                      <a:r>
                        <a:rPr lang="en-US" altLang="ko-KR" sz="1000" kern="0" spc="0" dirty="0">
                          <a:effectLst/>
                        </a:rPr>
                        <a:t> </a:t>
                      </a:r>
                      <a:r>
                        <a:rPr lang="ko-KR" altLang="en-US" sz="1000" kern="0" spc="0" dirty="0">
                          <a:effectLst/>
                        </a:rPr>
                        <a:t>데이터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201220/25, 201303/13, 201504/07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4.9GB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Ftp </a:t>
                      </a:r>
                      <a:r>
                        <a:rPr lang="ko-KR" altLang="en-US" sz="1000" kern="0" spc="0" dirty="0">
                          <a:effectLst/>
                        </a:rPr>
                        <a:t>전송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5717"/>
                  </a:ext>
                </a:extLst>
              </a:tr>
              <a:tr h="382374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2018-02-14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2018-02-21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effectLst/>
                        </a:rPr>
                        <a:t>부경대학교</a:t>
                      </a:r>
                      <a:r>
                        <a:rPr lang="ko-KR" altLang="en-US" sz="1000" kern="0" spc="0" dirty="0">
                          <a:effectLst/>
                        </a:rPr>
                        <a:t> 환경대기과학과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이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err="1" smtClean="0">
                          <a:effectLst/>
                        </a:rPr>
                        <a:t>인교수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유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smtClean="0">
                          <a:effectLst/>
                        </a:rPr>
                        <a:t>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낙뢰관측자료 </a:t>
                      </a:r>
                      <a:r>
                        <a:rPr lang="en-US" altLang="ko-KR" sz="1000" kern="0" spc="0" dirty="0">
                          <a:effectLst/>
                        </a:rPr>
                        <a:t>(2014</a:t>
                      </a:r>
                      <a:r>
                        <a:rPr lang="ko-KR" altLang="en-US" sz="1000" kern="0" spc="0" dirty="0">
                          <a:effectLst/>
                        </a:rPr>
                        <a:t>년 </a:t>
                      </a:r>
                      <a:r>
                        <a:rPr lang="en-US" altLang="ko-KR" sz="1000" kern="0" spc="0" dirty="0">
                          <a:effectLst/>
                        </a:rPr>
                        <a:t>~ </a:t>
                      </a:r>
                      <a:r>
                        <a:rPr lang="ko-KR" altLang="en-US" sz="1000" kern="0" spc="0" dirty="0">
                          <a:effectLst/>
                        </a:rPr>
                        <a:t>현재</a:t>
                      </a:r>
                      <a:r>
                        <a:rPr lang="en-US" altLang="ko-KR" sz="1000" kern="0" spc="0" dirty="0">
                          <a:effectLst/>
                        </a:rPr>
                        <a:t>) </a:t>
                      </a:r>
                      <a:r>
                        <a:rPr lang="ko-KR" altLang="en-US" sz="1000" kern="0" spc="0" dirty="0">
                          <a:effectLst/>
                        </a:rPr>
                        <a:t>신</a:t>
                      </a:r>
                      <a:r>
                        <a:rPr lang="en-US" altLang="ko-KR" sz="1000" kern="0" spc="0" dirty="0">
                          <a:effectLst/>
                        </a:rPr>
                        <a:t>/</a:t>
                      </a:r>
                      <a:r>
                        <a:rPr lang="ko-KR" altLang="en-US" sz="1000" kern="0" spc="0" dirty="0">
                          <a:effectLst/>
                        </a:rPr>
                        <a:t>구</a:t>
                      </a:r>
                      <a:r>
                        <a:rPr lang="en-US" altLang="ko-KR" sz="1000" kern="0" spc="0" dirty="0">
                          <a:effectLst/>
                        </a:rPr>
                        <a:t>,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effectLst/>
                        </a:rPr>
                        <a:t>포맷정보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altLang="ko-KR" sz="1000" kern="0" spc="0" dirty="0" err="1">
                          <a:effectLst/>
                        </a:rPr>
                        <a:t>hwp</a:t>
                      </a:r>
                      <a:r>
                        <a:rPr lang="ko-KR" altLang="en-US" sz="1000" kern="0" spc="0" dirty="0">
                          <a:effectLst/>
                        </a:rPr>
                        <a:t>파일</a:t>
                      </a:r>
                      <a:r>
                        <a:rPr lang="en-US" altLang="ko-KR" sz="1000" kern="0" spc="0" dirty="0">
                          <a:effectLst/>
                        </a:rPr>
                        <a:t>)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130MB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E-mail </a:t>
                      </a:r>
                      <a:r>
                        <a:rPr lang="ko-KR" altLang="en-US" sz="1000" kern="0" spc="0" dirty="0">
                          <a:effectLst/>
                        </a:rPr>
                        <a:t>전송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358321"/>
                  </a:ext>
                </a:extLst>
              </a:tr>
              <a:tr h="230026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2018-05-11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2018-05-14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국립기상과학원 응용기상연구과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강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smtClean="0">
                          <a:effectLst/>
                        </a:rPr>
                        <a:t>영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용인테스트베드 </a:t>
                      </a:r>
                      <a:r>
                        <a:rPr lang="en-US" altLang="ko-KR" sz="1000" kern="0" spc="0" dirty="0" smtClean="0">
                          <a:effectLst/>
                        </a:rPr>
                        <a:t>QCD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effectLst/>
                        </a:rPr>
                        <a:t>2018.3.28 ~3.31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?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effectLst/>
                        </a:rPr>
                        <a:t>Ftp </a:t>
                      </a:r>
                      <a:r>
                        <a:rPr lang="ko-KR" altLang="en-US" sz="1000" kern="0" spc="0" dirty="0" smtClean="0">
                          <a:effectLst/>
                        </a:rPr>
                        <a:t>전송</a:t>
                      </a:r>
                      <a:endParaRPr lang="ko-KR" altLang="en-US" sz="1000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82071"/>
                  </a:ext>
                </a:extLst>
              </a:tr>
              <a:tr h="17924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2018-06-05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2018-06-07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한국수자원공사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김</a:t>
                      </a:r>
                      <a:r>
                        <a:rPr lang="en-US" altLang="ko-KR" sz="1000" kern="0" spc="0" dirty="0" smtClean="0">
                          <a:effectLst/>
                        </a:rPr>
                        <a:t>*</a:t>
                      </a:r>
                      <a:r>
                        <a:rPr lang="ko-KR" altLang="en-US" sz="1000" kern="0" spc="0" dirty="0" smtClean="0">
                          <a:effectLst/>
                        </a:rPr>
                        <a:t>국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RAR 2017.12 ~ 2018.05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5.7GB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직접 내방 수령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3261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38082" y="1008395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자료 요청 민원 처리 내역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949280"/>
            <a:ext cx="6582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기존 노트북 사용하여 자료 다운로드 하던 방식을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테스트 서버에서 다운로드 하도록 작업 절차 변경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통합 </a:t>
            </a:r>
            <a:r>
              <a:rPr lang="ko-KR" altLang="en-US" sz="2400" b="1" spc="-50" dirty="0" err="1">
                <a:solidFill>
                  <a:schemeClr val="bg1"/>
                </a:solidFill>
                <a:latin typeface="+mn-ea"/>
              </a:rPr>
              <a:t>레이더정보</a:t>
            </a:r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 플랫폼 유지보수 및 개선</a:t>
            </a:r>
            <a:endParaRPr lang="en-US" altLang="ko-KR" sz="2400" b="1" spc="-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향후계획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Ⅴ</a:t>
            </a:r>
            <a:endParaRPr lang="en-US" altLang="ko-KR" sz="66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0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5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향후계획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4605"/>
              </p:ext>
            </p:extLst>
          </p:nvPr>
        </p:nvGraphicFramePr>
        <p:xfrm>
          <a:off x="827584" y="1484784"/>
          <a:ext cx="6912768" cy="2417954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763254733"/>
                    </a:ext>
                  </a:extLst>
                </a:gridCol>
                <a:gridCol w="1601127">
                  <a:extLst>
                    <a:ext uri="{9D8B030D-6E8A-4147-A177-3AD203B41FA5}">
                      <a16:colId xmlns:a16="http://schemas.microsoft.com/office/drawing/2014/main" val="3857865157"/>
                    </a:ext>
                  </a:extLst>
                </a:gridCol>
                <a:gridCol w="703130">
                  <a:extLst>
                    <a:ext uri="{9D8B030D-6E8A-4147-A177-3AD203B41FA5}">
                      <a16:colId xmlns:a16="http://schemas.microsoft.com/office/drawing/2014/main" val="89478453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8026613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369168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065977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80549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21692814"/>
                    </a:ext>
                  </a:extLst>
                </a:gridCol>
              </a:tblGrid>
              <a:tr h="208280">
                <a:tc rowSpan="2"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세부일정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65303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15452"/>
                  </a:ext>
                </a:extLst>
              </a:tr>
              <a:tr h="208280">
                <a:tc row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레이더정보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 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레이더표출시스템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4554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레이더분석시스템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413891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레이더센터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홈페이지외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20937"/>
                  </a:ext>
                </a:extLst>
              </a:tr>
              <a:tr h="208280">
                <a:tc rowSpan="2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외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및 문서작업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12688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 외부 전송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19743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35774" y="2132856"/>
            <a:ext cx="216024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35774" y="3312550"/>
            <a:ext cx="36004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5934" y="2891087"/>
            <a:ext cx="288032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5774" y="3694807"/>
            <a:ext cx="432048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35774" y="2492896"/>
            <a:ext cx="432048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63119"/>
            <a:ext cx="49685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레이더표출시스템은 금년 내 정지 계획임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/>
              <a:t>자료처리 시스템 형상관리 미진한 부분 하반기 초에 작업 계획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0736" y="6453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7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81250" y="2455912"/>
            <a:ext cx="4381500" cy="1981200"/>
            <a:chOff x="2381250" y="2455912"/>
            <a:chExt cx="4381500" cy="1981200"/>
          </a:xfrm>
        </p:grpSpPr>
        <p:sp>
          <p:nvSpPr>
            <p:cNvPr id="5" name="TextBox 4"/>
            <p:cNvSpPr txBox="1"/>
            <p:nvPr/>
          </p:nvSpPr>
          <p:spPr>
            <a:xfrm>
              <a:off x="2381250" y="2455912"/>
              <a:ext cx="4381500" cy="1498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lvl="0" algn="ctr"/>
              <a:r>
                <a:rPr lang="ko-KR" altLang="en-US" sz="5500" b="1" spc="-150" dirty="0" smtClean="0">
                  <a:solidFill>
                    <a:srgbClr val="1CCAB9"/>
                  </a:solidFill>
                  <a:latin typeface="+mn-ea"/>
                </a:rPr>
                <a:t>감사합니다</a:t>
              </a:r>
              <a:r>
                <a:rPr lang="en-US" altLang="ko-KR" sz="5500" b="1" spc="-150" dirty="0" smtClean="0">
                  <a:solidFill>
                    <a:srgbClr val="1CCAB9"/>
                  </a:solidFill>
                  <a:latin typeface="+mn-ea"/>
                </a:rPr>
                <a:t>.</a:t>
              </a:r>
              <a:endParaRPr lang="en-US" altLang="ko-KR" sz="5500" b="1" spc="-150" dirty="0">
                <a:solidFill>
                  <a:srgbClr val="1CCAB9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8528" y="3846563"/>
              <a:ext cx="4226944" cy="590549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48880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50" dirty="0" smtClean="0">
                <a:solidFill>
                  <a:schemeClr val="bg1"/>
                </a:solidFill>
                <a:latin typeface="+mn-ea"/>
              </a:rPr>
              <a:t>통합 레이더정보 플랫폼 유지보수 및 개선</a:t>
            </a:r>
            <a:endParaRPr lang="en-US" altLang="ko-KR" sz="2400" b="1" spc="-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역할 및 업무 소개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유지 보수 및 개선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형상 관리 외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1.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역할 및 업무 소개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6" name="_x179304600" descr="EMB000024f405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3744416" cy="27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9417" y="5003884"/>
            <a:ext cx="3626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형상관리 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업무비중</a:t>
            </a:r>
            <a:r>
              <a:rPr lang="en-US" altLang="ko-KR" dirty="0" smtClean="0"/>
              <a:t>:30%)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552" y="1021980"/>
            <a:ext cx="3908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유지보수 및 개선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업무비중</a:t>
            </a:r>
            <a:r>
              <a:rPr lang="en-US" altLang="ko-KR" dirty="0" smtClean="0"/>
              <a:t>:70%)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412776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통합레이더정보 플랫폼 유지관리 및 개선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9960" y="5385990"/>
            <a:ext cx="3504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자료처리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형상관리 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자료 요청 민원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표출 개선 요청 처리</a:t>
            </a:r>
            <a:endParaRPr lang="ko-KR" altLang="en-US" dirty="0"/>
          </a:p>
        </p:txBody>
      </p:sp>
      <p:pic>
        <p:nvPicPr>
          <p:cNvPr id="13" name="_x179305480" descr="EMB000024f405b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7" y="2046612"/>
            <a:ext cx="3926629" cy="24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094" y="4551944"/>
            <a:ext cx="3145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 </a:t>
            </a:r>
            <a:r>
              <a:rPr lang="en-US" altLang="ko-KR" sz="1200" dirty="0" smtClean="0"/>
              <a:t>: 26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, Storage : 2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백업시스템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94704" y="4545731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레이더분석시스템 외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개 시스템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48880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50" dirty="0" smtClean="0">
                <a:solidFill>
                  <a:schemeClr val="bg1"/>
                </a:solidFill>
                <a:latin typeface="+mn-ea"/>
              </a:rPr>
              <a:t>통합 레이더정보 플랫폼 유지보수 및 개선</a:t>
            </a:r>
            <a:endParaRPr lang="en-US" altLang="ko-KR" sz="2400" b="1" spc="-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Ⅱ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통합 </a:t>
              </a:r>
              <a:r>
                <a:rPr lang="ko-KR" altLang="en-US" sz="2000" spc="-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레이더정보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플랫폼 유지보수 및 개선 목록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개선 전</a:t>
              </a: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후 화면 예시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082" y="1008395"/>
            <a:ext cx="674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‘18</a:t>
            </a:r>
            <a:r>
              <a:rPr lang="ko-KR" altLang="en-US" dirty="0" smtClean="0"/>
              <a:t>년 상반기 통합 </a:t>
            </a:r>
            <a:r>
              <a:rPr lang="ko-KR" altLang="en-US" dirty="0" err="1" smtClean="0"/>
              <a:t>레이더정보</a:t>
            </a:r>
            <a:r>
              <a:rPr lang="ko-KR" altLang="en-US" dirty="0" smtClean="0"/>
              <a:t> 플랫폼 유지보수 및 개선 목록</a:t>
            </a:r>
            <a:endParaRPr lang="en-US" altLang="ko-KR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6336"/>
              </p:ext>
            </p:extLst>
          </p:nvPr>
        </p:nvGraphicFramePr>
        <p:xfrm>
          <a:off x="467544" y="1612707"/>
          <a:ext cx="813690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835888344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3019991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1067944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순번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수정내용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비고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8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HSR </a:t>
                      </a:r>
                      <a:r>
                        <a:rPr lang="ko-KR" altLang="en-US" sz="800" b="1" i="1" dirty="0" smtClean="0"/>
                        <a:t>적용 </a:t>
                      </a:r>
                      <a:r>
                        <a:rPr lang="en-US" altLang="ko-KR" sz="800" b="1" i="1" dirty="0" smtClean="0"/>
                        <a:t>MAPLE </a:t>
                      </a:r>
                      <a:r>
                        <a:rPr lang="ko-KR" altLang="en-US" sz="800" b="1" i="1" dirty="0" smtClean="0"/>
                        <a:t>표출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smtClean="0"/>
                        <a:t>기존 </a:t>
                      </a:r>
                      <a:r>
                        <a:rPr lang="ko-KR" altLang="en-US" sz="800" b="1" i="1" dirty="0" err="1" smtClean="0"/>
                        <a:t>예보기술과</a:t>
                      </a:r>
                      <a:r>
                        <a:rPr lang="ko-KR" altLang="en-US" sz="800" b="1" i="1" dirty="0" smtClean="0"/>
                        <a:t> </a:t>
                      </a:r>
                      <a:r>
                        <a:rPr lang="en-US" altLang="ko-KR" sz="800" b="1" i="1" dirty="0" smtClean="0"/>
                        <a:t>MAPLE </a:t>
                      </a:r>
                      <a:r>
                        <a:rPr lang="ko-KR" altLang="en-US" sz="800" b="1" i="1" dirty="0" smtClean="0"/>
                        <a:t>표출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비교분석용으로 추가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향후 제거 계획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smtClean="0"/>
                        <a:t>레이더표출시스템 낙뢰 관련 기능 레이더분석시스템 이관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소소 및 </a:t>
                      </a:r>
                      <a:r>
                        <a:rPr lang="en-US" altLang="ko-KR" sz="800" dirty="0" smtClean="0"/>
                        <a:t>DB </a:t>
                      </a:r>
                      <a:r>
                        <a:rPr lang="ko-KR" altLang="en-US" sz="800" dirty="0" smtClean="0"/>
                        <a:t>테이블 이관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5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err="1" smtClean="0"/>
                        <a:t>낙뢰원시</a:t>
                      </a:r>
                      <a:r>
                        <a:rPr lang="ko-KR" altLang="en-US" sz="800" b="1" i="1" dirty="0" smtClean="0"/>
                        <a:t> 데이터 </a:t>
                      </a:r>
                      <a:r>
                        <a:rPr lang="en-US" altLang="ko-KR" sz="800" b="1" i="1" dirty="0" smtClean="0"/>
                        <a:t>(</a:t>
                      </a:r>
                      <a:r>
                        <a:rPr lang="ko-KR" altLang="en-US" sz="800" b="1" i="1" dirty="0" smtClean="0"/>
                        <a:t>신</a:t>
                      </a:r>
                      <a:r>
                        <a:rPr lang="en-US" altLang="ko-KR" sz="800" b="1" i="1" dirty="0" smtClean="0"/>
                        <a:t>/</a:t>
                      </a:r>
                      <a:r>
                        <a:rPr lang="ko-KR" altLang="en-US" sz="800" b="1" i="1" dirty="0" smtClean="0"/>
                        <a:t>구</a:t>
                      </a:r>
                      <a:r>
                        <a:rPr lang="en-US" altLang="ko-KR" sz="800" b="1" i="1" dirty="0" smtClean="0"/>
                        <a:t>) </a:t>
                      </a:r>
                      <a:r>
                        <a:rPr lang="ko-KR" altLang="en-US" sz="800" b="1" i="1" dirty="0" smtClean="0"/>
                        <a:t>표출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</a:t>
                      </a:r>
                      <a:r>
                        <a:rPr lang="ko-KR" altLang="en-US" sz="800" dirty="0" smtClean="0"/>
                        <a:t>년 </a:t>
                      </a:r>
                      <a:r>
                        <a:rPr lang="en-US" altLang="ko-KR" sz="800" dirty="0" smtClean="0"/>
                        <a:t>9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15</a:t>
                      </a:r>
                      <a:r>
                        <a:rPr lang="ko-KR" altLang="en-US" sz="800" dirty="0" smtClean="0"/>
                        <a:t>일 날짜로 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구 구분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9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err="1" smtClean="0"/>
                        <a:t>낙뢰심볼</a:t>
                      </a:r>
                      <a:r>
                        <a:rPr lang="ko-KR" altLang="en-US" sz="800" b="1" i="1" dirty="0" smtClean="0"/>
                        <a:t> 표출 개선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5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smtClean="0"/>
                        <a:t>외부사이트명 변경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미공군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연구용 사이트</a:t>
                      </a:r>
                      <a:r>
                        <a:rPr lang="ko-KR" altLang="en-US" sz="800" baseline="0" dirty="0" smtClean="0"/>
                        <a:t> 명칭 통일화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err="1" smtClean="0"/>
                        <a:t>사이트명</a:t>
                      </a:r>
                      <a:r>
                        <a:rPr lang="ko-KR" altLang="en-US" sz="800" b="1" i="1" dirty="0" smtClean="0"/>
                        <a:t> 순서 재 정렬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DB </a:t>
                      </a:r>
                      <a:r>
                        <a:rPr lang="ko-KR" altLang="en-US" sz="800" dirty="0" err="1" smtClean="0"/>
                        <a:t>컬럼추가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94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1" dirty="0" smtClean="0"/>
                        <a:t>품질관리 옵션 기본값 변경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6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smtClean="0"/>
                        <a:t>사이트 정보에서 마우스 위치의 거리</a:t>
                      </a:r>
                      <a:r>
                        <a:rPr lang="en-US" altLang="ko-KR" sz="800" b="1" i="1" dirty="0" smtClean="0"/>
                        <a:t>, </a:t>
                      </a:r>
                      <a:r>
                        <a:rPr lang="ko-KR" altLang="en-US" sz="800" b="1" i="1" dirty="0" smtClean="0"/>
                        <a:t>방위각 정보 표시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신규 기능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정보분석 지원 기능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err="1" smtClean="0"/>
                        <a:t>웹브라우저</a:t>
                      </a:r>
                      <a:r>
                        <a:rPr lang="ko-KR" altLang="en-US" sz="800" b="1" i="1" dirty="0" smtClean="0"/>
                        <a:t> 폭이 좁아졌을 때</a:t>
                      </a:r>
                      <a:r>
                        <a:rPr lang="en-US" altLang="ko-KR" sz="800" b="1" i="1" dirty="0" smtClean="0"/>
                        <a:t>, </a:t>
                      </a:r>
                      <a:r>
                        <a:rPr lang="ko-KR" altLang="en-US" sz="800" b="1" i="1" dirty="0" smtClean="0"/>
                        <a:t>버튼 배치 및 구성 재배열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0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smtClean="0"/>
                        <a:t>데이터 자동갱신 시 시간 일치 안되는 오류 수정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자료 </a:t>
                      </a:r>
                      <a:r>
                        <a:rPr lang="ko-KR" altLang="en-US" sz="800" dirty="0" err="1" smtClean="0"/>
                        <a:t>저장위치</a:t>
                      </a:r>
                      <a:r>
                        <a:rPr lang="ko-KR" altLang="en-US" sz="800" dirty="0" smtClean="0"/>
                        <a:t> 변경에 따른 현행화 </a:t>
                      </a:r>
                      <a:r>
                        <a:rPr lang="ko-KR" altLang="en-US" sz="800" dirty="0" err="1" smtClean="0"/>
                        <a:t>미진행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9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err="1" smtClean="0"/>
                        <a:t>낙뢰분포도</a:t>
                      </a:r>
                      <a:r>
                        <a:rPr lang="ko-KR" altLang="en-US" sz="800" b="1" i="1" dirty="0" smtClean="0"/>
                        <a:t> 단위면적당 </a:t>
                      </a:r>
                      <a:r>
                        <a:rPr lang="en-US" altLang="ko-KR" sz="800" b="1" i="1" dirty="0" smtClean="0"/>
                        <a:t>Hit </a:t>
                      </a:r>
                      <a:r>
                        <a:rPr lang="ko-KR" altLang="en-US" sz="800" b="1" i="1" dirty="0" smtClean="0"/>
                        <a:t>수 오류 수정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HSR </a:t>
                      </a:r>
                      <a:r>
                        <a:rPr lang="ko-KR" altLang="en-US" sz="800" dirty="0" smtClean="0"/>
                        <a:t>레이더 영상 표출 기능 추가 </a:t>
                      </a:r>
                      <a:r>
                        <a:rPr lang="en-US" altLang="ko-KR" sz="800" dirty="0" smtClean="0"/>
                        <a:t>(50% </a:t>
                      </a:r>
                      <a:r>
                        <a:rPr lang="ko-KR" altLang="en-US" sz="800" dirty="0" smtClean="0"/>
                        <a:t>진행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18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웹시스템</a:t>
                      </a:r>
                      <a:r>
                        <a:rPr lang="ko-KR" altLang="en-US" sz="800" dirty="0" smtClean="0"/>
                        <a:t> 자료처리 현황 모니터링 문제점 분석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현황 분석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77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에코 영상 강도 표시 할 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확대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축소 시 마우스로 정보</a:t>
                      </a:r>
                      <a:r>
                        <a:rPr lang="ko-KR" altLang="en-US" sz="800" baseline="0" dirty="0" smtClean="0"/>
                        <a:t> 조회 시 강도 값이 차이 나는 것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2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합성메뉴의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480km </a:t>
                      </a:r>
                      <a:r>
                        <a:rPr lang="ko-KR" altLang="en-US" sz="800" dirty="0" smtClean="0"/>
                        <a:t>강수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한중일 데이터 자동갱신 안되는 것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0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외부사이트 공군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예천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군산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용인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데이터와 검색 시간 맞지 않는 것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0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서버 사용자 계정관리 권한 현황 조사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현황 분석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01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서버자료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err="1" smtClean="0"/>
                        <a:t>fsnas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 이동 정리를 위한 절대 경로 및 </a:t>
                      </a:r>
                      <a:r>
                        <a:rPr lang="ko-KR" altLang="en-US" sz="800" dirty="0" err="1" smtClean="0"/>
                        <a:t>심볼릭</a:t>
                      </a:r>
                      <a:r>
                        <a:rPr lang="ko-KR" altLang="en-US" sz="800" dirty="0" smtClean="0"/>
                        <a:t> 링크 현황 조사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현황 분석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385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0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082" y="1008395"/>
            <a:ext cx="7356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‘18</a:t>
            </a:r>
            <a:r>
              <a:rPr lang="ko-KR" altLang="en-US" dirty="0" smtClean="0"/>
              <a:t>년 상반기 통합 </a:t>
            </a:r>
            <a:r>
              <a:rPr lang="ko-KR" altLang="en-US" dirty="0" err="1" smtClean="0"/>
              <a:t>레이더정보</a:t>
            </a:r>
            <a:r>
              <a:rPr lang="ko-KR" altLang="en-US" dirty="0" smtClean="0"/>
              <a:t> 플랫폼 유지보수 및 개선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26593"/>
              </p:ext>
            </p:extLst>
          </p:nvPr>
        </p:nvGraphicFramePr>
        <p:xfrm>
          <a:off x="467544" y="1612707"/>
          <a:ext cx="813690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835888344"/>
                    </a:ext>
                  </a:extLst>
                </a:gridCol>
                <a:gridCol w="5364596">
                  <a:extLst>
                    <a:ext uri="{9D8B030D-6E8A-4147-A177-3AD203B41FA5}">
                      <a16:colId xmlns:a16="http://schemas.microsoft.com/office/drawing/2014/main" val="2003019991"/>
                    </a:ext>
                  </a:extLst>
                </a:gridCol>
                <a:gridCol w="2268253">
                  <a:extLst>
                    <a:ext uri="{9D8B030D-6E8A-4147-A177-3AD203B41FA5}">
                      <a16:colId xmlns:a16="http://schemas.microsoft.com/office/drawing/2014/main" val="1067944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순번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수정내용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비고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8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dirty="0" smtClean="0"/>
                        <a:t>분석시스템 메인 화면에 지도가 보이지 않을 경우</a:t>
                      </a:r>
                      <a:r>
                        <a:rPr lang="en-US" altLang="ko-KR" sz="800" b="1" i="1" dirty="0" smtClean="0"/>
                        <a:t>, “Flash Player” </a:t>
                      </a:r>
                      <a:r>
                        <a:rPr lang="ko-KR" altLang="en-US" sz="800" b="1" i="1" dirty="0" smtClean="0"/>
                        <a:t>다운로드 기능 추가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VAD </a:t>
                      </a:r>
                      <a:r>
                        <a:rPr lang="ko-KR" altLang="en-US" sz="800" b="1" i="1" dirty="0" smtClean="0"/>
                        <a:t>팝업화면에서 사이트 표시를 </a:t>
                      </a:r>
                      <a:r>
                        <a:rPr lang="en-US" altLang="ko-KR" sz="800" b="1" i="1" dirty="0" smtClean="0"/>
                        <a:t>‘</a:t>
                      </a:r>
                      <a:r>
                        <a:rPr lang="ko-KR" altLang="en-US" sz="800" b="1" i="1" dirty="0" smtClean="0"/>
                        <a:t>세로</a:t>
                      </a:r>
                      <a:r>
                        <a:rPr lang="en-US" altLang="ko-KR" sz="800" b="1" i="1" dirty="0" smtClean="0"/>
                        <a:t>’ </a:t>
                      </a:r>
                      <a:r>
                        <a:rPr lang="ko-KR" altLang="en-US" sz="800" b="1" i="1" dirty="0" smtClean="0"/>
                        <a:t>형태로 </a:t>
                      </a:r>
                      <a:r>
                        <a:rPr lang="en-US" altLang="ko-KR" sz="800" b="1" i="1" dirty="0" smtClean="0"/>
                        <a:t>UI </a:t>
                      </a:r>
                      <a:r>
                        <a:rPr lang="ko-KR" altLang="en-US" sz="800" b="1" i="1" dirty="0" smtClean="0"/>
                        <a:t>변경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사이트 메뉴와 동일하게 표시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일관성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상단</a:t>
                      </a:r>
                      <a:r>
                        <a:rPr lang="ko-KR" altLang="en-US" sz="800" baseline="0" dirty="0" smtClean="0"/>
                        <a:t> 메뉴 시간 검색 설정 버튼 눌려진 상태 없어지도록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5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합성 탭 내 연직시계열바람</a:t>
                      </a:r>
                      <a:r>
                        <a:rPr lang="en-US" altLang="ko-KR" sz="800" dirty="0" smtClean="0"/>
                        <a:t>(VAD)</a:t>
                      </a:r>
                      <a:r>
                        <a:rPr lang="ko-KR" altLang="en-US" sz="800" dirty="0" smtClean="0"/>
                        <a:t>를 라디오가 아닌 버튼 형식</a:t>
                      </a:r>
                      <a:r>
                        <a:rPr lang="en-US" altLang="ko-KR" sz="800" dirty="0" smtClean="0"/>
                        <a:t>(UI)</a:t>
                      </a:r>
                      <a:r>
                        <a:rPr lang="ko-KR" altLang="en-US" sz="800" dirty="0" smtClean="0"/>
                        <a:t>로 구성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9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분석시스템 내 모든 팝업 다이얼로그 화면에서 하단의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닫기</a:t>
                      </a:r>
                      <a:r>
                        <a:rPr lang="en-US" altLang="ko-KR" sz="800" dirty="0" smtClean="0"/>
                        <a:t>‘ </a:t>
                      </a:r>
                      <a:r>
                        <a:rPr lang="ko-KR" altLang="en-US" sz="800" dirty="0" smtClean="0"/>
                        <a:t>버튼 모두 삭제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5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AWS </a:t>
                      </a:r>
                      <a:r>
                        <a:rPr lang="ko-KR" altLang="en-US" sz="800" b="1" i="1" dirty="0" smtClean="0"/>
                        <a:t>풍선 형식 정보 보기 </a:t>
                      </a:r>
                      <a:r>
                        <a:rPr lang="en-US" altLang="ko-KR" sz="800" b="1" i="1" dirty="0" smtClean="0"/>
                        <a:t>UI </a:t>
                      </a:r>
                      <a:r>
                        <a:rPr lang="ko-KR" altLang="en-US" sz="800" b="1" i="1" dirty="0" smtClean="0"/>
                        <a:t>구성 변경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사이트 메뉴의 기본 설정 사이트를  </a:t>
                      </a:r>
                      <a:r>
                        <a:rPr lang="en-US" altLang="ko-KR" sz="800" dirty="0" smtClean="0"/>
                        <a:t>'</a:t>
                      </a:r>
                      <a:r>
                        <a:rPr lang="ko-KR" altLang="en-US" sz="800" dirty="0" smtClean="0"/>
                        <a:t>관악산</a:t>
                      </a:r>
                      <a:r>
                        <a:rPr lang="en-US" altLang="ko-KR" sz="800" dirty="0" smtClean="0"/>
                        <a:t>' </a:t>
                      </a:r>
                      <a:r>
                        <a:rPr lang="ko-KR" altLang="en-US" sz="800" dirty="0" smtClean="0"/>
                        <a:t>설정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문자열 정렬 기준이 아닌 경우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하드 코딩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94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레이더영상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주기 적용에 따른 기능 수정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분 주기 버튼</a:t>
                      </a:r>
                      <a:r>
                        <a:rPr lang="ko-KR" altLang="en-US" sz="800" baseline="0" dirty="0" smtClean="0"/>
                        <a:t> 변경 및 시간 설정 변경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분석시스템 모두 적용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6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강수 에코 및 </a:t>
                      </a:r>
                      <a:r>
                        <a:rPr lang="ko-KR" altLang="en-US" sz="800" dirty="0" err="1" smtClean="0"/>
                        <a:t>대기수상체</a:t>
                      </a:r>
                      <a:r>
                        <a:rPr lang="ko-KR" altLang="en-US" sz="800" dirty="0" smtClean="0"/>
                        <a:t> 색상 </a:t>
                      </a:r>
                      <a:r>
                        <a:rPr lang="ko-KR" altLang="en-US" sz="800" dirty="0" err="1" smtClean="0"/>
                        <a:t>범례바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레이더시스템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과 동일하게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산출물 </a:t>
                      </a:r>
                      <a:r>
                        <a:rPr lang="ko-KR" altLang="en-US" sz="800" dirty="0" err="1" smtClean="0"/>
                        <a:t>대기수상체</a:t>
                      </a:r>
                      <a:r>
                        <a:rPr lang="ko-KR" altLang="en-US" sz="800" dirty="0" smtClean="0"/>
                        <a:t> 영상의 하단 </a:t>
                      </a:r>
                      <a:r>
                        <a:rPr lang="en-US" altLang="ko-KR" sz="800" dirty="0" smtClean="0"/>
                        <a:t>Height -&gt; Elevation </a:t>
                      </a:r>
                      <a:r>
                        <a:rPr lang="ko-KR" altLang="en-US" sz="800" dirty="0" smtClean="0"/>
                        <a:t>명칭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0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표출시스템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err="1" smtClean="0"/>
                        <a:t>낙뢰분포도</a:t>
                      </a:r>
                      <a:r>
                        <a:rPr lang="en-US" altLang="ko-KR" sz="800" dirty="0" smtClean="0"/>
                        <a:t>‘  </a:t>
                      </a:r>
                      <a:r>
                        <a:rPr lang="ko-KR" altLang="en-US" sz="800" dirty="0" smtClean="0"/>
                        <a:t>낙뢰 분포 옵션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육지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육지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해상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 폭 줄임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표출시스템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9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자료전송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AFD </a:t>
                      </a:r>
                      <a:r>
                        <a:rPr lang="ko-KR" altLang="en-US" sz="800" dirty="0" smtClean="0"/>
                        <a:t>프로그램 항목 현행화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낙뢰심볼</a:t>
                      </a:r>
                      <a:r>
                        <a:rPr lang="ko-KR" altLang="en-US" sz="800" dirty="0" smtClean="0"/>
                        <a:t> 표출 개선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표출시스템</a:t>
                      </a:r>
                      <a:r>
                        <a:rPr lang="en-US" altLang="ko-KR" sz="800" dirty="0" smtClean="0"/>
                        <a:t>, (</a:t>
                      </a:r>
                      <a:r>
                        <a:rPr lang="ko-KR" altLang="en-US" sz="800" dirty="0" smtClean="0"/>
                        <a:t>분석시스템과 동일하게 표시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18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사이트 메뉴의 </a:t>
                      </a:r>
                      <a:r>
                        <a:rPr lang="en-US" altLang="ko-KR" sz="800" dirty="0" smtClean="0"/>
                        <a:t>480Km, PPI0 </a:t>
                      </a:r>
                      <a:r>
                        <a:rPr lang="ko-KR" altLang="en-US" sz="800" dirty="0" smtClean="0"/>
                        <a:t>고도 표시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77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대기수상체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레이더 강수 에코 </a:t>
                      </a:r>
                      <a:r>
                        <a:rPr lang="ko-KR" altLang="en-US" sz="800" dirty="0" err="1" smtClean="0"/>
                        <a:t>범례색상</a:t>
                      </a:r>
                      <a:r>
                        <a:rPr lang="ko-KR" altLang="en-US" sz="800" dirty="0" smtClean="0"/>
                        <a:t> 표시 변경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분석시스템 모두 적용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2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사이트 메뉴의 산출물 선택이 </a:t>
                      </a:r>
                      <a:r>
                        <a:rPr lang="en-US" altLang="ko-KR" sz="800" dirty="0" smtClean="0"/>
                        <a:t>CAPPI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경우 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고도</a:t>
                      </a:r>
                      <a:r>
                        <a:rPr lang="en-US" altLang="ko-KR" sz="800" baseline="0" dirty="0" smtClean="0"/>
                        <a:t>1.5Km </a:t>
                      </a:r>
                      <a:r>
                        <a:rPr lang="ko-KR" altLang="en-US" sz="800" baseline="0" dirty="0" smtClean="0"/>
                        <a:t>가 기본값으로 설정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0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합성 </a:t>
                      </a:r>
                      <a:r>
                        <a:rPr lang="en-US" altLang="ko-KR" sz="800" dirty="0" smtClean="0"/>
                        <a:t>480km </a:t>
                      </a:r>
                      <a:r>
                        <a:rPr lang="ko-KR" altLang="en-US" sz="800" dirty="0" smtClean="0"/>
                        <a:t>영상 자동갱신 안되는</a:t>
                      </a:r>
                      <a:r>
                        <a:rPr lang="ko-KR" altLang="en-US" sz="800" baseline="0" dirty="0" smtClean="0"/>
                        <a:t> 것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0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i="1" dirty="0" smtClean="0"/>
                        <a:t>GIS </a:t>
                      </a:r>
                      <a:r>
                        <a:rPr lang="ko-KR" altLang="en-US" sz="800" b="1" i="1" dirty="0" smtClean="0"/>
                        <a:t>화면 좌측 상단 줌 레벨</a:t>
                      </a:r>
                      <a:r>
                        <a:rPr lang="en-US" altLang="ko-KR" sz="800" b="1" i="1" dirty="0" smtClean="0"/>
                        <a:t>, </a:t>
                      </a:r>
                      <a:r>
                        <a:rPr lang="ko-KR" altLang="en-US" sz="800" b="1" i="1" dirty="0" smtClean="0"/>
                        <a:t>위도</a:t>
                      </a:r>
                      <a:r>
                        <a:rPr lang="en-US" altLang="ko-KR" sz="800" b="1" i="1" dirty="0" smtClean="0"/>
                        <a:t>/</a:t>
                      </a:r>
                      <a:r>
                        <a:rPr lang="ko-KR" altLang="en-US" sz="800" b="1" i="1" dirty="0" smtClean="0"/>
                        <a:t>경도</a:t>
                      </a:r>
                      <a:r>
                        <a:rPr lang="en-US" altLang="ko-KR" sz="800" b="1" i="1" dirty="0" smtClean="0"/>
                        <a:t>, </a:t>
                      </a:r>
                      <a:r>
                        <a:rPr lang="ko-KR" altLang="en-US" sz="800" b="1" i="1" dirty="0" smtClean="0"/>
                        <a:t>고도</a:t>
                      </a:r>
                      <a:r>
                        <a:rPr lang="en-US" altLang="ko-KR" sz="800" b="1" i="1" dirty="0" smtClean="0"/>
                        <a:t>, </a:t>
                      </a:r>
                      <a:r>
                        <a:rPr lang="ko-KR" altLang="en-US" sz="800" b="1" i="1" dirty="0" smtClean="0"/>
                        <a:t>강도 단위 표시 및 오류 수정</a:t>
                      </a:r>
                      <a:endParaRPr lang="ko-KR" altLang="en-US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01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사이트 탭에서 산출물 </a:t>
                      </a:r>
                      <a:r>
                        <a:rPr lang="en-US" altLang="ko-KR" sz="800" dirty="0" smtClean="0"/>
                        <a:t>PPI,</a:t>
                      </a:r>
                      <a:r>
                        <a:rPr lang="ko-KR" altLang="en-US" sz="800" dirty="0" err="1" smtClean="0"/>
                        <a:t>대기수상체</a:t>
                      </a:r>
                      <a:r>
                        <a:rPr lang="ko-KR" altLang="en-US" sz="800" dirty="0" smtClean="0"/>
                        <a:t> 이외 것을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라벨에서 </a:t>
                      </a:r>
                      <a:r>
                        <a:rPr lang="en-US" altLang="ko-KR" sz="800" dirty="0" smtClean="0"/>
                        <a:t>"</a:t>
                      </a:r>
                      <a:r>
                        <a:rPr lang="ko-KR" altLang="en-US" sz="800" dirty="0" smtClean="0"/>
                        <a:t>고도</a:t>
                      </a:r>
                      <a:r>
                        <a:rPr lang="en-US" altLang="ko-KR" sz="800" dirty="0" smtClean="0"/>
                        <a:t>(km)" </a:t>
                      </a:r>
                      <a:r>
                        <a:rPr lang="ko-KR" altLang="en-US" sz="800" dirty="0" smtClean="0"/>
                        <a:t>나오지 않도록 수정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385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949280"/>
            <a:ext cx="4004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이외 항목을 포함 전체 약 </a:t>
            </a:r>
            <a:r>
              <a:rPr lang="en-US" altLang="ko-KR" sz="1100" dirty="0" smtClean="0"/>
              <a:t>60</a:t>
            </a:r>
            <a:r>
              <a:rPr lang="ko-KR" altLang="en-US" sz="1100" dirty="0" smtClean="0"/>
              <a:t>여건 개선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 작업을 진행함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0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70007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HSR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적용 </a:t>
                      </a:r>
                      <a:r>
                        <a:rPr lang="en-US" altLang="ko-KR" sz="1200" b="0" baseline="0" dirty="0" smtClean="0"/>
                        <a:t>MAPLE </a:t>
                      </a:r>
                      <a:r>
                        <a:rPr lang="ko-KR" altLang="en-US" sz="1200" b="0" baseline="0" dirty="0" smtClean="0"/>
                        <a:t>표출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HSR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적용 </a:t>
                      </a:r>
                      <a:r>
                        <a:rPr lang="en-US" altLang="ko-KR" sz="1200" b="0" baseline="0" dirty="0" smtClean="0"/>
                        <a:t>MAPLE </a:t>
                      </a:r>
                      <a:r>
                        <a:rPr lang="ko-KR" altLang="en-US" sz="1200" b="0" baseline="0" dirty="0" smtClean="0"/>
                        <a:t>표출 </a:t>
                      </a:r>
                      <a:r>
                        <a:rPr lang="en-US" altLang="ko-KR" sz="1200" b="0" baseline="0" dirty="0" smtClean="0"/>
                        <a:t>(QPF, </a:t>
                      </a:r>
                      <a:r>
                        <a:rPr lang="ko-KR" altLang="en-US" sz="1200" b="0" baseline="0" dirty="0" smtClean="0"/>
                        <a:t>낙뢰</a:t>
                      </a:r>
                      <a:r>
                        <a:rPr lang="en-US" altLang="ko-KR" sz="1200" b="0" baseline="0" dirty="0" smtClean="0"/>
                        <a:t>) , </a:t>
                      </a:r>
                      <a:r>
                        <a:rPr lang="ko-KR" altLang="en-US" sz="1200" b="0" baseline="0" dirty="0" smtClean="0"/>
                        <a:t>적용 단계라 </a:t>
                      </a:r>
                      <a:r>
                        <a:rPr lang="en-US" altLang="ko-KR" sz="1200" b="0" baseline="0" dirty="0" smtClean="0"/>
                        <a:t>4</a:t>
                      </a:r>
                      <a:r>
                        <a:rPr lang="ko-KR" altLang="en-US" sz="1200" b="0" baseline="0" dirty="0" smtClean="0"/>
                        <a:t>개 메뉴 표시 향후 </a:t>
                      </a:r>
                      <a:r>
                        <a:rPr lang="en-US" altLang="ko-KR" sz="1200" b="0" baseline="0" dirty="0" smtClean="0"/>
                        <a:t>HSR </a:t>
                      </a:r>
                      <a:r>
                        <a:rPr lang="ko-KR" altLang="en-US" sz="1200" b="0" baseline="0" dirty="0" smtClean="0"/>
                        <a:t>적용된 </a:t>
                      </a:r>
                      <a:r>
                        <a:rPr lang="en-US" altLang="ko-KR" sz="1200" b="0" baseline="0" dirty="0" smtClean="0"/>
                        <a:t>2</a:t>
                      </a:r>
                      <a:r>
                        <a:rPr lang="ko-KR" altLang="en-US" sz="1200" b="0" baseline="0" dirty="0" smtClean="0"/>
                        <a:t>개 항목만 유지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2204864"/>
            <a:ext cx="6444897" cy="3684685"/>
          </a:xfrm>
          <a:prstGeom prst="rect">
            <a:avLst/>
          </a:prstGeom>
        </p:spPr>
      </p:pic>
      <p:sp>
        <p:nvSpPr>
          <p:cNvPr id="6" name="사각형 설명선 3"/>
          <p:cNvSpPr/>
          <p:nvPr/>
        </p:nvSpPr>
        <p:spPr>
          <a:xfrm>
            <a:off x="5802728" y="2780928"/>
            <a:ext cx="2592288" cy="696836"/>
          </a:xfrm>
          <a:custGeom>
            <a:avLst/>
            <a:gdLst>
              <a:gd name="connsiteX0" fmla="*/ 0 w 2592288"/>
              <a:gd name="connsiteY0" fmla="*/ 0 h 1080120"/>
              <a:gd name="connsiteX1" fmla="*/ 432048 w 2592288"/>
              <a:gd name="connsiteY1" fmla="*/ 0 h 1080120"/>
              <a:gd name="connsiteX2" fmla="*/ 375441 w 2592288"/>
              <a:gd name="connsiteY2" fmla="*/ -926732 h 1080120"/>
              <a:gd name="connsiteX3" fmla="*/ 1080120 w 2592288"/>
              <a:gd name="connsiteY3" fmla="*/ 0 h 1080120"/>
              <a:gd name="connsiteX4" fmla="*/ 2592288 w 2592288"/>
              <a:gd name="connsiteY4" fmla="*/ 0 h 1080120"/>
              <a:gd name="connsiteX5" fmla="*/ 2592288 w 2592288"/>
              <a:gd name="connsiteY5" fmla="*/ 180020 h 1080120"/>
              <a:gd name="connsiteX6" fmla="*/ 2592288 w 2592288"/>
              <a:gd name="connsiteY6" fmla="*/ 180020 h 1080120"/>
              <a:gd name="connsiteX7" fmla="*/ 2592288 w 2592288"/>
              <a:gd name="connsiteY7" fmla="*/ 450050 h 1080120"/>
              <a:gd name="connsiteX8" fmla="*/ 2592288 w 2592288"/>
              <a:gd name="connsiteY8" fmla="*/ 1080120 h 1080120"/>
              <a:gd name="connsiteX9" fmla="*/ 1080120 w 2592288"/>
              <a:gd name="connsiteY9" fmla="*/ 1080120 h 1080120"/>
              <a:gd name="connsiteX10" fmla="*/ 432048 w 2592288"/>
              <a:gd name="connsiteY10" fmla="*/ 1080120 h 1080120"/>
              <a:gd name="connsiteX11" fmla="*/ 432048 w 2592288"/>
              <a:gd name="connsiteY11" fmla="*/ 1080120 h 1080120"/>
              <a:gd name="connsiteX12" fmla="*/ 0 w 2592288"/>
              <a:gd name="connsiteY12" fmla="*/ 1080120 h 1080120"/>
              <a:gd name="connsiteX13" fmla="*/ 0 w 2592288"/>
              <a:gd name="connsiteY13" fmla="*/ 450050 h 1080120"/>
              <a:gd name="connsiteX14" fmla="*/ 0 w 2592288"/>
              <a:gd name="connsiteY14" fmla="*/ 180020 h 1080120"/>
              <a:gd name="connsiteX15" fmla="*/ 0 w 2592288"/>
              <a:gd name="connsiteY15" fmla="*/ 180020 h 1080120"/>
              <a:gd name="connsiteX16" fmla="*/ 0 w 2592288"/>
              <a:gd name="connsiteY16" fmla="*/ 0 h 1080120"/>
              <a:gd name="connsiteX0" fmla="*/ 0 w 2592288"/>
              <a:gd name="connsiteY0" fmla="*/ 926732 h 2006852"/>
              <a:gd name="connsiteX1" fmla="*/ 432048 w 2592288"/>
              <a:gd name="connsiteY1" fmla="*/ 926732 h 2006852"/>
              <a:gd name="connsiteX2" fmla="*/ 375441 w 2592288"/>
              <a:gd name="connsiteY2" fmla="*/ 0 h 2006852"/>
              <a:gd name="connsiteX3" fmla="*/ 613395 w 2592288"/>
              <a:gd name="connsiteY3" fmla="*/ 955307 h 2006852"/>
              <a:gd name="connsiteX4" fmla="*/ 2592288 w 2592288"/>
              <a:gd name="connsiteY4" fmla="*/ 926732 h 2006852"/>
              <a:gd name="connsiteX5" fmla="*/ 2592288 w 2592288"/>
              <a:gd name="connsiteY5" fmla="*/ 1106752 h 2006852"/>
              <a:gd name="connsiteX6" fmla="*/ 2592288 w 2592288"/>
              <a:gd name="connsiteY6" fmla="*/ 1106752 h 2006852"/>
              <a:gd name="connsiteX7" fmla="*/ 2592288 w 2592288"/>
              <a:gd name="connsiteY7" fmla="*/ 1376782 h 2006852"/>
              <a:gd name="connsiteX8" fmla="*/ 2592288 w 2592288"/>
              <a:gd name="connsiteY8" fmla="*/ 2006852 h 2006852"/>
              <a:gd name="connsiteX9" fmla="*/ 1080120 w 2592288"/>
              <a:gd name="connsiteY9" fmla="*/ 2006852 h 2006852"/>
              <a:gd name="connsiteX10" fmla="*/ 432048 w 2592288"/>
              <a:gd name="connsiteY10" fmla="*/ 2006852 h 2006852"/>
              <a:gd name="connsiteX11" fmla="*/ 432048 w 2592288"/>
              <a:gd name="connsiteY11" fmla="*/ 2006852 h 2006852"/>
              <a:gd name="connsiteX12" fmla="*/ 0 w 2592288"/>
              <a:gd name="connsiteY12" fmla="*/ 2006852 h 2006852"/>
              <a:gd name="connsiteX13" fmla="*/ 0 w 2592288"/>
              <a:gd name="connsiteY13" fmla="*/ 1376782 h 2006852"/>
              <a:gd name="connsiteX14" fmla="*/ 0 w 2592288"/>
              <a:gd name="connsiteY14" fmla="*/ 1106752 h 2006852"/>
              <a:gd name="connsiteX15" fmla="*/ 0 w 2592288"/>
              <a:gd name="connsiteY15" fmla="*/ 1106752 h 2006852"/>
              <a:gd name="connsiteX16" fmla="*/ 0 w 2592288"/>
              <a:gd name="connsiteY16" fmla="*/ 926732 h 2006852"/>
              <a:gd name="connsiteX0" fmla="*/ 0 w 2592288"/>
              <a:gd name="connsiteY0" fmla="*/ 926732 h 2006852"/>
              <a:gd name="connsiteX1" fmla="*/ 432048 w 2592288"/>
              <a:gd name="connsiteY1" fmla="*/ 926732 h 2006852"/>
              <a:gd name="connsiteX2" fmla="*/ 375441 w 2592288"/>
              <a:gd name="connsiteY2" fmla="*/ 0 h 2006852"/>
              <a:gd name="connsiteX3" fmla="*/ 632445 w 2592288"/>
              <a:gd name="connsiteY3" fmla="*/ 926732 h 2006852"/>
              <a:gd name="connsiteX4" fmla="*/ 2592288 w 2592288"/>
              <a:gd name="connsiteY4" fmla="*/ 926732 h 2006852"/>
              <a:gd name="connsiteX5" fmla="*/ 2592288 w 2592288"/>
              <a:gd name="connsiteY5" fmla="*/ 1106752 h 2006852"/>
              <a:gd name="connsiteX6" fmla="*/ 2592288 w 2592288"/>
              <a:gd name="connsiteY6" fmla="*/ 1106752 h 2006852"/>
              <a:gd name="connsiteX7" fmla="*/ 2592288 w 2592288"/>
              <a:gd name="connsiteY7" fmla="*/ 1376782 h 2006852"/>
              <a:gd name="connsiteX8" fmla="*/ 2592288 w 2592288"/>
              <a:gd name="connsiteY8" fmla="*/ 2006852 h 2006852"/>
              <a:gd name="connsiteX9" fmla="*/ 1080120 w 2592288"/>
              <a:gd name="connsiteY9" fmla="*/ 2006852 h 2006852"/>
              <a:gd name="connsiteX10" fmla="*/ 432048 w 2592288"/>
              <a:gd name="connsiteY10" fmla="*/ 2006852 h 2006852"/>
              <a:gd name="connsiteX11" fmla="*/ 432048 w 2592288"/>
              <a:gd name="connsiteY11" fmla="*/ 2006852 h 2006852"/>
              <a:gd name="connsiteX12" fmla="*/ 0 w 2592288"/>
              <a:gd name="connsiteY12" fmla="*/ 2006852 h 2006852"/>
              <a:gd name="connsiteX13" fmla="*/ 0 w 2592288"/>
              <a:gd name="connsiteY13" fmla="*/ 1376782 h 2006852"/>
              <a:gd name="connsiteX14" fmla="*/ 0 w 2592288"/>
              <a:gd name="connsiteY14" fmla="*/ 1106752 h 2006852"/>
              <a:gd name="connsiteX15" fmla="*/ 0 w 2592288"/>
              <a:gd name="connsiteY15" fmla="*/ 1106752 h 2006852"/>
              <a:gd name="connsiteX16" fmla="*/ 0 w 2592288"/>
              <a:gd name="connsiteY16" fmla="*/ 926732 h 200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2288" h="2006852">
                <a:moveTo>
                  <a:pt x="0" y="926732"/>
                </a:moveTo>
                <a:lnTo>
                  <a:pt x="432048" y="926732"/>
                </a:lnTo>
                <a:lnTo>
                  <a:pt x="375441" y="0"/>
                </a:lnTo>
                <a:lnTo>
                  <a:pt x="632445" y="926732"/>
                </a:lnTo>
                <a:lnTo>
                  <a:pt x="2592288" y="926732"/>
                </a:lnTo>
                <a:lnTo>
                  <a:pt x="2592288" y="1106752"/>
                </a:lnTo>
                <a:lnTo>
                  <a:pt x="2592288" y="1106752"/>
                </a:lnTo>
                <a:lnTo>
                  <a:pt x="2592288" y="1376782"/>
                </a:lnTo>
                <a:lnTo>
                  <a:pt x="2592288" y="2006852"/>
                </a:lnTo>
                <a:lnTo>
                  <a:pt x="1080120" y="2006852"/>
                </a:lnTo>
                <a:lnTo>
                  <a:pt x="432048" y="2006852"/>
                </a:lnTo>
                <a:lnTo>
                  <a:pt x="432048" y="2006852"/>
                </a:lnTo>
                <a:lnTo>
                  <a:pt x="0" y="2006852"/>
                </a:lnTo>
                <a:lnTo>
                  <a:pt x="0" y="1376782"/>
                </a:lnTo>
                <a:lnTo>
                  <a:pt x="0" y="1106752"/>
                </a:lnTo>
                <a:lnTo>
                  <a:pt x="0" y="1106752"/>
                </a:lnTo>
                <a:lnTo>
                  <a:pt x="0" y="9267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43" y="3131443"/>
            <a:ext cx="2554213" cy="3272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95500" y="2599687"/>
            <a:ext cx="1268788" cy="1812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0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>
                <a:solidFill>
                  <a:srgbClr val="1CCAB9"/>
                </a:solidFill>
                <a:latin typeface="+mn-ea"/>
              </a:rPr>
              <a:t>2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유지보수 및 개선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06494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기존 </a:t>
                      </a:r>
                      <a:r>
                        <a:rPr lang="ko-KR" altLang="en-US" sz="1200" b="0" dirty="0" err="1" smtClean="0"/>
                        <a:t>예보기술과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MAPLE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표출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개선사유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기존 </a:t>
                      </a:r>
                      <a:r>
                        <a:rPr lang="ko-KR" altLang="en-US" sz="1200" b="0" dirty="0" err="1" smtClean="0"/>
                        <a:t>예보기술과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MAPLE</a:t>
                      </a:r>
                      <a:r>
                        <a:rPr lang="en-US" altLang="ko-KR" sz="1200" b="0" baseline="0" dirty="0" smtClean="0"/>
                        <a:t> (QPF, </a:t>
                      </a:r>
                      <a:r>
                        <a:rPr lang="ko-KR" altLang="en-US" sz="1200" b="0" baseline="0" dirty="0" smtClean="0"/>
                        <a:t>낙뢰</a:t>
                      </a:r>
                      <a:r>
                        <a:rPr lang="en-US" altLang="ko-KR" sz="1200" b="0" baseline="0" dirty="0" smtClean="0"/>
                        <a:t>) </a:t>
                      </a:r>
                      <a:r>
                        <a:rPr lang="ko-KR" altLang="en-US" sz="1200" b="0" baseline="0" dirty="0" smtClean="0"/>
                        <a:t>표출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2204864"/>
            <a:ext cx="6513196" cy="3731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00625" y="2609070"/>
            <a:ext cx="575806" cy="196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20736" y="645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2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</TotalTime>
  <Words>1962</Words>
  <Application>Microsoft Office PowerPoint</Application>
  <PresentationFormat>화면 슬라이드 쇼(4:3)</PresentationFormat>
  <Paragraphs>855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돋움</vt:lpstr>
      <vt:lpstr>맑은 고딕</vt:lpstr>
      <vt:lpstr>Arial</vt:lpstr>
      <vt:lpstr>Arial Rounded MT Bold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레이더분석과</cp:lastModifiedBy>
  <cp:revision>341</cp:revision>
  <dcterms:created xsi:type="dcterms:W3CDTF">2015-03-27T04:47:41Z</dcterms:created>
  <dcterms:modified xsi:type="dcterms:W3CDTF">2018-07-02T08:09:31Z</dcterms:modified>
</cp:coreProperties>
</file>