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9604950" cy="50406300"/>
  <p:notesSz cx="6858000" cy="9144000"/>
  <p:defaultTextStyle>
    <a:defPPr>
      <a:defRPr lang="ko-KR"/>
    </a:defPPr>
    <a:lvl1pPr marL="0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1pPr>
    <a:lvl2pPr marL="2571143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2pPr>
    <a:lvl3pPr marL="5142286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3pPr>
    <a:lvl4pPr marL="7713429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4pPr>
    <a:lvl5pPr marL="10284567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5pPr>
    <a:lvl6pPr marL="12855710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6pPr>
    <a:lvl7pPr marL="15426853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7pPr>
    <a:lvl8pPr marL="17997996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8pPr>
    <a:lvl9pPr marL="20569139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69" autoAdjust="0"/>
  </p:normalViewPr>
  <p:slideViewPr>
    <p:cSldViewPr>
      <p:cViewPr>
        <p:scale>
          <a:sx n="25" d="100"/>
          <a:sy n="25" d="100"/>
        </p:scale>
        <p:origin x="-710" y="-62"/>
      </p:cViewPr>
      <p:guideLst>
        <p:guide orient="horz" pos="15876"/>
        <p:guide pos="12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B4A00-340A-49BD-B60B-5499A082B8D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685800"/>
            <a:ext cx="2695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42D1-28D7-4FE8-9AF5-5C0F33BEFE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2571143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5142286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7713429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10284567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12855710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5426853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7997996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20569139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1213" y="685800"/>
            <a:ext cx="26955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요약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서론</a:t>
            </a:r>
          </a:p>
          <a:p>
            <a:r>
              <a:rPr lang="ko-KR" altLang="en-US" dirty="0" smtClean="0"/>
              <a:t>목적</a:t>
            </a:r>
          </a:p>
          <a:p>
            <a:r>
              <a:rPr lang="ko-KR" altLang="en-US" dirty="0" smtClean="0"/>
              <a:t>방법론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제공데이터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레이어</a:t>
            </a:r>
            <a:r>
              <a:rPr lang="en-US" altLang="ko-KR" dirty="0" smtClean="0"/>
              <a:t>) - )</a:t>
            </a:r>
          </a:p>
          <a:p>
            <a:r>
              <a:rPr lang="ko-KR" altLang="en-US" dirty="0" smtClean="0"/>
              <a:t>시스템구성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흐름 및 구성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-CGI-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-Flash-</a:t>
            </a:r>
            <a:r>
              <a:rPr lang="ko-KR" altLang="en-US" dirty="0" err="1" smtClean="0"/>
              <a:t>웹화면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주요 기능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스크린샷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삭제</a:t>
            </a:r>
          </a:p>
          <a:p>
            <a:r>
              <a:rPr lang="ko-KR" altLang="en-US" dirty="0" err="1" smtClean="0"/>
              <a:t>향후계획</a:t>
            </a:r>
            <a:endParaRPr lang="en-US" altLang="ko-KR" dirty="0" smtClean="0"/>
          </a:p>
          <a:p>
            <a:r>
              <a:rPr lang="en-US" altLang="ko-KR" dirty="0" smtClean="0"/>
              <a:t>--GIS </a:t>
            </a:r>
            <a:r>
              <a:rPr lang="ko-KR" altLang="en-US" dirty="0" smtClean="0"/>
              <a:t>특화기능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구역동기화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강수강도</a:t>
            </a:r>
            <a:r>
              <a:rPr lang="en-US" altLang="ko-KR" dirty="0" smtClean="0"/>
              <a:t>/AWS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지점 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방위각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면적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거리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계산 조회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42D1-28D7-4FE8-9AF5-5C0F33BEFE9B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42D1-28D7-4FE8-9AF5-5C0F33BEFE9B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0371" y="15658627"/>
            <a:ext cx="33664208" cy="108046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0743" y="28563570"/>
            <a:ext cx="27723465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4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6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6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4370548" y="14841855"/>
            <a:ext cx="38594200" cy="3161128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574202" y="14841855"/>
            <a:ext cx="115136263" cy="31611284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8519" y="32390726"/>
            <a:ext cx="33664208" cy="10011251"/>
          </a:xfrm>
        </p:spPr>
        <p:txBody>
          <a:bodyPr anchor="t"/>
          <a:lstStyle>
            <a:lvl1pPr algn="l">
              <a:defRPr sz="22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28519" y="21364344"/>
            <a:ext cx="33664208" cy="11026374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571143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142286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3pPr>
            <a:lvl4pPr marL="771342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4pPr>
            <a:lvl5pPr marL="10284567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5pPr>
            <a:lvl6pPr marL="1285571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6pPr>
            <a:lvl7pPr marL="15426853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7pPr>
            <a:lvl8pPr marL="1799799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8pPr>
            <a:lvl9pPr marL="2056913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574202" y="86449142"/>
            <a:ext cx="76865232" cy="244505556"/>
          </a:xfrm>
        </p:spPr>
        <p:txBody>
          <a:bodyPr/>
          <a:lstStyle>
            <a:lvl1pPr>
              <a:defRPr sz="15600"/>
            </a:lvl1pPr>
            <a:lvl2pPr>
              <a:defRPr sz="13400"/>
            </a:lvl2pPr>
            <a:lvl3pPr>
              <a:defRPr sz="11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099514" y="86449142"/>
            <a:ext cx="76865236" cy="244505556"/>
          </a:xfrm>
        </p:spPr>
        <p:txBody>
          <a:bodyPr/>
          <a:lstStyle>
            <a:lvl1pPr>
              <a:defRPr sz="15600"/>
            </a:lvl1pPr>
            <a:lvl2pPr>
              <a:defRPr sz="13400"/>
            </a:lvl2pPr>
            <a:lvl3pPr>
              <a:defRPr sz="11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248" y="2018589"/>
            <a:ext cx="35644455" cy="84010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80247" y="11283080"/>
            <a:ext cx="17499063" cy="4702251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71143" indent="0">
              <a:buNone/>
              <a:defRPr sz="11300" b="1"/>
            </a:lvl2pPr>
            <a:lvl3pPr marL="5142286" indent="0">
              <a:buNone/>
              <a:defRPr sz="10200" b="1"/>
            </a:lvl3pPr>
            <a:lvl4pPr marL="7713429" indent="0">
              <a:buNone/>
              <a:defRPr sz="9100" b="1"/>
            </a:lvl4pPr>
            <a:lvl5pPr marL="10284567" indent="0">
              <a:buNone/>
              <a:defRPr sz="9100" b="1"/>
            </a:lvl5pPr>
            <a:lvl6pPr marL="12855710" indent="0">
              <a:buNone/>
              <a:defRPr sz="9100" b="1"/>
            </a:lvl6pPr>
            <a:lvl7pPr marL="15426853" indent="0">
              <a:buNone/>
              <a:defRPr sz="9100" b="1"/>
            </a:lvl7pPr>
            <a:lvl8pPr marL="17997996" indent="0">
              <a:buNone/>
              <a:defRPr sz="9100" b="1"/>
            </a:lvl8pPr>
            <a:lvl9pPr marL="20569139" indent="0">
              <a:buNone/>
              <a:defRPr sz="9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80247" y="15985331"/>
            <a:ext cx="17499063" cy="29041967"/>
          </a:xfrm>
        </p:spPr>
        <p:txBody>
          <a:bodyPr/>
          <a:lstStyle>
            <a:lvl1pPr>
              <a:defRPr sz="13400"/>
            </a:lvl1pPr>
            <a:lvl2pPr>
              <a:defRPr sz="113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0118767" y="11283080"/>
            <a:ext cx="17505940" cy="4702251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71143" indent="0">
              <a:buNone/>
              <a:defRPr sz="11300" b="1"/>
            </a:lvl2pPr>
            <a:lvl3pPr marL="5142286" indent="0">
              <a:buNone/>
              <a:defRPr sz="10200" b="1"/>
            </a:lvl3pPr>
            <a:lvl4pPr marL="7713429" indent="0">
              <a:buNone/>
              <a:defRPr sz="9100" b="1"/>
            </a:lvl4pPr>
            <a:lvl5pPr marL="10284567" indent="0">
              <a:buNone/>
              <a:defRPr sz="9100" b="1"/>
            </a:lvl5pPr>
            <a:lvl6pPr marL="12855710" indent="0">
              <a:buNone/>
              <a:defRPr sz="9100" b="1"/>
            </a:lvl6pPr>
            <a:lvl7pPr marL="15426853" indent="0">
              <a:buNone/>
              <a:defRPr sz="9100" b="1"/>
            </a:lvl7pPr>
            <a:lvl8pPr marL="17997996" indent="0">
              <a:buNone/>
              <a:defRPr sz="9100" b="1"/>
            </a:lvl8pPr>
            <a:lvl9pPr marL="20569139" indent="0">
              <a:buNone/>
              <a:defRPr sz="9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118767" y="15985331"/>
            <a:ext cx="17505940" cy="29041967"/>
          </a:xfrm>
        </p:spPr>
        <p:txBody>
          <a:bodyPr/>
          <a:lstStyle>
            <a:lvl1pPr>
              <a:defRPr sz="13400"/>
            </a:lvl1pPr>
            <a:lvl2pPr>
              <a:defRPr sz="113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251" y="2006917"/>
            <a:ext cx="13029757" cy="8541068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84438" y="2006928"/>
            <a:ext cx="22140267" cy="43020381"/>
          </a:xfrm>
        </p:spPr>
        <p:txBody>
          <a:bodyPr/>
          <a:lstStyle>
            <a:lvl1pPr>
              <a:defRPr sz="18300"/>
            </a:lvl1pPr>
            <a:lvl2pPr>
              <a:defRPr sz="15600"/>
            </a:lvl2pPr>
            <a:lvl3pPr>
              <a:defRPr sz="134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80251" y="10547996"/>
            <a:ext cx="13029757" cy="34479313"/>
          </a:xfrm>
        </p:spPr>
        <p:txBody>
          <a:bodyPr/>
          <a:lstStyle>
            <a:lvl1pPr marL="0" indent="0">
              <a:buNone/>
              <a:defRPr sz="8100"/>
            </a:lvl1pPr>
            <a:lvl2pPr marL="2571143" indent="0">
              <a:buNone/>
              <a:defRPr sz="7000"/>
            </a:lvl2pPr>
            <a:lvl3pPr marL="5142286" indent="0">
              <a:buNone/>
              <a:defRPr sz="5400"/>
            </a:lvl3pPr>
            <a:lvl4pPr marL="7713429" indent="0">
              <a:buNone/>
              <a:defRPr sz="4800"/>
            </a:lvl4pPr>
            <a:lvl5pPr marL="10284567" indent="0">
              <a:buNone/>
              <a:defRPr sz="4800"/>
            </a:lvl5pPr>
            <a:lvl6pPr marL="12855710" indent="0">
              <a:buNone/>
              <a:defRPr sz="4800"/>
            </a:lvl6pPr>
            <a:lvl7pPr marL="15426853" indent="0">
              <a:buNone/>
              <a:defRPr sz="4800"/>
            </a:lvl7pPr>
            <a:lvl8pPr marL="17997996" indent="0">
              <a:buNone/>
              <a:defRPr sz="4800"/>
            </a:lvl8pPr>
            <a:lvl9pPr marL="20569139" indent="0">
              <a:buNone/>
              <a:defRPr sz="4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2846" y="35284410"/>
            <a:ext cx="23762970" cy="4165524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62846" y="4503896"/>
            <a:ext cx="23762970" cy="30243780"/>
          </a:xfrm>
        </p:spPr>
        <p:txBody>
          <a:bodyPr/>
          <a:lstStyle>
            <a:lvl1pPr marL="0" indent="0">
              <a:buNone/>
              <a:defRPr sz="18300"/>
            </a:lvl1pPr>
            <a:lvl2pPr marL="2571143" indent="0">
              <a:buNone/>
              <a:defRPr sz="15600"/>
            </a:lvl2pPr>
            <a:lvl3pPr marL="5142286" indent="0">
              <a:buNone/>
              <a:defRPr sz="13400"/>
            </a:lvl3pPr>
            <a:lvl4pPr marL="7713429" indent="0">
              <a:buNone/>
              <a:defRPr sz="11300"/>
            </a:lvl4pPr>
            <a:lvl5pPr marL="10284567" indent="0">
              <a:buNone/>
              <a:defRPr sz="11300"/>
            </a:lvl5pPr>
            <a:lvl6pPr marL="12855710" indent="0">
              <a:buNone/>
              <a:defRPr sz="11300"/>
            </a:lvl6pPr>
            <a:lvl7pPr marL="15426853" indent="0">
              <a:buNone/>
              <a:defRPr sz="11300"/>
            </a:lvl7pPr>
            <a:lvl8pPr marL="17997996" indent="0">
              <a:buNone/>
              <a:defRPr sz="11300"/>
            </a:lvl8pPr>
            <a:lvl9pPr marL="20569139" indent="0">
              <a:buNone/>
              <a:defRPr sz="11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762846" y="39449934"/>
            <a:ext cx="23762970" cy="5915736"/>
          </a:xfrm>
        </p:spPr>
        <p:txBody>
          <a:bodyPr/>
          <a:lstStyle>
            <a:lvl1pPr marL="0" indent="0">
              <a:buNone/>
              <a:defRPr sz="8100"/>
            </a:lvl1pPr>
            <a:lvl2pPr marL="2571143" indent="0">
              <a:buNone/>
              <a:defRPr sz="7000"/>
            </a:lvl2pPr>
            <a:lvl3pPr marL="5142286" indent="0">
              <a:buNone/>
              <a:defRPr sz="5400"/>
            </a:lvl3pPr>
            <a:lvl4pPr marL="7713429" indent="0">
              <a:buNone/>
              <a:defRPr sz="4800"/>
            </a:lvl4pPr>
            <a:lvl5pPr marL="10284567" indent="0">
              <a:buNone/>
              <a:defRPr sz="4800"/>
            </a:lvl5pPr>
            <a:lvl6pPr marL="12855710" indent="0">
              <a:buNone/>
              <a:defRPr sz="4800"/>
            </a:lvl6pPr>
            <a:lvl7pPr marL="15426853" indent="0">
              <a:buNone/>
              <a:defRPr sz="4800"/>
            </a:lvl7pPr>
            <a:lvl8pPr marL="17997996" indent="0">
              <a:buNone/>
              <a:defRPr sz="4800"/>
            </a:lvl8pPr>
            <a:lvl9pPr marL="20569139" indent="0">
              <a:buNone/>
              <a:defRPr sz="4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80248" y="2018589"/>
            <a:ext cx="35644455" cy="8401050"/>
          </a:xfrm>
          <a:prstGeom prst="rect">
            <a:avLst/>
          </a:prstGeom>
        </p:spPr>
        <p:txBody>
          <a:bodyPr vert="horz" lIns="514229" tIns="257114" rIns="514229" bIns="25711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80248" y="11761481"/>
            <a:ext cx="35644455" cy="33265828"/>
          </a:xfrm>
          <a:prstGeom prst="rect">
            <a:avLst/>
          </a:prstGeom>
        </p:spPr>
        <p:txBody>
          <a:bodyPr vert="horz" lIns="514229" tIns="257114" rIns="514229" bIns="25711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80248" y="46719183"/>
            <a:ext cx="9241155" cy="2683669"/>
          </a:xfrm>
          <a:prstGeom prst="rect">
            <a:avLst/>
          </a:prstGeom>
        </p:spPr>
        <p:txBody>
          <a:bodyPr vert="horz" lIns="514229" tIns="257114" rIns="514229" bIns="257114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E06A-D832-4FF1-B289-8C926FBA8CD2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531691" y="46719183"/>
            <a:ext cx="12541568" cy="2683669"/>
          </a:xfrm>
          <a:prstGeom prst="rect">
            <a:avLst/>
          </a:prstGeom>
        </p:spPr>
        <p:txBody>
          <a:bodyPr vert="horz" lIns="514229" tIns="257114" rIns="514229" bIns="257114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8383548" y="46719183"/>
            <a:ext cx="9241155" cy="2683669"/>
          </a:xfrm>
          <a:prstGeom prst="rect">
            <a:avLst/>
          </a:prstGeom>
        </p:spPr>
        <p:txBody>
          <a:bodyPr vert="horz" lIns="514229" tIns="257114" rIns="514229" bIns="257114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2286" rtl="0" eaLnBrk="1" latinLnBrk="1" hangingPunct="1">
        <a:spcBef>
          <a:spcPct val="0"/>
        </a:spcBef>
        <a:buNone/>
        <a:defRPr sz="2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357" indent="-1928357" algn="l" defTabSz="5142286" rtl="0" eaLnBrk="1" latinLnBrk="1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105" indent="-1606962" algn="l" defTabSz="5142286" rtl="0" eaLnBrk="1" latinLnBrk="1" hangingPunct="1">
        <a:spcBef>
          <a:spcPct val="20000"/>
        </a:spcBef>
        <a:buFont typeface="Arial" pitchFamily="34" charset="0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57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995" indent="-1285571" algn="l" defTabSz="5142286" rtl="0" eaLnBrk="1" latinLnBrk="1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0138" indent="-1285571" algn="l" defTabSz="5142286" rtl="0" eaLnBrk="1" latinLnBrk="1" hangingPunct="1">
        <a:spcBef>
          <a:spcPct val="20000"/>
        </a:spcBef>
        <a:buFont typeface="Arial" pitchFamily="34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281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2424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3567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4710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143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286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429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567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710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853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996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9139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751" y="209865"/>
            <a:ext cx="38942884" cy="367200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337" y="4896897"/>
            <a:ext cx="19358125" cy="42484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150" y="4068740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서    </a:t>
            </a:r>
            <a:r>
              <a:rPr lang="ko-KR" alt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론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4508" y="483559"/>
            <a:ext cx="37796072" cy="85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397" tIns="33198" rIns="66397" bIns="33198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GIS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기반 이중편파 레이더분석 시스템</a:t>
            </a:r>
            <a:endParaRPr lang="en-US" altLang="ko-KR" sz="54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3018" y="1386794"/>
            <a:ext cx="11048937" cy="1059624"/>
          </a:xfrm>
          <a:prstGeom prst="rect">
            <a:avLst/>
          </a:prstGeom>
          <a:noFill/>
        </p:spPr>
        <p:txBody>
          <a:bodyPr wrap="none" lIns="66397" tIns="33198" rIns="66397" bIns="33198" anchor="t">
            <a:spAutoFit/>
          </a:bodyPr>
          <a:lstStyle/>
          <a:p>
            <a:pPr algn="ctr" defTabSz="3137062">
              <a:lnSpc>
                <a:spcPct val="150000"/>
              </a:lnSpc>
              <a:defRPr/>
            </a:pPr>
            <a:r>
              <a:rPr lang="ko-KR" altLang="en-US" sz="43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김언식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노미현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남경엽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장근일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이정환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nl-NL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endParaRPr lang="en-GB" altLang="ko-KR" sz="4300" dirty="0">
              <a:solidFill>
                <a:schemeClr val="accent6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6101747" y="2736292"/>
            <a:ext cx="7132802" cy="5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6397" tIns="33198" rIns="66397" bIns="33198" anchor="ctr">
            <a:spAutoFit/>
          </a:bodyPr>
          <a:lstStyle/>
          <a:p>
            <a:pPr algn="ctr"/>
            <a:r>
              <a:rPr lang="en-US" altLang="ko-KR" sz="32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ko-KR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기상청 기상레이더센터 </a:t>
            </a:r>
            <a:r>
              <a:rPr lang="ko-KR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레이더분석과</a:t>
            </a:r>
            <a:endParaRPr lang="en-US" altLang="ko-KR" sz="3200" dirty="0">
              <a:solidFill>
                <a:schemeClr val="accent6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1853624" y="1476456"/>
            <a:ext cx="6226316" cy="1872207"/>
            <a:chOff x="523533" y="656037"/>
            <a:chExt cx="5534502" cy="2066087"/>
          </a:xfrm>
        </p:grpSpPr>
        <p:pic>
          <p:nvPicPr>
            <p:cNvPr id="12" name="Picture 3" descr="D:\19=레이더 분석과\로고\정부로고_by인해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8001" t="28034" r="17653" b="22682"/>
            <a:stretch/>
          </p:blipFill>
          <p:spPr bwMode="auto">
            <a:xfrm>
              <a:off x="523533" y="656037"/>
              <a:ext cx="1920850" cy="206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2285442" y="982947"/>
              <a:ext cx="3772593" cy="143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798" tIns="32399" rIns="64798" bIns="32399" anchor="ctr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  <a:cs typeface="Arial Unicode MS" pitchFamily="50" charset="-127"/>
                </a:rPr>
                <a:t>기상레이더센터</a:t>
              </a:r>
              <a:endParaRPr lang="en-US" altLang="ko-KR" sz="48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Arial Unicode MS" pitchFamily="50" charset="-127"/>
              </a:endParaRPr>
            </a:p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  <a:cs typeface="Arial Unicode MS" pitchFamily="50" charset="-127"/>
                </a:rPr>
                <a:t>Weather Radar Center</a:t>
              </a:r>
              <a:endParaRPr lang="en-US" altLang="ko-KR" sz="3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Arial Unicode MS" pitchFamily="50" charset="-127"/>
              </a:endParaRPr>
            </a:p>
          </p:txBody>
        </p:sp>
      </p:grp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504331" y="5235405"/>
            <a:ext cx="18872822" cy="342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기상청은 </a:t>
            </a:r>
            <a:r>
              <a:rPr lang="en-US" altLang="ko-KR" sz="2700" b="1" spc="-140" dirty="0">
                <a:cs typeface="Arial Unicode MS" pitchFamily="50" charset="-127"/>
              </a:rPr>
              <a:t>2000</a:t>
            </a:r>
            <a:r>
              <a:rPr lang="ko-KR" altLang="en-US" sz="2700" b="1" spc="-140" dirty="0">
                <a:cs typeface="Arial Unicode MS" pitchFamily="50" charset="-127"/>
              </a:rPr>
              <a:t>년 디지털 자료 서비스 체계를 갖춘 이후부터 각 지점별 레이더 자료를 수집하여 레이더 합성영상을 제공하는 레이더표출시스템을 운영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그러나</a:t>
            </a:r>
            <a:r>
              <a:rPr lang="en-US" altLang="ko-KR" sz="2700" b="1" spc="-140" dirty="0">
                <a:cs typeface="Arial Unicode MS" pitchFamily="50" charset="-127"/>
              </a:rPr>
              <a:t> </a:t>
            </a:r>
            <a:r>
              <a:rPr lang="ko-KR" altLang="en-US" sz="2700" b="1" spc="-140" dirty="0">
                <a:cs typeface="Arial Unicode MS" pitchFamily="50" charset="-127"/>
              </a:rPr>
              <a:t>레이더표출시스템은 자료 처리된 정적 이미지 기반으로 자료를 빠르게 표시 할 수 있는 장점이 있지만 </a:t>
            </a:r>
            <a:r>
              <a:rPr lang="en-US" altLang="ko-KR" sz="2700" b="1" spc="-140" dirty="0">
                <a:cs typeface="Arial Unicode MS" pitchFamily="50" charset="-127"/>
              </a:rPr>
              <a:t>GIS</a:t>
            </a:r>
            <a:r>
              <a:rPr lang="ko-KR" altLang="en-US" sz="2700" b="1" spc="-140" dirty="0">
                <a:cs typeface="Arial Unicode MS" pitchFamily="50" charset="-127"/>
              </a:rPr>
              <a:t>와 연동하거나 고해상도 표출</a:t>
            </a:r>
            <a:r>
              <a:rPr lang="en-US" altLang="ko-KR" sz="2700" b="1" spc="-140" dirty="0">
                <a:cs typeface="Arial Unicode MS" pitchFamily="50" charset="-127"/>
              </a:rPr>
              <a:t>, </a:t>
            </a:r>
            <a:r>
              <a:rPr lang="ko-KR" altLang="en-US" sz="2700" b="1" spc="-140" dirty="0">
                <a:cs typeface="Arial Unicode MS" pitchFamily="50" charset="-127"/>
              </a:rPr>
              <a:t>다양한 자료와 중첩분석에는 한계가 있음</a:t>
            </a:r>
            <a:endParaRPr lang="en-US" altLang="ko-KR" sz="2700" b="1" dirty="0">
              <a:solidFill>
                <a:srgbClr val="FF0000"/>
              </a:solidFill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11" dirty="0">
                <a:latin typeface="+mn-ea"/>
                <a:cs typeface="Arial Unicode MS" pitchFamily="50" charset="-127"/>
              </a:rPr>
              <a:t>본 시스템은 기상레이더 자료를 보다 정확하고 정교하게 표출하며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GIS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서비스 바탕에 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AWS, 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위성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예측자료등과 다양한 중첩서비스를 웹 방식으로 제공 하고 있음 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(2016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년 개발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2017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년 시험운영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2018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년 현업 운영 중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)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0337" y="10477579"/>
            <a:ext cx="19358125" cy="3924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150" y="9649425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목   적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504331" y="10816084"/>
            <a:ext cx="18872822" cy="301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최근 공통된 웹 시스템의 사용자 경험 </a:t>
            </a:r>
            <a:r>
              <a:rPr lang="en-US" altLang="ko-KR" sz="2700" b="1" spc="-140" dirty="0">
                <a:cs typeface="Arial Unicode MS" pitchFamily="50" charset="-127"/>
              </a:rPr>
              <a:t>(UX)</a:t>
            </a:r>
            <a:r>
              <a:rPr lang="ko-KR" altLang="en-US" sz="2700" b="1" spc="-140" dirty="0">
                <a:cs typeface="Arial Unicode MS" pitchFamily="50" charset="-127"/>
              </a:rPr>
              <a:t>을 적용하여 시스템의 활용성을 높임</a:t>
            </a:r>
            <a:endParaRPr lang="en-US" altLang="ko-KR" sz="2700" b="1" spc="-140" dirty="0"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해상도 높은 자료와 </a:t>
            </a:r>
            <a:r>
              <a:rPr lang="en-US" altLang="ko-KR" sz="2700" b="1" spc="-140" dirty="0">
                <a:latin typeface="+mn-ea"/>
                <a:cs typeface="Arial Unicode MS" pitchFamily="50" charset="-127"/>
              </a:rPr>
              <a:t>GIS </a:t>
            </a: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서비스를 도입하여 정확한 위치 확인 및 확대된 정밀 영상자료 분석이 가능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사용자 의도에 따라 자료를 조합 하거나 중첩 표출하여 동시에 종합적 영상 분석 업무 가능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defRPr/>
            </a:pP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>
                <a:latin typeface="+mn-ea"/>
                <a:cs typeface="Arial Unicode MS" pitchFamily="50" charset="-127"/>
              </a:rPr>
              <a:t>본 시스템 서비스를 통하여 </a:t>
            </a:r>
            <a:r>
              <a:rPr lang="ko-KR" altLang="en-US" sz="2700" b="1" dirty="0" err="1">
                <a:latin typeface="+mn-ea"/>
                <a:cs typeface="Arial Unicode MS" pitchFamily="50" charset="-127"/>
              </a:rPr>
              <a:t>예보관의</a:t>
            </a:r>
            <a:r>
              <a:rPr lang="ko-KR" altLang="en-US" sz="2700" b="1" dirty="0">
                <a:latin typeface="+mn-ea"/>
                <a:cs typeface="Arial Unicode MS" pitchFamily="50" charset="-127"/>
              </a:rPr>
              <a:t> 기상레이더 자료 예보업무 활용을 높이는데 최종 목적이 있음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28040" y="4891436"/>
            <a:ext cx="19358125" cy="450824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905853" y="4063278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시스템 구축 결과 화면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493" y="15806168"/>
            <a:ext cx="19358125" cy="101890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8305" y="14978014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시스템 처리 대상 자료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12097619" y="17138254"/>
            <a:ext cx="7200800" cy="217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각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레이어는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독립적 데이터로 사용자의 조작에 따라 레이더분석시스템 화면에서 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On/Off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가 가능함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부가정보는 기상정보 분석의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활용성을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제고하기 위해 별도로 제작된 자료</a:t>
            </a:r>
            <a:r>
              <a:rPr lang="ko-KR" altLang="en-US" sz="2700" b="1" dirty="0">
                <a:latin typeface="+mn-ea"/>
                <a:cs typeface="Arial Unicode MS" pitchFamily="50" charset="-127"/>
              </a:rPr>
              <a:t>임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0337" y="27327458"/>
            <a:ext cx="19358125" cy="174618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150" y="26499293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자료 처리 </a:t>
            </a:r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방법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504331" y="31079317"/>
            <a:ext cx="18872822" cy="51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>
                <a:latin typeface="+mn-ea"/>
                <a:cs typeface="Arial Unicode MS" pitchFamily="50" charset="-127"/>
              </a:rPr>
              <a:t>자료표출 흐름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0337" y="46049529"/>
            <a:ext cx="19358125" cy="3924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8150" y="45221375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향후 계획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504331" y="46388040"/>
            <a:ext cx="18872822" cy="259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현재 </a:t>
            </a:r>
            <a:r>
              <a:rPr lang="en-US" altLang="ko-KR" sz="2700" b="1" spc="-140" dirty="0">
                <a:cs typeface="Arial Unicode MS" pitchFamily="50" charset="-127"/>
              </a:rPr>
              <a:t>GIS </a:t>
            </a:r>
            <a:r>
              <a:rPr lang="ko-KR" altLang="en-US" sz="2700" b="1" spc="-140" dirty="0">
                <a:cs typeface="Arial Unicode MS" pitchFamily="50" charset="-127"/>
              </a:rPr>
              <a:t>서비스 모듈의 표출시간 단축</a:t>
            </a:r>
            <a:r>
              <a:rPr lang="en-US" altLang="ko-KR" sz="2700" b="1" spc="-140" dirty="0">
                <a:cs typeface="Arial Unicode MS" pitchFamily="50" charset="-127"/>
              </a:rPr>
              <a:t>, </a:t>
            </a:r>
            <a:r>
              <a:rPr lang="ko-KR" altLang="en-US" sz="2700" b="1" spc="-140" dirty="0">
                <a:cs typeface="Arial Unicode MS" pitchFamily="50" charset="-127"/>
              </a:rPr>
              <a:t>성능 향상을 위해 </a:t>
            </a:r>
            <a:r>
              <a:rPr lang="ko-KR" altLang="en-US" sz="2700" b="1" spc="-140" dirty="0" err="1">
                <a:cs typeface="Arial Unicode MS" pitchFamily="50" charset="-127"/>
              </a:rPr>
              <a:t>오픈소스</a:t>
            </a:r>
            <a:r>
              <a:rPr lang="ko-KR" altLang="en-US" sz="2700" b="1" spc="-140" dirty="0">
                <a:cs typeface="Arial Unicode MS" pitchFamily="50" charset="-127"/>
              </a:rPr>
              <a:t> </a:t>
            </a:r>
            <a:r>
              <a:rPr lang="en-US" altLang="ko-KR" sz="2700" b="1" spc="-140" dirty="0">
                <a:cs typeface="Arial Unicode MS" pitchFamily="50" charset="-127"/>
              </a:rPr>
              <a:t>GIS </a:t>
            </a:r>
            <a:r>
              <a:rPr lang="ko-KR" altLang="en-US" sz="2700" b="1" spc="-140" dirty="0">
                <a:cs typeface="Arial Unicode MS" pitchFamily="50" charset="-127"/>
              </a:rPr>
              <a:t>서비스로 교체 작업 중</a:t>
            </a:r>
            <a:endParaRPr lang="en-US" altLang="ko-KR" sz="2700" b="1" spc="-140" dirty="0"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개선된 </a:t>
            </a:r>
            <a:r>
              <a:rPr lang="ko-KR" altLang="en-US" sz="2700" b="1" spc="-140" dirty="0" err="1">
                <a:latin typeface="+mn-ea"/>
                <a:cs typeface="Arial Unicode MS" pitchFamily="50" charset="-127"/>
              </a:rPr>
              <a:t>대기수상체</a:t>
            </a: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 정보를 포함하는  고해상도 </a:t>
            </a:r>
            <a:r>
              <a:rPr lang="en-US" altLang="ko-KR" sz="2700" b="1" spc="-140" dirty="0">
                <a:latin typeface="+mn-ea"/>
                <a:cs typeface="Arial Unicode MS" pitchFamily="50" charset="-127"/>
              </a:rPr>
              <a:t>3</a:t>
            </a: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차원자료 제공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gray">
          <a:xfrm>
            <a:off x="648347" y="22394838"/>
            <a:ext cx="4320478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en-US" altLang="ko-KR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차원 레이더 자료 표출 구성</a:t>
            </a:r>
            <a:endParaRPr lang="en-US" altLang="ko-KR" sz="2100" kern="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gray">
          <a:xfrm>
            <a:off x="576339" y="16202149"/>
            <a:ext cx="352839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자료 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r>
              <a:rPr lang="ko-KR" altLang="en-US" sz="2100" kern="0" dirty="0" err="1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레이어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구성</a:t>
            </a:r>
            <a:endParaRPr lang="en-US" altLang="ko-KR" sz="2100" kern="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gray">
          <a:xfrm>
            <a:off x="20306534" y="5184929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시스템 </a:t>
            </a:r>
            <a:r>
              <a:rPr lang="en-US" altLang="ko-KR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화면 및 주요 </a:t>
            </a:r>
            <a:r>
              <a:rPr lang="en-US" altLang="ko-KR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UX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gray">
          <a:xfrm>
            <a:off x="20162516" y="16274160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ko-KR" altLang="en-US" sz="2100" kern="0" dirty="0" err="1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레이어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표출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gray">
          <a:xfrm>
            <a:off x="20162516" y="37948568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en-US" altLang="ko-KR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차원 레이더 자료 표출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gray">
          <a:xfrm>
            <a:off x="20234525" y="43853227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지점 상세분석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gray">
          <a:xfrm>
            <a:off x="20162516" y="21674764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 err="1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레이어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중첩 표출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gray">
          <a:xfrm>
            <a:off x="720353" y="27795436"/>
            <a:ext cx="3672410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자료 표출 처리 순서</a:t>
            </a:r>
            <a:endParaRPr lang="en-US" altLang="ko-KR" sz="2100" kern="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1922517"/>
              </p:ext>
            </p:extLst>
          </p:nvPr>
        </p:nvGraphicFramePr>
        <p:xfrm>
          <a:off x="792363" y="17138254"/>
          <a:ext cx="11089283" cy="453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226"/>
                <a:gridCol w="1440160"/>
                <a:gridCol w="2520280"/>
                <a:gridCol w="5544617"/>
              </a:tblGrid>
              <a:tr h="3038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자료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레이어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내용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835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지형정보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kumimoji="0"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GIS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행정경계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군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읍면동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경계 정보와 명칭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음영기복도</a:t>
                      </a:r>
                      <a:endParaRPr lang="ko-KR" altLang="en-US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지형정보의 고저 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927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기상레이더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합성정보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유관기관 및 국외 지점의 레이더합성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지점정보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유관기관의 각 지점별 레이더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낙뢰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바람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위성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MAPLE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부가정보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지점정보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예보구역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29"/>
          <p:cNvSpPr txBox="1">
            <a:spLocks noChangeArrowheads="1"/>
          </p:cNvSpPr>
          <p:nvPr/>
        </p:nvSpPr>
        <p:spPr bwMode="auto">
          <a:xfrm>
            <a:off x="720355" y="23402950"/>
            <a:ext cx="11377264" cy="17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3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차원 레이더 자료 표출은 각 지점에서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고도각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별로 저장된 레이더 자료를 사용하여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지점 중심에서 특정 방향의 정보를 취합하여 표출</a:t>
            </a:r>
            <a:r>
              <a:rPr lang="ko-KR" altLang="en-US" sz="2700" b="1" dirty="0">
                <a:latin typeface="+mn-ea"/>
                <a:cs typeface="Arial Unicode MS" pitchFamily="50" charset="-127"/>
              </a:rPr>
              <a:t>함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부가정보는 기상정보 분석의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활용성을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제고하기 위해 별도로 제작된 자료</a:t>
            </a:r>
            <a:r>
              <a:rPr lang="ko-KR" altLang="en-US" sz="2700" b="1" dirty="0">
                <a:latin typeface="+mn-ea"/>
                <a:cs typeface="Arial Unicode MS" pitchFamily="50" charset="-127"/>
              </a:rPr>
              <a:t>임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1922517"/>
              </p:ext>
            </p:extLst>
          </p:nvPr>
        </p:nvGraphicFramePr>
        <p:xfrm>
          <a:off x="792313" y="21962790"/>
          <a:ext cx="11089283" cy="453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226"/>
                <a:gridCol w="1440160"/>
                <a:gridCol w="2520280"/>
                <a:gridCol w="5544617"/>
              </a:tblGrid>
              <a:tr h="3038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자료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레이어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내용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835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지형정보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kumimoji="0"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GIS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행정경계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군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읍면동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경계 정보와 명칭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음영기복도</a:t>
                      </a:r>
                      <a:endParaRPr lang="ko-KR" altLang="en-US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지형정보의 고저 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927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기상레이더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합성정보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유관기관 및 국외 지점의 레이더합성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지점정보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유관기관의 각 지점별 레이더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낙뢰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바람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위성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MAPLE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부가정보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지점정보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예보구역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458</Words>
  <Application>Microsoft Office PowerPoint</Application>
  <PresentationFormat>사용자 지정</PresentationFormat>
  <Paragraphs>96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김언식</dc:creator>
  <cp:lastModifiedBy>김언식</cp:lastModifiedBy>
  <cp:revision>101</cp:revision>
  <dcterms:created xsi:type="dcterms:W3CDTF">2018-10-14T02:41:58Z</dcterms:created>
  <dcterms:modified xsi:type="dcterms:W3CDTF">2018-10-14T07:52:09Z</dcterms:modified>
</cp:coreProperties>
</file>