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2" r:id="rId4"/>
    <p:sldId id="266" r:id="rId5"/>
    <p:sldId id="278" r:id="rId6"/>
    <p:sldId id="282" r:id="rId7"/>
    <p:sldId id="279" r:id="rId8"/>
    <p:sldId id="283" r:id="rId9"/>
    <p:sldId id="280" r:id="rId10"/>
    <p:sldId id="281" r:id="rId11"/>
    <p:sldId id="285" r:id="rId12"/>
    <p:sldId id="258" r:id="rId13"/>
    <p:sldId id="260" r:id="rId14"/>
    <p:sldId id="261" r:id="rId15"/>
    <p:sldId id="263" r:id="rId16"/>
    <p:sldId id="269" r:id="rId17"/>
    <p:sldId id="270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FA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0" autoAdjust="0"/>
    <p:restoredTop sz="88889" autoAdjust="0"/>
  </p:normalViewPr>
  <p:slideViewPr>
    <p:cSldViewPr>
      <p:cViewPr>
        <p:scale>
          <a:sx n="125" d="100"/>
          <a:sy n="125" d="100"/>
        </p:scale>
        <p:origin x="420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8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48790-DE94-4D45-88C8-37910C92F111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3AE8B-0381-497A-A6F4-8F25EE1F7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63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6352E-465B-4E38-AB1A-8B0F7C39FF8F}" type="datetimeFigureOut">
              <a:rPr lang="ko-KR" altLang="en-US" smtClean="0"/>
              <a:t>2017-11-27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EDB07-228B-410E-A86D-4501B5F20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3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형상관리 방안과 절차는 별도 문서로 작성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변경요청서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형상관리방안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내년 </a:t>
            </a:r>
            <a:r>
              <a:rPr lang="ko-KR" altLang="en-US" dirty="0" err="1" smtClean="0"/>
              <a:t>부터</a:t>
            </a:r>
            <a:r>
              <a:rPr lang="ko-KR" altLang="en-US" baseline="0" dirty="0" smtClean="0"/>
              <a:t> 유지보수 및 개선 작업의 비중이 </a:t>
            </a:r>
            <a:r>
              <a:rPr lang="en-US" altLang="ko-KR" baseline="0" dirty="0" smtClean="0"/>
              <a:t>80%, </a:t>
            </a:r>
            <a:r>
              <a:rPr lang="ko-KR" altLang="en-US" baseline="0" dirty="0" smtClean="0"/>
              <a:t>형상관리 부분이 </a:t>
            </a:r>
            <a:r>
              <a:rPr lang="en-US" altLang="ko-KR" baseline="0" dirty="0" smtClean="0"/>
              <a:t>20%</a:t>
            </a:r>
            <a:r>
              <a:rPr lang="ko-KR" altLang="en-US" baseline="0" dirty="0" smtClean="0"/>
              <a:t>로 바뀔 것으로 예측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EDB07-228B-410E-A86D-4501B5F20D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34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EDB07-228B-410E-A86D-4501B5F20D4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40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OpenAPI</a:t>
            </a:r>
            <a:r>
              <a:rPr lang="ko-KR" altLang="en-US" dirty="0" smtClean="0"/>
              <a:t>를 사용하였는데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Crome</a:t>
            </a:r>
            <a:r>
              <a:rPr lang="en-US" altLang="ko-KR" dirty="0" smtClean="0"/>
              <a:t> </a:t>
            </a:r>
            <a:r>
              <a:rPr lang="ko-KR" altLang="en-US" dirty="0" smtClean="0"/>
              <a:t>브라우저는 문제가 없었지만 </a:t>
            </a:r>
            <a:r>
              <a:rPr lang="en-US" altLang="ko-KR" dirty="0" smtClean="0"/>
              <a:t>explorer</a:t>
            </a:r>
            <a:r>
              <a:rPr lang="ko-KR" altLang="en-US" dirty="0" smtClean="0"/>
              <a:t>에서는 컨트롤의 테두리 하단부가 사라지는 버그가 있었고 수정하였음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EDB07-228B-410E-A86D-4501B5F20D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4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원래는 레이더 영상재생 화면이 </a:t>
            </a:r>
            <a:r>
              <a:rPr lang="en-US" altLang="ko-KR" dirty="0" smtClean="0"/>
              <a:t>Flash</a:t>
            </a:r>
            <a:r>
              <a:rPr lang="ko-KR" altLang="en-US" dirty="0" smtClean="0"/>
              <a:t>로 구현되었는데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영상 재생을 하면 화면이 업데이트 될 때 마다 매번 </a:t>
            </a:r>
            <a:r>
              <a:rPr lang="ko-KR" altLang="en-US" dirty="0" err="1" smtClean="0"/>
              <a:t>껌뻑여서</a:t>
            </a:r>
            <a:r>
              <a:rPr lang="ko-KR" altLang="en-US" dirty="0" smtClean="0"/>
              <a:t> 이를 수정하려고 했으나</a:t>
            </a:r>
            <a:endParaRPr lang="en-US" altLang="ko-KR" dirty="0" smtClean="0"/>
          </a:p>
          <a:p>
            <a:r>
              <a:rPr lang="ko-KR" altLang="en-US" dirty="0" err="1" smtClean="0"/>
              <a:t>빌드툴과</a:t>
            </a:r>
            <a:r>
              <a:rPr lang="ko-KR" altLang="en-US" dirty="0" smtClean="0"/>
              <a:t> 일부 소스최신화 확인이 안되어 </a:t>
            </a:r>
            <a:r>
              <a:rPr lang="ko-KR" altLang="en-US" dirty="0" err="1" smtClean="0"/>
              <a:t>범례바만</a:t>
            </a:r>
            <a:r>
              <a:rPr lang="ko-KR" altLang="en-US" dirty="0" smtClean="0"/>
              <a:t> 수정하도록 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EDB07-228B-410E-A86D-4501B5F20D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964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우상단</a:t>
            </a:r>
            <a:r>
              <a:rPr lang="ko-KR" altLang="en-US" dirty="0" smtClean="0"/>
              <a:t> 메뉴는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구성내용을 저장하고 있고</a:t>
            </a:r>
            <a:r>
              <a:rPr lang="en-US" altLang="ko-KR" dirty="0" smtClean="0"/>
              <a:t>, HTML, JSP</a:t>
            </a:r>
            <a:r>
              <a:rPr lang="ko-KR" altLang="en-US" dirty="0" smtClean="0"/>
              <a:t>에 고정으로 </a:t>
            </a:r>
            <a:r>
              <a:rPr lang="en-US" altLang="ko-KR" dirty="0" smtClean="0"/>
              <a:t>Fix</a:t>
            </a:r>
            <a:r>
              <a:rPr lang="ko-KR" altLang="en-US" dirty="0" smtClean="0"/>
              <a:t>되어있는 것이 아니라 동적 구성되어 표출되는 방식으로 분석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수정에 어려움 있었음</a:t>
            </a:r>
            <a:endParaRPr lang="en-US" altLang="ko-KR" dirty="0" smtClean="0"/>
          </a:p>
          <a:p>
            <a:r>
              <a:rPr lang="ko-KR" altLang="en-US" dirty="0" smtClean="0"/>
              <a:t>특히 산출물의 기본값이 그룹별로 지정되어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예외적으로 다른 기본값 설정하기에 애로사항 있었음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EDB07-228B-410E-A86D-4501B5F20D4A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67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EDB07-228B-410E-A86D-4501B5F20D4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0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V-world </a:t>
            </a:r>
            <a:r>
              <a:rPr lang="ko-KR" altLang="en-US" dirty="0" smtClean="0"/>
              <a:t>범정부 </a:t>
            </a:r>
            <a:r>
              <a:rPr lang="en-US" altLang="ko-KR" dirty="0" smtClean="0"/>
              <a:t>Open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지도</a:t>
            </a:r>
            <a:r>
              <a:rPr lang="en-US" altLang="ko-KR" baseline="0" dirty="0" smtClean="0"/>
              <a:t>API</a:t>
            </a:r>
            <a:r>
              <a:rPr lang="ko-KR" altLang="en-US" baseline="0" dirty="0" smtClean="0"/>
              <a:t>를 사용하는데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이미지 로딩이 완료되었다는 </a:t>
            </a:r>
            <a:r>
              <a:rPr lang="ko-KR" altLang="en-US" baseline="0" dirty="0" err="1" smtClean="0"/>
              <a:t>콜백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신호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받을 수 없어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인터넷이 느린 환경에서 무조건 기다린 후 낙뢰표시 반경 표출함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EDB07-228B-410E-A86D-4501B5F20D4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55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분주기 레이더 영상표출 테스트를 위한 </a:t>
            </a:r>
            <a:r>
              <a:rPr lang="en-US" altLang="ko-KR" dirty="0" smtClean="0"/>
              <a:t>Page </a:t>
            </a:r>
            <a:r>
              <a:rPr lang="ko-KR" altLang="en-US" dirty="0" smtClean="0"/>
              <a:t>작성으로 시간설정</a:t>
            </a:r>
            <a:r>
              <a:rPr lang="en-US" altLang="ko-KR" dirty="0" smtClean="0"/>
              <a:t>, Data</a:t>
            </a:r>
            <a:r>
              <a:rPr lang="en-US" altLang="ko-KR" baseline="0" dirty="0" smtClean="0"/>
              <a:t> Type, </a:t>
            </a:r>
            <a:r>
              <a:rPr lang="ko-KR" altLang="en-US" baseline="0" dirty="0" err="1" smtClean="0"/>
              <a:t>고도값</a:t>
            </a:r>
            <a:r>
              <a:rPr lang="ko-KR" altLang="en-US" baseline="0" dirty="0" smtClean="0"/>
              <a:t> 설정기능이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EDB07-228B-410E-A86D-4501B5F20D4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43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단순의미로 버전관리를 말함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극히 최소한의 의미</a:t>
            </a:r>
            <a:r>
              <a:rPr lang="en-US" altLang="ko-KR" sz="1200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 smtClean="0"/>
              <a:t>공식적으로는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소프트웨어 형상관리</a:t>
            </a:r>
            <a:r>
              <a:rPr lang="en-US" altLang="ko-KR" sz="1200" dirty="0" smtClean="0"/>
              <a:t>(SCM)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SW</a:t>
            </a:r>
            <a:r>
              <a:rPr lang="ko-KR" altLang="en-US" sz="1200" dirty="0" smtClean="0"/>
              <a:t>개발 및 유지보수 과정에서 발생하는 소스코드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인터페이스 등 각종 결과물에 대한 계획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개발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운용 등을 종합하여 시스템의 형상을 만들고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이들 형상에 대한 변경을 체계적으로 관리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제어하기 위한 활동</a:t>
            </a:r>
            <a:r>
              <a:rPr lang="en-US" altLang="ko-KR" sz="1200" dirty="0" smtClean="0"/>
              <a:t>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형상관리를 외주업체 일일 </a:t>
            </a:r>
            <a:r>
              <a:rPr lang="ko-KR" altLang="en-US" dirty="0" err="1" smtClean="0"/>
              <a:t>진척현황</a:t>
            </a:r>
            <a:r>
              <a:rPr lang="ko-KR" altLang="en-US" dirty="0" smtClean="0"/>
              <a:t> 파악용도로도 사용하였음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EDB07-228B-410E-A86D-4501B5F20D4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21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EDB07-228B-410E-A86D-4501B5F20D4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2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08720"/>
          </a:xfrm>
          <a:prstGeom prst="rect">
            <a:avLst/>
          </a:prstGeom>
          <a:solidFill>
            <a:srgbClr val="318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-10719" y="6428184"/>
            <a:ext cx="9144000" cy="457200"/>
          </a:xfrm>
          <a:prstGeom prst="rect">
            <a:avLst/>
          </a:prstGeom>
          <a:solidFill>
            <a:srgbClr val="37609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200" dirty="0">
              <a:solidFill>
                <a:schemeClr val="tx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428184"/>
            <a:ext cx="1533525" cy="4572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86200" y="646692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56ED40-F5DB-46A1-ADA7-09377790CE5B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/16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6518284"/>
            <a:ext cx="408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통합 </a:t>
            </a:r>
            <a:r>
              <a:rPr lang="ko-KR" altLang="en-US" sz="1200" dirty="0" err="1" smtClean="0">
                <a:solidFill>
                  <a:schemeClr val="bg1">
                    <a:lumMod val="95000"/>
                  </a:schemeClr>
                </a:solidFill>
              </a:rPr>
              <a:t>레이더정보</a:t>
            </a:r>
            <a:r>
              <a:rPr lang="ko-KR" altLang="en-US" sz="1200" dirty="0" smtClean="0">
                <a:solidFill>
                  <a:schemeClr val="bg1">
                    <a:lumMod val="95000"/>
                  </a:schemeClr>
                </a:solidFill>
              </a:rPr>
              <a:t> 플랫폼 유지보수 및 개선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38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  <a:cs typeface="+mn-cs"/>
              </a:rPr>
              <a:t>’17</a:t>
            </a:r>
            <a:r>
              <a:rPr lang="ko-KR" altLang="en-US" sz="38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  <a:cs typeface="+mn-cs"/>
              </a:rPr>
              <a:t>년  통합 </a:t>
            </a:r>
            <a:r>
              <a:rPr lang="ko-KR" altLang="en-US" sz="3800" b="1" dirty="0" err="1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  <a:cs typeface="+mn-cs"/>
              </a:rPr>
              <a:t>레이더정보</a:t>
            </a:r>
            <a:r>
              <a:rPr lang="ko-KR" altLang="en-US" sz="38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  <a:cs typeface="+mn-cs"/>
              </a:rPr>
              <a:t> 플랫폼</a:t>
            </a:r>
            <a:r>
              <a:rPr lang="en-US" altLang="ko-KR" sz="38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  <a:cs typeface="+mn-cs"/>
              </a:rPr>
              <a:t/>
            </a:r>
            <a:br>
              <a:rPr lang="en-US" altLang="ko-KR" sz="38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  <a:cs typeface="+mn-cs"/>
              </a:rPr>
            </a:br>
            <a:r>
              <a:rPr lang="ko-KR" altLang="en-US" sz="38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  <a:cs typeface="+mn-cs"/>
              </a:rPr>
              <a:t>유지보수 및 개선</a:t>
            </a:r>
            <a:endParaRPr lang="ko-KR" altLang="en-US" sz="3800" b="1" dirty="0">
              <a:solidFill>
                <a:srgbClr val="31859C"/>
              </a:solidFill>
              <a:latin typeface="Arial Rounded MT Bold" pitchFamily="34" charset="0"/>
              <a:ea typeface="맑은 고딕" pitchFamily="50" charset="-127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907704" y="3886200"/>
            <a:ext cx="5864696" cy="766936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ko-KR" altLang="en-US" sz="1800" b="1" dirty="0" smtClean="0"/>
              <a:t>레이더분석과 연구원 </a:t>
            </a:r>
            <a:r>
              <a:rPr lang="ko-KR" altLang="en-US" sz="1800" b="1" dirty="0" err="1" smtClean="0"/>
              <a:t>김언식</a:t>
            </a:r>
            <a:endParaRPr lang="en-US" altLang="ko-KR" sz="1800" b="1" dirty="0" smtClean="0"/>
          </a:p>
          <a:p>
            <a:pPr marL="0" indent="0" algn="r">
              <a:buNone/>
            </a:pPr>
            <a:r>
              <a:rPr lang="en-US" altLang="ko-KR" sz="1800" b="1" dirty="0" smtClean="0"/>
              <a:t>2017.11.28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2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5298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 smtClean="0"/>
              <a:t>시스템 </a:t>
            </a:r>
            <a:r>
              <a:rPr lang="ko-KR" altLang="en-US" sz="3200" b="1" dirty="0"/>
              <a:t>유지보수 및 개선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609798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연구용 </a:t>
                      </a:r>
                      <a:r>
                        <a:rPr lang="en-US" altLang="ko-KR" sz="1200" b="0" dirty="0" smtClean="0"/>
                        <a:t>5</a:t>
                      </a:r>
                      <a:r>
                        <a:rPr lang="ko-KR" altLang="en-US" sz="1200" b="0" dirty="0" smtClean="0"/>
                        <a:t>분 주기 영상 갱신 테스트 페이지</a:t>
                      </a:r>
                      <a:r>
                        <a:rPr lang="en-US" altLang="ko-KR" sz="1200" b="0" dirty="0" smtClean="0"/>
                        <a:t>(HTML) </a:t>
                      </a:r>
                      <a:r>
                        <a:rPr lang="ko-KR" altLang="en-US" sz="1200" b="0" dirty="0" smtClean="0"/>
                        <a:t>작성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테스트 </a:t>
                      </a:r>
                      <a:r>
                        <a:rPr lang="en-US" altLang="ko-KR" sz="1200" b="0" dirty="0" smtClean="0"/>
                        <a:t>HTML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프로그램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문제점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신규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신규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9552" y="2204864"/>
            <a:ext cx="800137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052736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형상관리 작업 배경 및 목적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기존 </a:t>
            </a:r>
            <a:r>
              <a:rPr lang="ko-KR" altLang="en-US" sz="1400" dirty="0" smtClean="0"/>
              <a:t>형상관리 툴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svn</a:t>
            </a:r>
            <a:r>
              <a:rPr lang="en-US" altLang="ko-KR" sz="1400" dirty="0" smtClean="0"/>
              <a:t>) </a:t>
            </a:r>
            <a:r>
              <a:rPr lang="ko-KR" altLang="en-US" sz="1400" dirty="0"/>
              <a:t>있었지만</a:t>
            </a:r>
            <a:r>
              <a:rPr lang="en-US" altLang="ko-KR" sz="1400" dirty="0"/>
              <a:t>, </a:t>
            </a:r>
            <a:r>
              <a:rPr lang="ko-KR" altLang="en-US" sz="1400" dirty="0"/>
              <a:t>최소한의 용도로 </a:t>
            </a:r>
            <a:r>
              <a:rPr lang="ko-KR" altLang="en-US" sz="1400" dirty="0" smtClean="0"/>
              <a:t>사용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공공기관의 웹 시스템 개발에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전자정부 프레임워크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적용 의무화로 </a:t>
            </a:r>
            <a:r>
              <a:rPr lang="ko-KR" altLang="en-US" sz="1400" dirty="0" smtClean="0"/>
              <a:t>기존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개발방식 </a:t>
            </a:r>
            <a:r>
              <a:rPr lang="ko-KR" altLang="en-US" sz="1400" dirty="0" smtClean="0"/>
              <a:t>차이가 발생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 smtClean="0"/>
              <a:t>웹 사이트 개발 또는 유지보수 진행 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프로그램 소스가 개발자 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에 있음으로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공동작업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최신화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누락 문제가 발생 가능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640"/>
            <a:ext cx="377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3200" b="1" dirty="0" smtClean="0"/>
              <a:t>시스템 </a:t>
            </a:r>
            <a:r>
              <a:rPr lang="ko-KR" altLang="en-US" sz="3200" b="1" dirty="0"/>
              <a:t>형상관리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16195"/>
              </p:ext>
            </p:extLst>
          </p:nvPr>
        </p:nvGraphicFramePr>
        <p:xfrm>
          <a:off x="899592" y="3429000"/>
          <a:ext cx="7272808" cy="27184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3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7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이전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</a:rPr>
                        <a:t>현재 </a:t>
                      </a:r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600" b="0" dirty="0" smtClean="0">
                          <a:solidFill>
                            <a:schemeClr val="bg1"/>
                          </a:solidFill>
                        </a:rPr>
                        <a:t>전자정부 프레임워크</a:t>
                      </a:r>
                      <a:r>
                        <a:rPr lang="en-US" altLang="ko-KR" sz="16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015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Client Side</a:t>
                      </a:r>
                      <a:r>
                        <a:rPr lang="en-US" altLang="ko-KR" sz="1600" baseline="0" dirty="0" smtClean="0"/>
                        <a:t> (</a:t>
                      </a:r>
                      <a:r>
                        <a:rPr lang="ko-KR" altLang="en-US" sz="1600" baseline="0" dirty="0" smtClean="0"/>
                        <a:t>사용자 화면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/>
                        <a:t>HTML, JSP, PHP, </a:t>
                      </a:r>
                      <a:r>
                        <a:rPr lang="en-US" altLang="ko-KR" sz="1600" baseline="0" dirty="0" smtClean="0"/>
                        <a:t>JavaScript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Server Side</a:t>
                      </a:r>
                      <a:r>
                        <a:rPr lang="en-US" altLang="ko-KR" sz="1600" baseline="0" dirty="0" smtClean="0"/>
                        <a:t> (</a:t>
                      </a:r>
                      <a:r>
                        <a:rPr lang="ko-KR" altLang="en-US" sz="1600" baseline="0" dirty="0" smtClean="0"/>
                        <a:t>서버 업무처리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/>
                        <a:t>CGI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Build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과정 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없음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Client Side</a:t>
                      </a:r>
                      <a:r>
                        <a:rPr lang="en-US" altLang="ko-KR" sz="1600" baseline="0" dirty="0" smtClean="0"/>
                        <a:t> (</a:t>
                      </a:r>
                      <a:r>
                        <a:rPr lang="ko-KR" altLang="en-US" sz="1600" baseline="0" dirty="0" smtClean="0"/>
                        <a:t>사용자 화면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/>
                        <a:t>HTML, JSP, PHP, </a:t>
                      </a:r>
                      <a:r>
                        <a:rPr lang="en-US" altLang="ko-KR" sz="1600" baseline="0" dirty="0" smtClean="0"/>
                        <a:t>JavaScript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Server Side</a:t>
                      </a:r>
                      <a:r>
                        <a:rPr lang="en-US" altLang="ko-KR" sz="1600" baseline="0" dirty="0" smtClean="0"/>
                        <a:t> (</a:t>
                      </a:r>
                      <a:r>
                        <a:rPr lang="ko-KR" altLang="en-US" sz="1600" baseline="0" dirty="0" smtClean="0"/>
                        <a:t>서버 업무처리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600" dirty="0" smtClean="0"/>
                        <a:t>CGI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en-US" altLang="ko-KR" sz="1600" b="0" baseline="0" dirty="0" smtClean="0">
                          <a:solidFill>
                            <a:srgbClr val="FF0000"/>
                          </a:solidFill>
                        </a:rPr>
                        <a:t>Servlet(java)</a:t>
                      </a:r>
                      <a:endParaRPr lang="en-US" altLang="ko-KR" sz="1600" b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Build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과정 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있음 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배포 과정추가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705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작업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 소스가 서버에 모두 있고 개발자가 접속하여 구현가능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작업 소스가 개발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빌드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하기 위해 개발자 </a:t>
                      </a:r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PC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에 있어야 함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2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0439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자료처리 프로그램 소스</a:t>
            </a:r>
            <a:r>
              <a:rPr lang="en-US" altLang="ko-KR" dirty="0" smtClean="0"/>
              <a:t>(100% 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238414"/>
              </p:ext>
            </p:extLst>
          </p:nvPr>
        </p:nvGraphicFramePr>
        <p:xfrm>
          <a:off x="683568" y="1486971"/>
          <a:ext cx="4176463" cy="4529390"/>
        </p:xfrm>
        <a:graphic>
          <a:graphicData uri="http://schemas.openxmlformats.org/drawingml/2006/table">
            <a:tbl>
              <a:tblPr/>
              <a:tblGrid>
                <a:gridCol w="576270">
                  <a:extLst>
                    <a:ext uri="{9D8B030D-6E8A-4147-A177-3AD203B41FA5}">
                      <a16:colId xmlns:a16="http://schemas.microsoft.com/office/drawing/2014/main" val="1378168042"/>
                    </a:ext>
                  </a:extLst>
                </a:gridCol>
                <a:gridCol w="935897">
                  <a:extLst>
                    <a:ext uri="{9D8B030D-6E8A-4147-A177-3AD203B41FA5}">
                      <a16:colId xmlns:a16="http://schemas.microsoft.com/office/drawing/2014/main" val="37788855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18566108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634264418"/>
                    </a:ext>
                  </a:extLst>
                </a:gridCol>
              </a:tblGrid>
              <a:tr h="213837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대분류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중분류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소스 개수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76485"/>
                  </a:ext>
                </a:extLst>
              </a:tr>
              <a:tr h="171996">
                <a:tc rowSpan="22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KMA_DSTCRON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3D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3D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077528"/>
                  </a:ext>
                </a:extLst>
              </a:tr>
              <a:tr h="88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CAL_AREA_RAIN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CAL_AREA_RAIN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769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63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69171"/>
                  </a:ext>
                </a:extLst>
              </a:tr>
              <a:tr h="97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COMP_CROSS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COMP_CROSS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31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DBT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DBT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722132"/>
                  </a:ext>
                </a:extLst>
              </a:tr>
              <a:tr h="105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73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부수적인 업무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자료삭제 등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517630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GVSR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GVSR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81436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HCI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HCI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929277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HSR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HSR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640574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LGC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LGC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961618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3676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0175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MONITOR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부수적인 업무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자료삭제를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제외한 나머지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71497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처리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63756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98623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340351"/>
                  </a:ext>
                </a:extLst>
              </a:tr>
              <a:tr h="112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RAIN_EST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강수량 추정 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648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RAIN_FCT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강수량 예측 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0154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프로그램이름에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단어가 명시된 경우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35519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SRFW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SRFW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798103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VAD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VAD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576463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VSRF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79614"/>
                  </a:ext>
                </a:extLst>
              </a:tr>
              <a:tr h="238425">
                <a:tc grid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하위</a:t>
                      </a:r>
                      <a:r>
                        <a:rPr lang="en-US" altLang="ko-KR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  <a:r>
                        <a:rPr lang="en-US" altLang="ko-KR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 포함하면 총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343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완료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69036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1043912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웹 프로그램 소스</a:t>
            </a:r>
            <a:r>
              <a:rPr lang="en-US" altLang="ko-KR" dirty="0" smtClean="0"/>
              <a:t>(42% 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90166"/>
              </p:ext>
            </p:extLst>
          </p:nvPr>
        </p:nvGraphicFramePr>
        <p:xfrm>
          <a:off x="5580112" y="1484784"/>
          <a:ext cx="3122884" cy="1308293"/>
        </p:xfrm>
        <a:graphic>
          <a:graphicData uri="http://schemas.openxmlformats.org/drawingml/2006/table">
            <a:tbl>
              <a:tblPr/>
              <a:tblGrid>
                <a:gridCol w="1386630">
                  <a:extLst>
                    <a:ext uri="{9D8B030D-6E8A-4147-A177-3AD203B41FA5}">
                      <a16:colId xmlns:a16="http://schemas.microsoft.com/office/drawing/2014/main" val="820565501"/>
                    </a:ext>
                  </a:extLst>
                </a:gridCol>
                <a:gridCol w="1093832">
                  <a:extLst>
                    <a:ext uri="{9D8B030D-6E8A-4147-A177-3AD203B41FA5}">
                      <a16:colId xmlns:a16="http://schemas.microsoft.com/office/drawing/2014/main" val="1533603174"/>
                    </a:ext>
                  </a:extLst>
                </a:gridCol>
                <a:gridCol w="642422">
                  <a:extLst>
                    <a:ext uri="{9D8B030D-6E8A-4147-A177-3AD203B41FA5}">
                      <a16:colId xmlns:a16="http://schemas.microsoft.com/office/drawing/2014/main" val="2744260886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 시스템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화면 수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JSP/PHP)</a:t>
                      </a:r>
                      <a:endParaRPr lang="en-US" sz="800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 개수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2264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레이더표출시스템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186164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레이더센터홈페이지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422044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레이더 정보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서비스플랫폼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86676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레이더 분석시스템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51269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87064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188640"/>
            <a:ext cx="7056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3200" b="1" dirty="0" smtClean="0"/>
              <a:t>시스템 </a:t>
            </a:r>
            <a:r>
              <a:rPr lang="ko-KR" altLang="en-US" sz="3200" b="1" dirty="0" smtClean="0"/>
              <a:t>형상관리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진행현황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4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9172" y="971436"/>
            <a:ext cx="723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자료처리 프로그램 소스 형상관리 정리 항목 및 절차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0339"/>
              </p:ext>
            </p:extLst>
          </p:nvPr>
        </p:nvGraphicFramePr>
        <p:xfrm>
          <a:off x="1260400" y="1695569"/>
          <a:ext cx="6407944" cy="2321052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1142013880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768876740"/>
                    </a:ext>
                  </a:extLst>
                </a:gridCol>
                <a:gridCol w="2678906">
                  <a:extLst>
                    <a:ext uri="{9D8B030D-6E8A-4147-A177-3AD203B41FA5}">
                      <a16:colId xmlns:a16="http://schemas.microsoft.com/office/drawing/2014/main" val="754446701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예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1730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최신 소스 확인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src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file updated (-15m)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실행파일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날짜와 최신소스 파일날짜 비교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518125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소스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Build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Build 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OK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테스트 서버에서 빌드 확인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185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하위 소스 추적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FUZZY_QC.PSN_KWK.sh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--&gt;run_fuzzyqc_{SITE}.sh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--&gt;FUZZY_QC_V2.1.exe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sh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sh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또는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직접실행파일 구동 시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추적하여 등록함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78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소스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Build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시 관련</a:t>
                      </a:r>
                    </a:p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Resource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FUZZY_QC_V2.1/RES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빌드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시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필요한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ini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config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resource data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 확인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923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서버 소스 위치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/DATA/APPS_2015/FUZZY_QC_V2.1/BIN/FUZZY_QC.PSN_KWK.sh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01755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구동서버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RP10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18238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75656" y="4437112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테스트 서버 설치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5089554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소스 복사 후 빌드 여부 확인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475656" y="5746366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소스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바이너리 날짜 비교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5082654" y="4437112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하위 소스 추적 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5082654" y="5093924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관련 리소스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ini</a:t>
            </a:r>
            <a:r>
              <a:rPr lang="en-US" altLang="ko-KR" sz="1200" dirty="0" smtClean="0"/>
              <a:t>, data </a:t>
            </a:r>
            <a:r>
              <a:rPr lang="ko-KR" altLang="en-US" sz="1200" dirty="0" smtClean="0"/>
              <a:t>파일 확인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082654" y="5746366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대량 </a:t>
            </a:r>
            <a:r>
              <a:rPr lang="en-US" altLang="ko-KR" sz="1200" dirty="0" smtClean="0"/>
              <a:t>log file, </a:t>
            </a:r>
            <a:r>
              <a:rPr lang="ko-KR" altLang="en-US" sz="1200" dirty="0" smtClean="0"/>
              <a:t>사용 않는 </a:t>
            </a:r>
            <a:r>
              <a:rPr lang="en-US" altLang="ko-KR" sz="1200" dirty="0" smtClean="0"/>
              <a:t>Data </a:t>
            </a:r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2735796" y="4797152"/>
            <a:ext cx="0" cy="2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>
            <a:off x="2735796" y="5449594"/>
            <a:ext cx="0" cy="29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3"/>
            <a:endCxn id="8" idx="1"/>
          </p:cNvCxnSpPr>
          <p:nvPr/>
        </p:nvCxnSpPr>
        <p:spPr>
          <a:xfrm flipV="1">
            <a:off x="3995936" y="4617132"/>
            <a:ext cx="1086718" cy="130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2"/>
            <a:endCxn id="9" idx="0"/>
          </p:cNvCxnSpPr>
          <p:nvPr/>
        </p:nvCxnSpPr>
        <p:spPr>
          <a:xfrm>
            <a:off x="6342794" y="4797152"/>
            <a:ext cx="0" cy="29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2"/>
            <a:endCxn id="10" idx="0"/>
          </p:cNvCxnSpPr>
          <p:nvPr/>
        </p:nvCxnSpPr>
        <p:spPr>
          <a:xfrm>
            <a:off x="6342794" y="5453964"/>
            <a:ext cx="0" cy="2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520" y="188640"/>
            <a:ext cx="7523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3200" b="1" dirty="0" smtClean="0"/>
              <a:t>시스템 </a:t>
            </a:r>
            <a:r>
              <a:rPr lang="ko-KR" altLang="en-US" sz="3200" b="1" dirty="0" smtClean="0"/>
              <a:t>형상관리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정리 항목 및 절차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868" y="1435750"/>
            <a:ext cx="2329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DST &gt; Fuzzy QC </a:t>
            </a:r>
            <a:r>
              <a:rPr lang="ko-KR" altLang="en-US" sz="1200" dirty="0" smtClean="0"/>
              <a:t>프로그램 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10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4756"/>
              </p:ext>
            </p:extLst>
          </p:nvPr>
        </p:nvGraphicFramePr>
        <p:xfrm>
          <a:off x="467544" y="1553267"/>
          <a:ext cx="8229600" cy="4540878"/>
        </p:xfrm>
        <a:graphic>
          <a:graphicData uri="http://schemas.openxmlformats.org/drawingml/2006/table">
            <a:tbl>
              <a:tblPr/>
              <a:tblGrid>
                <a:gridCol w="1175657">
                  <a:extLst>
                    <a:ext uri="{9D8B030D-6E8A-4147-A177-3AD203B41FA5}">
                      <a16:colId xmlns:a16="http://schemas.microsoft.com/office/drawing/2014/main" val="2932179431"/>
                    </a:ext>
                  </a:extLst>
                </a:gridCol>
                <a:gridCol w="3927470">
                  <a:extLst>
                    <a:ext uri="{9D8B030D-6E8A-4147-A177-3AD203B41FA5}">
                      <a16:colId xmlns:a16="http://schemas.microsoft.com/office/drawing/2014/main" val="2310427352"/>
                    </a:ext>
                  </a:extLst>
                </a:gridCol>
                <a:gridCol w="3126473">
                  <a:extLst>
                    <a:ext uri="{9D8B030D-6E8A-4147-A177-3AD203B41FA5}">
                      <a16:colId xmlns:a16="http://schemas.microsoft.com/office/drawing/2014/main" val="3176931743"/>
                    </a:ext>
                  </a:extLst>
                </a:gridCol>
              </a:tblGrid>
              <a:tr h="238807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예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360090"/>
                  </a:ext>
                </a:extLst>
              </a:tr>
              <a:tr h="330734"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메뉴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URL</a:t>
                      </a:r>
                      <a:endParaRPr 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/radar/comp.do</a:t>
                      </a:r>
                      <a:endParaRPr 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34373"/>
                  </a:ext>
                </a:extLst>
              </a:tr>
              <a:tr h="330734"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JSP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radarSystem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/comp/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comp.jsp</a:t>
                      </a:r>
                      <a:endParaRPr 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320624"/>
                  </a:ext>
                </a:extLst>
              </a:tr>
              <a:tr h="330734"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Java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/com/radar/comp/controller/CompController.java</a:t>
                      </a:r>
                      <a:endParaRPr 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910189"/>
                  </a:ext>
                </a:extLst>
              </a:tr>
              <a:tr h="385857"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호출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context-imges-properties.xml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內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COMP_REALTIME_NAME</a:t>
                      </a:r>
                      <a:endParaRPr 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xml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ALIAS(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별칭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으로 정리되어 사용하나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Hard Coding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있음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7582"/>
                  </a:ext>
                </a:extLst>
              </a:tr>
              <a:tr h="1227503">
                <a:tc>
                  <a:txBody>
                    <a:bodyPr/>
                    <a:lstStyle/>
                    <a:p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입력정보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색상표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DATA/CONFIG/COL/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kma_rn_comis.col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DATA/CONFIG/MAP/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map_data.bln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하천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DATA/CONFIG/MAP/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river_map.bin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DATA/CONFIG/AWS/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aws_pos_han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_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지형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DATA/CONFIG/MAP/DEM/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CAPPI /DATA/OUTPUT/BIN/ZSQC/%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Y%m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/%d/RDR_CSQCZ_CP15M_%Y%m%d%H%M.bin.gz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PPI /DATA/OUTPUT/BIN/ZSQP/%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Y%m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/%d/RDR_CSQCZ_PP00M_%Y%m%d%H%M.bin.gz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WST /DATA/INPUT/WST/%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Y%m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/%d/WST_%Y%m%d%H00.txt</a:t>
                      </a:r>
                      <a:endParaRPr lang="en-US" sz="1000" dirty="0">
                        <a:effectLst/>
                      </a:endParaRPr>
                    </a:p>
                  </a:txBody>
                  <a:tcPr marL="82684" marR="82684" marT="41342" marB="413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입력데이터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폴더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902163"/>
                  </a:ext>
                </a:extLst>
              </a:tr>
              <a:tr h="385857"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출력 정보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연직단면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"/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DATA/SRC/SITE_TEST/QC/20170912/RDR_BRI_c_4_15_201709121530.bin.gz"</a:t>
                      </a:r>
                      <a:endParaRPr lang="en-US" sz="10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보통은 없으나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log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 또는 입력데이터가 없을 시 직접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변환 시도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103022"/>
                  </a:ext>
                </a:extLst>
              </a:tr>
              <a:tr h="385857"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소스 위치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/srv/webapps/c_proj/comp/make_comp_zr_zoom_UI/comp_realtime_zoom</a:t>
                      </a:r>
                      <a:endParaRPr lang="en-US" sz="10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Makefile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Path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137999"/>
                  </a:ext>
                </a:extLst>
              </a:tr>
              <a:tr h="537443">
                <a:tc>
                  <a:txBody>
                    <a:bodyPr/>
                    <a:lstStyle/>
                    <a:p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화면 이벤트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처리루틴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위치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강수표시</a:t>
                      </a:r>
                      <a:endParaRPr lang="ko-KR" altLang="en-US" sz="1000">
                        <a:effectLst/>
                      </a:endParaRPr>
                    </a:p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comp.jsp:1011 / "if(jQuery('input:checkbox[name=awsrain]').is(":checked") == true)"</a:t>
                      </a:r>
                      <a:endParaRPr lang="en-US" sz="1000">
                        <a:effectLst/>
                      </a:endParaRPr>
                    </a:p>
                  </a:txBody>
                  <a:tcPr marL="82684" marR="82684" marT="41342" marB="413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유지보수 작업이나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기능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오류 시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빠른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대응을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위해 작성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74073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7013" y="978675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웹 프로그램 소스 형상관리 정리 항목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88640"/>
            <a:ext cx="7523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3200" b="1" dirty="0" smtClean="0"/>
              <a:t>시스템 </a:t>
            </a:r>
            <a:r>
              <a:rPr lang="ko-KR" altLang="en-US" sz="3200" b="1" dirty="0"/>
              <a:t>형상관리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정리 항목 및 절차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44192" y="1308110"/>
            <a:ext cx="4676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레이더표출시스템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실황감시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합성</a:t>
            </a:r>
            <a:r>
              <a:rPr lang="en-US" altLang="ko-KR" sz="1200" dirty="0" smtClean="0"/>
              <a:t>&gt;</a:t>
            </a:r>
            <a:r>
              <a:rPr lang="ko-KR" altLang="en-US" sz="1200" dirty="0" smtClean="0"/>
              <a:t>일기현상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실시간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기능의 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33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1700808"/>
            <a:ext cx="252028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CGI </a:t>
            </a:r>
            <a:r>
              <a:rPr lang="ko-KR" altLang="en-US" sz="1200" dirty="0" smtClean="0"/>
              <a:t>목록 및 </a:t>
            </a:r>
            <a:r>
              <a:rPr lang="en-US" altLang="ko-KR" sz="1200" dirty="0" err="1" smtClean="0"/>
              <a:t>Makefile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매칭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295395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CGI </a:t>
            </a:r>
            <a:r>
              <a:rPr lang="ko-KR" altLang="en-US" sz="1200" dirty="0" smtClean="0"/>
              <a:t>소스 복사 후 빌드 여부 확인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78810" y="3474759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Web(</a:t>
            </a:r>
            <a:r>
              <a:rPr lang="en-US" altLang="ko-KR" sz="1200" dirty="0" err="1"/>
              <a:t>JSP,java,PHP</a:t>
            </a:r>
            <a:r>
              <a:rPr lang="en-US" altLang="ko-KR" sz="1200" dirty="0"/>
              <a:t>) </a:t>
            </a:r>
            <a:r>
              <a:rPr lang="ko-KR" altLang="en-US" sz="1200" dirty="0"/>
              <a:t>소스 </a:t>
            </a:r>
            <a:r>
              <a:rPr lang="ko-KR" altLang="en-US" sz="1200" dirty="0" err="1"/>
              <a:t>빌드</a:t>
            </a:r>
            <a:r>
              <a:rPr lang="ko-KR" altLang="en-US" sz="1200" dirty="0"/>
              <a:t> 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8810" y="4064441"/>
            <a:ext cx="2520280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CGI </a:t>
            </a:r>
            <a:r>
              <a:rPr lang="ko-KR" altLang="en-US" sz="1200" dirty="0" smtClean="0"/>
              <a:t>사용 입력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출력 데이터 확인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83568" y="2885077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CGI</a:t>
            </a:r>
            <a:r>
              <a:rPr lang="ko-KR" altLang="en-US" sz="1200" dirty="0"/>
              <a:t>소스</a:t>
            </a:r>
            <a:r>
              <a:rPr lang="en-US" altLang="ko-KR" sz="1200" dirty="0"/>
              <a:t>,</a:t>
            </a:r>
            <a:r>
              <a:rPr lang="ko-KR" altLang="en-US" sz="1200" dirty="0"/>
              <a:t> 실제 </a:t>
            </a:r>
            <a:r>
              <a:rPr lang="ko-KR" altLang="en-US" sz="1200" dirty="0" smtClean="0"/>
              <a:t>실행파일 </a:t>
            </a:r>
            <a:r>
              <a:rPr lang="ko-KR" altLang="en-US" sz="1200" dirty="0"/>
              <a:t>날짜 </a:t>
            </a:r>
            <a:r>
              <a:rPr lang="ko-KR" altLang="en-US" sz="1200" dirty="0" smtClean="0"/>
              <a:t>비교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78810" y="4654123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화면 이벤트 처리 소스 부분 확인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86" y="4547533"/>
            <a:ext cx="4536504" cy="184897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17294"/>
              </p:ext>
            </p:extLst>
          </p:nvPr>
        </p:nvGraphicFramePr>
        <p:xfrm>
          <a:off x="3725904" y="1243898"/>
          <a:ext cx="5076565" cy="2786886"/>
        </p:xfrm>
        <a:graphic>
          <a:graphicData uri="http://schemas.openxmlformats.org/drawingml/2006/table">
            <a:tbl>
              <a:tblPr/>
              <a:tblGrid>
                <a:gridCol w="252028">
                  <a:extLst>
                    <a:ext uri="{9D8B030D-6E8A-4147-A177-3AD203B41FA5}">
                      <a16:colId xmlns:a16="http://schemas.microsoft.com/office/drawing/2014/main" val="242910426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094642284"/>
                    </a:ext>
                  </a:extLst>
                </a:gridCol>
                <a:gridCol w="2745727">
                  <a:extLst>
                    <a:ext uri="{9D8B030D-6E8A-4147-A177-3AD203B41FA5}">
                      <a16:colId xmlns:a16="http://schemas.microsoft.com/office/drawing/2014/main" val="164195925"/>
                    </a:ext>
                  </a:extLst>
                </a:gridCol>
                <a:gridCol w="638650">
                  <a:extLst>
                    <a:ext uri="{9D8B030D-6E8A-4147-A177-3AD203B41FA5}">
                      <a16:colId xmlns:a16="http://schemas.microsoft.com/office/drawing/2014/main" val="2291814520"/>
                    </a:ext>
                  </a:extLst>
                </a:gridCol>
              </a:tblGrid>
              <a:tr h="165357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88766" marR="88766" marT="44383" marB="443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88766" marR="88766" marT="44383" marB="443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Makefile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88766" marR="88766" marT="44383" marB="443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Build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88766" marR="88766" marT="44383" marB="4438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691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480km_test_zoom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#N/A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#N/A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64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aws_rain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comp/make_aws_rain/Makefile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699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cgi_qvp.20160510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#N/A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#N/A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783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cgi_qvp3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#N/A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#N/A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115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</a:t>
                      </a:r>
                      <a:endParaRPr lang="en-US" sz="11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cloud_zoom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lgt/make_cloud_zoom_UI/Makefile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626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</a:t>
                      </a:r>
                      <a:endParaRPr lang="en-US" sz="11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cloud_zoom_ori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#N/A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#N/A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891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cloud_zoom_ui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make_cloud_zoom_UI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Makefile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31831"/>
                  </a:ext>
                </a:extLst>
              </a:tr>
              <a:tr h="165357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comp_240km_req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url_list/make_comp_240km_req/Makefile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395800"/>
                  </a:ext>
                </a:extLst>
              </a:tr>
              <a:tr h="165357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comp_240km_zoom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comp/make_comp_240km_zoom_UI/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Makefile</a:t>
                      </a:r>
                      <a:endParaRPr lang="en-US" sz="9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88538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35896" y="4301370"/>
            <a:ext cx="540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무한 </a:t>
            </a:r>
            <a:r>
              <a:rPr lang="en-US" altLang="ko-KR" sz="1000" dirty="0" smtClean="0"/>
              <a:t>loop </a:t>
            </a:r>
            <a:r>
              <a:rPr lang="ko-KR" altLang="en-US" sz="1000" dirty="0" smtClean="0"/>
              <a:t>돌면서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지정한 </a:t>
            </a:r>
            <a:r>
              <a:rPr lang="en-US" altLang="ko-KR" sz="1000" dirty="0" err="1" smtClean="0"/>
              <a:t>cgi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프로세스가 구동 순간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시스템 함수 </a:t>
            </a:r>
            <a:r>
              <a:rPr lang="en-US" altLang="ko-KR" sz="1000" dirty="0" smtClean="0"/>
              <a:t>call list </a:t>
            </a:r>
            <a:r>
              <a:rPr lang="ko-KR" altLang="en-US" sz="1000" dirty="0" smtClean="0"/>
              <a:t>검출 프로그램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35896" y="977048"/>
            <a:ext cx="5166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모든 </a:t>
            </a:r>
            <a:r>
              <a:rPr lang="en-US" altLang="ko-KR" sz="1000" dirty="0" err="1" smtClean="0"/>
              <a:t>Makefile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실행 파일명 있으면 무조건 목록화 하는 프로그램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>
            <a:stCxn id="2" idx="2"/>
            <a:endCxn id="4" idx="0"/>
          </p:cNvCxnSpPr>
          <p:nvPr/>
        </p:nvCxnSpPr>
        <p:spPr>
          <a:xfrm>
            <a:off x="1943708" y="2060848"/>
            <a:ext cx="0" cy="23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7" idx="0"/>
          </p:cNvCxnSpPr>
          <p:nvPr/>
        </p:nvCxnSpPr>
        <p:spPr>
          <a:xfrm>
            <a:off x="1943708" y="2655435"/>
            <a:ext cx="0" cy="22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5" idx="0"/>
          </p:cNvCxnSpPr>
          <p:nvPr/>
        </p:nvCxnSpPr>
        <p:spPr>
          <a:xfrm flipH="1">
            <a:off x="1938950" y="3245117"/>
            <a:ext cx="4758" cy="22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2"/>
            <a:endCxn id="6" idx="0"/>
          </p:cNvCxnSpPr>
          <p:nvPr/>
        </p:nvCxnSpPr>
        <p:spPr>
          <a:xfrm>
            <a:off x="1938950" y="3834799"/>
            <a:ext cx="0" cy="22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8" idx="0"/>
          </p:cNvCxnSpPr>
          <p:nvPr/>
        </p:nvCxnSpPr>
        <p:spPr>
          <a:xfrm>
            <a:off x="1938950" y="4424481"/>
            <a:ext cx="0" cy="22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2" idx="3"/>
            <a:endCxn id="12" idx="1"/>
          </p:cNvCxnSpPr>
          <p:nvPr/>
        </p:nvCxnSpPr>
        <p:spPr>
          <a:xfrm flipV="1">
            <a:off x="3203848" y="1100159"/>
            <a:ext cx="432048" cy="78066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6" idx="3"/>
          </p:cNvCxnSpPr>
          <p:nvPr/>
        </p:nvCxnSpPr>
        <p:spPr>
          <a:xfrm>
            <a:off x="3199090" y="4244461"/>
            <a:ext cx="526814" cy="18002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3539" y="1007962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웹 소스 형상관리 절차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520" y="188640"/>
            <a:ext cx="7523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3200" b="1" dirty="0" smtClean="0"/>
              <a:t>시스템 </a:t>
            </a:r>
            <a:r>
              <a:rPr lang="ko-KR" altLang="en-US" sz="3200" b="1" dirty="0"/>
              <a:t>형상관리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정리 항목 및 절차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0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980728"/>
            <a:ext cx="828494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SVN </a:t>
            </a:r>
            <a:r>
              <a:rPr lang="ko-KR" altLang="en-US" dirty="0" smtClean="0"/>
              <a:t>구축 후 지속적 사용 필수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-&gt; </a:t>
            </a:r>
            <a:r>
              <a:rPr lang="ko-KR" altLang="en-US" sz="1400" dirty="0" smtClean="0"/>
              <a:t>지속적 사용이 안 된다면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관리 되지 않는 또 다른 버전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생성되는 것임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SVN </a:t>
            </a:r>
            <a:r>
              <a:rPr lang="ko-KR" altLang="en-US" dirty="0"/>
              <a:t>운용 중 작업 폴더 이동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ko-KR" altLang="en-US" dirty="0" smtClean="0"/>
              <a:t>이름 변경 </a:t>
            </a:r>
            <a:r>
              <a:rPr lang="ko-KR" altLang="en-US" dirty="0"/>
              <a:t>시 사용자 전원에게 </a:t>
            </a:r>
            <a:r>
              <a:rPr lang="ko-KR" altLang="en-US" dirty="0" smtClean="0"/>
              <a:t>공지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임의 이동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이름변경 시 해당 폴더에 </a:t>
            </a:r>
            <a:r>
              <a:rPr lang="en-US" altLang="ko-KR" sz="1400" dirty="0" smtClean="0"/>
              <a:t>Commit(</a:t>
            </a:r>
            <a:r>
              <a:rPr lang="ko-KR" altLang="en-US" sz="1400" dirty="0" smtClean="0"/>
              <a:t>업로드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불가 상황이 발생 할 수 있음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SVN “cleanup” </a:t>
            </a:r>
            <a:r>
              <a:rPr lang="ko-KR" altLang="en-US" dirty="0" smtClean="0"/>
              <a:t>명령어 주기적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오랫동안 </a:t>
            </a:r>
            <a:r>
              <a:rPr lang="en-US" altLang="ko-KR" sz="1400" dirty="0" err="1" smtClean="0"/>
              <a:t>svn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 및 </a:t>
            </a:r>
            <a:r>
              <a:rPr lang="en-US" altLang="ko-KR" sz="1400" dirty="0" smtClean="0"/>
              <a:t> PC </a:t>
            </a:r>
            <a:r>
              <a:rPr lang="ko-KR" altLang="en-US" sz="1400" dirty="0" smtClean="0"/>
              <a:t>비정상 종료 시 내부적 꼬임 방지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임시적으로 파일을 백업 보관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날짜를 해당 파일 생성 날짜로 지정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파일을 복사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이동 시 파일 고유 생성날짜를 유지하기 위함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ex) </a:t>
            </a:r>
            <a:r>
              <a:rPr lang="sv-SE" altLang="ko-KR" sz="1600" dirty="0"/>
              <a:t>-rwxr-xr-x 1 radar radar 1078998 Nov  8 11:08 </a:t>
            </a:r>
            <a:r>
              <a:rPr lang="sv-SE" altLang="ko-KR" sz="1600" dirty="0" smtClean="0">
                <a:solidFill>
                  <a:srgbClr val="FF0000"/>
                </a:solidFill>
              </a:rPr>
              <a:t>radar_site_480.20171108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</a:t>
            </a:r>
            <a:r>
              <a:rPr lang="ko-KR" altLang="en-US" dirty="0" smtClean="0"/>
              <a:t>개발 및 실행에 필요한 </a:t>
            </a:r>
            <a:r>
              <a:rPr lang="en-US" altLang="ko-KR" dirty="0" smtClean="0"/>
              <a:t>resource Data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Copy(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 대신 </a:t>
            </a:r>
            <a:r>
              <a:rPr lang="en-US" altLang="ko-KR" dirty="0" smtClean="0"/>
              <a:t>symbolic link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큰 용량의 </a:t>
            </a:r>
            <a:r>
              <a:rPr lang="en-US" altLang="ko-KR" sz="1400" dirty="0" smtClean="0"/>
              <a:t>Resource (</a:t>
            </a:r>
            <a:r>
              <a:rPr lang="ko-KR" altLang="en-US" sz="1400" dirty="0" smtClean="0"/>
              <a:t>지도</a:t>
            </a:r>
            <a:r>
              <a:rPr lang="en-US" altLang="ko-KR" sz="1400" dirty="0" smtClean="0"/>
              <a:t>, QC data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저장공간 절감 및 버전관리 용이</a:t>
            </a:r>
            <a:r>
              <a:rPr lang="en-US" altLang="ko-KR" sz="1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6. </a:t>
            </a:r>
            <a:r>
              <a:rPr lang="ko-KR" altLang="en-US" dirty="0" smtClean="0"/>
              <a:t>이 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헤더 파일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시 </a:t>
            </a:r>
            <a:r>
              <a:rPr lang="en-US" altLang="ko-KR" dirty="0" smtClean="0"/>
              <a:t>include path</a:t>
            </a:r>
            <a:r>
              <a:rPr lang="ko-KR" altLang="en-US" dirty="0" smtClean="0"/>
              <a:t>는 상대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-&gt; </a:t>
            </a:r>
            <a:r>
              <a:rPr lang="ko-KR" altLang="en-US" sz="1400" dirty="0" smtClean="0"/>
              <a:t>프로그램 배포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이동 시 필수적으로 상대 </a:t>
            </a:r>
            <a:r>
              <a:rPr lang="en-US" altLang="ko-KR" sz="1400" dirty="0" smtClean="0"/>
              <a:t>Path </a:t>
            </a:r>
            <a:r>
              <a:rPr lang="ko-KR" altLang="en-US" sz="1400" dirty="0" smtClean="0"/>
              <a:t>지정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ex) ../../../common/</a:t>
            </a:r>
            <a:r>
              <a:rPr lang="en-US" altLang="ko-KR" dirty="0" err="1" smtClean="0"/>
              <a:t>define.h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5859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ko-KR" altLang="en-US" sz="3200" b="1" dirty="0" smtClean="0"/>
              <a:t>시스템 </a:t>
            </a:r>
            <a:r>
              <a:rPr lang="ko-KR" altLang="en-US" sz="3200" b="1" dirty="0"/>
              <a:t>형상관리 </a:t>
            </a:r>
            <a:r>
              <a:rPr lang="en-US" altLang="ko-KR" sz="3200" b="1" dirty="0" smtClean="0"/>
              <a:t>(</a:t>
            </a:r>
            <a:r>
              <a:rPr lang="ko-KR" altLang="en-US" sz="3200" b="1" dirty="0" smtClean="0"/>
              <a:t>협조사항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0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89568"/>
              </p:ext>
            </p:extLst>
          </p:nvPr>
        </p:nvGraphicFramePr>
        <p:xfrm>
          <a:off x="827584" y="1484784"/>
          <a:ext cx="7632848" cy="2452434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763254733"/>
                    </a:ext>
                  </a:extLst>
                </a:gridCol>
                <a:gridCol w="1601127">
                  <a:extLst>
                    <a:ext uri="{9D8B030D-6E8A-4147-A177-3AD203B41FA5}">
                      <a16:colId xmlns:a16="http://schemas.microsoft.com/office/drawing/2014/main" val="3857865157"/>
                    </a:ext>
                  </a:extLst>
                </a:gridCol>
                <a:gridCol w="703130">
                  <a:extLst>
                    <a:ext uri="{9D8B030D-6E8A-4147-A177-3AD203B41FA5}">
                      <a16:colId xmlns:a16="http://schemas.microsoft.com/office/drawing/2014/main" val="89478453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38026613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8369168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7065977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6480549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57464710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21692814"/>
                    </a:ext>
                  </a:extLst>
                </a:gridCol>
              </a:tblGrid>
              <a:tr h="208280">
                <a:tc rowSpan="2" grid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세부일정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65303"/>
                  </a:ext>
                </a:extLst>
              </a:tr>
              <a:tr h="20828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415452"/>
                  </a:ext>
                </a:extLst>
              </a:tr>
              <a:tr h="208280">
                <a:tc rowSpan="3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통합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레이더정보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플랫폼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유지보수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및 개선</a:t>
                      </a:r>
                      <a:endParaRPr lang="ko-KR" altLang="en-US" sz="11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>
                          <a:effectLst/>
                          <a:latin typeface="+mn-lt"/>
                        </a:rPr>
                        <a:t>레이더표출시스템</a:t>
                      </a:r>
                      <a:endParaRPr lang="ko-KR" altLang="en-US" sz="11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4554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레이더분석시스템</a:t>
                      </a:r>
                      <a:endParaRPr lang="ko-KR" altLang="en-US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413891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 smtClean="0">
                          <a:effectLst/>
                          <a:latin typeface="+mn-lt"/>
                        </a:rPr>
                        <a:t>레이더정보</a:t>
                      </a:r>
                      <a:r>
                        <a:rPr lang="ko-KR" altLang="en-US" sz="1100" dirty="0" smtClean="0">
                          <a:effectLst/>
                          <a:latin typeface="+mn-lt"/>
                        </a:rPr>
                        <a:t> 서비스 </a:t>
                      </a:r>
                      <a:endParaRPr lang="en-US" altLang="ko-KR" sz="1100" dirty="0" smtClean="0">
                        <a:effectLst/>
                        <a:latin typeface="+mn-lt"/>
                      </a:endParaRPr>
                    </a:p>
                    <a:p>
                      <a:r>
                        <a:rPr lang="ko-KR" altLang="en-US" sz="1100" dirty="0" smtClean="0">
                          <a:effectLst/>
                          <a:latin typeface="+mn-lt"/>
                        </a:rPr>
                        <a:t>플랫폼 외</a:t>
                      </a:r>
                      <a:endParaRPr lang="ko-KR" altLang="en-US" sz="11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120937"/>
                  </a:ext>
                </a:extLst>
              </a:tr>
              <a:tr h="208280">
                <a:tc rowSpan="2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effectLst/>
                          <a:latin typeface="+mn-lt"/>
                        </a:rPr>
                        <a:t>소스 형상관리</a:t>
                      </a:r>
                      <a:endParaRPr lang="ko-KR" altLang="en-US" sz="11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업무 소스 전체 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SVN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등록</a:t>
                      </a:r>
                      <a:endParaRPr lang="ko-KR" altLang="en-US" sz="1100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126888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형상관리 유지</a:t>
                      </a: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돋움" panose="020B0600000101010101" pitchFamily="50" charset="-127"/>
                        </a:rPr>
                        <a:t> 및 제어</a:t>
                      </a:r>
                      <a:endParaRPr lang="ko-KR" altLang="en-US" dirty="0"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FA3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19743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419872" y="2172206"/>
            <a:ext cx="504056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19872" y="3312550"/>
            <a:ext cx="72008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860032" y="2891087"/>
            <a:ext cx="36004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39952" y="3723382"/>
            <a:ext cx="432048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188640"/>
            <a:ext cx="2547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ko-KR" altLang="en-US" sz="3200" b="1" dirty="0" smtClean="0"/>
              <a:t>향후 계획</a:t>
            </a:r>
            <a:endParaRPr lang="ko-KR" altLang="en-US" sz="32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19872" y="2534060"/>
            <a:ext cx="5040560" cy="818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1880" y="3068960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감사합니다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2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899592" y="1628800"/>
            <a:ext cx="6400800" cy="23762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ko-KR" altLang="en-US" dirty="0" smtClean="0"/>
              <a:t>역할 및 업무 소개</a:t>
            </a:r>
            <a:endParaRPr lang="en-US" altLang="ko-KR" dirty="0" smtClean="0"/>
          </a:p>
          <a:p>
            <a:pPr marL="571500" indent="-571500" algn="l">
              <a:buFont typeface="+mj-lt"/>
              <a:buAutoNum type="romanUcPeriod"/>
            </a:pPr>
            <a:r>
              <a:rPr lang="ko-KR" altLang="en-US" dirty="0" smtClean="0"/>
              <a:t>시스템 </a:t>
            </a:r>
            <a:r>
              <a:rPr lang="ko-KR" altLang="en-US" dirty="0" smtClean="0"/>
              <a:t>유지보수 및 개선</a:t>
            </a:r>
            <a:endParaRPr lang="en-US" altLang="ko-KR" dirty="0" smtClean="0"/>
          </a:p>
          <a:p>
            <a:pPr marL="571500" indent="-571500" algn="l">
              <a:buFont typeface="+mj-lt"/>
              <a:buAutoNum type="romanUcPeriod"/>
            </a:pPr>
            <a:r>
              <a:rPr lang="ko-KR" altLang="en-US" dirty="0" smtClean="0"/>
              <a:t>시스템 </a:t>
            </a:r>
            <a:r>
              <a:rPr lang="ko-KR" altLang="en-US" dirty="0" smtClean="0"/>
              <a:t>형상관리</a:t>
            </a:r>
            <a:endParaRPr lang="en-US" altLang="ko-KR" dirty="0" smtClean="0"/>
          </a:p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향후 </a:t>
            </a:r>
            <a:r>
              <a:rPr lang="ko-KR" altLang="en-US" dirty="0" smtClean="0"/>
              <a:t>계획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886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목차</a:t>
            </a:r>
            <a:endParaRPr lang="ko-KR" altLang="en-US" sz="32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1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88640"/>
            <a:ext cx="4067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ko-KR" altLang="en-US" sz="3200" b="1" dirty="0" smtClean="0"/>
              <a:t>역할 및 업무 소개</a:t>
            </a:r>
            <a:endParaRPr lang="ko-KR" altLang="en-US" sz="32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599281" y="2063690"/>
            <a:ext cx="2328023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레이더분석시스템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내부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23726" y="2073832"/>
            <a:ext cx="2272105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레이더표출시스템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내부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99281" y="2708921"/>
            <a:ext cx="2328023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기상레이더센터 </a:t>
            </a:r>
            <a:r>
              <a:rPr lang="ko-KR" altLang="en-US" sz="1200" dirty="0" smtClean="0">
                <a:solidFill>
                  <a:schemeClr val="tx1"/>
                </a:solidFill>
              </a:rPr>
              <a:t>홈페이지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외부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3726" y="2708920"/>
            <a:ext cx="2272105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레이더정보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서비스 </a:t>
            </a:r>
            <a:r>
              <a:rPr lang="ko-KR" altLang="en-US" sz="1100" dirty="0" smtClean="0">
                <a:solidFill>
                  <a:schemeClr val="tx1"/>
                </a:solidFill>
              </a:rPr>
              <a:t>플랫폼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외부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12980" y="4941168"/>
            <a:ext cx="5832648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99281" y="3346898"/>
            <a:ext cx="2328023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우리동네 레이더 날씨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알리미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23725" y="3357040"/>
            <a:ext cx="2272105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자료처리 프로그램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37529" y="4756502"/>
            <a:ext cx="3122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형상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업무비중</a:t>
            </a:r>
            <a:r>
              <a:rPr lang="en-US" altLang="ko-KR" dirty="0" smtClean="0"/>
              <a:t>:80%)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595905" y="1405372"/>
            <a:ext cx="5832648" cy="3090164"/>
          </a:xfrm>
          <a:prstGeom prst="rect">
            <a:avLst/>
          </a:prstGeom>
          <a:noFill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59130" y="1220706"/>
            <a:ext cx="39087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유지보수 및 개선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업무비중</a:t>
            </a:r>
            <a:r>
              <a:rPr lang="en-US" altLang="ko-KR" dirty="0" smtClean="0"/>
              <a:t>:20%)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913283" y="1794588"/>
            <a:ext cx="5248200" cy="22824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14943" y="1586913"/>
            <a:ext cx="245291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600" i="1" dirty="0" smtClean="0"/>
              <a:t>통합 </a:t>
            </a:r>
            <a:r>
              <a:rPr lang="ko-KR" altLang="en-US" sz="1600" i="1" dirty="0" err="1" smtClean="0"/>
              <a:t>레이더정보</a:t>
            </a:r>
            <a:r>
              <a:rPr lang="ko-KR" altLang="en-US" sz="1600" i="1" dirty="0" smtClean="0"/>
              <a:t> 플랫폼</a:t>
            </a:r>
            <a:endParaRPr lang="ko-KR" altLang="en-US" sz="1600" i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892359" y="5220412"/>
            <a:ext cx="2536772" cy="56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>
                <a:solidFill>
                  <a:schemeClr val="tx1"/>
                </a:solidFill>
              </a:rPr>
              <a:t>최종 소스 </a:t>
            </a:r>
            <a:r>
              <a:rPr lang="en-US" altLang="ko-KR" sz="1600" i="1" dirty="0">
                <a:solidFill>
                  <a:schemeClr val="tx1"/>
                </a:solidFill>
              </a:rPr>
              <a:t>SVN </a:t>
            </a:r>
            <a:r>
              <a:rPr lang="ko-KR" altLang="en-US" sz="1600" i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615245" y="5211620"/>
            <a:ext cx="2536772" cy="5676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i="1" dirty="0" smtClean="0">
                <a:solidFill>
                  <a:schemeClr val="tx1"/>
                </a:solidFill>
              </a:rPr>
              <a:t>형상관리 방안 절차</a:t>
            </a:r>
            <a:endParaRPr lang="ko-KR" alt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5298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 smtClean="0"/>
              <a:t>시스템 </a:t>
            </a:r>
            <a:r>
              <a:rPr lang="ko-KR" altLang="en-US" sz="3200" b="1" dirty="0" smtClean="0"/>
              <a:t>유지보수 및 개선</a:t>
            </a:r>
            <a:endParaRPr lang="ko-KR" altLang="en-US" sz="32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16177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달력 </a:t>
                      </a:r>
                      <a:r>
                        <a:rPr lang="ko-KR" altLang="en-US" sz="1200" b="0" dirty="0" err="1" smtClean="0"/>
                        <a:t>콘트롤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UI </a:t>
                      </a:r>
                      <a:r>
                        <a:rPr lang="ko-KR" altLang="en-US" sz="1200" b="0" dirty="0" smtClean="0"/>
                        <a:t>변경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시스템명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레이더정보서비스플랫폼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문제점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날짜</a:t>
                      </a:r>
                      <a:r>
                        <a:rPr lang="en-US" altLang="ko-KR" sz="1200" b="0" dirty="0" smtClean="0"/>
                        <a:t>/</a:t>
                      </a:r>
                      <a:r>
                        <a:rPr lang="ko-KR" altLang="en-US" sz="1200" b="0" dirty="0" smtClean="0"/>
                        <a:t>시간 입력 </a:t>
                      </a:r>
                      <a:r>
                        <a:rPr lang="en-US" altLang="ko-KR" sz="1200" b="0" dirty="0" smtClean="0"/>
                        <a:t>UI</a:t>
                      </a:r>
                      <a:r>
                        <a:rPr lang="ko-KR" altLang="en-US" sz="1200" b="0" dirty="0" smtClean="0"/>
                        <a:t>가 별도로 구분되어 한번에 입력하기에 불편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날짜</a:t>
                      </a:r>
                      <a:r>
                        <a:rPr lang="en-US" altLang="ko-KR" sz="1200" b="0" dirty="0" smtClean="0"/>
                        <a:t>/</a:t>
                      </a:r>
                      <a:r>
                        <a:rPr lang="ko-KR" altLang="en-US" sz="1200" b="0" dirty="0" smtClean="0"/>
                        <a:t>시간 입력 </a:t>
                      </a:r>
                      <a:r>
                        <a:rPr lang="en-US" altLang="ko-KR" sz="1200" b="0" dirty="0" smtClean="0"/>
                        <a:t>UI</a:t>
                      </a:r>
                      <a:r>
                        <a:rPr lang="ko-KR" altLang="en-US" sz="1200" b="0" dirty="0" smtClean="0"/>
                        <a:t>를 한 화면에 모두 처리하고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사용자 직접 시간 입력</a:t>
                      </a:r>
                      <a:r>
                        <a:rPr lang="ko-KR" altLang="en-US" sz="1200" b="0" baseline="0" dirty="0" smtClean="0"/>
                        <a:t> 가능하도록 함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69376"/>
              </p:ext>
            </p:extLst>
          </p:nvPr>
        </p:nvGraphicFramePr>
        <p:xfrm>
          <a:off x="971600" y="2253208"/>
          <a:ext cx="7272808" cy="369337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3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이전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개선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0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1621111" y="2996952"/>
            <a:ext cx="2592288" cy="2813075"/>
            <a:chOff x="1259632" y="2276872"/>
            <a:chExt cx="2959515" cy="3472787"/>
          </a:xfrm>
        </p:grpSpPr>
        <p:pic>
          <p:nvPicPr>
            <p:cNvPr id="18" name="_x43450440" descr="EMB00001a08490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276872"/>
              <a:ext cx="1892443" cy="2376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_x438053712" descr="EMB000015d42b5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981" y="3923357"/>
              <a:ext cx="1760166" cy="1826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98575"/>
            <a:ext cx="20097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꺾인 연결선 29"/>
          <p:cNvCxnSpPr>
            <a:endCxn id="21" idx="1"/>
          </p:cNvCxnSpPr>
          <p:nvPr/>
        </p:nvCxnSpPr>
        <p:spPr>
          <a:xfrm>
            <a:off x="2449921" y="4921806"/>
            <a:ext cx="221720" cy="148538"/>
          </a:xfrm>
          <a:prstGeom prst="bentConnector3">
            <a:avLst>
              <a:gd name="adj1" fmla="val -4006"/>
            </a:avLst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4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5298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 smtClean="0"/>
              <a:t>시스템 </a:t>
            </a:r>
            <a:r>
              <a:rPr lang="ko-KR" altLang="en-US" sz="3200" b="1" dirty="0"/>
              <a:t>유지보수 및 개선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93558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영상 범례 </a:t>
                      </a:r>
                      <a:r>
                        <a:rPr lang="en-US" altLang="ko-KR" sz="1200" b="0" dirty="0" smtClean="0"/>
                        <a:t>Bar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ko-KR" altLang="en-US" sz="1200" b="0" dirty="0" err="1" smtClean="0"/>
                        <a:t>껌뻑임</a:t>
                      </a:r>
                      <a:r>
                        <a:rPr lang="ko-KR" altLang="en-US" sz="1200" b="0" dirty="0" smtClean="0"/>
                        <a:t> 수정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레이더분석시스템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문제점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 영상 재생 시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화면</a:t>
                      </a:r>
                      <a:r>
                        <a:rPr lang="ko-KR" altLang="en-US" sz="1200" b="0" baseline="0" dirty="0" smtClean="0"/>
                        <a:t> 업데이트마다 영상화면과 범례 </a:t>
                      </a:r>
                      <a:r>
                        <a:rPr lang="en-US" altLang="ko-KR" sz="1200" b="0" baseline="0" dirty="0" smtClean="0"/>
                        <a:t>Bar </a:t>
                      </a:r>
                      <a:r>
                        <a:rPr lang="ko-KR" altLang="en-US" sz="1200" b="0" baseline="0" dirty="0" err="1" smtClean="0"/>
                        <a:t>껌뻑이는</a:t>
                      </a:r>
                      <a:r>
                        <a:rPr lang="ko-KR" altLang="en-US" sz="1200" b="0" baseline="0" dirty="0" smtClean="0"/>
                        <a:t> 현상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범례</a:t>
                      </a:r>
                      <a:r>
                        <a:rPr lang="en-US" altLang="ko-KR" sz="1200" b="0" baseline="0" dirty="0" smtClean="0"/>
                        <a:t> Bar </a:t>
                      </a:r>
                      <a:r>
                        <a:rPr lang="ko-KR" altLang="en-US" sz="1200" b="0" baseline="0" dirty="0" err="1" smtClean="0"/>
                        <a:t>껌뻑임</a:t>
                      </a:r>
                      <a:r>
                        <a:rPr lang="ko-KR" altLang="en-US" sz="1200" b="0" baseline="0" dirty="0" smtClean="0"/>
                        <a:t> 없도록 수정 </a:t>
                      </a:r>
                      <a:r>
                        <a:rPr lang="en-US" altLang="ko-KR" sz="1200" b="0" baseline="0" dirty="0" smtClean="0"/>
                        <a:t>(</a:t>
                      </a:r>
                      <a:r>
                        <a:rPr lang="ko-KR" altLang="en-US" sz="1200" b="0" baseline="0" dirty="0" smtClean="0"/>
                        <a:t>이미지 </a:t>
                      </a:r>
                      <a:r>
                        <a:rPr lang="en-US" altLang="ko-KR" sz="1200" b="0" baseline="0" dirty="0" smtClean="0"/>
                        <a:t>Cache</a:t>
                      </a:r>
                      <a:r>
                        <a:rPr lang="ko-KR" altLang="en-US" sz="1200" b="0" baseline="0" dirty="0" smtClean="0"/>
                        <a:t>를 생성하여 영상 재생 시 유지하도록 함</a:t>
                      </a:r>
                      <a:r>
                        <a:rPr lang="en-US" altLang="ko-KR" sz="1200" b="0" baseline="0" dirty="0" smtClean="0"/>
                        <a:t>)</a:t>
                      </a:r>
                      <a:endParaRPr lang="en-US" altLang="ko-KR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76872"/>
            <a:ext cx="7416824" cy="36387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0152" y="2564904"/>
            <a:ext cx="288032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07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5298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 smtClean="0"/>
              <a:t>시스템 </a:t>
            </a:r>
            <a:r>
              <a:rPr lang="ko-KR" altLang="en-US" sz="3200" b="1" dirty="0"/>
              <a:t>유지보수 및 개선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71339"/>
              </p:ext>
            </p:extLst>
          </p:nvPr>
        </p:nvGraphicFramePr>
        <p:xfrm>
          <a:off x="323528" y="1196753"/>
          <a:ext cx="8496940" cy="49578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레이더분석시스템</a:t>
                      </a:r>
                      <a:r>
                        <a:rPr lang="ko-KR" altLang="en-US" sz="1200" b="0" baseline="0" dirty="0" smtClean="0"/>
                        <a:t> </a:t>
                      </a:r>
                      <a:r>
                        <a:rPr lang="ko-KR" altLang="en-US" sz="1200" b="0" dirty="0" err="1" smtClean="0"/>
                        <a:t>우상단</a:t>
                      </a:r>
                      <a:r>
                        <a:rPr lang="ko-KR" altLang="en-US" sz="1200" b="0" dirty="0" smtClean="0"/>
                        <a:t> 메뉴 옵션 기본값 변경</a:t>
                      </a:r>
                      <a:r>
                        <a:rPr lang="ko-KR" altLang="en-US" sz="1200" b="0" baseline="0" dirty="0" smtClean="0"/>
                        <a:t> 및 오류 수정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레이더분석시스템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문제점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/>
                        <a:t>CAPPI </a:t>
                      </a:r>
                      <a:r>
                        <a:rPr lang="ko-KR" altLang="en-US" sz="1200" b="0" dirty="0" smtClean="0"/>
                        <a:t>산출물의 고도의 기본값 </a:t>
                      </a:r>
                      <a:r>
                        <a:rPr lang="en-US" altLang="ko-KR" sz="1200" b="0" dirty="0" smtClean="0"/>
                        <a:t>, 480Km </a:t>
                      </a:r>
                      <a:r>
                        <a:rPr lang="ko-KR" altLang="en-US" sz="1200" b="0" dirty="0" smtClean="0"/>
                        <a:t>산출물의 품질관리 옵션 기본값 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사이트 탭에서 </a:t>
                      </a:r>
                      <a:r>
                        <a:rPr lang="en-US" altLang="ko-KR" sz="1200" b="0" dirty="0" smtClean="0"/>
                        <a:t>PPI </a:t>
                      </a:r>
                      <a:r>
                        <a:rPr lang="ko-KR" altLang="en-US" sz="1200" b="0" dirty="0" smtClean="0"/>
                        <a:t>산출물 선택 시</a:t>
                      </a:r>
                      <a:r>
                        <a:rPr lang="en-US" altLang="ko-KR" sz="1200" b="0" dirty="0" smtClean="0"/>
                        <a:t>,</a:t>
                      </a:r>
                      <a:r>
                        <a:rPr lang="en-US" altLang="ko-KR" sz="1200" b="0" baseline="0" dirty="0" smtClean="0"/>
                        <a:t> </a:t>
                      </a:r>
                      <a:r>
                        <a:rPr lang="ko-KR" altLang="en-US" sz="1200" b="0" baseline="0" dirty="0" smtClean="0"/>
                        <a:t>기본값 </a:t>
                      </a:r>
                      <a:r>
                        <a:rPr lang="en-US" altLang="ko-KR" sz="1200" b="0" baseline="0" dirty="0" smtClean="0"/>
                        <a:t>‘</a:t>
                      </a:r>
                      <a:r>
                        <a:rPr lang="ko-KR" altLang="en-US" sz="1200" b="0" baseline="0" dirty="0" smtClean="0"/>
                        <a:t>강설</a:t>
                      </a:r>
                      <a:r>
                        <a:rPr lang="en-US" altLang="ko-KR" sz="1200" b="0" baseline="0" dirty="0" smtClean="0"/>
                        <a:t>’ </a:t>
                      </a:r>
                      <a:r>
                        <a:rPr lang="ko-KR" altLang="en-US" sz="1200" b="0" baseline="0" dirty="0" smtClean="0"/>
                        <a:t>선택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CAPPI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산출물의 고도의 기본 설정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(1.5km), 480Km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산출물의 품질관리 옵션 기본 설정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(No QC),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사이트 탭에서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PPI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산출물 선택 시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기본 설정 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</a:rPr>
                        <a:t>강수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412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522511"/>
            <a:ext cx="6984776" cy="34267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00192" y="2904085"/>
            <a:ext cx="180020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6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5298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 smtClean="0"/>
              <a:t>시스템 </a:t>
            </a:r>
            <a:r>
              <a:rPr lang="ko-KR" altLang="en-US" sz="3200" b="1" dirty="0"/>
              <a:t>유지보수 및 개선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09127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8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/>
                        <a:t>연직시계열바람</a:t>
                      </a:r>
                      <a:r>
                        <a:rPr lang="ko-KR" altLang="en-US" sz="1200" b="0" dirty="0" smtClean="0"/>
                        <a:t> 자료시간 설정 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레이더분석시스템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문제점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하단 </a:t>
                      </a:r>
                      <a:r>
                        <a:rPr lang="en-US" altLang="ko-KR" sz="1200" b="0" dirty="0" smtClean="0"/>
                        <a:t>UI</a:t>
                      </a:r>
                      <a:r>
                        <a:rPr lang="ko-KR" altLang="en-US" sz="1200" b="0" dirty="0" smtClean="0"/>
                        <a:t>화면의 붉은색 버튼들 누락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 smtClean="0"/>
                        <a:t>자료시간 설정 버튼 추가 구현</a:t>
                      </a:r>
                      <a:endParaRPr lang="en-US" altLang="ko-KR" sz="1200" b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 smtClean="0"/>
                        <a:t>자료시간이 </a:t>
                      </a:r>
                      <a:r>
                        <a:rPr lang="en-US" altLang="ko-KR" sz="1200" b="0" dirty="0" smtClean="0"/>
                        <a:t>10</a:t>
                      </a:r>
                      <a:r>
                        <a:rPr lang="ko-KR" altLang="en-US" sz="1200" b="0" dirty="0" smtClean="0"/>
                        <a:t>분 단위로만 검색되는 오류 수정 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지정 시간 내 가장 가까운 자료선택 되도록 수정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6859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4513" y="2600908"/>
            <a:ext cx="7399969" cy="26642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39951" y="3104964"/>
            <a:ext cx="259228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5298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 smtClean="0"/>
              <a:t>시스템 </a:t>
            </a:r>
            <a:r>
              <a:rPr lang="ko-KR" altLang="en-US" sz="3200" b="1" dirty="0"/>
              <a:t>유지보수 및 개선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297831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/>
                        <a:t>대기수상체</a:t>
                      </a:r>
                      <a:r>
                        <a:rPr lang="ko-KR" altLang="en-US" sz="1200" b="0" dirty="0" smtClean="0"/>
                        <a:t> 데이터 변경 </a:t>
                      </a:r>
                      <a:r>
                        <a:rPr lang="en-US" altLang="ko-KR" sz="1200" b="0" dirty="0" smtClean="0"/>
                        <a:t>(</a:t>
                      </a:r>
                      <a:r>
                        <a:rPr lang="ko-KR" altLang="en-US" sz="1200" b="0" dirty="0" smtClean="0"/>
                        <a:t>통합</a:t>
                      </a:r>
                      <a:r>
                        <a:rPr lang="en-US" altLang="ko-KR" sz="1200" b="0" dirty="0" smtClean="0"/>
                        <a:t>)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레이더분석시스템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문제점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 smtClean="0"/>
                        <a:t>대기수상체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HCPPI </a:t>
                      </a:r>
                      <a:r>
                        <a:rPr lang="ko-KR" altLang="en-US" sz="1200" b="0" dirty="0" smtClean="0"/>
                        <a:t>데이터 저장</a:t>
                      </a:r>
                      <a:r>
                        <a:rPr lang="ko-KR" altLang="en-US" sz="1200" b="0" baseline="0" dirty="0" smtClean="0"/>
                        <a:t> 시 서버 부하 문제 및 관련데이터 통합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 smtClean="0"/>
                        <a:t>대기수상체</a:t>
                      </a:r>
                      <a:r>
                        <a:rPr lang="ko-KR" altLang="en-US" sz="1200" b="0" dirty="0" smtClean="0"/>
                        <a:t> </a:t>
                      </a:r>
                      <a:r>
                        <a:rPr lang="en-US" altLang="ko-KR" sz="1200" b="0" dirty="0" smtClean="0"/>
                        <a:t>HCPPI(</a:t>
                      </a:r>
                      <a:r>
                        <a:rPr lang="ko-KR" altLang="en-US" sz="1200" b="0" dirty="0" smtClean="0"/>
                        <a:t>기상 에코</a:t>
                      </a:r>
                      <a:r>
                        <a:rPr lang="en-US" altLang="ko-KR" sz="1200" b="0" dirty="0" smtClean="0"/>
                        <a:t>), TDPPI</a:t>
                      </a:r>
                      <a:r>
                        <a:rPr lang="en-US" altLang="ko-KR" sz="1200" b="0" baseline="0" dirty="0" smtClean="0"/>
                        <a:t>(</a:t>
                      </a:r>
                      <a:r>
                        <a:rPr lang="ko-KR" altLang="en-US" sz="1200" b="0" baseline="0" dirty="0" smtClean="0"/>
                        <a:t>비기상 에코</a:t>
                      </a:r>
                      <a:r>
                        <a:rPr lang="en-US" altLang="ko-KR" sz="1200" b="0" baseline="0" dirty="0" smtClean="0"/>
                        <a:t>) 2</a:t>
                      </a:r>
                      <a:r>
                        <a:rPr lang="ko-KR" altLang="en-US" sz="1200" b="0" baseline="0" dirty="0" smtClean="0"/>
                        <a:t>개 데이터 사용을 </a:t>
                      </a:r>
                      <a:r>
                        <a:rPr lang="en-US" altLang="ko-KR" sz="1200" b="0" baseline="0" dirty="0" smtClean="0"/>
                        <a:t>1</a:t>
                      </a:r>
                      <a:r>
                        <a:rPr lang="ko-KR" altLang="en-US" sz="1200" b="0" baseline="0" dirty="0" smtClean="0"/>
                        <a:t>개로 통합함으로 인한 </a:t>
                      </a:r>
                      <a:r>
                        <a:rPr lang="en-US" altLang="ko-KR" sz="1200" b="0" baseline="0" dirty="0" smtClean="0"/>
                        <a:t>CGI(</a:t>
                      </a:r>
                      <a:r>
                        <a:rPr lang="ko-KR" altLang="en-US" sz="1200" b="0" baseline="0" dirty="0" smtClean="0"/>
                        <a:t>서버프로그램</a:t>
                      </a:r>
                      <a:r>
                        <a:rPr lang="en-US" altLang="ko-KR" sz="1200" b="0" baseline="0" dirty="0" smtClean="0"/>
                        <a:t>) </a:t>
                      </a:r>
                      <a:r>
                        <a:rPr lang="ko-KR" altLang="en-US" sz="1200" b="0" baseline="0" dirty="0" smtClean="0"/>
                        <a:t>수정</a:t>
                      </a:r>
                      <a:endParaRPr lang="ko-KR" altLang="en-US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2717626"/>
            <a:ext cx="2694969" cy="32316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</a:t>
            </a:r>
          </a:p>
          <a:p>
            <a:r>
              <a:rPr lang="en-US" altLang="ko-KR" sz="1400" dirty="0" smtClean="0"/>
              <a:t>+</a:t>
            </a:r>
            <a:r>
              <a:rPr lang="en-US" altLang="ko-KR" sz="1400" dirty="0" err="1" smtClean="0"/>
              <a:t>dum</a:t>
            </a:r>
            <a:endParaRPr lang="en-US" altLang="ko-KR" sz="1400" dirty="0" smtClean="0"/>
          </a:p>
          <a:p>
            <a:r>
              <a:rPr lang="en-US" altLang="ko-KR" sz="1400" dirty="0" smtClean="0"/>
              <a:t>+</a:t>
            </a:r>
            <a:r>
              <a:rPr lang="en-US" altLang="ko-KR" sz="1400" dirty="0" err="1" smtClean="0"/>
              <a:t>name_radar</a:t>
            </a:r>
            <a:endParaRPr lang="en-US" altLang="ko-KR" sz="1400" dirty="0" smtClean="0"/>
          </a:p>
          <a:p>
            <a:r>
              <a:rPr lang="en-US" altLang="ko-KR" sz="1400" dirty="0" smtClean="0"/>
              <a:t>~~~</a:t>
            </a:r>
          </a:p>
          <a:p>
            <a:r>
              <a:rPr lang="en-US" altLang="ko-KR" dirty="0" smtClean="0"/>
              <a:t>DATA</a:t>
            </a:r>
          </a:p>
          <a:p>
            <a:r>
              <a:rPr lang="en-US" altLang="ko-KR" sz="1400" dirty="0" smtClean="0"/>
              <a:t>+CZ raw</a:t>
            </a:r>
          </a:p>
          <a:p>
            <a:r>
              <a:rPr lang="en-US" altLang="ko-KR" sz="1400" dirty="0" smtClean="0"/>
              <a:t>+ZDR raw</a:t>
            </a:r>
          </a:p>
          <a:p>
            <a:r>
              <a:rPr lang="en-US" altLang="ko-KR" sz="1400" dirty="0" smtClean="0"/>
              <a:t>+CZ new</a:t>
            </a:r>
          </a:p>
          <a:p>
            <a:r>
              <a:rPr lang="en-US" altLang="ko-KR" sz="1400" dirty="0" smtClean="0"/>
              <a:t>+ZDR raw</a:t>
            </a:r>
          </a:p>
          <a:p>
            <a:r>
              <a:rPr lang="en-US" altLang="ko-KR" sz="1400" dirty="0" smtClean="0"/>
              <a:t>+PH new</a:t>
            </a:r>
          </a:p>
          <a:p>
            <a:r>
              <a:rPr lang="en-US" altLang="ko-KR" sz="1400" dirty="0" smtClean="0"/>
              <a:t>+RHV new</a:t>
            </a:r>
          </a:p>
          <a:p>
            <a:r>
              <a:rPr lang="en-US" altLang="ko-KR" sz="1400" dirty="0" smtClean="0"/>
              <a:t>+KDP new</a:t>
            </a:r>
          </a:p>
          <a:p>
            <a:r>
              <a:rPr lang="en-US" altLang="ko-KR" sz="1400" dirty="0" smtClean="0"/>
              <a:t>+ID(</a:t>
            </a:r>
            <a:r>
              <a:rPr lang="ko-KR" altLang="en-US" sz="1400" dirty="0" err="1" smtClean="0"/>
              <a:t>대기수상체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+50</a:t>
            </a:r>
            <a:r>
              <a:rPr lang="ko-KR" altLang="en-US" sz="1400" dirty="0" smtClean="0"/>
              <a:t>번</a:t>
            </a:r>
            <a:r>
              <a:rPr lang="en-US" altLang="ko-KR" sz="1400" dirty="0" smtClean="0"/>
              <a:t>ID &lt;- </a:t>
            </a:r>
            <a:r>
              <a:rPr lang="ko-KR" altLang="en-US" sz="1400" dirty="0" err="1" smtClean="0"/>
              <a:t>비기상</a:t>
            </a:r>
            <a:r>
              <a:rPr lang="ko-KR" altLang="en-US" sz="1400" dirty="0" smtClean="0"/>
              <a:t> 에코 추가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1547663" y="3968618"/>
            <a:ext cx="2694969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47663" y="224913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대기수상체</a:t>
            </a:r>
            <a:r>
              <a:rPr lang="ko-KR" altLang="en-US" dirty="0" smtClean="0"/>
              <a:t> 자료구조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729892" y="5565248"/>
            <a:ext cx="1503784" cy="397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5" idx="3"/>
          </p:cNvCxnSpPr>
          <p:nvPr/>
        </p:nvCxnSpPr>
        <p:spPr>
          <a:xfrm flipH="1">
            <a:off x="4242632" y="4724702"/>
            <a:ext cx="1049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233676" y="5749914"/>
            <a:ext cx="1058404" cy="1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92080" y="4540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삭제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92080" y="55652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1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520" y="188640"/>
            <a:ext cx="5298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ko-KR" altLang="en-US" sz="3200" b="1" dirty="0" smtClean="0"/>
              <a:t>시스템 </a:t>
            </a:r>
            <a:r>
              <a:rPr lang="ko-KR" altLang="en-US" sz="3200" b="1" dirty="0"/>
              <a:t>유지보수 및 개선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38719"/>
              </p:ext>
            </p:extLst>
          </p:nvPr>
        </p:nvGraphicFramePr>
        <p:xfrm>
          <a:off x="323528" y="1196752"/>
          <a:ext cx="8496940" cy="4937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작업명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낙뢰 상황 상시 모니터링 프로그램 신규 </a:t>
                      </a:r>
                      <a:r>
                        <a:rPr lang="ko-KR" altLang="en-US" sz="1200" b="0" dirty="0" smtClean="0"/>
                        <a:t>개발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/>
                        <a:t>시스템명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모니터링 프로그램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문제점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신규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/>
                        <a:t>개선내용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/>
                        <a:t>신규</a:t>
                      </a:r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403">
                <a:tc gridSpan="4">
                  <a:txBody>
                    <a:bodyPr/>
                    <a:lstStyle/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en-US" altLang="ko-KR" sz="1200" b="0" dirty="0" smtClean="0"/>
                    </a:p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67" y="2132856"/>
            <a:ext cx="3490452" cy="35283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5616" y="2323356"/>
            <a:ext cx="3490452" cy="35283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31640" y="2492895"/>
            <a:ext cx="3503309" cy="35413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08103" y="2308228"/>
            <a:ext cx="26642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개발 목적</a:t>
            </a:r>
            <a:endParaRPr lang="en-US" altLang="ko-KR" sz="1200" b="1" dirty="0" smtClean="0"/>
          </a:p>
          <a:p>
            <a:r>
              <a:rPr lang="ko-KR" altLang="en-US" sz="1200" dirty="0" smtClean="0"/>
              <a:t>맞춤형 표출 체계 개발의 일환으로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낙뢰 상황 상시 모니터링 프로그램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 작성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현재 </a:t>
            </a:r>
            <a:r>
              <a:rPr lang="en-US" altLang="ko-KR" sz="1200" dirty="0" smtClean="0"/>
              <a:t>K01(</a:t>
            </a:r>
            <a:r>
              <a:rPr lang="ko-KR" altLang="en-US" sz="1200" dirty="0" smtClean="0"/>
              <a:t>무안</a:t>
            </a:r>
            <a:r>
              <a:rPr lang="en-US" altLang="ko-KR" sz="1200" dirty="0" smtClean="0"/>
              <a:t>), K02(</a:t>
            </a:r>
            <a:r>
              <a:rPr lang="ko-KR" altLang="en-US" sz="1200" dirty="0" err="1" smtClean="0"/>
              <a:t>오성산</a:t>
            </a:r>
            <a:r>
              <a:rPr lang="en-US" altLang="ko-KR" sz="1200" dirty="0" smtClean="0"/>
              <a:t>), K03(</a:t>
            </a:r>
            <a:r>
              <a:rPr lang="ko-KR" altLang="en-US" sz="1200" dirty="0" err="1" smtClean="0"/>
              <a:t>황병산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운용 중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특이사항</a:t>
            </a:r>
            <a:endParaRPr lang="en-US" altLang="ko-KR" sz="1200" b="1" dirty="0" smtClean="0"/>
          </a:p>
          <a:p>
            <a:r>
              <a:rPr lang="ko-KR" altLang="en-US" sz="1200" dirty="0" smtClean="0"/>
              <a:t>상시 모니터링의 기능상 쉽게 접근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표시되도록 </a:t>
            </a:r>
            <a:r>
              <a:rPr lang="ko-KR" altLang="en-US" sz="1200" dirty="0"/>
              <a:t>본 프로그램은 </a:t>
            </a:r>
            <a:r>
              <a:rPr lang="en-US" altLang="ko-KR" sz="1200" dirty="0"/>
              <a:t>*.exe </a:t>
            </a:r>
            <a:r>
              <a:rPr lang="ko-KR" altLang="en-US" sz="1200" dirty="0" smtClean="0"/>
              <a:t>실행 파일 </a:t>
            </a:r>
            <a:r>
              <a:rPr lang="ko-KR" altLang="en-US" sz="1200" dirty="0"/>
              <a:t>형태로 작성되었음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556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1691</Words>
  <Application>Microsoft Office PowerPoint</Application>
  <PresentationFormat>화면 슬라이드 쇼(4:3)</PresentationFormat>
  <Paragraphs>558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HY헤드라인M</vt:lpstr>
      <vt:lpstr>돋움</vt:lpstr>
      <vt:lpstr>맑은 고딕</vt:lpstr>
      <vt:lpstr>Arial</vt:lpstr>
      <vt:lpstr>Arial Rounded MT Bold</vt:lpstr>
      <vt:lpstr>Calibri</vt:lpstr>
      <vt:lpstr>Wingdings</vt:lpstr>
      <vt:lpstr>Office 테마</vt:lpstr>
      <vt:lpstr>’17년  통합 레이더정보 플랫폼 유지보수 및 개선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현업 레이더자료처리 및 웹시스템 소스 형상관리</dc:title>
  <dc:creator>Microsoft Corporation</dc:creator>
  <cp:lastModifiedBy>레이더분석과</cp:lastModifiedBy>
  <cp:revision>443</cp:revision>
  <cp:lastPrinted>2017-11-22T04:00:04Z</cp:lastPrinted>
  <dcterms:created xsi:type="dcterms:W3CDTF">2006-10-05T04:04:58Z</dcterms:created>
  <dcterms:modified xsi:type="dcterms:W3CDTF">2017-11-27T04:45:41Z</dcterms:modified>
</cp:coreProperties>
</file>