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tiff" ContentType="image/tif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8" r:id="rId3"/>
    <p:sldId id="269" r:id="rId4"/>
    <p:sldId id="273" r:id="rId5"/>
    <p:sldId id="270" r:id="rId6"/>
    <p:sldId id="274" r:id="rId7"/>
    <p:sldId id="275" r:id="rId8"/>
    <p:sldId id="276" r:id="rId9"/>
    <p:sldId id="277" r:id="rId10"/>
    <p:sldId id="280" r:id="rId11"/>
    <p:sldId id="279" r:id="rId12"/>
    <p:sldId id="278" r:id="rId13"/>
    <p:sldId id="281" r:id="rId14"/>
    <p:sldId id="282" r:id="rId15"/>
    <p:sldId id="283" r:id="rId16"/>
    <p:sldId id="284" r:id="rId17"/>
    <p:sldId id="272" r:id="rId18"/>
  </p:sldIdLst>
  <p:sldSz cx="9144000" cy="6858000" type="screen4x3"/>
  <p:notesSz cx="7315200" cy="9601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1D1CE"/>
    <a:srgbClr val="D58584"/>
    <a:srgbClr val="E5DBD2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84859" autoAdjust="0"/>
  </p:normalViewPr>
  <p:slideViewPr>
    <p:cSldViewPr>
      <p:cViewPr varScale="1">
        <p:scale>
          <a:sx n="101" d="100"/>
          <a:sy n="101" d="100"/>
        </p:scale>
        <p:origin x="-984" y="-90"/>
      </p:cViewPr>
      <p:guideLst>
        <p:guide orient="horz" pos="663"/>
        <p:guide orient="horz" pos="4088"/>
        <p:guide pos="2880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91D4-17FE-44E6-B946-D060AA6B0709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E860C-3A35-4D1C-B19E-59A264FA7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6388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E2A6173-6E8B-4B08-827C-9BC9350417F9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50028DE-0595-46DA-8158-788FA021CF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746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대학 전공은 물리학과 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경력은 </a:t>
            </a:r>
            <a:r>
              <a:rPr lang="en-US" altLang="ko-KR" dirty="0" smtClean="0"/>
              <a:t>IT</a:t>
            </a:r>
            <a:r>
              <a:rPr lang="ko-KR" altLang="en-US" baseline="0" dirty="0" smtClean="0"/>
              <a:t> 관련이므로 최근 수행 </a:t>
            </a:r>
            <a:r>
              <a:rPr lang="en-US" altLang="ko-KR" baseline="0" dirty="0" smtClean="0"/>
              <a:t>PJT </a:t>
            </a:r>
            <a:r>
              <a:rPr lang="ko-KR" altLang="en-US" baseline="0" dirty="0" smtClean="0"/>
              <a:t>중심으로 설명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2574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992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99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항해레이더 인터페이스는 그 중 제일 고난도 이슈였습니다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영국제 </a:t>
            </a:r>
            <a:r>
              <a:rPr lang="en-US" altLang="ko-KR" dirty="0" smtClean="0"/>
              <a:t>HW </a:t>
            </a:r>
            <a:r>
              <a:rPr lang="ko-KR" altLang="en-US" dirty="0" err="1" smtClean="0"/>
              <a:t>군장비라</a:t>
            </a:r>
            <a:r>
              <a:rPr lang="ko-KR" altLang="en-US" dirty="0" smtClean="0"/>
              <a:t> 인터넷 검색해도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오로지 영문 매뉴얼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권으로 개발하여야 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고객은 물론 심지어 레이더 </a:t>
            </a:r>
            <a:r>
              <a:rPr lang="en-US" altLang="ko-KR" dirty="0" smtClean="0"/>
              <a:t>H/W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딜러 개발지원 조차 저희 질문에 답변을 못하는 수준이었고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저희는 </a:t>
            </a:r>
            <a:r>
              <a:rPr lang="en-US" altLang="ko-KR" baseline="0" dirty="0" smtClean="0"/>
              <a:t>300</a:t>
            </a:r>
            <a:r>
              <a:rPr lang="ko-KR" altLang="en-US" baseline="0" dirty="0" smtClean="0"/>
              <a:t>페이지가 넘는 </a:t>
            </a:r>
            <a:r>
              <a:rPr lang="en-US" altLang="ko-KR" baseline="0" dirty="0" smtClean="0"/>
              <a:t>Primitive</a:t>
            </a:r>
            <a:r>
              <a:rPr lang="ko-KR" altLang="en-US" baseline="0" dirty="0" smtClean="0"/>
              <a:t>한 설명과 예제를 가지고 오로지 </a:t>
            </a:r>
            <a:r>
              <a:rPr lang="en-US" altLang="ko-KR" baseline="0" dirty="0" smtClean="0"/>
              <a:t>Trial &amp; Test</a:t>
            </a:r>
            <a:r>
              <a:rPr lang="ko-KR" altLang="en-US" baseline="0" dirty="0" smtClean="0"/>
              <a:t>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개발 진행하였습니다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더욱이 해군장비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와 레이더 </a:t>
            </a:r>
            <a:r>
              <a:rPr lang="en-US" altLang="ko-KR" baseline="0" dirty="0" smtClean="0"/>
              <a:t>SDK</a:t>
            </a:r>
            <a:r>
              <a:rPr lang="ko-KR" altLang="en-US" baseline="0" dirty="0" smtClean="0"/>
              <a:t>가 맞지 않아 영국에 직접 분석자료를 보내어 </a:t>
            </a:r>
            <a:r>
              <a:rPr lang="en-US" altLang="ko-KR" baseline="0" dirty="0" smtClean="0"/>
              <a:t>SDK </a:t>
            </a:r>
            <a:r>
              <a:rPr lang="ko-KR" altLang="en-US" baseline="0" dirty="0" smtClean="0"/>
              <a:t>개발요청을 하였고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개월 후 수정된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를 받아 촉박한 </a:t>
            </a:r>
            <a:r>
              <a:rPr lang="ko-KR" altLang="en-US" baseline="0" dirty="0" err="1" smtClean="0"/>
              <a:t>기간내에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개발을 완료하여야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부분은 제가 직접 개발 및 진행하였습니다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99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02371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배수량 이상이면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필수 장착이나 거의 대부분의 어선 수준에서도 장착하여 사용하는 항해 </a:t>
            </a:r>
            <a:r>
              <a:rPr lang="ko-KR" altLang="en-US" baseline="0" dirty="0" err="1" smtClean="0"/>
              <a:t>내비게이션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ECDIS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해로는 전세계로 통행이 가능하므로 </a:t>
            </a:r>
            <a:r>
              <a:rPr lang="ko-KR" altLang="en-US" baseline="0" dirty="0" err="1" smtClean="0"/>
              <a:t>해도데이터</a:t>
            </a:r>
            <a:r>
              <a:rPr lang="ko-KR" altLang="en-US" baseline="0" dirty="0" smtClean="0"/>
              <a:t> 제작 관리를 국제기관에서 통합하여 관리하고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S63</a:t>
            </a:r>
            <a:r>
              <a:rPr lang="ko-KR" altLang="en-US" baseline="0" dirty="0" smtClean="0"/>
              <a:t>은 기존 </a:t>
            </a:r>
            <a:r>
              <a:rPr lang="en-US" altLang="ko-KR" baseline="0" dirty="0" smtClean="0"/>
              <a:t>S57</a:t>
            </a:r>
            <a:r>
              <a:rPr lang="ko-KR" altLang="en-US" baseline="0" dirty="0" smtClean="0"/>
              <a:t>포맷에서 보안개념을 추가하여 불법복제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갱신을 통제하는 기능이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99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2480" indent="-362480">
              <a:lnSpc>
                <a:spcPct val="150000"/>
              </a:lnSpc>
              <a:buFontTx/>
              <a:buAutoNum type="arabicPeriod"/>
            </a:pPr>
            <a:r>
              <a:rPr lang="en-US" altLang="ko-KR" sz="1300" dirty="0"/>
              <a:t>S63 </a:t>
            </a:r>
            <a:r>
              <a:rPr lang="ko-KR" altLang="en-US" sz="1300" dirty="0"/>
              <a:t>프로그램 테스트 </a:t>
            </a:r>
            <a:r>
              <a:rPr lang="en-US" altLang="ko-KR" sz="1300" dirty="0"/>
              <a:t>(38</a:t>
            </a:r>
            <a:r>
              <a:rPr lang="ko-KR" altLang="en-US" sz="1300" dirty="0"/>
              <a:t>개 테스트 항목</a:t>
            </a:r>
            <a:r>
              <a:rPr lang="en-US" altLang="ko-KR" sz="1300" dirty="0"/>
              <a:t>) </a:t>
            </a:r>
            <a:r>
              <a:rPr lang="ko-KR" altLang="en-US" sz="1300" dirty="0"/>
              <a:t>결과서 작성</a:t>
            </a:r>
            <a:endParaRPr lang="en-US" altLang="ko-KR" sz="1300" dirty="0"/>
          </a:p>
          <a:p>
            <a:pPr marL="362480" indent="-362480">
              <a:lnSpc>
                <a:spcPct val="150000"/>
              </a:lnSpc>
              <a:buFontTx/>
              <a:buAutoNum type="arabicPeriod"/>
            </a:pPr>
            <a:r>
              <a:rPr lang="en-US" altLang="ko-KR" sz="1300" dirty="0"/>
              <a:t>HW_ID </a:t>
            </a:r>
            <a:r>
              <a:rPr lang="ko-KR" altLang="en-US" sz="1300" dirty="0"/>
              <a:t>생성 및 저장</a:t>
            </a:r>
            <a:endParaRPr lang="en-US" altLang="ko-KR" sz="1300" dirty="0"/>
          </a:p>
          <a:p>
            <a:pPr marL="362480" indent="-362480">
              <a:lnSpc>
                <a:spcPct val="150000"/>
              </a:lnSpc>
              <a:buFontTx/>
              <a:buAutoNum type="arabicPeriod"/>
            </a:pPr>
            <a:r>
              <a:rPr lang="en-US" altLang="ko-KR" sz="1300" dirty="0"/>
              <a:t>User Permit </a:t>
            </a:r>
            <a:r>
              <a:rPr lang="ko-KR" altLang="en-US" sz="1300" dirty="0"/>
              <a:t>생성 </a:t>
            </a:r>
            <a:r>
              <a:rPr lang="en-US" altLang="ko-KR" sz="1300" dirty="0"/>
              <a:t>(</a:t>
            </a:r>
            <a:r>
              <a:rPr lang="ko-KR" altLang="en-US" sz="1300" dirty="0"/>
              <a:t>암호화</a:t>
            </a:r>
            <a:r>
              <a:rPr lang="en-US" altLang="ko-KR" sz="1300" dirty="0"/>
              <a:t>)</a:t>
            </a:r>
          </a:p>
          <a:p>
            <a:pPr marL="362480" indent="-362480">
              <a:lnSpc>
                <a:spcPct val="150000"/>
              </a:lnSpc>
              <a:buFontTx/>
              <a:buAutoNum type="arabicPeriod"/>
            </a:pPr>
            <a:r>
              <a:rPr lang="en-US" altLang="ko-KR" sz="1300" dirty="0"/>
              <a:t>SA(Scheme Administrator) </a:t>
            </a:r>
            <a:r>
              <a:rPr lang="ko-KR" altLang="en-US" sz="1300" dirty="0"/>
              <a:t>전자 인증서 검사</a:t>
            </a:r>
            <a:endParaRPr lang="en-US" altLang="ko-KR" sz="1300" dirty="0"/>
          </a:p>
          <a:p>
            <a:pPr marL="362480" indent="-362480">
              <a:lnSpc>
                <a:spcPct val="150000"/>
              </a:lnSpc>
              <a:buFontTx/>
              <a:buAutoNum type="arabicPeriod"/>
            </a:pPr>
            <a:r>
              <a:rPr lang="en-US" altLang="ko-KR" sz="1300" dirty="0"/>
              <a:t>Data Server </a:t>
            </a:r>
            <a:r>
              <a:rPr lang="ko-KR" altLang="en-US" sz="1300" dirty="0"/>
              <a:t>인증서 검사</a:t>
            </a:r>
            <a:endParaRPr lang="en-US" altLang="ko-KR" sz="1300" dirty="0"/>
          </a:p>
          <a:p>
            <a:pPr marL="362480" indent="-362480">
              <a:lnSpc>
                <a:spcPct val="150000"/>
              </a:lnSpc>
              <a:buFontTx/>
              <a:buAutoNum type="arabicPeriod"/>
            </a:pPr>
            <a:r>
              <a:rPr lang="en-US" altLang="ko-KR" sz="1300" dirty="0"/>
              <a:t>Cell Permit </a:t>
            </a:r>
            <a:r>
              <a:rPr lang="ko-KR" altLang="en-US" sz="1300" dirty="0"/>
              <a:t>검증 확인</a:t>
            </a:r>
            <a:endParaRPr lang="en-US" altLang="ko-KR" sz="1300" dirty="0"/>
          </a:p>
          <a:p>
            <a:pPr marL="362480" indent="-362480">
              <a:lnSpc>
                <a:spcPct val="150000"/>
              </a:lnSpc>
              <a:buFontTx/>
              <a:buAutoNum type="arabicPeriod"/>
            </a:pPr>
            <a:r>
              <a:rPr lang="ko-KR" altLang="en-US" sz="1300" dirty="0"/>
              <a:t>해도 데이터 암호 </a:t>
            </a:r>
            <a:r>
              <a:rPr lang="ko-KR" altLang="en-US" sz="1300" dirty="0" err="1"/>
              <a:t>복호</a:t>
            </a:r>
            <a:r>
              <a:rPr lang="en-US" altLang="ko-KR" sz="1300" dirty="0"/>
              <a:t>(</a:t>
            </a:r>
            <a:r>
              <a:rPr lang="ko-KR" altLang="en-US" sz="1300" dirty="0"/>
              <a:t>해독</a:t>
            </a:r>
            <a:r>
              <a:rPr lang="en-US" altLang="ko-KR" sz="1300" dirty="0"/>
              <a:t>)</a:t>
            </a:r>
            <a:r>
              <a:rPr lang="ko-KR" altLang="en-US" sz="1300" dirty="0"/>
              <a:t>화</a:t>
            </a:r>
            <a:endParaRPr lang="en-US" altLang="ko-KR" sz="1300" dirty="0"/>
          </a:p>
          <a:p>
            <a:pPr marL="362480" indent="-362480">
              <a:lnSpc>
                <a:spcPct val="150000"/>
              </a:lnSpc>
              <a:buFontTx/>
              <a:buAutoNum type="arabicPeriod"/>
            </a:pPr>
            <a:r>
              <a:rPr lang="ko-KR" altLang="en-US" sz="1300" dirty="0"/>
              <a:t>기타 </a:t>
            </a:r>
            <a:r>
              <a:rPr lang="en-US" altLang="ko-KR" sz="1300" dirty="0"/>
              <a:t>(</a:t>
            </a:r>
            <a:r>
              <a:rPr lang="ko-KR" altLang="en-US" sz="1300" dirty="0"/>
              <a:t>압축해제</a:t>
            </a:r>
            <a:r>
              <a:rPr lang="en-US" altLang="ko-KR" sz="1300" dirty="0"/>
              <a:t>, </a:t>
            </a:r>
            <a:r>
              <a:rPr lang="ko-KR" altLang="en-US" sz="1300" dirty="0"/>
              <a:t>부분 해도 업데이트</a:t>
            </a:r>
            <a:r>
              <a:rPr lang="en-US" altLang="ko-KR" sz="1300" dirty="0"/>
              <a:t>, </a:t>
            </a:r>
            <a:r>
              <a:rPr lang="ko-KR" altLang="en-US" sz="1300" dirty="0"/>
              <a:t>카탈로그 정보 처리</a:t>
            </a:r>
            <a:r>
              <a:rPr lang="en-US" altLang="ko-KR" sz="13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99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ko-KR" sz="1300" dirty="0"/>
              <a:t>1. OpenGL </a:t>
            </a:r>
            <a:r>
              <a:rPr lang="ko-KR" altLang="en-US" sz="1300" dirty="0"/>
              <a:t>라이브러리 사용하여 </a:t>
            </a:r>
            <a:r>
              <a:rPr lang="ko-KR" altLang="en-US" sz="1300" dirty="0" err="1"/>
              <a:t>렌더링</a:t>
            </a:r>
            <a:endParaRPr lang="en-US" altLang="ko-KR" sz="1300" dirty="0"/>
          </a:p>
          <a:p>
            <a:pPr defTabSz="966612">
              <a:defRPr/>
            </a:pPr>
            <a:r>
              <a:rPr lang="en-US" altLang="ko-KR" sz="1300" b="1" dirty="0"/>
              <a:t>2. Data </a:t>
            </a:r>
            <a:r>
              <a:rPr lang="ko-KR" altLang="en-US" sz="1300" b="1" dirty="0" err="1"/>
              <a:t>캐쉬를</a:t>
            </a:r>
            <a:r>
              <a:rPr lang="ko-KR" altLang="en-US" sz="1300" b="1" dirty="0"/>
              <a:t> 사용하여</a:t>
            </a:r>
            <a:r>
              <a:rPr lang="en-US" altLang="ko-KR" sz="1300" b="1" dirty="0"/>
              <a:t> </a:t>
            </a:r>
            <a:r>
              <a:rPr lang="ko-KR" altLang="en-US" sz="1300" dirty="0" err="1"/>
              <a:t>렌더링</a:t>
            </a:r>
            <a:r>
              <a:rPr lang="ko-KR" altLang="en-US" sz="1300" dirty="0"/>
              <a:t> 속도개선</a:t>
            </a:r>
            <a:endParaRPr lang="en-US" altLang="ko-KR" sz="1300" b="1" dirty="0"/>
          </a:p>
          <a:p>
            <a:pPr defTabSz="966612">
              <a:defRPr/>
            </a:pPr>
            <a:r>
              <a:rPr lang="en-US" altLang="ko-KR" sz="1300" b="1" dirty="0"/>
              <a:t>3. </a:t>
            </a:r>
            <a:r>
              <a:rPr lang="en-US" altLang="ko-KR" sz="1300" dirty="0" err="1"/>
              <a:t>EnChart</a:t>
            </a:r>
            <a:r>
              <a:rPr lang="en-US" altLang="ko-KR" sz="1300" dirty="0"/>
              <a:t> Core </a:t>
            </a:r>
            <a:r>
              <a:rPr lang="ko-KR" altLang="en-US" sz="1300" dirty="0"/>
              <a:t>엔진과 </a:t>
            </a:r>
            <a:r>
              <a:rPr lang="en-US" altLang="ko-KR" sz="1300" dirty="0"/>
              <a:t>Biz</a:t>
            </a:r>
            <a:r>
              <a:rPr lang="ko-KR" altLang="en-US" sz="1300" dirty="0"/>
              <a:t>처리 분리한 라이브러리 제공</a:t>
            </a:r>
            <a:endParaRPr lang="en-US" altLang="ko-KR" sz="1300" b="1" dirty="0"/>
          </a:p>
          <a:p>
            <a:pPr defTabSz="966612">
              <a:defRPr/>
            </a:pPr>
            <a:r>
              <a:rPr lang="en-US" altLang="ko-KR" sz="1300" dirty="0"/>
              <a:t>4. </a:t>
            </a:r>
            <a:r>
              <a:rPr lang="en-US" altLang="ko-KR" sz="1300" dirty="0" err="1"/>
              <a:t>EnChart</a:t>
            </a:r>
            <a:r>
              <a:rPr lang="en-US" altLang="ko-KR" sz="1300" dirty="0"/>
              <a:t> </a:t>
            </a:r>
            <a:r>
              <a:rPr lang="ko-KR" altLang="en-US" sz="1300" dirty="0"/>
              <a:t>엔진은 </a:t>
            </a:r>
            <a:r>
              <a:rPr lang="en-US" altLang="ko-KR" sz="1300" dirty="0"/>
              <a:t>Cross Platform </a:t>
            </a:r>
            <a:r>
              <a:rPr lang="ko-KR" altLang="en-US" sz="1300" dirty="0"/>
              <a:t>적용으로 </a:t>
            </a:r>
            <a:r>
              <a:rPr lang="en-US" altLang="ko-KR" sz="1300" dirty="0"/>
              <a:t>Win/Linux/Mobile </a:t>
            </a:r>
            <a:r>
              <a:rPr lang="ko-KR" altLang="en-US" sz="1300" dirty="0"/>
              <a:t>운용 가능</a:t>
            </a:r>
            <a:endParaRPr lang="en-US" altLang="ko-KR" sz="1300" dirty="0"/>
          </a:p>
          <a:p>
            <a:pPr defTabSz="966612">
              <a:defRPr/>
            </a:pPr>
            <a:r>
              <a:rPr lang="en-US" altLang="ko-KR" sz="1300" dirty="0"/>
              <a:t>5. </a:t>
            </a:r>
            <a:r>
              <a:rPr lang="ko-KR" altLang="en-US" sz="1300" dirty="0"/>
              <a:t>최종 </a:t>
            </a:r>
            <a:r>
              <a:rPr lang="ko-KR" altLang="en-US" sz="1300" dirty="0" err="1"/>
              <a:t>렌더러는</a:t>
            </a:r>
            <a:r>
              <a:rPr lang="ko-KR" altLang="en-US" sz="1300" dirty="0"/>
              <a:t> </a:t>
            </a:r>
            <a:r>
              <a:rPr lang="en-US" altLang="ko-KR" sz="1300" dirty="0"/>
              <a:t>Bitmap</a:t>
            </a:r>
            <a:r>
              <a:rPr lang="ko-KR" altLang="en-US" sz="1300" dirty="0"/>
              <a:t>형식으로 사용하여 어떤 </a:t>
            </a:r>
            <a:r>
              <a:rPr lang="en-US" altLang="ko-KR" sz="1300" dirty="0"/>
              <a:t>HW</a:t>
            </a:r>
            <a:r>
              <a:rPr lang="ko-KR" altLang="en-US" sz="1300" dirty="0"/>
              <a:t>의 </a:t>
            </a:r>
            <a:r>
              <a:rPr lang="en-US" altLang="ko-KR" sz="1300" dirty="0"/>
              <a:t>Display </a:t>
            </a:r>
            <a:r>
              <a:rPr lang="ko-KR" altLang="en-US" sz="1300" dirty="0"/>
              <a:t>표시가능</a:t>
            </a:r>
            <a:endParaRPr lang="en-US" altLang="ko-KR" sz="13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99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067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경력 중에서도 경험하지 않았던 새로운 </a:t>
            </a:r>
            <a:r>
              <a:rPr lang="en-US" altLang="ko-KR" dirty="0" smtClean="0"/>
              <a:t>PJT</a:t>
            </a:r>
            <a:r>
              <a:rPr lang="ko-KR" altLang="en-US" dirty="0" smtClean="0"/>
              <a:t>와 솔루션 개발 위주로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529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45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회사에 재직하였고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픽쳐맵인터내셔날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회사는 미국계 기업에 인수되었으며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체인넷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정규직이지만 프리랜서 형식으로 일하였습니다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올해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정보처리시스템 감리사 자격시험 공부를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하루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시간 이상씩 공부했지만 첫 시험이라 통과하지는 못하였습니다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99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AutoNum type="arabicPeriod"/>
            </a:pPr>
            <a:r>
              <a:rPr lang="en-US" altLang="ko-KR" dirty="0" smtClean="0"/>
              <a:t>90% </a:t>
            </a:r>
            <a:r>
              <a:rPr lang="ko-KR" altLang="en-US" dirty="0" smtClean="0"/>
              <a:t>이상 </a:t>
            </a:r>
            <a:r>
              <a:rPr lang="ko-KR" altLang="en-US" dirty="0" err="1" smtClean="0"/>
              <a:t>고객사와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갑</a:t>
            </a:r>
            <a:r>
              <a:rPr lang="en-US" altLang="ko-KR" dirty="0" smtClean="0"/>
              <a:t>-</a:t>
            </a:r>
            <a:r>
              <a:rPr lang="ko-KR" altLang="en-US" dirty="0" smtClean="0"/>
              <a:t>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관계에서 프로젝트를 진행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고객사는</a:t>
            </a:r>
            <a:r>
              <a:rPr lang="ko-KR" altLang="en-US" dirty="0" smtClean="0"/>
              <a:t> 대부분 공기업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대기업</a:t>
            </a:r>
            <a:r>
              <a:rPr lang="en-US" altLang="ko-KR" dirty="0" smtClean="0"/>
              <a:t>)</a:t>
            </a:r>
          </a:p>
          <a:p>
            <a:pPr marL="241653" indent="-241653">
              <a:buAutoNum type="arabicPeriod"/>
            </a:pPr>
            <a:r>
              <a:rPr lang="ko-KR" altLang="en-US" dirty="0" smtClean="0"/>
              <a:t>삼성</a:t>
            </a:r>
            <a:r>
              <a:rPr lang="en-US" altLang="ko-KR" dirty="0" smtClean="0"/>
              <a:t>SDS </a:t>
            </a:r>
            <a:r>
              <a:rPr lang="ko-KR" altLang="en-US" dirty="0" smtClean="0"/>
              <a:t>이후는 </a:t>
            </a:r>
            <a:r>
              <a:rPr lang="en-US" altLang="ko-KR" dirty="0" smtClean="0"/>
              <a:t>PL</a:t>
            </a:r>
            <a:r>
              <a:rPr lang="ko-KR" altLang="en-US" dirty="0" smtClean="0"/>
              <a:t>급 이상의 직책으로 진행</a:t>
            </a:r>
            <a:endParaRPr lang="en-US" altLang="ko-KR" dirty="0" smtClean="0"/>
          </a:p>
          <a:p>
            <a:pPr marL="241653" indent="-241653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8736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1206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3690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해군</a:t>
            </a:r>
            <a:r>
              <a:rPr lang="ko-KR" altLang="en-US" baseline="0" dirty="0" smtClean="0"/>
              <a:t> 특수작전지원 체계 시스템으로써</a:t>
            </a:r>
            <a:endParaRPr lang="en-US" altLang="ko-KR" dirty="0" smtClean="0"/>
          </a:p>
          <a:p>
            <a:r>
              <a:rPr lang="ko-KR" altLang="en-US" dirty="0" smtClean="0"/>
              <a:t>붉은색 부분이 저희가 담당했던 부분입니다</a:t>
            </a:r>
            <a:r>
              <a:rPr lang="en-US" altLang="ko-KR" dirty="0" smtClean="0"/>
              <a:t>. DDS</a:t>
            </a:r>
            <a:r>
              <a:rPr lang="ko-KR" altLang="en-US" dirty="0" smtClean="0"/>
              <a:t>라는 통신 </a:t>
            </a:r>
            <a:r>
              <a:rPr lang="ko-KR" altLang="en-US" dirty="0" err="1" smtClean="0"/>
              <a:t>미들웨어를</a:t>
            </a:r>
            <a:r>
              <a:rPr lang="ko-KR" altLang="en-US" dirty="0" smtClean="0"/>
              <a:t> 사용하였고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프로젝트의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부분 약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부분을 저희가 담당 개발하였습니다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다기능 콘솔의 경우 통신 토픽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패킷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900</a:t>
            </a:r>
            <a:r>
              <a:rPr lang="ko-KR" altLang="en-US" dirty="0" err="1" smtClean="0"/>
              <a:t>여개가</a:t>
            </a:r>
            <a:r>
              <a:rPr lang="ko-KR" altLang="en-US" dirty="0" smtClean="0"/>
              <a:t> 되는 시스템이며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상단의 각 시뮬레이터는 실제 각 장비에서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하는 규격대로 모의하는 기능입니다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99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전시통제 </a:t>
            </a:r>
            <a:r>
              <a:rPr lang="en-US" altLang="ko-KR" dirty="0" smtClean="0"/>
              <a:t>HCI (</a:t>
            </a:r>
            <a:r>
              <a:rPr lang="ko-KR" altLang="en-US" dirty="0" err="1" smtClean="0"/>
              <a:t>주조작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대기능</a:t>
            </a:r>
            <a:r>
              <a:rPr lang="ko-KR" altLang="en-US" dirty="0" smtClean="0"/>
              <a:t> 목록입니다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수상함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전투함정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장착되는 각종 장비들 그림입니다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028DE-0595-46DA-8158-788FA021CF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9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5397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jpeg"/><Relationship Id="rId20" Type="http://schemas.openxmlformats.org/officeDocument/2006/relationships/image" Target="../media/image28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10" Type="http://schemas.openxmlformats.org/officeDocument/2006/relationships/image" Target="../media/image18.png"/><Relationship Id="rId19" Type="http://schemas.openxmlformats.org/officeDocument/2006/relationships/image" Target="../media/image27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3429000"/>
            <a:ext cx="737782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  <a:t>’18</a:t>
            </a:r>
            <a:r>
              <a:rPr lang="ko-KR" altLang="en-US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  <a:t>년 상반기  통합 레이더정보 플랫폼</a:t>
            </a:r>
            <a:r>
              <a:rPr lang="en-US" altLang="ko-KR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  <a:t/>
            </a:r>
            <a:br>
              <a:rPr lang="en-US" altLang="ko-KR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</a:br>
            <a:r>
              <a:rPr lang="ko-KR" altLang="en-US" sz="32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</a:rPr>
              <a:t>유지보수 및 개선</a:t>
            </a:r>
            <a:endParaRPr lang="en-US" altLang="ko-KR" sz="3200" b="1" dirty="0">
              <a:solidFill>
                <a:srgbClr val="D58584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ko-KR" altLang="en-US" sz="1600" b="1" dirty="0" smtClean="0"/>
              <a:t>레이더분석과 연구원 </a:t>
            </a:r>
            <a:r>
              <a:rPr lang="ko-KR" altLang="en-US" sz="1600" b="1" dirty="0" err="1" smtClean="0"/>
              <a:t>김언식</a:t>
            </a:r>
            <a:endParaRPr lang="en-US" altLang="ko-KR" sz="1600" b="1" dirty="0" smtClean="0"/>
          </a:p>
          <a:p>
            <a:pPr algn="r"/>
            <a:r>
              <a:rPr lang="en-US" altLang="ko-KR" sz="1600" b="1" dirty="0" smtClean="0"/>
              <a:t>2018.06.29</a:t>
            </a:r>
          </a:p>
        </p:txBody>
      </p:sp>
    </p:spTree>
    <p:extLst>
      <p:ext uri="{BB962C8B-B14F-4D97-AF65-F5344CB8AC3E}">
        <p14:creationId xmlns=""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3.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주요 화면 </a:t>
            </a:r>
            <a:r>
              <a:rPr lang="ko-KR" altLang="en-US" sz="3400" b="1" dirty="0" err="1" smtClean="0">
                <a:solidFill>
                  <a:srgbClr val="1CCAB9"/>
                </a:solidFill>
                <a:latin typeface="+mn-ea"/>
              </a:rPr>
              <a:t>캡쳐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(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콘솔 화면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)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81278560" descr="EMB000006983f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96" y="800932"/>
            <a:ext cx="5868652" cy="34923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81277200" descr="EMB000006983f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4401107"/>
            <a:ext cx="3649297" cy="22684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4" y="4401108"/>
            <a:ext cx="4013978" cy="226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05052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3.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주요 화면 </a:t>
            </a:r>
            <a:r>
              <a:rPr lang="ko-KR" altLang="en-US" sz="3400" b="1" dirty="0" err="1" smtClean="0">
                <a:solidFill>
                  <a:srgbClr val="1CCAB9"/>
                </a:solidFill>
                <a:latin typeface="+mn-ea"/>
              </a:rPr>
              <a:t>캡쳐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(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시뮬레이터 화면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)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23936464" descr="EMB000005403d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28800"/>
            <a:ext cx="7369781" cy="4500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223633136" descr="EMB000005403db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535168"/>
            <a:ext cx="2919413" cy="3232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05052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곱셈 기호 20"/>
          <p:cNvSpPr/>
          <p:nvPr/>
        </p:nvSpPr>
        <p:spPr>
          <a:xfrm>
            <a:off x="5364088" y="1880828"/>
            <a:ext cx="1749733" cy="1765066"/>
          </a:xfrm>
          <a:prstGeom prst="mathMultiply">
            <a:avLst>
              <a:gd name="adj1" fmla="val 494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3.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이슈해결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979" y="1091627"/>
            <a:ext cx="1102347" cy="78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123" name="Picture 3" descr="C:\Users\oskim\AppData\Local\Microsoft\Windows\Temporary Internet Files\Content.IE5\UP88M331\220px-Network_card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5" y="894657"/>
            <a:ext cx="1591377" cy="1179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oskim\AppData\Local\Microsoft\Windows\Temporary Internet Files\Content.IE5\O4O6C0U3\Open_book_nae_02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31206"/>
            <a:ext cx="1733935" cy="9640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oskim\AppData\Local\Microsoft\Windows\Temporary Internet Files\Content.IE5\MT2MNKJX\128px-CD_icon_test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0003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80" y="2467799"/>
            <a:ext cx="1640793" cy="59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4088" y="2440196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레이</a:t>
            </a:r>
            <a:r>
              <a:rPr lang="ko-KR" altLang="en-US" dirty="0"/>
              <a:t>더 </a:t>
            </a:r>
            <a:r>
              <a:rPr lang="ko-KR" altLang="en-US" dirty="0" smtClean="0"/>
              <a:t>장비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고객지원</a:t>
            </a:r>
            <a:endParaRPr lang="ko-KR" altLang="en-US" dirty="0"/>
          </a:p>
        </p:txBody>
      </p:sp>
      <p:sp>
        <p:nvSpPr>
          <p:cNvPr id="19" name="원형 화살표 18"/>
          <p:cNvSpPr/>
          <p:nvPr/>
        </p:nvSpPr>
        <p:spPr>
          <a:xfrm rot="8531030">
            <a:off x="4021582" y="343782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57366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곱셈 기호 22"/>
          <p:cNvSpPr/>
          <p:nvPr/>
        </p:nvSpPr>
        <p:spPr>
          <a:xfrm>
            <a:off x="1907704" y="1899266"/>
            <a:ext cx="1749733" cy="1765066"/>
          </a:xfrm>
          <a:prstGeom prst="mathMultiply">
            <a:avLst>
              <a:gd name="adj1" fmla="val 494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20738" y="3738983"/>
            <a:ext cx="13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Trial &amp; Test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7564" y="4905164"/>
            <a:ext cx="78655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항해레이더 인터페이스는 그 중 제일 고난도 이슈였습니다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영국산 </a:t>
            </a:r>
            <a:r>
              <a:rPr lang="en-US" altLang="ko-KR" sz="1600" dirty="0"/>
              <a:t>HW </a:t>
            </a:r>
            <a:r>
              <a:rPr lang="ko-KR" altLang="en-US" sz="1600" dirty="0" smtClean="0"/>
              <a:t>군 장비라 </a:t>
            </a:r>
            <a:r>
              <a:rPr lang="ko-KR" altLang="en-US" sz="1600" dirty="0"/>
              <a:t>인터넷 </a:t>
            </a:r>
            <a:r>
              <a:rPr lang="ko-KR" altLang="en-US" sz="1600" dirty="0" smtClean="0"/>
              <a:t>검색하여도 </a:t>
            </a:r>
            <a:r>
              <a:rPr lang="ko-KR" altLang="en-US" sz="1600" dirty="0"/>
              <a:t>없고</a:t>
            </a:r>
            <a:r>
              <a:rPr lang="en-US" altLang="ko-KR" sz="1600" dirty="0"/>
              <a:t>, </a:t>
            </a:r>
            <a:r>
              <a:rPr lang="ko-KR" altLang="en-US" sz="1600" dirty="0"/>
              <a:t>오로지 영문 매뉴얼 </a:t>
            </a:r>
            <a:r>
              <a:rPr lang="en-US" altLang="ko-KR" sz="1600" dirty="0"/>
              <a:t>1</a:t>
            </a:r>
            <a:r>
              <a:rPr lang="ko-KR" altLang="en-US" sz="1600" dirty="0"/>
              <a:t>권으로 개발하여야 했습니다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H/W </a:t>
            </a:r>
            <a:r>
              <a:rPr lang="ko-KR" altLang="en-US" sz="1600" dirty="0"/>
              <a:t>딜러 개발지원 조차 저희 질문에 답변을 못하는 수준이었고</a:t>
            </a:r>
            <a:r>
              <a:rPr lang="en-US" altLang="ko-KR" sz="1600" dirty="0"/>
              <a:t>, </a:t>
            </a:r>
            <a:r>
              <a:rPr lang="ko-KR" altLang="en-US" sz="1600" dirty="0"/>
              <a:t>저희는 </a:t>
            </a:r>
            <a:r>
              <a:rPr lang="en-US" altLang="ko-KR" sz="1600" dirty="0"/>
              <a:t>300</a:t>
            </a:r>
            <a:r>
              <a:rPr lang="ko-KR" altLang="en-US" sz="1600" dirty="0"/>
              <a:t>페이지가 넘는 </a:t>
            </a:r>
            <a:r>
              <a:rPr lang="en-US" altLang="ko-KR" sz="1600" dirty="0"/>
              <a:t>Primitive</a:t>
            </a:r>
            <a:r>
              <a:rPr lang="ko-KR" altLang="en-US" sz="1600" dirty="0"/>
              <a:t>한 설명과 예제를 가지고 오로지 </a:t>
            </a:r>
            <a:r>
              <a:rPr lang="en-US" altLang="ko-KR" sz="1600" dirty="0"/>
              <a:t>Trial &amp; Test</a:t>
            </a:r>
            <a:r>
              <a:rPr lang="ko-KR" altLang="en-US" sz="1600" dirty="0" smtClean="0"/>
              <a:t>로 개발 </a:t>
            </a:r>
            <a:r>
              <a:rPr lang="ko-KR" altLang="en-US" sz="1600" dirty="0"/>
              <a:t>진행하였습니다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(HW SDK</a:t>
            </a:r>
            <a:r>
              <a:rPr lang="ko-KR" altLang="en-US" sz="1600" dirty="0" smtClean="0"/>
              <a:t>호환성 문제도 있었음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아래쪽 화살표 1"/>
          <p:cNvSpPr/>
          <p:nvPr/>
        </p:nvSpPr>
        <p:spPr>
          <a:xfrm>
            <a:off x="4380027" y="2080471"/>
            <a:ext cx="205230" cy="29364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80027" y="3093794"/>
            <a:ext cx="205230" cy="29364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380027" y="4503508"/>
            <a:ext cx="205230" cy="29364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98911" y="45400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Success !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9339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chemeClr val="bg1"/>
                </a:solidFill>
                <a:latin typeface="+mn-ea"/>
              </a:rPr>
              <a:t>세미</a:t>
            </a:r>
            <a:r>
              <a:rPr lang="ko-KR" altLang="en-US" sz="3600" b="1" spc="-50" dirty="0">
                <a:solidFill>
                  <a:schemeClr val="bg1"/>
                </a:solidFill>
                <a:latin typeface="+mn-ea"/>
              </a:rPr>
              <a:t>나 </a:t>
            </a:r>
            <a:r>
              <a:rPr lang="ko-KR" altLang="en-US" sz="3600" b="1" spc="-50" dirty="0" smtClean="0">
                <a:solidFill>
                  <a:schemeClr val="bg1"/>
                </a:solidFill>
                <a:latin typeface="+mn-ea"/>
              </a:rPr>
              <a:t>발표 자료</a:t>
            </a:r>
            <a:endParaRPr lang="en-US" altLang="ko-KR" sz="3600" b="1" spc="-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해도 </a:t>
            </a:r>
            <a:r>
              <a:rPr lang="en-US" altLang="ko-KR" sz="3600" b="1" spc="-50" dirty="0">
                <a:solidFill>
                  <a:srgbClr val="1CCAB9"/>
                </a:solidFill>
                <a:latin typeface="+mn-ea"/>
              </a:rPr>
              <a:t>S63 </a:t>
            </a:r>
            <a:r>
              <a:rPr lang="ko-KR" altLang="en-US" sz="3600" b="1" spc="-50" dirty="0">
                <a:solidFill>
                  <a:srgbClr val="1CCAB9"/>
                </a:solidFill>
                <a:latin typeface="+mn-ea"/>
              </a:rPr>
              <a:t>솔루션개발 </a:t>
            </a:r>
            <a:r>
              <a:rPr lang="en-US" altLang="ko-KR" sz="3600" b="1" spc="-50" dirty="0" smtClean="0">
                <a:solidFill>
                  <a:srgbClr val="1CCAB9"/>
                </a:solidFill>
                <a:latin typeface="+mn-ea"/>
              </a:rPr>
              <a:t>PJT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Ⅲ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전자해도 시스템 개념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01693" y="4386014"/>
            <a:ext cx="3918579" cy="400110"/>
            <a:chOff x="5128406" y="3748801"/>
            <a:chExt cx="391857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 구성도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101693" y="4905164"/>
            <a:ext cx="3918579" cy="400110"/>
            <a:chOff x="5128406" y="4266230"/>
            <a:chExt cx="391857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해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도 </a:t>
              </a: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S63 </a:t>
              </a: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엔진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01693" y="5409220"/>
            <a:ext cx="3918579" cy="400110"/>
            <a:chOff x="5128406" y="4785428"/>
            <a:chExt cx="3918579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이슈 해결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10755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1.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전자해도 시스템 개념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484784"/>
            <a:ext cx="1381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 descr="C:\Users\oskim\AppData\Local\Microsoft\Windows\Temporary Internet Files\Content.IE5\VWT2GLCB\MC90030005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221088"/>
            <a:ext cx="1833563" cy="1014412"/>
          </a:xfrm>
          <a:prstGeom prst="rect">
            <a:avLst/>
          </a:prstGeom>
          <a:noFill/>
        </p:spPr>
      </p:pic>
      <p:pic>
        <p:nvPicPr>
          <p:cNvPr id="35" name="Picture 5" descr="C:\Users\oskim\AppData\Local\Microsoft\Windows\Temporary Internet Files\Content.IE5\8OIAZ1JE\MC90044133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789040"/>
            <a:ext cx="1120328" cy="1120328"/>
          </a:xfrm>
          <a:prstGeom prst="rect">
            <a:avLst/>
          </a:prstGeom>
          <a:noFill/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1844824"/>
            <a:ext cx="6572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835696" y="191683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IHO </a:t>
            </a:r>
            <a:r>
              <a:rPr lang="ko-KR" altLang="en-US" dirty="0" smtClean="0"/>
              <a:t>국제수로국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5373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전자해도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56176" y="31409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ECDIS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20072" y="594928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 해도 전시 프로그램</a:t>
            </a:r>
            <a:endParaRPr lang="ko-KR" altLang="en-US" dirty="0"/>
          </a:p>
        </p:txBody>
      </p:sp>
      <p:pic>
        <p:nvPicPr>
          <p:cNvPr id="41" name="Picture 5" descr="C:\Users\oskim\AppData\Local\Microsoft\Windows\Temporary Internet Files\Content.IE5\8OIAZ1JE\MC90044133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221088"/>
            <a:ext cx="1120328" cy="1120328"/>
          </a:xfrm>
          <a:prstGeom prst="rect">
            <a:avLst/>
          </a:prstGeom>
          <a:noFill/>
        </p:spPr>
      </p:pic>
      <p:pic>
        <p:nvPicPr>
          <p:cNvPr id="42" name="Picture 5" descr="C:\Users\oskim\AppData\Local\Microsoft\Windows\Temporary Internet Files\Content.IE5\8OIAZ1JE\MC90044133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756944"/>
            <a:ext cx="1120328" cy="1120328"/>
          </a:xfrm>
          <a:prstGeom prst="rect">
            <a:avLst/>
          </a:prstGeom>
          <a:noFill/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780928"/>
            <a:ext cx="2114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직사각형 43"/>
          <p:cNvSpPr/>
          <p:nvPr/>
        </p:nvSpPr>
        <p:spPr>
          <a:xfrm>
            <a:off x="1619672" y="3573016"/>
            <a:ext cx="18002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해양조사 판매업체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779912" y="4725144"/>
            <a:ext cx="18722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779912" y="3068960"/>
            <a:ext cx="158417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627784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627784" y="32849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627784" y="39330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18589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2.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구성도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41662" y="3258063"/>
            <a:ext cx="2441551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Server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(RENC : </a:t>
            </a:r>
            <a:r>
              <a:rPr lang="ko-KR" altLang="en-US" dirty="0" err="1" smtClean="0">
                <a:solidFill>
                  <a:schemeClr val="tx1"/>
                </a:solidFill>
              </a:rPr>
              <a:t>해도공급업체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64798" y="3219129"/>
            <a:ext cx="2088232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Manufacturer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(Application </a:t>
            </a:r>
            <a:r>
              <a:rPr lang="ko-KR" altLang="en-US" dirty="0" smtClean="0">
                <a:solidFill>
                  <a:schemeClr val="tx1"/>
                </a:solidFill>
              </a:rPr>
              <a:t>개발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127839" y="4957525"/>
            <a:ext cx="2897609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Client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(ECDIS : </a:t>
            </a:r>
            <a:r>
              <a:rPr lang="ko-KR" altLang="en-US" dirty="0" smtClean="0">
                <a:solidFill>
                  <a:schemeClr val="tx1"/>
                </a:solidFill>
              </a:rPr>
              <a:t>실 사용자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67189" y="1771695"/>
            <a:ext cx="2897609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Scheme Administrator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(IHB : </a:t>
            </a:r>
            <a:r>
              <a:rPr lang="ko-KR" altLang="en-US" dirty="0" smtClean="0">
                <a:solidFill>
                  <a:schemeClr val="tx1"/>
                </a:solidFill>
              </a:rPr>
              <a:t>국제수로 사무국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6091525" y="2275751"/>
            <a:ext cx="1368152" cy="8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 flipV="1">
            <a:off x="5875501" y="2509253"/>
            <a:ext cx="100811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6091525" y="3949413"/>
            <a:ext cx="100811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1627029" y="2149213"/>
            <a:ext cx="129614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2062437" y="3949413"/>
            <a:ext cx="100475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843053" y="4139637"/>
            <a:ext cx="936104" cy="8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3219" y="2156145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M_ID, M_KEY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595581" y="4373910"/>
            <a:ext cx="16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User Permit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779157" y="4210675"/>
            <a:ext cx="16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User Permit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34941" y="4592672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Cell Permit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2184873" y="2427510"/>
            <a:ext cx="918815" cy="69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46663" y="268921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요청서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657730" y="224021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SSK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592457" y="26486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전자인증서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84945" y="25812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전자인증서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65923" y="488551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S63 </a:t>
            </a:r>
            <a:r>
              <a:rPr lang="ko-KR" altLang="en-US" dirty="0" smtClean="0"/>
              <a:t>해도 데이터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36670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3.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해도 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S63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엔진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직사각형 140" descr="어두운 상향 대각선"/>
          <p:cNvSpPr>
            <a:spLocks noChangeArrowheads="1"/>
          </p:cNvSpPr>
          <p:nvPr/>
        </p:nvSpPr>
        <p:spPr bwMode="auto">
          <a:xfrm flipH="1">
            <a:off x="3074577" y="1559225"/>
            <a:ext cx="1534275" cy="1486761"/>
          </a:xfrm>
          <a:prstGeom prst="rect">
            <a:avLst/>
          </a:prstGeom>
          <a:pattFill prst="dkUpDiag">
            <a:fgClr>
              <a:srgbClr val="F0F0F0"/>
            </a:fgClr>
            <a:bgClr>
              <a:srgbClr val="E6E6E6"/>
            </a:bgClr>
          </a:patt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TDS</a:t>
            </a:r>
          </a:p>
          <a:p>
            <a:pPr algn="ctr"/>
            <a:r>
              <a:rPr lang="en-US" altLang="ko-KR" sz="1400" dirty="0" smtClean="0">
                <a:latin typeface="+mj-lt"/>
              </a:rPr>
              <a:t>Biz</a:t>
            </a:r>
            <a:endParaRPr lang="ko-KR" altLang="ko-KR" sz="1400" dirty="0">
              <a:latin typeface="+mj-lt"/>
            </a:endParaRPr>
          </a:p>
        </p:txBody>
      </p:sp>
      <p:sp>
        <p:nvSpPr>
          <p:cNvPr id="5" name="직사각형 140" descr="어두운 상향 대각선"/>
          <p:cNvSpPr>
            <a:spLocks noChangeArrowheads="1"/>
          </p:cNvSpPr>
          <p:nvPr/>
        </p:nvSpPr>
        <p:spPr bwMode="auto">
          <a:xfrm>
            <a:off x="1446742" y="4271271"/>
            <a:ext cx="3040905" cy="1214947"/>
          </a:xfrm>
          <a:prstGeom prst="rect">
            <a:avLst/>
          </a:prstGeom>
          <a:pattFill prst="dkUpDiag">
            <a:fgClr>
              <a:srgbClr val="F0F0F0"/>
            </a:fgClr>
            <a:bgClr>
              <a:srgbClr val="E6E6E6"/>
            </a:bgClr>
          </a:patt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72000" tIns="36000" bIns="36000" anchor="ctr"/>
          <a:lstStyle/>
          <a:p>
            <a:pPr algn="ctr"/>
            <a:endParaRPr lang="ko-KR" altLang="ko-KR" sz="1400">
              <a:solidFill>
                <a:srgbClr val="4D4D4D"/>
              </a:solidFill>
              <a:latin typeface="+mj-lt"/>
              <a:ea typeface="Rix모던고딕 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3749" y="4409155"/>
            <a:ext cx="1623848" cy="935987"/>
          </a:xfrm>
          <a:prstGeom prst="rect">
            <a:avLst/>
          </a:prstGeom>
          <a:solidFill>
            <a:srgbClr val="FDD1F5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S63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08473" y="4778142"/>
            <a:ext cx="914400" cy="559173"/>
          </a:xfrm>
          <a:prstGeom prst="rect">
            <a:avLst/>
          </a:prstGeom>
          <a:solidFill>
            <a:srgbClr val="F9F967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S57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직사각형 140" descr="어두운 상향 대각선"/>
          <p:cNvSpPr>
            <a:spLocks noChangeArrowheads="1"/>
          </p:cNvSpPr>
          <p:nvPr/>
        </p:nvSpPr>
        <p:spPr bwMode="auto">
          <a:xfrm>
            <a:off x="1446742" y="2915248"/>
            <a:ext cx="6516813" cy="1214947"/>
          </a:xfrm>
          <a:prstGeom prst="rect">
            <a:avLst/>
          </a:prstGeom>
          <a:pattFill prst="dkUpDiag">
            <a:fgClr>
              <a:srgbClr val="F0F0F0"/>
            </a:fgClr>
            <a:bgClr>
              <a:srgbClr val="E6E6E6"/>
            </a:bgClr>
          </a:patt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72000" tIns="36000" bIns="36000" anchor="ctr"/>
          <a:lstStyle/>
          <a:p>
            <a:pPr algn="ctr"/>
            <a:endParaRPr lang="ko-KR" altLang="ko-KR" sz="1400">
              <a:solidFill>
                <a:srgbClr val="4D4D4D"/>
              </a:solidFill>
              <a:latin typeface="+mj-lt"/>
              <a:ea typeface="Rix모던고딕 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8105" y="4692482"/>
            <a:ext cx="534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DAL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직사각형 140" descr="어두운 상향 대각선"/>
          <p:cNvSpPr>
            <a:spLocks noChangeArrowheads="1"/>
          </p:cNvSpPr>
          <p:nvPr/>
        </p:nvSpPr>
        <p:spPr bwMode="auto">
          <a:xfrm>
            <a:off x="4608853" y="4271271"/>
            <a:ext cx="3354702" cy="1214947"/>
          </a:xfrm>
          <a:prstGeom prst="rect">
            <a:avLst/>
          </a:prstGeom>
          <a:pattFill prst="dkUpDiag">
            <a:fgClr>
              <a:srgbClr val="F0F0F0"/>
            </a:fgClr>
            <a:bgClr>
              <a:srgbClr val="E6E6E6"/>
            </a:bgClr>
          </a:patt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72000" tIns="36000" bIns="36000" anchor="ctr"/>
          <a:lstStyle/>
          <a:p>
            <a:pPr algn="ctr"/>
            <a:endParaRPr lang="ko-KR" altLang="ko-KR" sz="1400">
              <a:solidFill>
                <a:srgbClr val="4D4D4D"/>
              </a:solidFill>
              <a:latin typeface="+mj-lt"/>
              <a:ea typeface="Rix모던고딕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51929" y="4421764"/>
            <a:ext cx="1623848" cy="428892"/>
          </a:xfrm>
          <a:prstGeom prst="rect">
            <a:avLst/>
          </a:prstGeom>
          <a:solidFill>
            <a:srgbClr val="B0D0F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S52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131" y="4734872"/>
            <a:ext cx="956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Renderer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51929" y="4919538"/>
            <a:ext cx="1623848" cy="42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OpenGL</a:t>
            </a:r>
          </a:p>
        </p:txBody>
      </p:sp>
      <p:sp>
        <p:nvSpPr>
          <p:cNvPr id="14" name="직사각형 140" descr="어두운 상향 대각선"/>
          <p:cNvSpPr>
            <a:spLocks noChangeArrowheads="1"/>
          </p:cNvSpPr>
          <p:nvPr/>
        </p:nvSpPr>
        <p:spPr bwMode="auto">
          <a:xfrm flipH="1">
            <a:off x="1446741" y="1559225"/>
            <a:ext cx="1534275" cy="1214947"/>
          </a:xfrm>
          <a:prstGeom prst="rect">
            <a:avLst/>
          </a:prstGeom>
          <a:solidFill>
            <a:srgbClr val="9FEFB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Marine </a:t>
            </a:r>
            <a:r>
              <a:rPr lang="en-US" altLang="ko-KR" sz="1400" dirty="0" err="1" smtClean="0">
                <a:latin typeface="+mj-lt"/>
              </a:rPr>
              <a:t>Navi</a:t>
            </a:r>
            <a:endParaRPr lang="en-US" altLang="ko-KR" sz="1400" dirty="0" smtClean="0">
              <a:latin typeface="+mj-lt"/>
            </a:endParaRPr>
          </a:p>
          <a:p>
            <a:pPr algn="ctr"/>
            <a:r>
              <a:rPr lang="en-US" altLang="ko-KR" sz="1400" dirty="0" smtClean="0">
                <a:latin typeface="+mj-lt"/>
              </a:rPr>
              <a:t>Biz</a:t>
            </a:r>
            <a:endParaRPr lang="ko-KR" altLang="ko-KR" sz="1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8980" y="4692482"/>
            <a:ext cx="534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DAL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직사각형 140" descr="어두운 상향 대각선"/>
          <p:cNvSpPr>
            <a:spLocks noChangeArrowheads="1"/>
          </p:cNvSpPr>
          <p:nvPr/>
        </p:nvSpPr>
        <p:spPr bwMode="auto">
          <a:xfrm flipH="1">
            <a:off x="4751929" y="1559225"/>
            <a:ext cx="1534275" cy="1214947"/>
          </a:xfrm>
          <a:prstGeom prst="rect">
            <a:avLst/>
          </a:prstGeom>
          <a:solidFill>
            <a:srgbClr val="9FEFB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SWSS</a:t>
            </a:r>
          </a:p>
          <a:p>
            <a:pPr algn="ctr"/>
            <a:r>
              <a:rPr lang="en-US" altLang="ko-KR" sz="1400" dirty="0" smtClean="0">
                <a:latin typeface="+mj-lt"/>
              </a:rPr>
              <a:t>Biz</a:t>
            </a:r>
            <a:endParaRPr lang="ko-KR" altLang="ko-KR" sz="1400" dirty="0">
              <a:latin typeface="+mj-lt"/>
            </a:endParaRPr>
          </a:p>
        </p:txBody>
      </p:sp>
      <p:sp>
        <p:nvSpPr>
          <p:cNvPr id="17" name="직사각형 140" descr="어두운 상향 대각선"/>
          <p:cNvSpPr>
            <a:spLocks noChangeArrowheads="1"/>
          </p:cNvSpPr>
          <p:nvPr/>
        </p:nvSpPr>
        <p:spPr bwMode="auto">
          <a:xfrm flipH="1">
            <a:off x="6429280" y="1559225"/>
            <a:ext cx="1534275" cy="1214947"/>
          </a:xfrm>
          <a:prstGeom prst="rect">
            <a:avLst/>
          </a:prstGeom>
          <a:solidFill>
            <a:srgbClr val="9FEFBA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OPV</a:t>
            </a:r>
          </a:p>
          <a:p>
            <a:pPr algn="ctr"/>
            <a:r>
              <a:rPr lang="en-US" altLang="ko-KR" sz="1400" dirty="0" smtClean="0">
                <a:latin typeface="+mj-lt"/>
              </a:rPr>
              <a:t>Biz</a:t>
            </a:r>
            <a:endParaRPr lang="ko-KR" altLang="ko-KR" sz="1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8105" y="3313674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Common Biz Module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07142" y="3080085"/>
            <a:ext cx="1270293" cy="428892"/>
          </a:xfrm>
          <a:prstGeom prst="rect">
            <a:avLst/>
          </a:prstGeom>
          <a:solidFill>
            <a:srgbClr val="FEFDC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j-lt"/>
              </a:rPr>
              <a:t>Coord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+mj-lt"/>
              </a:rPr>
              <a:t>Conv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05984" y="3073313"/>
            <a:ext cx="1270293" cy="428892"/>
          </a:xfrm>
          <a:prstGeom prst="rect">
            <a:avLst/>
          </a:prstGeom>
          <a:solidFill>
            <a:srgbClr val="FEFDC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Azimuth/</a:t>
            </a:r>
            <a:r>
              <a:rPr lang="en-US" altLang="ko-KR" sz="1200" dirty="0" err="1" smtClean="0">
                <a:solidFill>
                  <a:schemeClr val="tx1"/>
                </a:solidFill>
                <a:latin typeface="+mj-lt"/>
              </a:rPr>
              <a:t>Dist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Circle</a:t>
            </a:r>
          </a:p>
        </p:txBody>
      </p:sp>
      <p:sp>
        <p:nvSpPr>
          <p:cNvPr id="21" name="오른쪽 중괄호 20"/>
          <p:cNvSpPr/>
          <p:nvPr/>
        </p:nvSpPr>
        <p:spPr>
          <a:xfrm>
            <a:off x="8106631" y="4246230"/>
            <a:ext cx="401424" cy="1239987"/>
          </a:xfrm>
          <a:prstGeom prst="rightBrace">
            <a:avLst/>
          </a:prstGeom>
          <a:ln>
            <a:solidFill>
              <a:srgbClr val="28A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j-lt"/>
            </a:endParaRPr>
          </a:p>
        </p:txBody>
      </p:sp>
      <p:sp>
        <p:nvSpPr>
          <p:cNvPr id="22" name="오른쪽 중괄호 21"/>
          <p:cNvSpPr/>
          <p:nvPr/>
        </p:nvSpPr>
        <p:spPr>
          <a:xfrm>
            <a:off x="8092103" y="1601430"/>
            <a:ext cx="415951" cy="2556902"/>
          </a:xfrm>
          <a:prstGeom prst="rightBrace">
            <a:avLst/>
          </a:prstGeom>
          <a:ln>
            <a:solidFill>
              <a:srgbClr val="28A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12768" y="3606757"/>
            <a:ext cx="1270293" cy="428892"/>
          </a:xfrm>
          <a:prstGeom prst="rect">
            <a:avLst/>
          </a:prstGeom>
          <a:solidFill>
            <a:srgbClr val="FEFDC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Precision Anchoring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109674" y="3606757"/>
            <a:ext cx="1270293" cy="428892"/>
          </a:xfrm>
          <a:prstGeom prst="rect">
            <a:avLst/>
          </a:prstGeom>
          <a:solidFill>
            <a:srgbClr val="FEFDC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….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08054" y="4708445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DLL </a:t>
            </a:r>
          </a:p>
          <a:p>
            <a:r>
              <a:rPr lang="en-US" altLang="ko-KR" sz="1400" dirty="0" smtClean="0">
                <a:latin typeface="+mj-lt"/>
              </a:rPr>
              <a:t>or lib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65887" y="272599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DLL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7" name="왼쪽 중괄호 26"/>
          <p:cNvSpPr/>
          <p:nvPr/>
        </p:nvSpPr>
        <p:spPr>
          <a:xfrm>
            <a:off x="927131" y="1601429"/>
            <a:ext cx="392998" cy="2528766"/>
          </a:xfrm>
          <a:prstGeom prst="leftBrace">
            <a:avLst/>
          </a:prstGeom>
          <a:ln>
            <a:solidFill>
              <a:srgbClr val="28A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711" y="2604202"/>
            <a:ext cx="825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EnChart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dirty="0" smtClean="0">
                <a:latin typeface="+mj-lt"/>
              </a:rPr>
              <a:t>Biz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43" y="4474518"/>
            <a:ext cx="1220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+mj-lt"/>
              </a:rPr>
              <a:t>EnChart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 smtClean="0">
                <a:latin typeface="+mj-lt"/>
              </a:rPr>
              <a:t>Core</a:t>
            </a:r>
          </a:p>
          <a:p>
            <a:r>
              <a:rPr lang="en-US" altLang="ko-KR" sz="1400" dirty="0">
                <a:latin typeface="+mj-lt"/>
              </a:rPr>
              <a:t>(ENC-Kernel</a:t>
            </a:r>
            <a:r>
              <a:rPr lang="en-US" altLang="ko-KR" sz="1400" dirty="0" smtClean="0">
                <a:latin typeface="+mj-lt"/>
              </a:rPr>
              <a:t>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0" name="왼쪽 중괄호 29"/>
          <p:cNvSpPr/>
          <p:nvPr/>
        </p:nvSpPr>
        <p:spPr>
          <a:xfrm>
            <a:off x="900864" y="4291975"/>
            <a:ext cx="392998" cy="1103750"/>
          </a:xfrm>
          <a:prstGeom prst="leftBrace">
            <a:avLst/>
          </a:prstGeom>
          <a:ln>
            <a:solidFill>
              <a:srgbClr val="28A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6670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81250" y="2455912"/>
            <a:ext cx="4381500" cy="1981200"/>
            <a:chOff x="2381250" y="2455912"/>
            <a:chExt cx="4381500" cy="1981200"/>
          </a:xfrm>
        </p:grpSpPr>
        <p:sp>
          <p:nvSpPr>
            <p:cNvPr id="5" name="TextBox 4"/>
            <p:cNvSpPr txBox="1"/>
            <p:nvPr/>
          </p:nvSpPr>
          <p:spPr>
            <a:xfrm>
              <a:off x="2381250" y="2455912"/>
              <a:ext cx="4381500" cy="1498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lvl="0" algn="ctr"/>
              <a:r>
                <a:rPr lang="ko-KR" altLang="en-US" sz="5500" b="1" spc="-150" dirty="0" smtClean="0">
                  <a:solidFill>
                    <a:srgbClr val="1CCAB9"/>
                  </a:solidFill>
                  <a:latin typeface="+mn-ea"/>
                </a:rPr>
                <a:t>감사합니다</a:t>
              </a:r>
              <a:r>
                <a:rPr lang="en-US" altLang="ko-KR" sz="5500" b="1" spc="-150" dirty="0" smtClean="0">
                  <a:solidFill>
                    <a:srgbClr val="1CCAB9"/>
                  </a:solidFill>
                  <a:latin typeface="+mn-ea"/>
                </a:rPr>
                <a:t>.</a:t>
              </a:r>
              <a:endParaRPr lang="en-US" altLang="ko-KR" sz="5500" b="1" spc="-150" dirty="0">
                <a:solidFill>
                  <a:srgbClr val="1CCAB9"/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8528" y="3846563"/>
              <a:ext cx="4226944" cy="590549"/>
            </a:xfrm>
            <a:prstGeom prst="rect">
              <a:avLst/>
            </a:prstGeom>
            <a:noFill/>
          </p:spPr>
          <p:txBody>
            <a:bodyPr wrap="none" rtlCol="0" anchor="t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737998" y="2852936"/>
            <a:ext cx="3096005" cy="1944216"/>
            <a:chOff x="615100" y="2859176"/>
            <a:chExt cx="3096005" cy="1944216"/>
          </a:xfrm>
        </p:grpSpPr>
        <p:sp>
          <p:nvSpPr>
            <p:cNvPr id="20" name="TextBox 19"/>
            <p:cNvSpPr txBox="1"/>
            <p:nvPr/>
          </p:nvSpPr>
          <p:spPr>
            <a:xfrm>
              <a:off x="813886" y="3891492"/>
              <a:ext cx="2698433" cy="911900"/>
            </a:xfrm>
            <a:prstGeom prst="rect">
              <a:avLst/>
            </a:prstGeom>
            <a:noFill/>
          </p:spPr>
          <p:txBody>
            <a:bodyPr wrap="none" rtlCol="0" anchor="t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5100" y="2859176"/>
              <a:ext cx="3096005" cy="55592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ko-KR" altLang="en-US" sz="4400" b="1" dirty="0" smtClean="0">
                  <a:solidFill>
                    <a:srgbClr val="1CCAB9"/>
                  </a:solidFill>
                  <a:latin typeface="+mn-ea"/>
                </a:rPr>
                <a:t>목차</a:t>
              </a:r>
              <a:endParaRPr lang="ko-KR" altLang="en-US" sz="4400" b="1" dirty="0">
                <a:solidFill>
                  <a:srgbClr val="1CCAB9"/>
                </a:solidFill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112060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역할 및 업무 소개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12060" y="3782182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 유지보수 및 개선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12060" y="4336530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형상관리 및 문서작업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112060" y="4890878"/>
            <a:ext cx="3918579" cy="400110"/>
            <a:chOff x="5128406" y="4266230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자료 요청 민원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2060" y="5445224"/>
            <a:ext cx="3918579" cy="400110"/>
            <a:chOff x="5128406" y="4266230"/>
            <a:chExt cx="3918579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향후 계획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348880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50" dirty="0" smtClean="0">
                <a:solidFill>
                  <a:schemeClr val="bg1"/>
                </a:solidFill>
                <a:latin typeface="+mn-ea"/>
              </a:rPr>
              <a:t>통합 레이더정보 플랫폼 유지보수 및 개선</a:t>
            </a:r>
            <a:endParaRPr lang="en-US" altLang="ko-KR" sz="2400" b="1" spc="-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역할 및 업무 소개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유지 보수 및 개선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01693" y="4386014"/>
            <a:ext cx="3918579" cy="400110"/>
            <a:chOff x="5128406" y="3748801"/>
            <a:chExt cx="391857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형상 관리 외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101693" y="4905164"/>
            <a:ext cx="3918579" cy="400110"/>
            <a:chOff x="5128406" y="4266230"/>
            <a:chExt cx="391857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자기소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개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7721577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1.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유지보수 및 개선 </a:t>
            </a:r>
            <a:r>
              <a:rPr lang="en-US" altLang="ko-KR" sz="2400" b="1" dirty="0" smtClean="0">
                <a:solidFill>
                  <a:srgbClr val="1CCAB9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1CCAB9"/>
                </a:solidFill>
                <a:latin typeface="+mn-ea"/>
              </a:rPr>
              <a:t>업무비중</a:t>
            </a:r>
            <a:r>
              <a:rPr lang="en-US" altLang="ko-KR" sz="2400" b="1" dirty="0" smtClean="0">
                <a:solidFill>
                  <a:srgbClr val="1CCAB9"/>
                </a:solidFill>
                <a:latin typeface="+mn-ea"/>
              </a:rPr>
              <a:t>: 70%)</a:t>
            </a:r>
            <a:endParaRPr lang="en-US" altLang="ko-KR" sz="2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007604" y="944724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통합레이더정보 플랫폼 유지관리 및 개선</a:t>
            </a:r>
            <a:endParaRPr lang="ko-KR" altLang="en-US" dirty="0"/>
          </a:p>
        </p:txBody>
      </p:sp>
      <p:pic>
        <p:nvPicPr>
          <p:cNvPr id="7" name="_x179304600" descr="EMB000024f405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104964"/>
            <a:ext cx="3633251" cy="2711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79305480" descr="EMB000024f405b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08820"/>
            <a:ext cx="4272406" cy="2664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50649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2.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주요 수행 </a:t>
            </a:r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PJT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800" y="1088740"/>
            <a:ext cx="78296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*</a:t>
            </a:r>
            <a:r>
              <a:rPr lang="ko-KR" altLang="ko-KR" sz="1200" b="1" dirty="0" err="1"/>
              <a:t>엔디씨에스</a:t>
            </a:r>
            <a:r>
              <a:rPr lang="ko-KR" altLang="ko-KR" sz="1200" b="1" dirty="0"/>
              <a:t> 근무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/>
              <a:t>해군특수작전지원체계</a:t>
            </a:r>
            <a:r>
              <a:rPr lang="en-US" altLang="ko-KR" sz="1200" dirty="0"/>
              <a:t> HCI/</a:t>
            </a:r>
            <a:r>
              <a:rPr lang="ko-KR" altLang="ko-KR" sz="1200" dirty="0"/>
              <a:t>체계관리</a:t>
            </a:r>
            <a:r>
              <a:rPr lang="en-US" altLang="ko-KR" sz="1200" dirty="0"/>
              <a:t>/</a:t>
            </a:r>
            <a:r>
              <a:rPr lang="ko-KR" altLang="ko-KR" sz="1200" dirty="0"/>
              <a:t>시뮬레이터</a:t>
            </a:r>
            <a:r>
              <a:rPr lang="en-US" altLang="ko-KR" sz="1200" dirty="0"/>
              <a:t>/3D </a:t>
            </a:r>
            <a:r>
              <a:rPr lang="ko-KR" altLang="ko-KR" sz="1200" dirty="0"/>
              <a:t>작전지형정보 </a:t>
            </a:r>
            <a:r>
              <a:rPr lang="ko-KR" altLang="ko-KR" sz="1200" dirty="0" smtClean="0"/>
              <a:t>전시</a:t>
            </a:r>
            <a:r>
              <a:rPr lang="en-US" altLang="ko-KR" sz="1200" dirty="0" smtClean="0"/>
              <a:t> /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LIGNex1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/>
              <a:t>현대자동차 </a:t>
            </a:r>
            <a:r>
              <a:rPr lang="ko-KR" altLang="ko-KR" sz="1200" dirty="0" err="1"/>
              <a:t>미국향</a:t>
            </a:r>
            <a:r>
              <a:rPr lang="ko-KR" altLang="ko-KR" sz="1200" dirty="0"/>
              <a:t> </a:t>
            </a:r>
            <a:r>
              <a:rPr lang="ko-KR" altLang="ko-KR" sz="1200" dirty="0" err="1"/>
              <a:t>네비게이션</a:t>
            </a:r>
            <a:r>
              <a:rPr lang="ko-KR" altLang="ko-KR" sz="1200" dirty="0"/>
              <a:t> 검색데이터 제작</a:t>
            </a:r>
            <a:r>
              <a:rPr lang="en-US" altLang="ko-KR" sz="1200" dirty="0"/>
              <a:t>, </a:t>
            </a:r>
            <a:r>
              <a:rPr lang="ko-KR" altLang="ko-KR" sz="1200" dirty="0"/>
              <a:t>엔진개선 및 </a:t>
            </a:r>
            <a:r>
              <a:rPr lang="ko-KR" altLang="ko-KR" sz="1200" dirty="0" smtClean="0"/>
              <a:t>고도화</a:t>
            </a:r>
            <a:r>
              <a:rPr lang="en-US" altLang="ko-KR" sz="1200" dirty="0" smtClean="0"/>
              <a:t> /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en-US" altLang="ko-KR" sz="1200" dirty="0" err="1" smtClean="0"/>
              <a:t>MnSoft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/>
              <a:t>해군 </a:t>
            </a:r>
            <a:r>
              <a:rPr lang="ko-KR" altLang="ko-KR" sz="1200" dirty="0" err="1"/>
              <a:t>소해함</a:t>
            </a:r>
            <a:r>
              <a:rPr lang="ko-KR" altLang="ko-KR" sz="1200" dirty="0"/>
              <a:t> 프로젝트</a:t>
            </a:r>
            <a:r>
              <a:rPr lang="en-US" altLang="ko-KR" sz="1200" dirty="0"/>
              <a:t> HCI, </a:t>
            </a:r>
            <a:r>
              <a:rPr lang="ko-KR" altLang="ko-KR" sz="1200" dirty="0"/>
              <a:t>체계관리</a:t>
            </a:r>
            <a:r>
              <a:rPr lang="en-US" altLang="ko-KR" sz="1200" dirty="0"/>
              <a:t>, </a:t>
            </a:r>
            <a:r>
              <a:rPr lang="ko-KR" altLang="ko-KR" sz="1200" dirty="0" smtClean="0"/>
              <a:t>장비시뮬레이터</a:t>
            </a:r>
            <a:r>
              <a:rPr lang="en-US" altLang="ko-KR" sz="1200" dirty="0" smtClean="0"/>
              <a:t> /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LIGNex1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/>
              <a:t>해군전투체계</a:t>
            </a:r>
            <a:r>
              <a:rPr lang="en-US" altLang="ko-KR" sz="1200" dirty="0"/>
              <a:t> HMI(</a:t>
            </a:r>
            <a:r>
              <a:rPr lang="ko-KR" altLang="ko-KR" sz="1200" dirty="0"/>
              <a:t>사용자 인터페이스</a:t>
            </a:r>
            <a:r>
              <a:rPr lang="en-US" altLang="ko-KR" sz="1200" dirty="0"/>
              <a:t>) </a:t>
            </a:r>
            <a:r>
              <a:rPr lang="ko-KR" altLang="ko-KR" sz="1200" dirty="0"/>
              <a:t>및</a:t>
            </a:r>
            <a:r>
              <a:rPr lang="en-US" altLang="ko-KR" sz="1200" dirty="0"/>
              <a:t> 3D </a:t>
            </a:r>
            <a:r>
              <a:rPr lang="ko-KR" altLang="ko-KR" sz="1200" dirty="0"/>
              <a:t>전장가시화</a:t>
            </a:r>
            <a:r>
              <a:rPr lang="en-US" altLang="ko-KR" sz="1200" dirty="0"/>
              <a:t>(Vega Prime</a:t>
            </a:r>
            <a:r>
              <a:rPr lang="en-US" altLang="ko-KR" sz="1200" dirty="0" smtClean="0"/>
              <a:t>) /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LIGNex1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en-US" altLang="ko-KR" sz="1200" dirty="0" err="1"/>
              <a:t>SoftBank</a:t>
            </a:r>
            <a:r>
              <a:rPr lang="en-US" altLang="ko-KR" sz="1200" dirty="0"/>
              <a:t>(japan)</a:t>
            </a:r>
            <a:r>
              <a:rPr lang="ko-KR" altLang="ko-KR" sz="1200" dirty="0"/>
              <a:t>일본 실시간 교통정보 수집처리 시스템 </a:t>
            </a:r>
            <a:r>
              <a:rPr lang="ko-KR" altLang="ko-KR" sz="1200" dirty="0" smtClean="0"/>
              <a:t>개발</a:t>
            </a:r>
            <a:r>
              <a:rPr lang="en-US" altLang="ko-KR" sz="1200" dirty="0" smtClean="0"/>
              <a:t> /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:LBC </a:t>
            </a:r>
            <a:r>
              <a:rPr lang="en-US" altLang="ko-KR" sz="1200" dirty="0" smtClean="0"/>
              <a:t>Soft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 err="1"/>
              <a:t>네비게이션용</a:t>
            </a:r>
            <a:r>
              <a:rPr lang="ko-KR" altLang="ko-KR" sz="1200" dirty="0"/>
              <a:t> 네트워크</a:t>
            </a:r>
            <a:r>
              <a:rPr lang="en-US" altLang="ko-KR" sz="1200" dirty="0"/>
              <a:t>, </a:t>
            </a:r>
            <a:r>
              <a:rPr lang="ko-KR" altLang="ko-KR" sz="1200" dirty="0"/>
              <a:t>배경데이터 편집</a:t>
            </a:r>
            <a:r>
              <a:rPr lang="en-US" altLang="ko-KR" sz="1200" dirty="0"/>
              <a:t>/</a:t>
            </a:r>
            <a:r>
              <a:rPr lang="ko-KR" altLang="ko-KR" sz="1200" dirty="0"/>
              <a:t>가공</a:t>
            </a:r>
            <a:r>
              <a:rPr lang="en-US" altLang="ko-KR" sz="1200" dirty="0"/>
              <a:t>/</a:t>
            </a:r>
            <a:r>
              <a:rPr lang="ko-KR" altLang="ko-KR" sz="1200" dirty="0"/>
              <a:t>검수 툴 개발</a:t>
            </a:r>
            <a:r>
              <a:rPr lang="en-US" altLang="ko-KR" sz="1200" dirty="0"/>
              <a:t> /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KTH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/>
              <a:t>*</a:t>
            </a:r>
            <a:r>
              <a:rPr lang="ko-KR" altLang="ko-KR" sz="1200" b="1" dirty="0" err="1"/>
              <a:t>체인넷</a:t>
            </a:r>
            <a:r>
              <a:rPr lang="ko-KR" altLang="ko-KR" sz="1200" b="1" dirty="0"/>
              <a:t> 근무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 err="1"/>
              <a:t>온세텔레콤</a:t>
            </a:r>
            <a:r>
              <a:rPr lang="ko-KR" altLang="ko-KR" sz="1200" dirty="0"/>
              <a:t> </a:t>
            </a:r>
            <a:r>
              <a:rPr lang="ko-KR" altLang="ko-KR" sz="1200" dirty="0" err="1"/>
              <a:t>내비게이션</a:t>
            </a:r>
            <a:r>
              <a:rPr lang="ko-KR" altLang="ko-KR" sz="1200" dirty="0"/>
              <a:t> 수치지도 개발</a:t>
            </a:r>
            <a:r>
              <a:rPr lang="en-US" altLang="ko-KR" sz="1200" dirty="0"/>
              <a:t>(Pure Kiwi </a:t>
            </a:r>
            <a:r>
              <a:rPr lang="ko-KR" altLang="ko-KR" sz="1200" dirty="0"/>
              <a:t>포맷</a:t>
            </a:r>
            <a:r>
              <a:rPr lang="en-US" altLang="ko-KR" sz="1200" dirty="0"/>
              <a:t>) PL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 err="1" smtClean="0"/>
              <a:t>온세텔레콤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/>
              <a:t>*</a:t>
            </a:r>
            <a:r>
              <a:rPr lang="ko-KR" altLang="ko-KR" sz="1200" b="1" dirty="0" err="1"/>
              <a:t>픽쳐맵인터내셔날</a:t>
            </a:r>
            <a:r>
              <a:rPr lang="en-US" altLang="ko-KR" sz="1200" b="1" dirty="0"/>
              <a:t>(</a:t>
            </a:r>
            <a:r>
              <a:rPr lang="ko-KR" altLang="ko-KR" sz="1200" b="1" dirty="0"/>
              <a:t>현</a:t>
            </a:r>
            <a:r>
              <a:rPr lang="en-US" altLang="ko-KR" sz="1200" b="1" dirty="0"/>
              <a:t> NAVTEQ KOREA) </a:t>
            </a:r>
            <a:r>
              <a:rPr lang="ko-KR" altLang="ko-KR" sz="1200" b="1" dirty="0"/>
              <a:t>근무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-X9.0(Kiwi</a:t>
            </a:r>
            <a:r>
              <a:rPr lang="ko-KR" altLang="ko-KR" sz="1200" dirty="0"/>
              <a:t>향</a:t>
            </a:r>
            <a:r>
              <a:rPr lang="en-US" altLang="ko-KR" sz="1200" dirty="0"/>
              <a:t>, </a:t>
            </a:r>
            <a:r>
              <a:rPr lang="ko-KR" altLang="ko-KR" sz="1200" dirty="0"/>
              <a:t>실시간</a:t>
            </a:r>
            <a:r>
              <a:rPr lang="en-US" altLang="ko-KR" sz="1200" dirty="0"/>
              <a:t> Update</a:t>
            </a:r>
            <a:r>
              <a:rPr lang="ko-KR" altLang="ko-KR" sz="1200" dirty="0"/>
              <a:t>용</a:t>
            </a:r>
            <a:r>
              <a:rPr lang="en-US" altLang="ko-KR" sz="1200" dirty="0"/>
              <a:t>) </a:t>
            </a:r>
            <a:r>
              <a:rPr lang="ko-KR" altLang="ko-KR" sz="1200" dirty="0"/>
              <a:t>수치지도 제작</a:t>
            </a:r>
            <a:r>
              <a:rPr lang="en-US" altLang="ko-KR" sz="1200" dirty="0"/>
              <a:t>(</a:t>
            </a:r>
            <a:r>
              <a:rPr lang="ko-KR" altLang="ko-KR" sz="1200" dirty="0"/>
              <a:t>사업초기 단계</a:t>
            </a:r>
            <a:r>
              <a:rPr lang="en-US" altLang="ko-KR" sz="1200" dirty="0"/>
              <a:t>)</a:t>
            </a:r>
            <a:r>
              <a:rPr lang="ko-KR" altLang="ko-KR" sz="1200" dirty="0"/>
              <a:t>개발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Hitachi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-X7.0(Kiwi</a:t>
            </a:r>
            <a:r>
              <a:rPr lang="ko-KR" altLang="ko-KR" sz="1200" dirty="0"/>
              <a:t>향</a:t>
            </a:r>
            <a:r>
              <a:rPr lang="en-US" altLang="ko-KR" sz="1200" dirty="0"/>
              <a:t>, RSM-H45) </a:t>
            </a:r>
            <a:r>
              <a:rPr lang="ko-KR" altLang="ko-KR" sz="1200" dirty="0"/>
              <a:t>수치지도 제작 개발</a:t>
            </a:r>
            <a:r>
              <a:rPr lang="en-US" altLang="ko-KR" sz="1200" dirty="0"/>
              <a:t> PL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Nissan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en-US" altLang="ko-KR" sz="1200" dirty="0" err="1"/>
              <a:t>XCruz</a:t>
            </a:r>
            <a:r>
              <a:rPr lang="en-US" altLang="ko-KR" sz="1200" dirty="0"/>
              <a:t> </a:t>
            </a:r>
            <a:r>
              <a:rPr lang="ko-KR" altLang="ko-KR" sz="1200" dirty="0" err="1"/>
              <a:t>중국향</a:t>
            </a:r>
            <a:r>
              <a:rPr lang="ko-KR" altLang="ko-KR" sz="1200" dirty="0"/>
              <a:t> 수치지도 제작 개발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/>
              <a:t>중국</a:t>
            </a:r>
            <a:r>
              <a:rPr lang="en-US" altLang="ko-KR" sz="1200" dirty="0"/>
              <a:t> Maxwell</a:t>
            </a:r>
            <a:r>
              <a:rPr lang="ko-KR" altLang="ko-KR" sz="1200" dirty="0" smtClean="0"/>
              <a:t>사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-Mport3H(RSM-SM7/INS-700) </a:t>
            </a:r>
            <a:r>
              <a:rPr lang="ko-KR" altLang="ko-KR" sz="1200" dirty="0"/>
              <a:t>수치지도</a:t>
            </a:r>
            <a:r>
              <a:rPr lang="en-US" altLang="ko-KR" sz="1200" dirty="0"/>
              <a:t>, Real 3D </a:t>
            </a:r>
            <a:r>
              <a:rPr lang="ko-KR" altLang="ko-KR" sz="1200" dirty="0" err="1"/>
              <a:t>컨텐츠</a:t>
            </a:r>
            <a:r>
              <a:rPr lang="ko-KR" altLang="ko-KR" sz="1200" dirty="0"/>
              <a:t> 제작 개발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 smtClean="0"/>
              <a:t>삼성전자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-X6.0(Kiwi</a:t>
            </a:r>
            <a:r>
              <a:rPr lang="ko-KR" altLang="ko-KR" sz="1200" dirty="0"/>
              <a:t>향</a:t>
            </a:r>
            <a:r>
              <a:rPr lang="en-US" altLang="ko-KR" sz="1200" dirty="0"/>
              <a:t>/RSM-SM7) </a:t>
            </a:r>
            <a:r>
              <a:rPr lang="ko-KR" altLang="ko-KR" sz="1200" dirty="0"/>
              <a:t>수치지도 제작 개발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 err="1" smtClean="0"/>
              <a:t>르노삼성자동차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-S-Project(</a:t>
            </a:r>
            <a:r>
              <a:rPr lang="ko-KR" altLang="ko-KR" sz="1200" dirty="0"/>
              <a:t>삼성전자 </a:t>
            </a:r>
            <a:r>
              <a:rPr lang="ko-KR" altLang="ko-KR" sz="1200" dirty="0" err="1"/>
              <a:t>내비게이션용</a:t>
            </a:r>
            <a:r>
              <a:rPr lang="ko-KR" altLang="ko-KR" sz="1200" dirty="0"/>
              <a:t> </a:t>
            </a:r>
            <a:r>
              <a:rPr lang="ko-KR" altLang="ko-KR" sz="1200" dirty="0" err="1"/>
              <a:t>맵</a:t>
            </a:r>
            <a:r>
              <a:rPr lang="en-US" altLang="ko-KR" sz="1200" dirty="0"/>
              <a:t>) </a:t>
            </a:r>
            <a:r>
              <a:rPr lang="ko-KR" altLang="ko-KR" sz="1200" dirty="0"/>
              <a:t>개발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 smtClean="0"/>
              <a:t>삼성전자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-Nate Drive </a:t>
            </a:r>
            <a:r>
              <a:rPr lang="ko-KR" altLang="ko-KR" sz="1200" dirty="0"/>
              <a:t>실시간 교통정보 제공 </a:t>
            </a:r>
            <a:r>
              <a:rPr lang="ko-KR" altLang="ko-KR" sz="1200" dirty="0" err="1"/>
              <a:t>맵</a:t>
            </a:r>
            <a:r>
              <a:rPr lang="ko-KR" altLang="ko-KR" sz="1200" dirty="0"/>
              <a:t> 개발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/>
              <a:t>삼성전자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SK-Telecom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-QMS(</a:t>
            </a:r>
            <a:r>
              <a:rPr lang="ko-KR" altLang="ko-KR" sz="1200" dirty="0"/>
              <a:t>통화품질관리 시스템</a:t>
            </a:r>
            <a:r>
              <a:rPr lang="en-US" altLang="ko-KR" sz="1200" dirty="0"/>
              <a:t>) </a:t>
            </a:r>
            <a:r>
              <a:rPr lang="ko-KR" altLang="ko-KR" sz="1200" dirty="0"/>
              <a:t>개발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en-US" altLang="ko-KR" sz="1200" dirty="0" smtClean="0"/>
              <a:t>SK-Telecom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/>
              <a:t>*</a:t>
            </a:r>
            <a:r>
              <a:rPr lang="ko-KR" altLang="ko-KR" sz="1200" b="1" dirty="0"/>
              <a:t>삼성</a:t>
            </a:r>
            <a:r>
              <a:rPr lang="en-US" altLang="ko-KR" sz="1200" b="1" dirty="0"/>
              <a:t>SDS </a:t>
            </a:r>
            <a:r>
              <a:rPr lang="ko-KR" altLang="ko-KR" sz="1200" b="1" dirty="0"/>
              <a:t>근무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/>
              <a:t>영종도 신공항 프로젝트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:IIA(</a:t>
            </a:r>
            <a:r>
              <a:rPr lang="ko-KR" altLang="ko-KR" sz="1200" dirty="0"/>
              <a:t>신공항공단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/>
              <a:t>제주시 상수도 관리 프로젝트</a:t>
            </a:r>
            <a:r>
              <a:rPr lang="en-US" altLang="ko-KR" sz="1200" dirty="0"/>
              <a:t>(</a:t>
            </a:r>
            <a:r>
              <a:rPr lang="ko-KR" altLang="ko-KR" sz="1200" dirty="0"/>
              <a:t>공공근로</a:t>
            </a:r>
            <a:r>
              <a:rPr lang="en-US" altLang="ko-KR" sz="1200" dirty="0"/>
              <a:t>)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 smtClean="0"/>
              <a:t>제주시청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/>
              <a:t>서울시 소방관제 시스템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/>
              <a:t>서울시 </a:t>
            </a:r>
            <a:r>
              <a:rPr lang="ko-KR" altLang="ko-KR" sz="1200" dirty="0" smtClean="0"/>
              <a:t>소방본부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</a:t>
            </a:r>
            <a:r>
              <a:rPr lang="ko-KR" altLang="ko-KR" sz="1200" dirty="0"/>
              <a:t>전자</a:t>
            </a:r>
            <a:r>
              <a:rPr lang="en-US" altLang="ko-KR" sz="1200" dirty="0"/>
              <a:t>AVGIS </a:t>
            </a:r>
            <a:r>
              <a:rPr lang="ko-KR" altLang="ko-KR" sz="1200" dirty="0"/>
              <a:t>프로젝트</a:t>
            </a:r>
            <a:r>
              <a:rPr lang="en-US" altLang="ko-KR" sz="1200" dirty="0"/>
              <a:t>(X4.0 RSM-SM5 </a:t>
            </a:r>
            <a:r>
              <a:rPr lang="ko-KR" altLang="ko-KR" sz="1200" dirty="0"/>
              <a:t>수치지도 제작</a:t>
            </a:r>
            <a:r>
              <a:rPr lang="en-US" altLang="ko-KR" sz="1200" dirty="0"/>
              <a:t>,</a:t>
            </a:r>
            <a:r>
              <a:rPr lang="ko-KR" altLang="ko-KR" sz="1200" dirty="0"/>
              <a:t>검수</a:t>
            </a:r>
            <a:r>
              <a:rPr lang="en-US" altLang="ko-KR" sz="1200" dirty="0"/>
              <a:t>)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/>
              <a:t>삼성전자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/>
              <a:t>* </a:t>
            </a:r>
            <a:r>
              <a:rPr lang="ko-KR" altLang="ko-KR" sz="1200" b="1" dirty="0" err="1"/>
              <a:t>시스템테크</a:t>
            </a:r>
            <a:r>
              <a:rPr lang="ko-KR" altLang="ko-KR" sz="1200" b="1" dirty="0"/>
              <a:t> 근무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-</a:t>
            </a:r>
            <a:r>
              <a:rPr lang="ko-KR" altLang="ko-KR" sz="1200" dirty="0"/>
              <a:t>지적도면 관리 프로젝트</a:t>
            </a:r>
            <a:r>
              <a:rPr lang="en-US" altLang="ko-KR" sz="1200" dirty="0"/>
              <a:t> / </a:t>
            </a:r>
            <a:r>
              <a:rPr lang="ko-KR" altLang="ko-KR" sz="1200" dirty="0" err="1"/>
              <a:t>고객사</a:t>
            </a:r>
            <a:r>
              <a:rPr lang="en-US" altLang="ko-KR" sz="1200" dirty="0"/>
              <a:t>:</a:t>
            </a:r>
            <a:r>
              <a:rPr lang="ko-KR" altLang="ko-KR" sz="1200" dirty="0" err="1" smtClean="0"/>
              <a:t>대한지적공사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3.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자기소개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gray">
          <a:xfrm>
            <a:off x="340329" y="1196752"/>
            <a:ext cx="8393016" cy="5097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0261" tIns="43636" rIns="87277" bIns="43636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indent="173038" defTabSz="873125">
              <a:lnSpc>
                <a:spcPct val="150000"/>
              </a:lnSpc>
              <a:buSzPct val="80000"/>
              <a:buFontTx/>
              <a:buBlip>
                <a:blip r:embed="rId3"/>
              </a:buBlip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입사지원 동기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indent="177800" defTabSz="873125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 회사 퇴사 후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감리사 업무를 계획하고 진행하였으나 기회가 되지 않아 현업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기존수행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업무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복귀하려고 계획을 변경하였습니다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부분은 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하지 않았지만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지속적으로 일부 파트를 맡아 진행하였습니다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최근 프로젝트가 해군 전투함 다기능 콘솔 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HCI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WPF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(C#)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진행하였으며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1/3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 직접 개발하였습니다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귀사에 요구 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스펙에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적합하다고 판단하여 지원하게 되었습니다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indent="177800" defTabSz="873125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endParaRPr lang="ko-KR" altLang="en-US" sz="13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3038" defTabSz="873125">
              <a:lnSpc>
                <a:spcPct val="150000"/>
              </a:lnSpc>
              <a:buSzPct val="80000"/>
              <a:buFontTx/>
              <a:buBlip>
                <a:blip r:embed="rId3"/>
              </a:buBlip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경력관련</a:t>
            </a:r>
            <a:endParaRPr lang="en-US" altLang="ko-KR" sz="12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indent="177800" defTabSz="873125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지도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내비게이션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관련 업무를 주로 진행하다가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전직 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상사분의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권유로 해도 및 국방프로젝트를 진행하게 되었습니다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국방프로젝트는 일반 기업 및 응용프로그램 개발과는 차이가 많았고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특히 엄격한 테스트 부분이 강조되어 진행되었습니다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이에 용어 및 기능에도 생소한 프로젝트를 진행하였고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어려움이 많았지만 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실체계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 전투함 장비 적재되는 시스템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성공적으로 마무리 하였습니다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lang="ko-KR" altLang="en-US" sz="12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신뢰를 주어 차기 프로젝트 까지 진행 할 수 있었습니다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프로젝트를 진행하며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 솔루션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해도 엔진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자체 개발 국제 수로국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(IHO)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해도 솔루션 제공 업체 등록까지 진행하였습니다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3038" defTabSz="873125">
              <a:lnSpc>
                <a:spcPct val="150000"/>
              </a:lnSpc>
              <a:buSzPct val="80000"/>
              <a:buFontTx/>
              <a:buBlip>
                <a:blip r:embed="rId3"/>
              </a:buBlip>
            </a:pP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173038" defTabSz="873125">
              <a:lnSpc>
                <a:spcPct val="150000"/>
              </a:lnSpc>
              <a:buSzPct val="80000"/>
              <a:buFontTx/>
              <a:buBlip>
                <a:blip r:embed="rId3"/>
              </a:buBlip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indent="177800" defTabSz="873125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영어는 능숙하지 않지만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프로젝트는 해외에서 영어로 진행할 수 있는 수준은 되고 영문 메일 작성 가능합니다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7800" indent="177800" defTabSz="873125">
              <a:lnSpc>
                <a:spcPct val="15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성격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꼼꼼하며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차분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스타일입니다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초면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사람은 낯을 좀 가리지만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친분이 쌓이면 농담을 잘 하는 편입니다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95010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chemeClr val="bg1"/>
                </a:solidFill>
                <a:latin typeface="+mn-ea"/>
              </a:rPr>
              <a:t>세미</a:t>
            </a:r>
            <a:r>
              <a:rPr lang="ko-KR" altLang="en-US" sz="3600" b="1" spc="-50" dirty="0">
                <a:solidFill>
                  <a:schemeClr val="bg1"/>
                </a:solidFill>
                <a:latin typeface="+mn-ea"/>
              </a:rPr>
              <a:t>나 </a:t>
            </a:r>
            <a:r>
              <a:rPr lang="ko-KR" altLang="en-US" sz="3600" b="1" spc="-50" dirty="0" smtClean="0">
                <a:solidFill>
                  <a:schemeClr val="bg1"/>
                </a:solidFill>
                <a:latin typeface="+mn-ea"/>
              </a:rPr>
              <a:t>발표 자료</a:t>
            </a:r>
            <a:endParaRPr lang="en-US" altLang="ko-KR" sz="3600" b="1" spc="-5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해군 전투체계 </a:t>
            </a:r>
            <a:r>
              <a:rPr lang="en-US" altLang="ko-KR" sz="3600" b="1" spc="-50" dirty="0" smtClean="0">
                <a:solidFill>
                  <a:srgbClr val="1CCAB9"/>
                </a:solidFill>
                <a:latin typeface="+mn-ea"/>
              </a:rPr>
              <a:t>PJT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Ⅱ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템 </a:t>
              </a: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구성도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01693" y="4386014"/>
            <a:ext cx="3918579" cy="400110"/>
            <a:chOff x="5128406" y="3748801"/>
            <a:chExt cx="391857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주요 개발 내용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101693" y="4905164"/>
            <a:ext cx="3918579" cy="400110"/>
            <a:chOff x="5128406" y="4266230"/>
            <a:chExt cx="391857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주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요 </a:t>
              </a: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화면 </a:t>
              </a:r>
              <a:r>
                <a:rPr lang="ko-KR" altLang="en-US" sz="2000" spc="-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캡쳐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01693" y="5409220"/>
            <a:ext cx="3918579" cy="400110"/>
            <a:chOff x="5128406" y="4785428"/>
            <a:chExt cx="3918579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이슈 해결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646970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1.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시스템 구성도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" name="_x193785408" descr="EMB0000027c2b7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386076" cy="45723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3568" y="3284984"/>
            <a:ext cx="1260140" cy="154817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1580" y="1052736"/>
            <a:ext cx="6084676" cy="13321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16016" y="4218078"/>
            <a:ext cx="1584176" cy="8671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0889" y="4068363"/>
            <a:ext cx="1188132" cy="60189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20060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2. 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주요 개발 내용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57436" y="854423"/>
            <a:ext cx="8784976" cy="5456078"/>
            <a:chOff x="467544" y="1484313"/>
            <a:chExt cx="8291140" cy="4852987"/>
          </a:xfrm>
        </p:grpSpPr>
        <p:grpSp>
          <p:nvGrpSpPr>
            <p:cNvPr id="77" name="그룹 76"/>
            <p:cNvGrpSpPr/>
            <p:nvPr/>
          </p:nvGrpSpPr>
          <p:grpSpPr>
            <a:xfrm>
              <a:off x="467544" y="1484313"/>
              <a:ext cx="8291140" cy="4852987"/>
              <a:chOff x="467544" y="1484313"/>
              <a:chExt cx="8291140" cy="4852987"/>
            </a:xfrm>
          </p:grpSpPr>
          <p:sp>
            <p:nvSpPr>
              <p:cNvPr id="79" name="AutoShape 8" descr="4"/>
              <p:cNvSpPr>
                <a:spLocks noChangeArrowheads="1"/>
              </p:cNvSpPr>
              <p:nvPr/>
            </p:nvSpPr>
            <p:spPr bwMode="auto">
              <a:xfrm>
                <a:off x="467544" y="1484313"/>
                <a:ext cx="8291140" cy="4852987"/>
              </a:xfrm>
              <a:prstGeom prst="roundRect">
                <a:avLst>
                  <a:gd name="adj" fmla="val 2782"/>
                </a:avLst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19050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sz="900" b="1">
                  <a:latin typeface="산돌고딕B" pitchFamily="18" charset="-127"/>
                  <a:ea typeface="산돌고딕B" pitchFamily="18" charset="-127"/>
                </a:endParaRPr>
              </a:p>
            </p:txBody>
          </p:sp>
          <p:sp>
            <p:nvSpPr>
              <p:cNvPr id="80" name="AutoShape 8" descr="4"/>
              <p:cNvSpPr>
                <a:spLocks noChangeArrowheads="1"/>
              </p:cNvSpPr>
              <p:nvPr/>
            </p:nvSpPr>
            <p:spPr bwMode="auto">
              <a:xfrm>
                <a:off x="509200" y="1525717"/>
                <a:ext cx="8196857" cy="4760783"/>
              </a:xfrm>
              <a:prstGeom prst="roundRect">
                <a:avLst>
                  <a:gd name="adj" fmla="val 1963"/>
                </a:avLst>
              </a:prstGeom>
              <a:solidFill>
                <a:schemeClr val="bg1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 latinLnBrk="0"/>
                <a:endParaRPr lang="ko-KR" altLang="en-US" sz="900" b="1">
                  <a:latin typeface="산돌고딕B" pitchFamily="18" charset="-127"/>
                  <a:ea typeface="산돌고딕B" pitchFamily="18" charset="-127"/>
                </a:endParaRPr>
              </a:p>
            </p:txBody>
          </p:sp>
        </p:grpSp>
        <p:sp>
          <p:nvSpPr>
            <p:cNvPr id="78" name="모서리가 둥근 직사각형 77"/>
            <p:cNvSpPr/>
            <p:nvPr/>
          </p:nvSpPr>
          <p:spPr>
            <a:xfrm>
              <a:off x="692935" y="1674703"/>
              <a:ext cx="80481" cy="1486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>
              <a:innerShdw blurRad="381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01773" y="1007885"/>
            <a:ext cx="8499474" cy="5121097"/>
            <a:chOff x="294272" y="642918"/>
            <a:chExt cx="8153987" cy="7924467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928926" y="642918"/>
              <a:ext cx="2928958" cy="35719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전시통제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CSCI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94773" y="178592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rgbClr val="E9EFF7"/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정보 전시 및 편집</a:t>
              </a:r>
              <a:endParaRPr lang="en-US" altLang="ko-KR" sz="800" b="1" dirty="0" smtClean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CSC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679962" y="178592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rgbClr val="E9EFF7"/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전시화면 관리 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CSC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066567" y="178592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rgbClr val="E9EFF7"/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전술화면 관리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CSC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452464" y="178592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rgbClr val="E9EFF7"/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accent5">
                      <a:lumMod val="50000"/>
                    </a:schemeClr>
                  </a:solidFill>
                </a:rPr>
                <a:t>기록 및 재생</a:t>
              </a:r>
              <a:r>
                <a:rPr lang="en-US" altLang="ko-KR" sz="1050" b="1" dirty="0" smtClean="0">
                  <a:solidFill>
                    <a:schemeClr val="accent5">
                      <a:lumMod val="50000"/>
                    </a:schemeClr>
                  </a:solidFill>
                </a:rPr>
                <a:t> CSC</a:t>
              </a:r>
              <a:endParaRPr lang="ko-KR" altLang="en-US" sz="105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838361" y="178592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rgbClr val="E9EFF7"/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운용자</a:t>
              </a:r>
              <a:r>
                <a:rPr lang="ko-KR" altLang="en-US" sz="1050" b="1" dirty="0" smtClean="0">
                  <a:solidFill>
                    <a:schemeClr val="accent5">
                      <a:lumMod val="50000"/>
                    </a:schemeClr>
                  </a:solidFill>
                </a:rPr>
                <a:t> 지원</a:t>
              </a:r>
              <a:r>
                <a:rPr lang="en-US" altLang="ko-KR" sz="1050" b="1" dirty="0" smtClean="0">
                  <a:solidFill>
                    <a:schemeClr val="accent5">
                      <a:lumMod val="50000"/>
                    </a:schemeClr>
                  </a:solidFill>
                </a:rPr>
                <a:t> CSC</a:t>
              </a:r>
              <a:endParaRPr lang="ko-KR" altLang="en-US" sz="105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224259" y="178592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rgbClr val="E9EFF7"/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전시통제장치 지원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CSC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2" name="꺾인 연결선 31"/>
            <p:cNvCxnSpPr>
              <a:stCxn id="25" idx="2"/>
              <a:endCxn id="26" idx="0"/>
            </p:cNvCxnSpPr>
            <p:nvPr/>
          </p:nvCxnSpPr>
          <p:spPr>
            <a:xfrm rot="5400000">
              <a:off x="2257180" y="-350299"/>
              <a:ext cx="785818" cy="348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5" idx="2"/>
              <a:endCxn id="27" idx="0"/>
            </p:cNvCxnSpPr>
            <p:nvPr/>
          </p:nvCxnSpPr>
          <p:spPr>
            <a:xfrm rot="5400000">
              <a:off x="2949775" y="342296"/>
              <a:ext cx="785818" cy="21014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5" idx="2"/>
              <a:endCxn id="28" idx="0"/>
            </p:cNvCxnSpPr>
            <p:nvPr/>
          </p:nvCxnSpPr>
          <p:spPr>
            <a:xfrm rot="5400000">
              <a:off x="3643077" y="1035598"/>
              <a:ext cx="785818" cy="71483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25" idx="2"/>
              <a:endCxn id="29" idx="0"/>
            </p:cNvCxnSpPr>
            <p:nvPr/>
          </p:nvCxnSpPr>
          <p:spPr>
            <a:xfrm rot="16200000" flipH="1">
              <a:off x="4336025" y="1057487"/>
              <a:ext cx="785818" cy="6710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25" idx="2"/>
              <a:endCxn id="30" idx="0"/>
            </p:cNvCxnSpPr>
            <p:nvPr/>
          </p:nvCxnSpPr>
          <p:spPr>
            <a:xfrm rot="16200000" flipH="1">
              <a:off x="5028974" y="364539"/>
              <a:ext cx="785818" cy="20569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25" idx="2"/>
              <a:endCxn id="31" idx="0"/>
            </p:cNvCxnSpPr>
            <p:nvPr/>
          </p:nvCxnSpPr>
          <p:spPr>
            <a:xfrm rot="16200000" flipH="1">
              <a:off x="5721923" y="-328410"/>
              <a:ext cx="785818" cy="34428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294367" y="221455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accent5">
                      <a:lumMod val="50000"/>
                    </a:schemeClr>
                  </a:solidFill>
                </a:rPr>
                <a:t>정보처리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900" b="1" dirty="0">
                  <a:solidFill>
                    <a:schemeClr val="accent5">
                      <a:lumMod val="50000"/>
                    </a:schemeClr>
                  </a:solidFill>
                </a:rPr>
                <a:t>전시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679962" y="221455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메뉴바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066161" y="221455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해도 전시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452058" y="221455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전시 정보 기록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837955" y="221455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운용자</a:t>
              </a:r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간 정보 교환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223853" y="221455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전시통제장치 관리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4773" y="2643182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모의훈련 전시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679962" y="2643182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툴바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066567" y="2643182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육도 전시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452464" y="2643182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전시 정보 재생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5838361" y="2643182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운용자</a:t>
              </a:r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지원 도구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224259" y="2643182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소프트키판넬</a:t>
              </a:r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관리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94773" y="3071810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통합연동 전시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79962" y="3071810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상태바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066567" y="3071810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육도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/</a:t>
              </a:r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해도 선택 전시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452464" y="3071810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전시 정보 분석 지원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94272" y="3500438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데이터링크처리 전시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679962" y="3500438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전술화면 정보 도시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03826" y="392906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영상분배기록 전시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03826" y="435769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신호분배 전시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79962" y="392906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팝업 메뉴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1679962" y="435769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기본 서비스 전시 영역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전시 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679962" y="4786322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자함</a:t>
              </a:r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및 환경 정보 전시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686484" y="5214950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체계 상태 정보 전시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679254" y="5643578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서비스 선택 영역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063842" y="7353925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표적 </a:t>
              </a:r>
              <a:r>
                <a:rPr lang="ko-KR" altLang="en-US" sz="9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필터링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065329" y="7781567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전술구역 </a:t>
              </a:r>
              <a:r>
                <a:rPr lang="ko-KR" altLang="en-US" sz="8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필터링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064828" y="8210195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축척 </a:t>
              </a:r>
              <a:r>
                <a:rPr lang="ko-KR" altLang="en-US" sz="9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필터링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1679254" y="607220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smtClean="0">
                  <a:solidFill>
                    <a:schemeClr val="accent5">
                      <a:lumMod val="50000"/>
                    </a:schemeClr>
                  </a:solidFill>
                </a:rPr>
                <a:t>서비스 전시 영역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679254" y="650083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아이콘 전시 영역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063842" y="3500438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지도 데이터 관리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064248" y="392906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지도 중심 좌표설정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064248" y="435769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지도 위치 이동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069528" y="4782158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해도 운용 상태 전환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069934" y="5210786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표준형 심볼 전시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069934" y="5639414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전술구역 관리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3067209" y="6068042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구역 </a:t>
              </a:r>
              <a:r>
                <a:rPr lang="ko-KR" altLang="en-US" sz="9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경계진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067615" y="6496670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표적 전시 설정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067615" y="6925298"/>
              <a:ext cx="1224000" cy="35719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자함</a:t>
              </a:r>
              <a:r>
                <a:rPr lang="ko-KR" altLang="en-US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전시 설정</a:t>
              </a:r>
              <a:r>
                <a:rPr lang="en-US" altLang="ko-KR" sz="9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5">
                      <a:lumMod val="50000"/>
                    </a:schemeClr>
                  </a:solidFill>
                </a:rPr>
                <a:t>CSU</a:t>
              </a:r>
              <a:endParaRPr lang="ko-KR" altLang="en-US" sz="9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166074" y="2852936"/>
            <a:ext cx="3354950" cy="3324751"/>
            <a:chOff x="71500" y="1232756"/>
            <a:chExt cx="4354563" cy="4572508"/>
          </a:xfrm>
        </p:grpSpPr>
        <p:grpSp>
          <p:nvGrpSpPr>
            <p:cNvPr id="82" name="그룹 219"/>
            <p:cNvGrpSpPr/>
            <p:nvPr/>
          </p:nvGrpSpPr>
          <p:grpSpPr>
            <a:xfrm>
              <a:off x="71500" y="1232756"/>
              <a:ext cx="4354563" cy="4572508"/>
              <a:chOff x="323850" y="1054323"/>
              <a:chExt cx="5040238" cy="5292501"/>
            </a:xfrm>
          </p:grpSpPr>
          <p:sp>
            <p:nvSpPr>
              <p:cNvPr id="115" name="AutoShape 4"/>
              <p:cNvSpPr>
                <a:spLocks noChangeArrowheads="1"/>
              </p:cNvSpPr>
              <p:nvPr/>
            </p:nvSpPr>
            <p:spPr bwMode="gray">
              <a:xfrm>
                <a:off x="323850" y="1074873"/>
                <a:ext cx="5040238" cy="5271951"/>
              </a:xfrm>
              <a:prstGeom prst="roundRect">
                <a:avLst>
                  <a:gd name="adj" fmla="val 2065"/>
                </a:avLst>
              </a:prstGeom>
              <a:solidFill>
                <a:srgbClr val="F8F8F8"/>
              </a:solidFill>
              <a:ln w="28575" algn="ctr">
                <a:solidFill>
                  <a:srgbClr val="336699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101919" tIns="50960" rIns="101919" bIns="50960" anchor="ctr"/>
              <a:lstStyle/>
              <a:p>
                <a:pPr algn="ctr"/>
                <a:endParaRPr lang="ko-KR" altLang="ko-KR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16" name="Picture 6" descr="그림1-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094120" y="1054323"/>
                <a:ext cx="3486725" cy="429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7" name="Rectangle 7"/>
              <p:cNvSpPr>
                <a:spLocks noChangeArrowheads="1"/>
              </p:cNvSpPr>
              <p:nvPr/>
            </p:nvSpPr>
            <p:spPr bwMode="gray">
              <a:xfrm>
                <a:off x="2527938" y="1124876"/>
                <a:ext cx="623420" cy="24936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000066"/>
                    </a:solidFill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수상함</a:t>
                </a:r>
                <a:endParaRPr lang="ko-KR" altLang="ko-KR" sz="1400" dirty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83" name="타원 82"/>
            <p:cNvSpPr/>
            <p:nvPr/>
          </p:nvSpPr>
          <p:spPr>
            <a:xfrm>
              <a:off x="320070" y="1822399"/>
              <a:ext cx="3888251" cy="3763827"/>
            </a:xfrm>
            <a:prstGeom prst="ellipse">
              <a:avLst/>
            </a:prstGeom>
            <a:solidFill>
              <a:sysClr val="window" lastClr="FFFFFF"/>
            </a:solidFill>
            <a:ln w="9525" cmpd="dbl" algn="ctr">
              <a:noFill/>
              <a:miter lim="800000"/>
              <a:headEnd/>
              <a:tailEnd/>
            </a:ln>
            <a:effectLst>
              <a:innerShdw blurRad="927100">
                <a:srgbClr val="638FC5"/>
              </a:innerShdw>
              <a:softEdge rad="127000"/>
            </a:effectLst>
          </p:spPr>
          <p:txBody>
            <a:bodyPr lIns="85703" tIns="39995" rIns="85703" bIns="39995" anchor="ctr"/>
            <a:lstStyle/>
            <a:p>
              <a:pPr algn="ctr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600" b="0" kern="0" dirty="0" smtClea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84" name="Picture 1898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62864" y="2196980"/>
              <a:ext cx="429291" cy="475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59318" y="1757382"/>
              <a:ext cx="480038" cy="499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6" name="Picture 18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1616" y="2133459"/>
              <a:ext cx="514327" cy="2784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7" name="Picture 22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3652" y="2693367"/>
              <a:ext cx="423805" cy="445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8" name="TextBox 53"/>
            <p:cNvSpPr txBox="1">
              <a:spLocks noChangeArrowheads="1"/>
            </p:cNvSpPr>
            <p:nvPr/>
          </p:nvSpPr>
          <p:spPr bwMode="auto">
            <a:xfrm>
              <a:off x="3492883" y="2627642"/>
              <a:ext cx="609645" cy="34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Tracking</a:t>
              </a: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Radar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54"/>
            <p:cNvSpPr txBox="1">
              <a:spLocks noChangeArrowheads="1"/>
            </p:cNvSpPr>
            <p:nvPr/>
          </p:nvSpPr>
          <p:spPr bwMode="auto">
            <a:xfrm>
              <a:off x="2746339" y="2192158"/>
              <a:ext cx="786917" cy="34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Surveillance</a:t>
              </a: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Radar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55"/>
            <p:cNvSpPr txBox="1">
              <a:spLocks noChangeArrowheads="1"/>
            </p:cNvSpPr>
            <p:nvPr/>
          </p:nvSpPr>
          <p:spPr bwMode="auto">
            <a:xfrm>
              <a:off x="3897261" y="3382716"/>
              <a:ext cx="471153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EOTS</a:t>
              </a:r>
              <a:r>
                <a:rPr lang="ko-KR" altLang="en-US" sz="1000" b="1" dirty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3492883" y="4901680"/>
              <a:ext cx="673354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ESM/ECM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59"/>
            <p:cNvSpPr txBox="1">
              <a:spLocks noChangeArrowheads="1"/>
            </p:cNvSpPr>
            <p:nvPr/>
          </p:nvSpPr>
          <p:spPr bwMode="auto">
            <a:xfrm>
              <a:off x="492229" y="2383079"/>
              <a:ext cx="605492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Torpedo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60"/>
            <p:cNvSpPr txBox="1">
              <a:spLocks noChangeArrowheads="1"/>
            </p:cNvSpPr>
            <p:nvPr/>
          </p:nvSpPr>
          <p:spPr bwMode="auto">
            <a:xfrm>
              <a:off x="3897261" y="4160367"/>
              <a:ext cx="414371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HMS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62"/>
            <p:cNvSpPr txBox="1">
              <a:spLocks noChangeArrowheads="1"/>
            </p:cNvSpPr>
            <p:nvPr/>
          </p:nvSpPr>
          <p:spPr bwMode="auto">
            <a:xfrm>
              <a:off x="1407171" y="5493186"/>
              <a:ext cx="678894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Main </a:t>
              </a: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Gun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64"/>
            <p:cNvSpPr txBox="1">
              <a:spLocks noChangeArrowheads="1"/>
            </p:cNvSpPr>
            <p:nvPr/>
          </p:nvSpPr>
          <p:spPr bwMode="auto">
            <a:xfrm>
              <a:off x="226752" y="3066425"/>
              <a:ext cx="406061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SAM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65"/>
            <p:cNvSpPr txBox="1">
              <a:spLocks noChangeArrowheads="1"/>
            </p:cNvSpPr>
            <p:nvPr/>
          </p:nvSpPr>
          <p:spPr bwMode="auto">
            <a:xfrm>
              <a:off x="3026293" y="5306272"/>
              <a:ext cx="426836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TASS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Picture 2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61899" y="1635763"/>
              <a:ext cx="499163" cy="3555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8" name="TextBox 67"/>
            <p:cNvSpPr txBox="1">
              <a:spLocks noChangeArrowheads="1"/>
            </p:cNvSpPr>
            <p:nvPr/>
          </p:nvSpPr>
          <p:spPr bwMode="auto">
            <a:xfrm>
              <a:off x="1875370" y="1969046"/>
              <a:ext cx="932645" cy="345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Navigation </a:t>
              </a: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Radar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Picture 28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94904" y="4528622"/>
              <a:ext cx="700855" cy="434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0" name="Picture 36" descr="C:\Documents and Settings\70350\바탕 화면\세종대왕함 CG.jpg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64194" y="2817791"/>
              <a:ext cx="2797987" cy="1722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65"/>
            <p:cNvSpPr txBox="1">
              <a:spLocks noChangeArrowheads="1"/>
            </p:cNvSpPr>
            <p:nvPr/>
          </p:nvSpPr>
          <p:spPr bwMode="auto">
            <a:xfrm>
              <a:off x="2336760" y="5539380"/>
              <a:ext cx="440684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Chaff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59"/>
            <p:cNvSpPr txBox="1">
              <a:spLocks noChangeArrowheads="1"/>
            </p:cNvSpPr>
            <p:nvPr/>
          </p:nvSpPr>
          <p:spPr bwMode="auto">
            <a:xfrm>
              <a:off x="327409" y="4544919"/>
              <a:ext cx="4393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CIWS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848872" y="5183883"/>
              <a:ext cx="353434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VLS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59"/>
            <p:cNvSpPr txBox="1">
              <a:spLocks noChangeArrowheads="1"/>
            </p:cNvSpPr>
            <p:nvPr/>
          </p:nvSpPr>
          <p:spPr bwMode="auto">
            <a:xfrm>
              <a:off x="1158730" y="1977822"/>
              <a:ext cx="479462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TACM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19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84380" y="1791293"/>
              <a:ext cx="666567" cy="1865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026293" y="5054185"/>
              <a:ext cx="439449" cy="252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61"/>
            <p:cNvSpPr txBox="1">
              <a:spLocks noChangeArrowheads="1"/>
            </p:cNvSpPr>
            <p:nvPr/>
          </p:nvSpPr>
          <p:spPr bwMode="auto">
            <a:xfrm>
              <a:off x="218746" y="3869202"/>
              <a:ext cx="390827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rgbClr val="000066"/>
                  </a:solidFill>
                  <a:latin typeface="맑은 고딕" pitchFamily="50" charset="-127"/>
                  <a:ea typeface="맑은 고딕" pitchFamily="50" charset="-127"/>
                </a:rPr>
                <a:t>SSM</a:t>
              </a:r>
              <a:endParaRPr lang="en-US" altLang="ko-KR" sz="10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Picture 90" descr="Goalkeeper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1651" y="4124244"/>
              <a:ext cx="477221" cy="451602"/>
            </a:xfrm>
            <a:prstGeom prst="rect">
              <a:avLst/>
            </a:prstGeom>
            <a:noFill/>
          </p:spPr>
        </p:pic>
        <p:pic>
          <p:nvPicPr>
            <p:cNvPr id="109" name="Picture 131" descr="mk41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15083" y="4621940"/>
              <a:ext cx="307061" cy="576026"/>
            </a:xfrm>
            <a:prstGeom prst="rect">
              <a:avLst/>
            </a:prstGeom>
            <a:noFill/>
          </p:spPr>
        </p:pic>
        <p:pic>
          <p:nvPicPr>
            <p:cNvPr id="110" name="Picture 130" descr="127mm_goed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0201" y="5212954"/>
              <a:ext cx="715124" cy="287915"/>
            </a:xfrm>
            <a:prstGeom prst="rect">
              <a:avLst/>
            </a:prstGeom>
            <a:noFill/>
          </p:spPr>
        </p:pic>
        <p:pic>
          <p:nvPicPr>
            <p:cNvPr id="111" name="Picture 54" descr="dagaie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6907" y="5197054"/>
              <a:ext cx="461644" cy="358066"/>
            </a:xfrm>
            <a:prstGeom prst="rect">
              <a:avLst/>
            </a:prstGeom>
            <a:noFill/>
          </p:spPr>
        </p:pic>
        <p:pic>
          <p:nvPicPr>
            <p:cNvPr id="112" name="Picture 201" descr="sonar1 copy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8367" y="3803544"/>
              <a:ext cx="314372" cy="382911"/>
            </a:xfrm>
            <a:prstGeom prst="rect">
              <a:avLst/>
            </a:prstGeom>
            <a:noFill/>
          </p:spPr>
        </p:pic>
        <p:pic>
          <p:nvPicPr>
            <p:cNvPr id="113" name="Picture 133" descr="harpoon"/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540" y="3464933"/>
              <a:ext cx="533736" cy="410462"/>
            </a:xfrm>
            <a:prstGeom prst="rect">
              <a:avLst/>
            </a:prstGeom>
            <a:noFill/>
          </p:spPr>
        </p:pic>
        <p:pic>
          <p:nvPicPr>
            <p:cNvPr id="114" name="Picture 2" descr="D:\내 연구\2. 수출사업단\99.공통업무\01.모델제작(WST)\04.산출물\110331-이미지\장비\EOTS.tif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rcRect l="34847" t="12402" r="26259" b="4345"/>
            <a:stretch>
              <a:fillRect/>
            </a:stretch>
          </p:blipFill>
          <p:spPr bwMode="auto">
            <a:xfrm>
              <a:off x="3959473" y="2942215"/>
              <a:ext cx="289737" cy="4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3959339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1856</TotalTime>
  <Words>1150</Words>
  <Application>Microsoft Office PowerPoint</Application>
  <PresentationFormat>화면 슬라이드 쇼(4:3)</PresentationFormat>
  <Paragraphs>238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김언식</cp:lastModifiedBy>
  <cp:revision>267</cp:revision>
  <dcterms:created xsi:type="dcterms:W3CDTF">2015-03-27T04:47:41Z</dcterms:created>
  <dcterms:modified xsi:type="dcterms:W3CDTF">2018-07-01T12:31:28Z</dcterms:modified>
</cp:coreProperties>
</file>