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2" r:id="rId4"/>
    <p:sldId id="258" r:id="rId5"/>
    <p:sldId id="260" r:id="rId6"/>
    <p:sldId id="261" r:id="rId7"/>
    <p:sldId id="263" r:id="rId8"/>
    <p:sldId id="269" r:id="rId9"/>
    <p:sldId id="266" r:id="rId10"/>
    <p:sldId id="267" r:id="rId11"/>
    <p:sldId id="264" r:id="rId12"/>
    <p:sldId id="268" r:id="rId13"/>
    <p:sldId id="265" r:id="rId14"/>
    <p:sldId id="271" r:id="rId15"/>
    <p:sldId id="270" r:id="rId16"/>
    <p:sldId id="273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93" autoAdjust="0"/>
    <p:restoredTop sz="94660"/>
  </p:normalViewPr>
  <p:slideViewPr>
    <p:cSldViewPr>
      <p:cViewPr varScale="1">
        <p:scale>
          <a:sx n="92" d="100"/>
          <a:sy n="92" d="100"/>
        </p:scale>
        <p:origin x="12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181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48790-DE94-4D45-88C8-37910C92F111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3AE8B-0381-497A-A6F4-8F25EE1F7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63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E6352E-465B-4E38-AB1A-8B0F7C39FF8F}" type="datetimeFigureOut">
              <a:rPr lang="ko-KR" altLang="en-US" smtClean="0"/>
              <a:t>2017-11-22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EDB07-228B-410E-A86D-4501B5F20D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43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08720"/>
          </a:xfrm>
          <a:prstGeom prst="rect">
            <a:avLst/>
          </a:prstGeom>
          <a:solidFill>
            <a:srgbClr val="31859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200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-10719" y="6428184"/>
            <a:ext cx="9144000" cy="457200"/>
          </a:xfrm>
          <a:prstGeom prst="rect">
            <a:avLst/>
          </a:prstGeom>
          <a:solidFill>
            <a:srgbClr val="37609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3200" dirty="0">
              <a:solidFill>
                <a:schemeClr val="tx2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  <a:cs typeface="Arial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6428184"/>
            <a:ext cx="1533525" cy="4572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086200" y="646692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56ED40-F5DB-46A1-ADA7-09377790CE5B}" type="slidenum">
              <a:rPr lang="ko-KR" altLang="en-US" smtClean="0"/>
              <a:pPr/>
              <a:t>‹#›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/16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6518284"/>
            <a:ext cx="4086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>
                <a:solidFill>
                  <a:schemeClr val="bg1">
                    <a:lumMod val="95000"/>
                  </a:schemeClr>
                </a:solidFill>
                <a:latin typeface="Arial Rounded MT Bold" pitchFamily="34" charset="0"/>
                <a:ea typeface="+mn-ea"/>
                <a:cs typeface="+mn-cs"/>
              </a:rPr>
              <a:t>현업 레이더 자료처리 및 웹 시스템 소스 형상관리</a:t>
            </a:r>
            <a:endParaRPr lang="ko-KR" alt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ko-KR" altLang="en-US" sz="3800" b="1" dirty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  <a:cs typeface="+mn-cs"/>
              </a:rPr>
              <a:t>현업 </a:t>
            </a:r>
            <a:r>
              <a:rPr lang="ko-KR" altLang="en-US" sz="38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  <a:cs typeface="+mn-cs"/>
              </a:rPr>
              <a:t>레이더 자료처리 </a:t>
            </a:r>
            <a:r>
              <a:rPr lang="ko-KR" altLang="en-US" sz="3800" b="1" dirty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  <a:cs typeface="+mn-cs"/>
              </a:rPr>
              <a:t>및 </a:t>
            </a:r>
            <a:r>
              <a:rPr lang="en-US" altLang="ko-KR" sz="3800" b="1" dirty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  <a:cs typeface="+mn-cs"/>
              </a:rPr>
              <a:t/>
            </a:r>
            <a:br>
              <a:rPr lang="en-US" altLang="ko-KR" sz="3800" b="1" dirty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  <a:cs typeface="+mn-cs"/>
              </a:rPr>
            </a:br>
            <a:r>
              <a:rPr lang="ko-KR" altLang="en-US" sz="3800" b="1" dirty="0" smtClean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  <a:cs typeface="+mn-cs"/>
              </a:rPr>
              <a:t>웹 시스템 </a:t>
            </a:r>
            <a:r>
              <a:rPr lang="ko-KR" altLang="en-US" sz="3800" b="1" dirty="0">
                <a:solidFill>
                  <a:srgbClr val="31859C"/>
                </a:solidFill>
                <a:latin typeface="Arial Rounded MT Bold" pitchFamily="34" charset="0"/>
                <a:ea typeface="맑은 고딕" pitchFamily="50" charset="-127"/>
                <a:cs typeface="+mn-cs"/>
              </a:rPr>
              <a:t>소스 형상관리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1907704" y="3886200"/>
            <a:ext cx="5864696" cy="766936"/>
          </a:xfrm>
          <a:prstGeom prst="rect">
            <a:avLst/>
          </a:prstGeom>
        </p:spPr>
        <p:txBody>
          <a:bodyPr/>
          <a:lstStyle/>
          <a:p>
            <a:pPr marL="0" indent="0" algn="r">
              <a:buNone/>
            </a:pPr>
            <a:r>
              <a:rPr lang="ko-KR" altLang="en-US" sz="1800" b="1" dirty="0" smtClean="0"/>
              <a:t>레이더 분석과 연구원 </a:t>
            </a:r>
            <a:r>
              <a:rPr lang="ko-KR" altLang="en-US" sz="1800" b="1" dirty="0" err="1" smtClean="0"/>
              <a:t>김언식</a:t>
            </a:r>
            <a:endParaRPr lang="en-US" altLang="ko-KR" sz="1800" b="1" dirty="0" smtClean="0"/>
          </a:p>
          <a:p>
            <a:pPr marL="0" indent="0" algn="r">
              <a:buNone/>
            </a:pPr>
            <a:r>
              <a:rPr lang="en-US" altLang="ko-KR" sz="1800" b="1" dirty="0" smtClean="0"/>
              <a:t>2017.11.24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23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38656" y="1083803"/>
            <a:ext cx="6059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연구용 </a:t>
            </a:r>
            <a:r>
              <a:rPr lang="ko-KR" altLang="en-US" b="1" dirty="0"/>
              <a:t>5분주기 영상 갱신 테스트 </a:t>
            </a:r>
            <a:r>
              <a:rPr lang="ko-KR" altLang="en-US" b="1" dirty="0" smtClean="0"/>
              <a:t>페이지</a:t>
            </a:r>
            <a:r>
              <a:rPr lang="en-US" altLang="ko-KR" b="1" dirty="0" smtClean="0"/>
              <a:t>(HTML)</a:t>
            </a:r>
            <a:r>
              <a:rPr lang="ko-KR" altLang="en-US" b="1" dirty="0" smtClean="0"/>
              <a:t> 작성</a:t>
            </a:r>
            <a:endParaRPr lang="ko-KR" altLang="en-US" b="1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56" y="2132856"/>
            <a:ext cx="7344816" cy="34435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188640"/>
            <a:ext cx="4389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5. </a:t>
            </a:r>
            <a:r>
              <a:rPr lang="ko-KR" altLang="en-US" sz="3200" b="1" dirty="0" smtClean="0"/>
              <a:t>웹 시스템 개선 지원</a:t>
            </a:r>
            <a:endParaRPr lang="ko-KR" altLang="en-US" sz="32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50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35" y="1556792"/>
            <a:ext cx="4680520" cy="473139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10931" y="980728"/>
            <a:ext cx="5774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err="1"/>
              <a:t>낙뢰영상</a:t>
            </a:r>
            <a:r>
              <a:rPr lang="ko-KR" altLang="en-US" b="1" dirty="0"/>
              <a:t> </a:t>
            </a:r>
            <a:r>
              <a:rPr lang="ko-KR" altLang="en-US" b="1" dirty="0" err="1"/>
              <a:t>단일표출</a:t>
            </a:r>
            <a:r>
              <a:rPr lang="ko-KR" altLang="en-US" b="1" dirty="0"/>
              <a:t> </a:t>
            </a:r>
            <a:r>
              <a:rPr lang="ko-KR" altLang="en-US" b="1" dirty="0" smtClean="0"/>
              <a:t>프로그램 </a:t>
            </a:r>
            <a:r>
              <a:rPr lang="en-US" altLang="ko-KR" b="1" dirty="0" smtClean="0"/>
              <a:t>(</a:t>
            </a:r>
            <a:r>
              <a:rPr lang="ko-KR" altLang="en-US" b="1" dirty="0" err="1" smtClean="0"/>
              <a:t>황병산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오성산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무안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4389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5. </a:t>
            </a:r>
            <a:r>
              <a:rPr lang="ko-KR" altLang="en-US" sz="3200" b="1" dirty="0" smtClean="0"/>
              <a:t>웹 시스템 개선 지원</a:t>
            </a:r>
            <a:endParaRPr lang="ko-KR" altLang="en-US" sz="32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539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99592" y="991504"/>
            <a:ext cx="6742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분석시스템 범례 </a:t>
            </a:r>
            <a:r>
              <a:rPr lang="en-US" altLang="ko-KR" b="1" dirty="0" smtClean="0"/>
              <a:t>bar</a:t>
            </a:r>
            <a:r>
              <a:rPr lang="ko-KR" altLang="en-US" b="1" dirty="0" smtClean="0"/>
              <a:t> </a:t>
            </a:r>
            <a:r>
              <a:rPr lang="ko-KR" altLang="en-US" b="1" dirty="0" err="1"/>
              <a:t>껌뻑임</a:t>
            </a:r>
            <a:r>
              <a:rPr lang="ko-KR" altLang="en-US" b="1" dirty="0"/>
              <a:t> </a:t>
            </a:r>
            <a:r>
              <a:rPr lang="ko-KR" altLang="en-US" b="1" dirty="0" smtClean="0"/>
              <a:t>수정</a:t>
            </a:r>
            <a:endParaRPr lang="ko-KR" altLang="en-US" b="1" dirty="0"/>
          </a:p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분석시스템 </a:t>
            </a:r>
            <a:r>
              <a:rPr lang="ko-KR" altLang="en-US" b="1" dirty="0"/>
              <a:t>합성/480km/품질관리 </a:t>
            </a:r>
            <a:r>
              <a:rPr lang="ko-KR" altLang="en-US" b="1" dirty="0" err="1" smtClean="0"/>
              <a:t>default</a:t>
            </a:r>
            <a:r>
              <a:rPr lang="ko-KR" altLang="en-US" b="1" dirty="0" err="1"/>
              <a:t>값</a:t>
            </a:r>
            <a:r>
              <a:rPr lang="ko-KR" altLang="en-US" b="1" dirty="0"/>
              <a:t> </a:t>
            </a:r>
            <a:r>
              <a:rPr lang="ko-KR" altLang="en-US" b="1" dirty="0" err="1"/>
              <a:t>미지정</a:t>
            </a:r>
            <a:r>
              <a:rPr lang="ko-KR" altLang="en-US" b="1" dirty="0"/>
              <a:t> </a:t>
            </a:r>
            <a:r>
              <a:rPr lang="ko-KR" altLang="en-US" b="1" dirty="0" smtClean="0"/>
              <a:t>수정 </a:t>
            </a:r>
            <a:r>
              <a:rPr lang="ko-KR" altLang="en-US" b="1" dirty="0"/>
              <a:t>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7416824" cy="363873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5940152" y="2564904"/>
            <a:ext cx="288032" cy="2880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372200" y="2420888"/>
            <a:ext cx="1800200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1520" y="188640"/>
            <a:ext cx="4389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5. </a:t>
            </a:r>
            <a:r>
              <a:rPr lang="ko-KR" altLang="en-US" sz="3200" b="1" dirty="0" smtClean="0"/>
              <a:t>웹 시스템 개선 지원</a:t>
            </a:r>
            <a:endParaRPr lang="ko-KR" altLang="en-US" sz="32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62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24744"/>
            <a:ext cx="85324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6</a:t>
            </a:r>
            <a:r>
              <a:rPr lang="ko-KR" altLang="en-US" b="1" dirty="0" smtClean="0"/>
              <a:t>.</a:t>
            </a:r>
            <a:r>
              <a:rPr lang="ko-KR" altLang="en-US" b="1" dirty="0"/>
              <a:t>테스트서버 </a:t>
            </a:r>
            <a:r>
              <a:rPr lang="ko-KR" altLang="en-US" b="1" dirty="0" smtClean="0"/>
              <a:t>구축</a:t>
            </a:r>
            <a:endParaRPr lang="en-US" altLang="ko-KR" b="1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Apache, </a:t>
            </a:r>
            <a:r>
              <a:rPr lang="ko-KR" altLang="en-US" dirty="0" err="1" smtClean="0"/>
              <a:t>톰캣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php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서버설치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개발용 기본 </a:t>
            </a:r>
            <a:r>
              <a:rPr lang="en-US" altLang="ko-KR" dirty="0" smtClean="0"/>
              <a:t>lib </a:t>
            </a:r>
            <a:r>
              <a:rPr lang="ko-KR" altLang="en-US" dirty="0" smtClean="0"/>
              <a:t>설치 </a:t>
            </a:r>
            <a:r>
              <a:rPr lang="en-US" altLang="ko-KR" dirty="0" smtClean="0"/>
              <a:t>(RSL, </a:t>
            </a:r>
            <a:r>
              <a:rPr lang="en-US" altLang="ko-KR" dirty="0" err="1" smtClean="0"/>
              <a:t>gd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ttf</a:t>
            </a:r>
            <a:r>
              <a:rPr lang="en-US" altLang="ko-KR" dirty="0" smtClean="0"/>
              <a:t> …)</a:t>
            </a:r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Svn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설정 및 계정 추가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b="1" dirty="0" smtClean="0"/>
              <a:t>7</a:t>
            </a:r>
            <a:r>
              <a:rPr lang="ko-KR" altLang="en-US" b="1" dirty="0" smtClean="0"/>
              <a:t>.</a:t>
            </a:r>
            <a:r>
              <a:rPr lang="ko-KR" altLang="en-US" b="1" dirty="0"/>
              <a:t>형상관리 방안/</a:t>
            </a:r>
            <a:r>
              <a:rPr lang="ko-KR" altLang="en-US" b="1" dirty="0" smtClean="0"/>
              <a:t>계획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형상관리 절차 및 방안 계획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적극적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절충형</a:t>
            </a:r>
            <a:r>
              <a:rPr lang="en-US" altLang="ko-KR" dirty="0" smtClean="0"/>
              <a:t>/</a:t>
            </a:r>
            <a:r>
              <a:rPr lang="ko-KR" altLang="en-US" dirty="0" smtClean="0"/>
              <a:t>최소한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-</a:t>
            </a:r>
            <a:r>
              <a:rPr lang="ko-KR" altLang="en-US" dirty="0" smtClean="0"/>
              <a:t>소프트웨어 변경 내역서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요청상세</a:t>
            </a:r>
            <a:r>
              <a:rPr lang="en-US" altLang="ko-KR" dirty="0" smtClean="0"/>
              <a:t>/</a:t>
            </a:r>
            <a:r>
              <a:rPr lang="ko-KR" altLang="en-US" dirty="0" smtClean="0"/>
              <a:t>확인절차</a:t>
            </a:r>
            <a:r>
              <a:rPr lang="en-US" altLang="ko-KR" dirty="0" smtClean="0"/>
              <a:t>/</a:t>
            </a:r>
            <a:r>
              <a:rPr lang="ko-KR" altLang="en-US" dirty="0" smtClean="0"/>
              <a:t>테스트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배포</a:t>
            </a:r>
            <a:r>
              <a:rPr lang="en-US" altLang="ko-KR" dirty="0" smtClean="0"/>
              <a:t>) </a:t>
            </a:r>
            <a:r>
              <a:rPr lang="ko-KR" altLang="en-US" dirty="0" smtClean="0"/>
              <a:t>양식 작성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b="1" dirty="0" smtClean="0"/>
              <a:t>8</a:t>
            </a:r>
            <a:r>
              <a:rPr lang="ko-KR" altLang="en-US" b="1" dirty="0" smtClean="0"/>
              <a:t>.</a:t>
            </a:r>
            <a:r>
              <a:rPr lang="ko-KR" altLang="en-US" b="1" dirty="0" err="1" smtClean="0"/>
              <a:t>Fortran</a:t>
            </a:r>
            <a:r>
              <a:rPr lang="ko-KR" altLang="en-US" b="1" dirty="0" smtClean="0"/>
              <a:t> </a:t>
            </a:r>
            <a:r>
              <a:rPr lang="ko-KR" altLang="en-US" b="1" dirty="0" err="1"/>
              <a:t>정적분석</a:t>
            </a:r>
            <a:r>
              <a:rPr lang="ko-KR" altLang="en-US" b="1" dirty="0"/>
              <a:t> 프로그램 </a:t>
            </a:r>
            <a:r>
              <a:rPr lang="ko-KR" altLang="en-US" b="1" dirty="0" smtClean="0"/>
              <a:t>분석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en-US" altLang="ko-KR" dirty="0" err="1" smtClean="0"/>
              <a:t>forcheck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cleanscape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모두 상용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Opensource</a:t>
            </a:r>
            <a:r>
              <a:rPr lang="en-US" altLang="ko-KR" dirty="0" smtClean="0"/>
              <a:t> </a:t>
            </a:r>
            <a:r>
              <a:rPr lang="ko-KR" altLang="en-US" dirty="0" smtClean="0"/>
              <a:t>는 너무 오래되었음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b="1" dirty="0" smtClean="0"/>
              <a:t>9</a:t>
            </a:r>
            <a:r>
              <a:rPr lang="ko-KR" altLang="en-US" b="1" dirty="0" smtClean="0"/>
              <a:t>.</a:t>
            </a:r>
            <a:r>
              <a:rPr lang="ko-KR" altLang="en-US" b="1" dirty="0"/>
              <a:t>유지관리 </a:t>
            </a:r>
            <a:r>
              <a:rPr lang="ko-KR" altLang="en-US" b="1" dirty="0" smtClean="0"/>
              <a:t>서비스 요청(</a:t>
            </a:r>
            <a:r>
              <a:rPr lang="ko-KR" altLang="en-US" b="1" dirty="0"/>
              <a:t>3건</a:t>
            </a:r>
            <a:r>
              <a:rPr lang="ko-KR" altLang="en-US" b="1" dirty="0" smtClean="0"/>
              <a:t>)</a:t>
            </a:r>
            <a:endParaRPr lang="en-US" altLang="ko-KR" b="1" dirty="0" smtClean="0"/>
          </a:p>
          <a:p>
            <a:r>
              <a:rPr lang="en-US" altLang="ko-KR" dirty="0"/>
              <a:t>-</a:t>
            </a:r>
            <a:r>
              <a:rPr lang="ko-KR" altLang="en-US" dirty="0" err="1"/>
              <a:t>표출시스템</a:t>
            </a:r>
            <a:r>
              <a:rPr lang="ko-KR" altLang="en-US" dirty="0"/>
              <a:t> 브리핑 기능 중 추가 오류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/>
              <a:t>사이트 메뉴에서 지도 표시 안됨</a:t>
            </a:r>
            <a:r>
              <a:rPr lang="en-US" altLang="ko-KR" dirty="0"/>
              <a:t>, </a:t>
            </a:r>
            <a:r>
              <a:rPr lang="ko-KR" altLang="en-US" dirty="0"/>
              <a:t>영상 재생 오류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-</a:t>
            </a:r>
            <a:r>
              <a:rPr lang="ko-KR" altLang="en-US" dirty="0" err="1" smtClean="0"/>
              <a:t>표출시스템</a:t>
            </a:r>
            <a:r>
              <a:rPr lang="ko-KR" altLang="en-US" dirty="0" smtClean="0"/>
              <a:t> </a:t>
            </a:r>
            <a:r>
              <a:rPr lang="ko-KR" altLang="en-US" dirty="0"/>
              <a:t>브리핑 기능 중 </a:t>
            </a:r>
            <a:r>
              <a:rPr lang="en-US" altLang="ko-KR" dirty="0"/>
              <a:t>'</a:t>
            </a:r>
            <a:r>
              <a:rPr lang="ko-KR" altLang="en-US" dirty="0" err="1"/>
              <a:t>강설영상</a:t>
            </a:r>
            <a:r>
              <a:rPr lang="en-US" altLang="ko-KR" dirty="0"/>
              <a:t>' </a:t>
            </a:r>
            <a:r>
              <a:rPr lang="ko-KR" altLang="en-US" dirty="0"/>
              <a:t>메뉴에 영상표출 오류 </a:t>
            </a:r>
          </a:p>
          <a:p>
            <a:r>
              <a:rPr lang="en-US" altLang="ko-KR" dirty="0"/>
              <a:t>-</a:t>
            </a:r>
            <a:r>
              <a:rPr lang="ko-KR" altLang="en-US" dirty="0" err="1"/>
              <a:t>이중바람장</a:t>
            </a:r>
            <a:r>
              <a:rPr lang="ko-KR" altLang="en-US" dirty="0"/>
              <a:t> </a:t>
            </a:r>
            <a:r>
              <a:rPr lang="en-US" altLang="ko-KR" dirty="0" err="1"/>
              <a:t>cgi</a:t>
            </a:r>
            <a:r>
              <a:rPr lang="en-US" altLang="ko-KR" dirty="0"/>
              <a:t> </a:t>
            </a:r>
            <a:r>
              <a:rPr lang="ko-KR" altLang="en-US" dirty="0"/>
              <a:t>프로그램 오류 수정 요청 </a:t>
            </a: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520" y="188640"/>
            <a:ext cx="4389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5. </a:t>
            </a:r>
            <a:r>
              <a:rPr lang="ko-KR" altLang="en-US" sz="3200" b="1" dirty="0" smtClean="0"/>
              <a:t>웹 시스템 개선 지원</a:t>
            </a:r>
            <a:endParaRPr lang="ko-KR" altLang="en-US" sz="32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61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196752"/>
            <a:ext cx="853244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10</a:t>
            </a:r>
            <a:r>
              <a:rPr lang="ko-KR" altLang="en-US" b="1" dirty="0" smtClean="0"/>
              <a:t>.</a:t>
            </a:r>
            <a:r>
              <a:rPr lang="ko-KR" altLang="en-US" b="1" dirty="0" err="1" smtClean="0"/>
              <a:t>Fortran</a:t>
            </a:r>
            <a:r>
              <a:rPr lang="ko-KR" altLang="en-US" b="1" dirty="0" smtClean="0"/>
              <a:t> 프로그램 </a:t>
            </a:r>
            <a:r>
              <a:rPr lang="ko-KR" altLang="en-US" b="1" dirty="0" err="1" smtClean="0"/>
              <a:t>I</a:t>
            </a:r>
            <a:r>
              <a:rPr lang="ko-KR" altLang="en-US" b="1" dirty="0" smtClean="0"/>
              <a:t>/</a:t>
            </a:r>
            <a:r>
              <a:rPr lang="ko-KR" altLang="en-US" b="1" dirty="0" err="1" smtClean="0"/>
              <a:t>O</a:t>
            </a:r>
            <a:r>
              <a:rPr lang="ko-KR" altLang="en-US" b="1" dirty="0" smtClean="0"/>
              <a:t> 많은 것 </a:t>
            </a:r>
            <a:r>
              <a:rPr lang="ko-KR" altLang="en-US" b="1" dirty="0"/>
              <a:t>수정작업 -&gt; </a:t>
            </a:r>
            <a:r>
              <a:rPr lang="ko-KR" altLang="en-US" b="1" dirty="0" smtClean="0"/>
              <a:t>작업 중단</a:t>
            </a:r>
            <a:endParaRPr lang="ko-KR" altLang="en-US" b="1" dirty="0"/>
          </a:p>
          <a:p>
            <a:r>
              <a:rPr lang="en-US" altLang="ko-KR" dirty="0" smtClean="0"/>
              <a:t>-Fortran </a:t>
            </a:r>
            <a:r>
              <a:rPr lang="ko-KR" altLang="en-US" dirty="0" smtClean="0"/>
              <a:t>프로그램은 </a:t>
            </a:r>
            <a:r>
              <a:rPr lang="en-US" altLang="ko-KR" dirty="0" smtClean="0"/>
              <a:t>File I/O</a:t>
            </a:r>
            <a:r>
              <a:rPr lang="ko-KR" altLang="en-US" dirty="0" smtClean="0"/>
              <a:t>를 줄였으나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여기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을 사용하는 추가적 변경이 필요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b="1" dirty="0" smtClean="0"/>
              <a:t>1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.</a:t>
            </a:r>
            <a:r>
              <a:rPr lang="ko-KR" altLang="en-US" b="1" dirty="0"/>
              <a:t>대기수상체 데이터 변경(축약)으로 인한 분석시스템 CGI </a:t>
            </a:r>
            <a:r>
              <a:rPr lang="ko-KR" altLang="en-US" b="1" dirty="0" smtClean="0"/>
              <a:t>수정</a:t>
            </a:r>
            <a:endParaRPr lang="en-US" altLang="ko-KR" b="1" dirty="0" smtClean="0"/>
          </a:p>
          <a:p>
            <a:r>
              <a:rPr lang="en-US" altLang="ko-KR" dirty="0" smtClean="0"/>
              <a:t>-</a:t>
            </a:r>
            <a:r>
              <a:rPr lang="ko-KR" altLang="en-US" dirty="0" err="1" smtClean="0"/>
              <a:t>비기상</a:t>
            </a:r>
            <a:r>
              <a:rPr lang="ko-KR" altLang="en-US" dirty="0" smtClean="0"/>
              <a:t> 에코 데이터와 기상 에코 데이터 합한 데이터를 처리하도록 수정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/>
              <a:t>12.</a:t>
            </a:r>
            <a:r>
              <a:rPr lang="ko-KR" altLang="en-US" b="1" dirty="0" smtClean="0"/>
              <a:t>분석시스템 </a:t>
            </a:r>
            <a:r>
              <a:rPr lang="ko-KR" altLang="en-US" b="1" dirty="0" err="1" smtClean="0"/>
              <a:t>바람장</a:t>
            </a:r>
            <a:r>
              <a:rPr lang="ko-KR" altLang="en-US" b="1" dirty="0" smtClean="0"/>
              <a:t> 데이터 파일 </a:t>
            </a:r>
            <a:r>
              <a:rPr lang="en-US" altLang="ko-KR" b="1" dirty="0" smtClean="0"/>
              <a:t>10</a:t>
            </a:r>
            <a:r>
              <a:rPr lang="ko-KR" altLang="en-US" b="1" dirty="0" smtClean="0"/>
              <a:t>분 내 시간 자동 처리 </a:t>
            </a:r>
            <a:r>
              <a:rPr lang="ko-KR" altLang="en-US" b="1" dirty="0" err="1" smtClean="0"/>
              <a:t>로직</a:t>
            </a:r>
            <a:r>
              <a:rPr lang="ko-KR" altLang="en-US" b="1" dirty="0" smtClean="0"/>
              <a:t> 추가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작업중</a:t>
            </a:r>
            <a:r>
              <a:rPr lang="en-US" altLang="ko-KR" b="1" dirty="0" smtClean="0"/>
              <a:t>)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88640"/>
            <a:ext cx="4389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5. </a:t>
            </a:r>
            <a:r>
              <a:rPr lang="ko-KR" altLang="en-US" sz="3200" b="1" dirty="0" smtClean="0"/>
              <a:t>웹 시스템 개선 지원</a:t>
            </a:r>
            <a:endParaRPr lang="ko-KR" altLang="en-US" sz="32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95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992883"/>
              </p:ext>
            </p:extLst>
          </p:nvPr>
        </p:nvGraphicFramePr>
        <p:xfrm>
          <a:off x="827584" y="1484784"/>
          <a:ext cx="7632848" cy="2814194"/>
        </p:xfrm>
        <a:graphic>
          <a:graphicData uri="http://schemas.openxmlformats.org/drawingml/2006/table">
            <a:tbl>
              <a:tblPr/>
              <a:tblGrid>
                <a:gridCol w="792088">
                  <a:extLst>
                    <a:ext uri="{9D8B030D-6E8A-4147-A177-3AD203B41FA5}">
                      <a16:colId xmlns:a16="http://schemas.microsoft.com/office/drawing/2014/main" val="2763254733"/>
                    </a:ext>
                  </a:extLst>
                </a:gridCol>
                <a:gridCol w="1817151">
                  <a:extLst>
                    <a:ext uri="{9D8B030D-6E8A-4147-A177-3AD203B41FA5}">
                      <a16:colId xmlns:a16="http://schemas.microsoft.com/office/drawing/2014/main" val="3857865157"/>
                    </a:ext>
                  </a:extLst>
                </a:gridCol>
                <a:gridCol w="703130">
                  <a:extLst>
                    <a:ext uri="{9D8B030D-6E8A-4147-A177-3AD203B41FA5}">
                      <a16:colId xmlns:a16="http://schemas.microsoft.com/office/drawing/2014/main" val="89478453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380266139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08369168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7065977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6480549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57464710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221692814"/>
                    </a:ext>
                  </a:extLst>
                </a:gridCol>
              </a:tblGrid>
              <a:tr h="208280">
                <a:tc rowSpan="2" grid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세부일정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65303"/>
                  </a:ext>
                </a:extLst>
              </a:tr>
              <a:tr h="20828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월</a:t>
                      </a:r>
                      <a:endParaRPr lang="ko-KR" altLang="en-US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F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1415452"/>
                  </a:ext>
                </a:extLst>
              </a:tr>
              <a:tr h="208280">
                <a:tc rowSpan="3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수명업무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년내 </a:t>
                      </a:r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svn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 및 정착화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4554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현업 웹 시스템 수정 보완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413891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민원자료 제공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120937"/>
                  </a:ext>
                </a:extLst>
              </a:tr>
              <a:tr h="208280">
                <a:tc rowSpan="2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  <a:endParaRPr lang="ko-KR" altLang="en-US" dirty="0">
                        <a:effectLst/>
                      </a:endParaRPr>
                    </a:p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현업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제공용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연구원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개발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프로그램 </a:t>
                      </a:r>
                      <a:endParaRPr lang="en-US" altLang="ko-KR" sz="110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인터페이스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표준화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3126888"/>
                  </a:ext>
                </a:extLst>
              </a:tr>
              <a:tr h="2082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1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COMIS </a:t>
                      </a:r>
                      <a:r>
                        <a:rPr lang="ko-KR" altLang="en-US" sz="11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시스템에 현 분석시스템 기능 추가 및 고도화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ED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197433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3419872" y="2180481"/>
            <a:ext cx="72008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419872" y="2512949"/>
            <a:ext cx="50405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139952" y="3356992"/>
            <a:ext cx="72008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419872" y="2869316"/>
            <a:ext cx="504056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860032" y="3933056"/>
            <a:ext cx="2160240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51520" y="188640"/>
            <a:ext cx="2459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6. </a:t>
            </a:r>
            <a:r>
              <a:rPr lang="ko-KR" altLang="en-US" sz="3200" b="1" dirty="0" smtClean="0"/>
              <a:t>향후 계획</a:t>
            </a:r>
            <a:endParaRPr lang="ko-KR" altLang="en-US" sz="32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21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491880" y="3068960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감사합니다</a:t>
            </a:r>
            <a:r>
              <a:rPr lang="en-US" altLang="ko-KR" sz="3200" b="1" dirty="0" smtClean="0"/>
              <a:t>.</a:t>
            </a:r>
            <a:endParaRPr lang="ko-KR" altLang="en-US" sz="3200" b="1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28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4294967295"/>
          </p:nvPr>
        </p:nvSpPr>
        <p:spPr>
          <a:xfrm>
            <a:off x="899592" y="1628800"/>
            <a:ext cx="6400800" cy="36004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ko-KR" altLang="en-US" dirty="0" smtClean="0"/>
              <a:t>형상관리 배경 및 목적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형상관리 진척 현황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형상관리 진행 절차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형상관리 관련 주의사항</a:t>
            </a:r>
            <a:endParaRPr lang="en-US" altLang="ko-KR" dirty="0" smtClean="0"/>
          </a:p>
          <a:p>
            <a:pPr marL="514350" indent="-514350" algn="l">
              <a:buAutoNum type="arabicPeriod"/>
            </a:pPr>
            <a:r>
              <a:rPr lang="ko-KR" altLang="en-US" dirty="0"/>
              <a:t>웹 시스템 개선 지원</a:t>
            </a:r>
            <a:endParaRPr lang="en-US" altLang="ko-KR" dirty="0"/>
          </a:p>
          <a:p>
            <a:pPr marL="514350" indent="-514350" algn="l">
              <a:buAutoNum type="arabicPeriod"/>
            </a:pPr>
            <a:r>
              <a:rPr lang="ko-KR" altLang="en-US" dirty="0" smtClean="0"/>
              <a:t>향후 계획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8864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smtClean="0"/>
              <a:t>목차</a:t>
            </a:r>
            <a:endParaRPr lang="ko-KR" altLang="en-US" sz="3200" b="1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16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052736"/>
            <a:ext cx="813690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 smtClean="0"/>
              <a:t>형상관리 란</a:t>
            </a:r>
            <a:r>
              <a:rPr lang="en-US" altLang="ko-KR" b="1" dirty="0" smtClean="0"/>
              <a:t>?</a:t>
            </a:r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쉽게 말해 </a:t>
            </a:r>
            <a:r>
              <a:rPr lang="ko-KR" altLang="en-US" sz="1600" dirty="0" err="1"/>
              <a:t>버전관리를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말함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극히 최소한의 의미</a:t>
            </a:r>
            <a:r>
              <a:rPr lang="en-US" altLang="ko-KR" sz="16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공식적으로는 </a:t>
            </a:r>
            <a:r>
              <a:rPr lang="en-US" altLang="ko-KR" sz="1600" dirty="0" smtClean="0"/>
              <a:t>‘</a:t>
            </a:r>
            <a:r>
              <a:rPr lang="ko-KR" altLang="en-US" sz="1600" dirty="0"/>
              <a:t>소프트웨어 형상관리</a:t>
            </a:r>
            <a:r>
              <a:rPr lang="en-US" altLang="ko-KR" sz="1600" dirty="0"/>
              <a:t>(SCM)</a:t>
            </a:r>
            <a:r>
              <a:rPr lang="ko-KR" altLang="en-US" sz="1600" dirty="0"/>
              <a:t>는 </a:t>
            </a:r>
            <a:r>
              <a:rPr lang="en-US" altLang="ko-KR" sz="1600" dirty="0"/>
              <a:t>SW</a:t>
            </a:r>
            <a:r>
              <a:rPr lang="ko-KR" altLang="en-US" sz="1600" dirty="0"/>
              <a:t>개발 및 유지보수 과정에서 발생하는 소스코드</a:t>
            </a:r>
            <a:r>
              <a:rPr lang="en-US" altLang="ko-KR" sz="1600" dirty="0"/>
              <a:t>, </a:t>
            </a:r>
            <a:r>
              <a:rPr lang="ko-KR" altLang="en-US" sz="1600" dirty="0"/>
              <a:t>문서</a:t>
            </a:r>
            <a:r>
              <a:rPr lang="en-US" altLang="ko-KR" sz="1600" dirty="0"/>
              <a:t>, </a:t>
            </a:r>
            <a:r>
              <a:rPr lang="ko-KR" altLang="en-US" sz="1600" dirty="0"/>
              <a:t>인터페이스 등 각종 결과물에 대한 계획</a:t>
            </a:r>
            <a:r>
              <a:rPr lang="en-US" altLang="ko-KR" sz="1600" dirty="0"/>
              <a:t>, </a:t>
            </a:r>
            <a:r>
              <a:rPr lang="ko-KR" altLang="en-US" sz="1600" dirty="0"/>
              <a:t>개발</a:t>
            </a:r>
            <a:r>
              <a:rPr lang="en-US" altLang="ko-KR" sz="1600" dirty="0"/>
              <a:t>, </a:t>
            </a:r>
            <a:r>
              <a:rPr lang="ko-KR" altLang="en-US" sz="1600" dirty="0"/>
              <a:t>운용 등을 종합하여 시스템의 형상을 만들고</a:t>
            </a:r>
            <a:r>
              <a:rPr lang="en-US" altLang="ko-KR" sz="1600" dirty="0"/>
              <a:t>, </a:t>
            </a:r>
            <a:r>
              <a:rPr lang="ko-KR" altLang="en-US" sz="1600" dirty="0"/>
              <a:t>이들 형상에 대한 변경을 체계적으로 관리</a:t>
            </a:r>
            <a:r>
              <a:rPr lang="en-US" altLang="ko-KR" sz="1600" dirty="0"/>
              <a:t>, </a:t>
            </a:r>
            <a:r>
              <a:rPr lang="ko-KR" altLang="en-US" sz="1600" dirty="0"/>
              <a:t>제어하기 위한 </a:t>
            </a:r>
            <a:r>
              <a:rPr lang="ko-KR" altLang="en-US" sz="1600" dirty="0" smtClean="0"/>
              <a:t>활동</a:t>
            </a:r>
            <a:r>
              <a:rPr lang="en-US" altLang="ko-KR" sz="1600" dirty="0" smtClean="0"/>
              <a:t>’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smtClean="0"/>
              <a:t>/Branch/Backup </a:t>
            </a:r>
            <a:r>
              <a:rPr lang="ko-KR" altLang="en-US" sz="1600" dirty="0" smtClean="0"/>
              <a:t>기능수행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smtClean="0"/>
              <a:t>외주업체 일일 진척 현황 파악 용도로도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b="1" dirty="0" smtClean="0"/>
              <a:t>형상관리 작업 배경 및 목적</a:t>
            </a:r>
            <a:endParaRPr lang="en-US" altLang="ko-KR" b="1" dirty="0" smtClean="0"/>
          </a:p>
          <a:p>
            <a:pPr marL="285750" indent="-285750">
              <a:buFontTx/>
              <a:buChar char="-"/>
            </a:pPr>
            <a:endParaRPr lang="en-US" altLang="ko-K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기존 </a:t>
            </a:r>
            <a:r>
              <a:rPr lang="en-US" altLang="ko-KR" sz="1600" dirty="0" err="1"/>
              <a:t>svn</a:t>
            </a:r>
            <a:r>
              <a:rPr lang="en-US" altLang="ko-KR" sz="1600" dirty="0"/>
              <a:t> </a:t>
            </a:r>
            <a:r>
              <a:rPr lang="ko-KR" altLang="en-US" sz="1600" dirty="0"/>
              <a:t>있었지만</a:t>
            </a:r>
            <a:r>
              <a:rPr lang="en-US" altLang="ko-KR" sz="1600" dirty="0"/>
              <a:t>, </a:t>
            </a:r>
            <a:r>
              <a:rPr lang="ko-KR" altLang="en-US" sz="1600" dirty="0"/>
              <a:t>최소한의 용도로 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현행화</a:t>
            </a:r>
            <a:r>
              <a:rPr lang="en-US" altLang="ko-KR" sz="1600" dirty="0"/>
              <a:t>(</a:t>
            </a:r>
            <a:r>
              <a:rPr lang="ko-KR" altLang="en-US" sz="1600" dirty="0"/>
              <a:t>지속적 사용</a:t>
            </a:r>
            <a:r>
              <a:rPr lang="en-US" altLang="ko-KR" sz="1600" dirty="0"/>
              <a:t>) </a:t>
            </a:r>
            <a:r>
              <a:rPr lang="ko-KR" altLang="en-US" sz="1600" dirty="0"/>
              <a:t>부족</a:t>
            </a:r>
            <a:r>
              <a:rPr lang="en-US" altLang="ko-KR" sz="1600" dirty="0"/>
              <a:t>, </a:t>
            </a:r>
            <a:r>
              <a:rPr lang="ko-KR" altLang="en-US" sz="1600" dirty="0"/>
              <a:t>어느 정도 강제화 </a:t>
            </a:r>
            <a:r>
              <a:rPr lang="ko-KR" altLang="en-US" sz="1600" dirty="0" smtClean="0"/>
              <a:t>필요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쉽게 </a:t>
            </a:r>
            <a:r>
              <a:rPr lang="ko-KR" altLang="en-US" sz="1600" dirty="0" smtClean="0"/>
              <a:t>소스 관리 보험 개념</a:t>
            </a:r>
            <a:endParaRPr lang="en-US" altLang="ko-K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연</a:t>
            </a:r>
            <a:r>
              <a:rPr lang="ko-KR" altLang="en-US" sz="1600" dirty="0" smtClean="0"/>
              <a:t>구원들 </a:t>
            </a:r>
            <a:r>
              <a:rPr lang="ko-KR" altLang="en-US" sz="1600" dirty="0"/>
              <a:t>각자 </a:t>
            </a:r>
            <a:r>
              <a:rPr lang="ko-KR" altLang="en-US" sz="1600" dirty="0" smtClean="0"/>
              <a:t>업무 분장이 </a:t>
            </a:r>
            <a:r>
              <a:rPr lang="ko-KR" altLang="en-US" sz="1600" dirty="0"/>
              <a:t>있어 필요성이 부각되지 않음 </a:t>
            </a:r>
            <a:endParaRPr lang="en-US" altLang="ko-KR" sz="1600" dirty="0" smtClean="0"/>
          </a:p>
          <a:p>
            <a:r>
              <a:rPr lang="en-US" altLang="ko-KR" sz="1600" dirty="0" smtClean="0"/>
              <a:t>     -&gt; </a:t>
            </a:r>
            <a:r>
              <a:rPr lang="ko-KR" altLang="en-US" sz="1600" dirty="0"/>
              <a:t>여러사람 </a:t>
            </a:r>
            <a:r>
              <a:rPr lang="en-US" altLang="ko-KR" sz="1600" dirty="0"/>
              <a:t>or </a:t>
            </a:r>
            <a:r>
              <a:rPr lang="ko-KR" altLang="en-US" sz="1600" dirty="0" smtClean="0"/>
              <a:t>버전 발생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버전 역행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분기에 </a:t>
            </a:r>
            <a:r>
              <a:rPr lang="ko-KR" altLang="en-US" sz="1600" dirty="0"/>
              <a:t>필수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4799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1. </a:t>
            </a:r>
            <a:r>
              <a:rPr lang="ko-KR" altLang="en-US" sz="3200" b="1" dirty="0" smtClean="0"/>
              <a:t>형상관리 배경 및 목적</a:t>
            </a:r>
            <a:endParaRPr lang="ko-KR" altLang="en-US" sz="32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10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043912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err="1" smtClean="0"/>
              <a:t>자료표출</a:t>
            </a:r>
            <a:r>
              <a:rPr lang="ko-KR" altLang="en-US" dirty="0" smtClean="0"/>
              <a:t>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(100% 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070511"/>
              </p:ext>
            </p:extLst>
          </p:nvPr>
        </p:nvGraphicFramePr>
        <p:xfrm>
          <a:off x="683568" y="1486971"/>
          <a:ext cx="4176463" cy="4529390"/>
        </p:xfrm>
        <a:graphic>
          <a:graphicData uri="http://schemas.openxmlformats.org/drawingml/2006/table">
            <a:tbl>
              <a:tblPr/>
              <a:tblGrid>
                <a:gridCol w="576270">
                  <a:extLst>
                    <a:ext uri="{9D8B030D-6E8A-4147-A177-3AD203B41FA5}">
                      <a16:colId xmlns:a16="http://schemas.microsoft.com/office/drawing/2014/main" val="1378168042"/>
                    </a:ext>
                  </a:extLst>
                </a:gridCol>
                <a:gridCol w="935897">
                  <a:extLst>
                    <a:ext uri="{9D8B030D-6E8A-4147-A177-3AD203B41FA5}">
                      <a16:colId xmlns:a16="http://schemas.microsoft.com/office/drawing/2014/main" val="37788855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185661086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634264418"/>
                    </a:ext>
                  </a:extLst>
                </a:gridCol>
              </a:tblGrid>
              <a:tr h="213837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대분류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중분류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소스 개수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내용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marL="58514" marR="58514" marT="29257" marB="2925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76485"/>
                  </a:ext>
                </a:extLst>
              </a:tr>
              <a:tr h="171996">
                <a:tc rowSpan="22"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KMA_DSTCRON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3D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3D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077528"/>
                  </a:ext>
                </a:extLst>
              </a:tr>
              <a:tr h="889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CAL_AREA_RAIN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5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CAL_AREA_RAIN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2769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63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569171"/>
                  </a:ext>
                </a:extLst>
              </a:tr>
              <a:tr h="973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COMP_CROSS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COMP_CROSS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0319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DBT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722132"/>
                  </a:ext>
                </a:extLst>
              </a:tr>
              <a:tr h="1058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ETC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73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부수적인 업무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자료삭제 등</a:t>
                      </a:r>
                      <a:r>
                        <a:rPr lang="en-US" altLang="ko-KR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4517630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GVSR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10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GVSR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181436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HCI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HCI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929277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HSR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HSR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640574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LGC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LGC </a:t>
                      </a: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961618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15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33676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0175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MONITOR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21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부수적인 업무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자료삭제를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제외한 나머지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671497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IMG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 </a:t>
                      </a: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처리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963756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9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QC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98623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QI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340351"/>
                  </a:ext>
                </a:extLst>
              </a:tr>
              <a:tr h="1120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RAIN_EST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강수량 추정 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3648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RAIN_FCT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16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강수량 예측 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0154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프로그램이름에 </a:t>
                      </a:r>
                      <a:r>
                        <a:rPr lang="en-US" altLang="ko-KR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SEND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단어가 명시된 경우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35519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SRFW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SRFW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798103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VAD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VAD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576463"/>
                  </a:ext>
                </a:extLst>
              </a:tr>
              <a:tr h="1719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</a:t>
                      </a:r>
                      <a:endParaRPr lang="en-US" sz="80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VSRF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0779614"/>
                  </a:ext>
                </a:extLst>
              </a:tr>
              <a:tr h="238425">
                <a:tc gridSpan="2"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263</a:t>
                      </a:r>
                      <a:endParaRPr 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하위</a:t>
                      </a:r>
                      <a:r>
                        <a:rPr lang="en-US" altLang="ko-KR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  <a:r>
                        <a:rPr lang="en-US" altLang="ko-KR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소스 포함하면 총 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343</a:t>
                      </a: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완료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58514" marR="58514" marT="29257" marB="2925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69036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0112" y="1043912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웹 </a:t>
            </a:r>
            <a:r>
              <a:rPr lang="ko-KR" altLang="en-US" dirty="0" smtClean="0"/>
              <a:t>시스템 </a:t>
            </a:r>
            <a:r>
              <a:rPr lang="en-US" altLang="ko-KR" dirty="0" smtClean="0"/>
              <a:t>(42% </a:t>
            </a:r>
            <a:r>
              <a:rPr lang="ko-KR" altLang="en-US" dirty="0" smtClean="0"/>
              <a:t>완료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59670"/>
              </p:ext>
            </p:extLst>
          </p:nvPr>
        </p:nvGraphicFramePr>
        <p:xfrm>
          <a:off x="5580112" y="1484784"/>
          <a:ext cx="3122884" cy="1308293"/>
        </p:xfrm>
        <a:graphic>
          <a:graphicData uri="http://schemas.openxmlformats.org/drawingml/2006/table">
            <a:tbl>
              <a:tblPr/>
              <a:tblGrid>
                <a:gridCol w="1386630">
                  <a:extLst>
                    <a:ext uri="{9D8B030D-6E8A-4147-A177-3AD203B41FA5}">
                      <a16:colId xmlns:a16="http://schemas.microsoft.com/office/drawing/2014/main" val="820565501"/>
                    </a:ext>
                  </a:extLst>
                </a:gridCol>
                <a:gridCol w="1093832">
                  <a:extLst>
                    <a:ext uri="{9D8B030D-6E8A-4147-A177-3AD203B41FA5}">
                      <a16:colId xmlns:a16="http://schemas.microsoft.com/office/drawing/2014/main" val="1533603174"/>
                    </a:ext>
                  </a:extLst>
                </a:gridCol>
                <a:gridCol w="642422">
                  <a:extLst>
                    <a:ext uri="{9D8B030D-6E8A-4147-A177-3AD203B41FA5}">
                      <a16:colId xmlns:a16="http://schemas.microsoft.com/office/drawing/2014/main" val="2744260886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웹 시스템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화면 수</a:t>
                      </a:r>
                      <a:r>
                        <a:rPr lang="en-US" altLang="ko-KR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(</a:t>
                      </a:r>
                      <a:r>
                        <a:rPr lang="en-US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JSP/PHP)</a:t>
                      </a:r>
                      <a:endParaRPr lang="en-US" sz="800" b="1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b="1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완료 개수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2264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레이더표출시스템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274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7186164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레이더센터홈페이지</a:t>
                      </a:r>
                      <a:endParaRPr lang="ko-KR" alt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422044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레이더 정보 </a:t>
                      </a: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서비스플랫폼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69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66761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레이더 분석시스템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47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51269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490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latinLnBrk="1">
                        <a:lnSpc>
                          <a:spcPct val="10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206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87064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1520" y="18864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2. </a:t>
            </a:r>
            <a:r>
              <a:rPr lang="ko-KR" altLang="en-US" sz="3200" b="1" dirty="0" smtClean="0"/>
              <a:t>형상관리 진행 현황</a:t>
            </a:r>
            <a:endParaRPr lang="ko-KR" altLang="en-US" sz="3200" b="1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47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9173" y="929185"/>
            <a:ext cx="508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자료 표출 시스템 형상관리 정리 항목 및 절차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99843"/>
              </p:ext>
            </p:extLst>
          </p:nvPr>
        </p:nvGraphicFramePr>
        <p:xfrm>
          <a:off x="972368" y="1435978"/>
          <a:ext cx="6407944" cy="2796667"/>
        </p:xfrm>
        <a:graphic>
          <a:graphicData uri="http://schemas.openxmlformats.org/drawingml/2006/table">
            <a:tbl>
              <a:tblPr/>
              <a:tblGrid>
                <a:gridCol w="1300163">
                  <a:extLst>
                    <a:ext uri="{9D8B030D-6E8A-4147-A177-3AD203B41FA5}">
                      <a16:colId xmlns:a16="http://schemas.microsoft.com/office/drawing/2014/main" val="1142013880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768876740"/>
                    </a:ext>
                  </a:extLst>
                </a:gridCol>
                <a:gridCol w="2678906">
                  <a:extLst>
                    <a:ext uri="{9D8B030D-6E8A-4147-A177-3AD203B41FA5}">
                      <a16:colId xmlns:a16="http://schemas.microsoft.com/office/drawing/2014/main" val="754446701"/>
                    </a:ext>
                  </a:extLst>
                </a:gridCol>
              </a:tblGrid>
              <a:tr h="208280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예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1730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최신 소스 확인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src file updated (+12m)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실행화일 날짜와 최신소스 파일날짜 비교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0518125"/>
                  </a:ext>
                </a:extLst>
              </a:tr>
              <a:tr h="415925"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소스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Build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확인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Build OK or Build Fail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별도 테스트 서버에서 빌드 확인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3185067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하위 소스 추적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FUZZY_QC.PSN_KWK.sh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--&gt;run_fuzzyqc_{SITE}.sh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--&gt;FUZZY_QC_V2.1.exe</a:t>
                      </a:r>
                      <a:endParaRPr lang="en-US" sz="10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sh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에서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sh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또는 직접실행화일 구동시 추적하여 등록함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9783901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소스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Build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시 관련</a:t>
                      </a:r>
                      <a:endParaRPr lang="ko-KR" altLang="en-US" sz="1000">
                        <a:effectLst/>
                      </a:endParaRPr>
                    </a:p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Resource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확인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/home/RMQ/DATA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/home/RMQ/RES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/home/RMQ/WDSS2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데이터 사용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빌드시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필요한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ini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config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resource data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등 확인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923836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서버 소스 위치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/home/radar/APPS/Rainfall_EST/sh/run_R_HSR.sh</a:t>
                      </a:r>
                      <a:endParaRPr 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01755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구동서버</a:t>
                      </a:r>
                      <a:endParaRPr lang="ko-KR" altLang="en-US" sz="1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RP1 ~ RP12, dpol, RPi01~02</a:t>
                      </a:r>
                      <a:endParaRPr lang="en-US" sz="100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18238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87624" y="4496010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테스트 서버 설치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1187624" y="5148452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소스 복사 후 빌드 여부 확인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1187624" y="5805264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소스</a:t>
            </a:r>
            <a:r>
              <a:rPr lang="en-US" altLang="ko-KR" sz="1200" dirty="0" smtClean="0"/>
              <a:t>:</a:t>
            </a:r>
            <a:r>
              <a:rPr lang="ko-KR" altLang="en-US" sz="1200" dirty="0" smtClean="0"/>
              <a:t>바이너리 날짜 비교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794622" y="4496010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하위 소스 추적 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794622" y="5152822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관련 리소스</a:t>
            </a:r>
            <a:r>
              <a:rPr lang="en-US" altLang="ko-KR" sz="1200" dirty="0" smtClean="0"/>
              <a:t>, </a:t>
            </a:r>
            <a:r>
              <a:rPr lang="en-US" altLang="ko-KR" sz="1200" dirty="0" err="1" smtClean="0"/>
              <a:t>ini</a:t>
            </a:r>
            <a:r>
              <a:rPr lang="en-US" altLang="ko-KR" sz="1200" dirty="0" smtClean="0"/>
              <a:t>, data </a:t>
            </a:r>
            <a:r>
              <a:rPr lang="ko-KR" altLang="en-US" sz="1200" dirty="0" smtClean="0"/>
              <a:t>파일 확인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4794622" y="5805264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대량 </a:t>
            </a:r>
            <a:r>
              <a:rPr lang="en-US" altLang="ko-KR" sz="1200" dirty="0" smtClean="0"/>
              <a:t>log file, </a:t>
            </a:r>
            <a:r>
              <a:rPr lang="ko-KR" altLang="en-US" sz="1200" dirty="0" smtClean="0"/>
              <a:t>사용 않는 </a:t>
            </a:r>
            <a:r>
              <a:rPr lang="en-US" altLang="ko-KR" sz="1200" dirty="0" smtClean="0"/>
              <a:t>Data </a:t>
            </a:r>
            <a:r>
              <a:rPr lang="ko-KR" altLang="en-US" sz="1200" dirty="0" smtClean="0"/>
              <a:t>삭제</a:t>
            </a:r>
            <a:endParaRPr lang="ko-KR" altLang="en-US" sz="1200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2447764" y="4856050"/>
            <a:ext cx="0" cy="2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2"/>
            <a:endCxn id="7" idx="0"/>
          </p:cNvCxnSpPr>
          <p:nvPr/>
        </p:nvCxnSpPr>
        <p:spPr>
          <a:xfrm>
            <a:off x="2447764" y="5508492"/>
            <a:ext cx="0" cy="29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7" idx="3"/>
            <a:endCxn id="8" idx="1"/>
          </p:cNvCxnSpPr>
          <p:nvPr/>
        </p:nvCxnSpPr>
        <p:spPr>
          <a:xfrm flipV="1">
            <a:off x="3707904" y="4676030"/>
            <a:ext cx="1086718" cy="13092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2"/>
            <a:endCxn id="9" idx="0"/>
          </p:cNvCxnSpPr>
          <p:nvPr/>
        </p:nvCxnSpPr>
        <p:spPr>
          <a:xfrm>
            <a:off x="6054762" y="4856050"/>
            <a:ext cx="0" cy="29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2"/>
            <a:endCxn id="10" idx="0"/>
          </p:cNvCxnSpPr>
          <p:nvPr/>
        </p:nvCxnSpPr>
        <p:spPr>
          <a:xfrm>
            <a:off x="6054762" y="5512862"/>
            <a:ext cx="0" cy="29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520" y="18864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3. </a:t>
            </a:r>
            <a:r>
              <a:rPr lang="ko-KR" altLang="en-US" sz="3200" b="1" dirty="0" smtClean="0"/>
              <a:t>형상관리 진행 절차</a:t>
            </a:r>
            <a:endParaRPr lang="ko-KR" altLang="en-US" sz="3200" b="1" dirty="0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08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53467"/>
              </p:ext>
            </p:extLst>
          </p:nvPr>
        </p:nvGraphicFramePr>
        <p:xfrm>
          <a:off x="467544" y="1553267"/>
          <a:ext cx="8229600" cy="4540878"/>
        </p:xfrm>
        <a:graphic>
          <a:graphicData uri="http://schemas.openxmlformats.org/drawingml/2006/table">
            <a:tbl>
              <a:tblPr/>
              <a:tblGrid>
                <a:gridCol w="1175657">
                  <a:extLst>
                    <a:ext uri="{9D8B030D-6E8A-4147-A177-3AD203B41FA5}">
                      <a16:colId xmlns:a16="http://schemas.microsoft.com/office/drawing/2014/main" val="2932179431"/>
                    </a:ext>
                  </a:extLst>
                </a:gridCol>
                <a:gridCol w="3927470">
                  <a:extLst>
                    <a:ext uri="{9D8B030D-6E8A-4147-A177-3AD203B41FA5}">
                      <a16:colId xmlns:a16="http://schemas.microsoft.com/office/drawing/2014/main" val="2310427352"/>
                    </a:ext>
                  </a:extLst>
                </a:gridCol>
                <a:gridCol w="3126473">
                  <a:extLst>
                    <a:ext uri="{9D8B030D-6E8A-4147-A177-3AD203B41FA5}">
                      <a16:colId xmlns:a16="http://schemas.microsoft.com/office/drawing/2014/main" val="3176931743"/>
                    </a:ext>
                  </a:extLst>
                </a:gridCol>
              </a:tblGrid>
              <a:tr h="238807"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 예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360090"/>
                  </a:ext>
                </a:extLst>
              </a:tr>
              <a:tr h="330734"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메뉴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URL</a:t>
                      </a:r>
                      <a:endParaRPr 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/radar/comp.do</a:t>
                      </a:r>
                      <a:endParaRPr 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34373"/>
                  </a:ext>
                </a:extLst>
              </a:tr>
              <a:tr h="330734"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JSP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radarSystem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/comp/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comp.jsp</a:t>
                      </a:r>
                      <a:endParaRPr 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3320624"/>
                  </a:ext>
                </a:extLst>
              </a:tr>
              <a:tr h="330734"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Java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경로</a:t>
                      </a:r>
                      <a:endParaRPr lang="ko-KR" altLang="en-US" sz="10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/com/radar/comp/controller/CompController.java</a:t>
                      </a:r>
                      <a:endParaRPr 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5910189"/>
                  </a:ext>
                </a:extLst>
              </a:tr>
              <a:tr h="385857">
                <a:tc>
                  <a:txBody>
                    <a:bodyPr/>
                    <a:lstStyle/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호출 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명</a:t>
                      </a:r>
                      <a:endParaRPr lang="ko-KR" altLang="en-US" sz="10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context-imges-properties.xml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內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COMP_REALTIME_NAME</a:t>
                      </a:r>
                      <a:endParaRPr 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xml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에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ALIAS(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별칭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)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으로 정리되어 사용하나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일부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Hard Coding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있음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57582"/>
                  </a:ext>
                </a:extLst>
              </a:tr>
              <a:tr h="1227503">
                <a:tc>
                  <a:txBody>
                    <a:bodyPr/>
                    <a:lstStyle/>
                    <a:p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사용 </a:t>
                      </a:r>
                      <a:endParaRPr lang="en-US" altLang="ko-KR" sz="1000" kern="0" spc="0" dirty="0" smtClean="0">
                        <a:solidFill>
                          <a:srgbClr val="000000"/>
                        </a:solidFill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  <a:p>
                      <a:r>
                        <a:rPr lang="ko-KR" alt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입력정보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색상표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DATA/CONFIG/COL/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kma_rn_comis.col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DATA/CONFIG/MAP/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map_data.bln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하천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DATA/CONFIG/MAP/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river_map.bin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DATA/CONFIG/AWS/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aws_pos_han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_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지형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DATA/CONFIG/MAP/DEM/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CAPPI /DATA/OUTPUT/BIN/ZSQC/%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Y%m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/%d/RDR_CSQCZ_CP15M_%Y%m%d%H%M.bin.gz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PPI /DATA/OUTPUT/BIN/ZSQP/%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Y%m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/%d/RDR_CSQCZ_PP00M_%Y%m%d%H%M.bin.gz</a:t>
                      </a:r>
                      <a:endParaRPr lang="en-US" sz="1000" dirty="0">
                        <a:effectLst/>
                      </a:endParaRPr>
                    </a:p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WST /DATA/INPUT/WST/%</a:t>
                      </a:r>
                      <a:r>
                        <a:rPr 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Y%m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/%d/WST_%Y%m%d%H00.txt</a:t>
                      </a:r>
                      <a:endParaRPr lang="en-US" sz="1000" dirty="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입력데이터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폴더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파일명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3902163"/>
                  </a:ext>
                </a:extLst>
              </a:tr>
              <a:tr h="385857"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출력 정보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연직단면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"/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DATA/SRC/SITE_TEST/QC/20170912/RDR_BRI_c_4_15_201709121530.bin.gz"</a:t>
                      </a:r>
                      <a:endParaRPr lang="en-US" sz="10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보통은 없으나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log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저장 또는 입력데이터가 없을 시 직접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Data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변환 시도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103022"/>
                  </a:ext>
                </a:extLst>
              </a:tr>
              <a:tr h="385857">
                <a:tc>
                  <a:txBody>
                    <a:bodyPr/>
                    <a:lstStyle/>
                    <a:p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소스 위치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/srv/webapps/c_proj/comp/make_comp_zr_zoom_UI/comp_realtime_zoom</a:t>
                      </a:r>
                      <a:endParaRPr lang="en-US" sz="100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해당 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CGI </a:t>
                      </a:r>
                      <a:r>
                        <a:rPr lang="en-US" sz="1000" kern="0" spc="0" dirty="0" err="1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Makefile</a:t>
                      </a: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Path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2137999"/>
                  </a:ext>
                </a:extLst>
              </a:tr>
              <a:tr h="537443">
                <a:tc>
                  <a:txBody>
                    <a:bodyPr/>
                    <a:lstStyle/>
                    <a:p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화면 이벤트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처리루틴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 위치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CA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강수표시</a:t>
                      </a:r>
                      <a:endParaRPr lang="ko-KR" altLang="en-US" sz="1000">
                        <a:effectLst/>
                      </a:endParaRPr>
                    </a:p>
                    <a:p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comp.jsp:1011 / "if(jQuery('input:checkbox[name=awsrain]').is(":checked") == true)"</a:t>
                      </a:r>
                      <a:endParaRPr lang="en-US" sz="1000">
                        <a:effectLst/>
                      </a:endParaRPr>
                    </a:p>
                  </a:txBody>
                  <a:tcPr marL="82684" marR="82684" marT="41342" marB="41342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유지보수 작업이나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,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기능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오류 시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빠른 </a:t>
                      </a:r>
                      <a:r>
                        <a:rPr lang="ko-KR" alt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대응을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위해 작성</a:t>
                      </a:r>
                      <a:endParaRPr lang="ko-KR" altLang="en-US" sz="1000" dirty="0">
                        <a:effectLst/>
                      </a:endParaRPr>
                    </a:p>
                  </a:txBody>
                  <a:tcPr marL="82684" marR="82684" marT="41342" marB="4134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074073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77013" y="978675"/>
            <a:ext cx="3457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웹 시스템 형상관리 정리 항목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8864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형상관리 진행 절차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35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1700808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CGI </a:t>
            </a:r>
            <a:r>
              <a:rPr lang="ko-KR" altLang="en-US" sz="1200" dirty="0" smtClean="0"/>
              <a:t>목록 및 </a:t>
            </a:r>
            <a:r>
              <a:rPr lang="en-US" altLang="ko-KR" sz="1200" dirty="0" err="1" smtClean="0"/>
              <a:t>Makefile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매칭</a:t>
            </a:r>
            <a:endParaRPr lang="ko-KR" altLang="en-US" sz="1200" dirty="0"/>
          </a:p>
        </p:txBody>
      </p:sp>
      <p:sp>
        <p:nvSpPr>
          <p:cNvPr id="4" name="직사각형 3"/>
          <p:cNvSpPr/>
          <p:nvPr/>
        </p:nvSpPr>
        <p:spPr>
          <a:xfrm>
            <a:off x="683568" y="2295395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CGI </a:t>
            </a:r>
            <a:r>
              <a:rPr lang="ko-KR" altLang="en-US" sz="1200" dirty="0" smtClean="0"/>
              <a:t>소스 복사 후 빌드 여부 확인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678810" y="3474759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CGI</a:t>
            </a:r>
            <a:r>
              <a:rPr lang="ko-KR" altLang="en-US" sz="1200" dirty="0" smtClean="0"/>
              <a:t>소스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 실제 </a:t>
            </a:r>
            <a:r>
              <a:rPr lang="ko-KR" altLang="en-US" sz="1200" dirty="0" err="1" smtClean="0"/>
              <a:t>실행화일</a:t>
            </a:r>
            <a:r>
              <a:rPr lang="ko-KR" altLang="en-US" sz="1200" dirty="0" smtClean="0"/>
              <a:t> 날짜 비교</a:t>
            </a:r>
            <a:endParaRPr lang="ko-KR" altLang="en-US" sz="1200" dirty="0"/>
          </a:p>
        </p:txBody>
      </p:sp>
      <p:sp>
        <p:nvSpPr>
          <p:cNvPr id="6" name="직사각형 5"/>
          <p:cNvSpPr/>
          <p:nvPr/>
        </p:nvSpPr>
        <p:spPr>
          <a:xfrm>
            <a:off x="678810" y="4064441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CGI </a:t>
            </a:r>
            <a:r>
              <a:rPr lang="ko-KR" altLang="en-US" sz="1200" dirty="0" smtClean="0"/>
              <a:t>사용 입력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출력 데이터 확인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683568" y="2885077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Web(</a:t>
            </a:r>
            <a:r>
              <a:rPr lang="en-US" altLang="ko-KR" sz="1200" dirty="0" err="1" smtClean="0"/>
              <a:t>JSP,java,PHP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소스 빌드 확인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678810" y="4654123"/>
            <a:ext cx="2520280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화면 이벤트 처리 소스 부분 확인</a:t>
            </a:r>
            <a:endParaRPr lang="ko-KR" altLang="en-US" sz="1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86" y="4547533"/>
            <a:ext cx="4536504" cy="1848976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879851"/>
              </p:ext>
            </p:extLst>
          </p:nvPr>
        </p:nvGraphicFramePr>
        <p:xfrm>
          <a:off x="3725904" y="1243898"/>
          <a:ext cx="5076565" cy="2959542"/>
        </p:xfrm>
        <a:graphic>
          <a:graphicData uri="http://schemas.openxmlformats.org/drawingml/2006/table">
            <a:tbl>
              <a:tblPr/>
              <a:tblGrid>
                <a:gridCol w="252028">
                  <a:extLst>
                    <a:ext uri="{9D8B030D-6E8A-4147-A177-3AD203B41FA5}">
                      <a16:colId xmlns:a16="http://schemas.microsoft.com/office/drawing/2014/main" val="2429104267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3094642284"/>
                    </a:ext>
                  </a:extLst>
                </a:gridCol>
                <a:gridCol w="2745727">
                  <a:extLst>
                    <a:ext uri="{9D8B030D-6E8A-4147-A177-3AD203B41FA5}">
                      <a16:colId xmlns:a16="http://schemas.microsoft.com/office/drawing/2014/main" val="164195925"/>
                    </a:ext>
                  </a:extLst>
                </a:gridCol>
                <a:gridCol w="638650">
                  <a:extLst>
                    <a:ext uri="{9D8B030D-6E8A-4147-A177-3AD203B41FA5}">
                      <a16:colId xmlns:a16="http://schemas.microsoft.com/office/drawing/2014/main" val="2291814520"/>
                    </a:ext>
                  </a:extLst>
                </a:gridCol>
              </a:tblGrid>
              <a:tr h="165357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실행</a:t>
                      </a: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화일명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기준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Makefile</a:t>
                      </a: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Build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여부</a:t>
                      </a:r>
                      <a:endParaRPr lang="ko-KR" alt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69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480km_test_zoom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645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aws_rain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comp/make_aws_rain/Makefile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699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cgi_qvp.20160510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783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4</a:t>
                      </a:r>
                      <a:endParaRPr lang="en-US" sz="11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cgi_qvp3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4115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5</a:t>
                      </a:r>
                      <a:endParaRPr lang="en-US" sz="11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cloud_zoom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lgt/make_cloud_zoom_UI/Makefile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26267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6</a:t>
                      </a:r>
                      <a:endParaRPr lang="en-US" sz="11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cloud_zoom_ori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#N/A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891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7</a:t>
                      </a:r>
                      <a:endParaRPr lang="en-US" sz="11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cloud_zoom_ui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lgt/make_cloud_zoom_UI/Makefile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8431831"/>
                  </a:ext>
                </a:extLst>
              </a:tr>
              <a:tr h="165357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8</a:t>
                      </a:r>
                      <a:endParaRPr lang="en-US" sz="11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comp_240km_req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url_list/make_comp_240km_req/Makefile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395800"/>
                  </a:ext>
                </a:extLst>
              </a:tr>
              <a:tr h="165357"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comp_240km_zoom</a:t>
                      </a:r>
                      <a:endParaRPr lang="en-US" sz="170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BB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comp/make_comp_240km_zoom_UI/</a:t>
                      </a:r>
                      <a:r>
                        <a:rPr 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Makefile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lnSpc>
                          <a:spcPct val="10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endParaRPr lang="en-US" sz="1700" dirty="0">
                        <a:effectLst/>
                      </a:endParaRPr>
                    </a:p>
                  </a:txBody>
                  <a:tcPr marL="88766" marR="88766" marT="44383" marB="4438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88538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35896" y="4301370"/>
            <a:ext cx="5400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무한 </a:t>
            </a:r>
            <a:r>
              <a:rPr lang="en-US" altLang="ko-KR" sz="1000" dirty="0" smtClean="0"/>
              <a:t>loop </a:t>
            </a:r>
            <a:r>
              <a:rPr lang="ko-KR" altLang="en-US" sz="1000" dirty="0" smtClean="0"/>
              <a:t>돌면서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지정한 </a:t>
            </a:r>
            <a:r>
              <a:rPr lang="en-US" altLang="ko-KR" sz="1000" dirty="0" err="1" smtClean="0"/>
              <a:t>cgi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프로세스가 구동 되면 시스템 함수 </a:t>
            </a:r>
            <a:r>
              <a:rPr lang="en-US" altLang="ko-KR" sz="1000" dirty="0" smtClean="0"/>
              <a:t>call list </a:t>
            </a:r>
            <a:r>
              <a:rPr lang="ko-KR" altLang="en-US" sz="1000" dirty="0" smtClean="0"/>
              <a:t>검출 프로그램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635896" y="977048"/>
            <a:ext cx="5166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모든 </a:t>
            </a:r>
            <a:r>
              <a:rPr lang="en-US" altLang="ko-KR" sz="1000" dirty="0" err="1" smtClean="0"/>
              <a:t>Makefile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내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실행 </a:t>
            </a:r>
            <a:r>
              <a:rPr lang="ko-KR" altLang="en-US" sz="1000" dirty="0" err="1" smtClean="0"/>
              <a:t>화일명</a:t>
            </a:r>
            <a:r>
              <a:rPr lang="ko-KR" altLang="en-US" sz="1000" dirty="0" smtClean="0"/>
              <a:t> 있으면 무조건 목록화 하는 프로그램</a:t>
            </a:r>
            <a:endParaRPr lang="ko-KR" altLang="en-US" sz="1000" dirty="0"/>
          </a:p>
        </p:txBody>
      </p:sp>
      <p:cxnSp>
        <p:nvCxnSpPr>
          <p:cNvPr id="13" name="직선 화살표 연결선 12"/>
          <p:cNvCxnSpPr>
            <a:stCxn id="2" idx="2"/>
            <a:endCxn id="4" idx="0"/>
          </p:cNvCxnSpPr>
          <p:nvPr/>
        </p:nvCxnSpPr>
        <p:spPr>
          <a:xfrm>
            <a:off x="1943708" y="2060848"/>
            <a:ext cx="0" cy="234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2"/>
            <a:endCxn id="7" idx="0"/>
          </p:cNvCxnSpPr>
          <p:nvPr/>
        </p:nvCxnSpPr>
        <p:spPr>
          <a:xfrm>
            <a:off x="1943708" y="2655435"/>
            <a:ext cx="0" cy="22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7" idx="2"/>
            <a:endCxn id="5" idx="0"/>
          </p:cNvCxnSpPr>
          <p:nvPr/>
        </p:nvCxnSpPr>
        <p:spPr>
          <a:xfrm flipH="1">
            <a:off x="1938950" y="3245117"/>
            <a:ext cx="4758" cy="22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5" idx="2"/>
            <a:endCxn id="6" idx="0"/>
          </p:cNvCxnSpPr>
          <p:nvPr/>
        </p:nvCxnSpPr>
        <p:spPr>
          <a:xfrm>
            <a:off x="1938950" y="3834799"/>
            <a:ext cx="0" cy="22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6" idx="2"/>
            <a:endCxn id="8" idx="0"/>
          </p:cNvCxnSpPr>
          <p:nvPr/>
        </p:nvCxnSpPr>
        <p:spPr>
          <a:xfrm>
            <a:off x="1938950" y="4424481"/>
            <a:ext cx="0" cy="229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2"/>
          <p:cNvCxnSpPr>
            <a:stCxn id="2" idx="3"/>
            <a:endCxn id="12" idx="1"/>
          </p:cNvCxnSpPr>
          <p:nvPr/>
        </p:nvCxnSpPr>
        <p:spPr>
          <a:xfrm flipV="1">
            <a:off x="3203848" y="1100159"/>
            <a:ext cx="432048" cy="780669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구부러진 연결선 24"/>
          <p:cNvCxnSpPr>
            <a:stCxn id="6" idx="3"/>
          </p:cNvCxnSpPr>
          <p:nvPr/>
        </p:nvCxnSpPr>
        <p:spPr>
          <a:xfrm>
            <a:off x="3199090" y="4244461"/>
            <a:ext cx="526814" cy="180020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3539" y="1007962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웹 시스템 형상관리 절차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1520" y="188640"/>
            <a:ext cx="4245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/>
              <a:t>3. </a:t>
            </a:r>
            <a:r>
              <a:rPr lang="ko-KR" altLang="en-US" sz="3200" b="1" dirty="0"/>
              <a:t>형상관리 진행 절차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505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67544" y="1196752"/>
            <a:ext cx="8284949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SVN </a:t>
            </a:r>
            <a:r>
              <a:rPr lang="ko-KR" altLang="en-US" dirty="0" smtClean="0"/>
              <a:t>작업 폴더 이동 시 사용자 전원에게 공지</a:t>
            </a:r>
            <a:endParaRPr lang="en-US" altLang="ko-KR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dirty="0" smtClean="0"/>
              <a:t>SVN clean </a:t>
            </a:r>
            <a:r>
              <a:rPr lang="ko-KR" altLang="en-US" dirty="0" smtClean="0"/>
              <a:t>명령어 주기적 사용</a:t>
            </a:r>
            <a:endParaRPr lang="en-US" altLang="ko-KR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임시적으로 파일을 백업 보관 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날짜를 해당화일 생성 날짜로 지정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 </a:t>
            </a:r>
            <a:r>
              <a:rPr lang="en-US" altLang="ko-KR" sz="1400" dirty="0" smtClean="0"/>
              <a:t>  ex) </a:t>
            </a:r>
            <a:r>
              <a:rPr lang="sv-SE" altLang="ko-KR" sz="1400" dirty="0"/>
              <a:t>-rwxr-xr-x 1 radar radar 1078998 Nov  8 11:08 </a:t>
            </a:r>
            <a:r>
              <a:rPr lang="sv-SE" altLang="ko-KR" sz="1400" dirty="0" smtClean="0">
                <a:solidFill>
                  <a:srgbClr val="FF0000"/>
                </a:solidFill>
              </a:rPr>
              <a:t>radar_site_480.20171108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개발 및 실행에 필요한 </a:t>
            </a:r>
            <a:r>
              <a:rPr lang="en-US" altLang="ko-KR" dirty="0" smtClean="0"/>
              <a:t>resource Data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Copy(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)</a:t>
            </a:r>
            <a:r>
              <a:rPr lang="ko-KR" altLang="en-US" dirty="0" smtClean="0"/>
              <a:t> 대신 </a:t>
            </a:r>
            <a:r>
              <a:rPr lang="en-US" altLang="ko-KR" dirty="0" smtClean="0"/>
              <a:t>symbolic link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dirty="0" smtClean="0"/>
              <a:t>이외</a:t>
            </a:r>
            <a:r>
              <a:rPr lang="en-US" altLang="ko-KR" dirty="0" smtClean="0"/>
              <a:t>, </a:t>
            </a:r>
            <a:r>
              <a:rPr lang="ko-KR" altLang="en-US" dirty="0" smtClean="0"/>
              <a:t>헤더 파일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Makefile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생성시 </a:t>
            </a:r>
            <a:r>
              <a:rPr lang="en-US" altLang="ko-KR" dirty="0" smtClean="0"/>
              <a:t>include path</a:t>
            </a:r>
            <a:r>
              <a:rPr lang="ko-KR" altLang="en-US" dirty="0" smtClean="0"/>
              <a:t>는 상대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로 작성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  ex) ../../../common/</a:t>
            </a:r>
            <a:r>
              <a:rPr lang="en-US" altLang="ko-KR" dirty="0" err="1" smtClean="0"/>
              <a:t>define.h</a:t>
            </a:r>
            <a:endParaRPr lang="en-US" altLang="ko-KR" dirty="0"/>
          </a:p>
          <a:p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88640"/>
            <a:ext cx="50658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4. </a:t>
            </a:r>
            <a:r>
              <a:rPr lang="ko-KR" altLang="en-US" sz="3200" b="1" dirty="0" smtClean="0"/>
              <a:t>형상관리 관련 주의사항</a:t>
            </a:r>
            <a:endParaRPr lang="ko-KR" altLang="en-US" sz="3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080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_x43450440" descr="EMB00001a08490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628800"/>
            <a:ext cx="189244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780295" y="1008743"/>
            <a:ext cx="7071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1</a:t>
            </a:r>
            <a:r>
              <a:rPr lang="ko-KR" altLang="en-US" b="1" dirty="0" smtClean="0"/>
              <a:t>.레이더 서비스 플랫폼 </a:t>
            </a:r>
            <a:r>
              <a:rPr lang="ko-KR" altLang="en-US" b="1" dirty="0" smtClean="0"/>
              <a:t>달력 </a:t>
            </a:r>
            <a:r>
              <a:rPr lang="ko-KR" altLang="en-US" b="1" dirty="0" err="1" smtClean="0"/>
              <a:t>콘트롤</a:t>
            </a:r>
            <a:r>
              <a:rPr lang="ko-KR" altLang="en-US" b="1" dirty="0" smtClean="0"/>
              <a:t> </a:t>
            </a:r>
            <a:r>
              <a:rPr lang="ko-KR" altLang="en-US" b="1" dirty="0"/>
              <a:t>변경 </a:t>
            </a:r>
            <a:r>
              <a:rPr lang="en-US" altLang="ko-KR" b="1" dirty="0"/>
              <a:t>(</a:t>
            </a:r>
            <a:r>
              <a:rPr lang="ko-KR" altLang="en-US" b="1" dirty="0"/>
              <a:t>날짜</a:t>
            </a:r>
            <a:r>
              <a:rPr lang="en-US" altLang="ko-KR" b="1" dirty="0"/>
              <a:t>/</a:t>
            </a:r>
            <a:r>
              <a:rPr lang="ko-KR" altLang="en-US" b="1" dirty="0"/>
              <a:t>시간 한번에 입력</a:t>
            </a:r>
            <a:r>
              <a:rPr lang="en-US" altLang="ko-KR" b="1" dirty="0"/>
              <a:t>)</a:t>
            </a: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39952" y="3645024"/>
            <a:ext cx="288032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2605510"/>
            <a:ext cx="1981200" cy="2428875"/>
          </a:xfrm>
          <a:prstGeom prst="rect">
            <a:avLst/>
          </a:prstGeom>
        </p:spPr>
      </p:pic>
      <p:pic>
        <p:nvPicPr>
          <p:cNvPr id="2049" name="_x438053712" descr="EMB000015d42b5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18" y="4137183"/>
            <a:ext cx="1760166" cy="182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188640"/>
            <a:ext cx="43893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5. </a:t>
            </a:r>
            <a:r>
              <a:rPr lang="ko-KR" altLang="en-US" sz="3200" b="1" dirty="0" smtClean="0"/>
              <a:t>웹 시스템 개선 지원</a:t>
            </a:r>
            <a:endParaRPr lang="ko-KR" altLang="en-US" sz="3200" b="1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6ED40-F5DB-46A1-ADA7-09377790CE5B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44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1182</Words>
  <Application>Microsoft Office PowerPoint</Application>
  <PresentationFormat>화면 슬라이드 쇼(4:3)</PresentationFormat>
  <Paragraphs>319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HY헤드라인M</vt:lpstr>
      <vt:lpstr>돋움</vt:lpstr>
      <vt:lpstr>맑은 고딕</vt:lpstr>
      <vt:lpstr>Arial</vt:lpstr>
      <vt:lpstr>Arial Rounded MT Bold</vt:lpstr>
      <vt:lpstr>Calibri</vt:lpstr>
      <vt:lpstr>Office 테마</vt:lpstr>
      <vt:lpstr>현업 레이더 자료처리 및  웹 시스템 소스 형상관리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현업 레이더자료처리 및 웹시스템 소스 형상관리</dc:title>
  <dc:creator>Microsoft Corporation</dc:creator>
  <cp:lastModifiedBy>레이더분석과</cp:lastModifiedBy>
  <cp:revision>195</cp:revision>
  <cp:lastPrinted>2017-11-22T04:00:04Z</cp:lastPrinted>
  <dcterms:created xsi:type="dcterms:W3CDTF">2006-10-05T04:04:58Z</dcterms:created>
  <dcterms:modified xsi:type="dcterms:W3CDTF">2017-11-22T04:13:22Z</dcterms:modified>
</cp:coreProperties>
</file>