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8" r:id="rId2"/>
  </p:sldMasterIdLst>
  <p:notesMasterIdLst>
    <p:notesMasterId r:id="rId18"/>
  </p:notesMasterIdLst>
  <p:handoutMasterIdLst>
    <p:handoutMasterId r:id="rId19"/>
  </p:handoutMasterIdLst>
  <p:sldIdLst>
    <p:sldId id="257" r:id="rId3"/>
    <p:sldId id="258" r:id="rId4"/>
    <p:sldId id="265" r:id="rId5"/>
    <p:sldId id="283" r:id="rId6"/>
    <p:sldId id="276" r:id="rId7"/>
    <p:sldId id="284" r:id="rId8"/>
    <p:sldId id="285" r:id="rId9"/>
    <p:sldId id="282" r:id="rId10"/>
    <p:sldId id="289" r:id="rId11"/>
    <p:sldId id="286" r:id="rId12"/>
    <p:sldId id="288" r:id="rId13"/>
    <p:sldId id="267" r:id="rId14"/>
    <p:sldId id="287" r:id="rId15"/>
    <p:sldId id="290" r:id="rId16"/>
    <p:sldId id="278" r:id="rId17"/>
  </p:sldIdLst>
  <p:sldSz cx="9144000" cy="6858000" type="screen4x3"/>
  <p:notesSz cx="6805613" cy="9939338"/>
  <p:embeddedFontLst>
    <p:embeddedFont>
      <p:font typeface="나눔고딕" pitchFamily="50" charset="-127"/>
      <p:regular r:id="rId20"/>
      <p:bold r:id="rId21"/>
    </p:embeddedFont>
    <p:embeddedFont>
      <p:font typeface="맑은 고딕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9CF0"/>
    <a:srgbClr val="1D314E"/>
    <a:srgbClr val="3D3C3E"/>
    <a:srgbClr val="063656"/>
    <a:srgbClr val="08456E"/>
    <a:srgbClr val="8DBDF7"/>
    <a:srgbClr val="5DAAFF"/>
    <a:srgbClr val="47B0FF"/>
    <a:srgbClr val="E3EAF5"/>
    <a:srgbClr val="DDE6F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2" autoAdjust="0"/>
    <p:restoredTop sz="86364" autoAdjust="0"/>
  </p:normalViewPr>
  <p:slideViewPr>
    <p:cSldViewPr snapToGrid="0">
      <p:cViewPr>
        <p:scale>
          <a:sx n="75" d="100"/>
          <a:sy n="75" d="100"/>
        </p:scale>
        <p:origin x="-989" y="-6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-2630" y="-86"/>
      </p:cViewPr>
      <p:guideLst>
        <p:guide orient="horz" pos="3131"/>
        <p:guide pos="2144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9639-0A16-483D-8A7C-E19ABE0B68CB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6A11-8E9B-4FDE-BC2F-DF9557827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9639-0A16-483D-8A7C-E19ABE0B68CB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6A11-8E9B-4FDE-BC2F-DF9557827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9639-0A16-483D-8A7C-E19ABE0B68CB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6A11-8E9B-4FDE-BC2F-DF9557827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9639-0A16-483D-8A7C-E19ABE0B68CB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6A11-8E9B-4FDE-BC2F-DF9557827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9639-0A16-483D-8A7C-E19ABE0B68CB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6A11-8E9B-4FDE-BC2F-DF9557827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9639-0A16-483D-8A7C-E19ABE0B68CB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6A11-8E9B-4FDE-BC2F-DF9557827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9639-0A16-483D-8A7C-E19ABE0B68CB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6A11-8E9B-4FDE-BC2F-DF9557827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9639-0A16-483D-8A7C-E19ABE0B68CB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6A11-8E9B-4FDE-BC2F-DF9557827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9639-0A16-483D-8A7C-E19ABE0B68CB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6A11-8E9B-4FDE-BC2F-DF9557827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9639-0A16-483D-8A7C-E19ABE0B68CB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6A11-8E9B-4FDE-BC2F-DF9557827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7517" y="6419637"/>
            <a:ext cx="1311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7517" y="6419637"/>
            <a:ext cx="1311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7517" y="6419637"/>
            <a:ext cx="1311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7517" y="6419637"/>
            <a:ext cx="1311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9639-0A16-483D-8A7C-E19ABE0B68CB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6A11-8E9B-4FDE-BC2F-DF9557827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7" r:id="rId5"/>
    <p:sldLayoutId id="2147483676" r:id="rId6"/>
    <p:sldLayoutId id="2147483661" r:id="rId7"/>
    <p:sldLayoutId id="214748366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C9639-0A16-483D-8A7C-E19ABE0B68CB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E6A11-8E9B-4FDE-BC2F-DF9557827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31053" y="253649"/>
            <a:ext cx="8376615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8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’18</a:t>
            </a:r>
            <a:r>
              <a:rPr lang="ko-KR" altLang="en-US" sz="28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년 하반기 통합레이더정보 플랫폼 유지보수 및 개선</a:t>
            </a:r>
            <a:endParaRPr lang="ko-KR" altLang="en-US" sz="28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2018.12.04</a:t>
            </a:r>
          </a:p>
          <a:p>
            <a:pPr algn="l">
              <a:lnSpc>
                <a:spcPct val="150000"/>
              </a:lnSpc>
            </a:pPr>
            <a:r>
              <a:rPr lang="ko-KR" altLang="en-US" sz="1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레이더분석과</a:t>
            </a:r>
            <a:endParaRPr lang="en-US" altLang="ko-KR" sz="18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8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김언식</a:t>
            </a:r>
            <a:r>
              <a:rPr lang="ko-KR" altLang="en-US" sz="1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연구원</a:t>
            </a:r>
            <a:endParaRPr lang="en-US" altLang="ko-KR" sz="18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761177" cy="238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64803" y="4456479"/>
            <a:ext cx="1761177" cy="238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64803" y="4923839"/>
            <a:ext cx="1761177" cy="238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64803" y="5391199"/>
            <a:ext cx="1761177" cy="238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326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유지보수 및 개선</a:t>
            </a:r>
            <a:endParaRPr lang="en-US" altLang="ko-KR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2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12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2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035149752"/>
              </p:ext>
            </p:extLst>
          </p:nvPr>
        </p:nvGraphicFramePr>
        <p:xfrm>
          <a:off x="351915" y="1034766"/>
          <a:ext cx="8434176" cy="51294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25246"/>
                <a:gridCol w="4310575"/>
                <a:gridCol w="976746"/>
                <a:gridCol w="2021609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400" b="1" spc="-3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작업명</a:t>
                      </a:r>
                      <a:r>
                        <a:rPr lang="ko-KR" altLang="en-US" sz="1400" b="1" spc="-3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endParaRPr lang="ko-KR" altLang="en-US" sz="14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HSR </a:t>
                      </a:r>
                      <a:r>
                        <a:rPr lang="ko-KR" altLang="en-US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적용 </a:t>
                      </a:r>
                      <a:r>
                        <a:rPr lang="en-US" altLang="ko-KR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MAPLE </a:t>
                      </a:r>
                      <a:r>
                        <a:rPr lang="ko-KR" altLang="en-US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표출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400" b="1" spc="-3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시스템명</a:t>
                      </a:r>
                      <a:endParaRPr lang="ko-KR" altLang="en-US" sz="1400" b="1" spc="-3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2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레이더분석시스템</a:t>
                      </a:r>
                      <a:endParaRPr lang="ko-KR" altLang="en-US" sz="12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1400" b="1" kern="1200" spc="-3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개선사유</a:t>
                      </a:r>
                      <a:endParaRPr lang="ko-KR" altLang="en-US" sz="1400" b="1" kern="1200" spc="-3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신규</a:t>
                      </a:r>
                      <a:endParaRPr lang="ko-KR" altLang="en-US" sz="1200" b="0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endParaRPr lang="ko-KR" altLang="en-US" sz="14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endParaRPr lang="ko-KR" altLang="en-US" sz="14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1400" b="1" kern="1200" spc="-3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개선내용</a:t>
                      </a:r>
                      <a:endParaRPr lang="ko-KR" altLang="en-US" sz="1400" b="1" kern="1200" spc="-3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HSR </a:t>
                      </a:r>
                      <a:r>
                        <a:rPr lang="ko-KR" altLang="en-US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적용 </a:t>
                      </a:r>
                      <a:r>
                        <a:rPr lang="en-US" altLang="ko-KR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MAPLE </a:t>
                      </a:r>
                      <a:r>
                        <a:rPr lang="ko-KR" altLang="en-US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표출 </a:t>
                      </a:r>
                      <a:r>
                        <a:rPr lang="en-US" altLang="ko-KR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(QPF, </a:t>
                      </a:r>
                      <a:r>
                        <a:rPr lang="ko-KR" altLang="en-US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낙뢰</a:t>
                      </a:r>
                      <a:r>
                        <a:rPr lang="en-US" altLang="ko-KR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 , </a:t>
                      </a:r>
                      <a:r>
                        <a:rPr lang="ko-KR" altLang="en-US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적용 단계라 </a:t>
                      </a:r>
                      <a:r>
                        <a:rPr lang="en-US" altLang="ko-KR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 메뉴 표시 향후 </a:t>
                      </a:r>
                      <a:r>
                        <a:rPr lang="en-US" altLang="ko-KR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HSR </a:t>
                      </a:r>
                      <a:r>
                        <a:rPr lang="ko-KR" altLang="en-US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적용된 </a:t>
                      </a:r>
                      <a:r>
                        <a:rPr lang="en-US" altLang="ko-KR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 항목만 유지</a:t>
                      </a:r>
                      <a:endParaRPr lang="ko-KR" altLang="en-US" sz="1200" b="0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endParaRPr lang="ko-KR" altLang="en-US" sz="14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endParaRPr lang="ko-KR" altLang="en-US" sz="14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60676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endParaRPr lang="ko-KR" altLang="en-US" sz="14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endParaRPr lang="ko-KR" altLang="en-US" sz="14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endParaRPr lang="ko-KR" altLang="en-US" sz="14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667" y="2199722"/>
            <a:ext cx="6444897" cy="36846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사각형 설명선 3"/>
          <p:cNvSpPr/>
          <p:nvPr/>
        </p:nvSpPr>
        <p:spPr>
          <a:xfrm>
            <a:off x="5483735" y="2775786"/>
            <a:ext cx="2592288" cy="696836"/>
          </a:xfrm>
          <a:custGeom>
            <a:avLst/>
            <a:gdLst>
              <a:gd name="connsiteX0" fmla="*/ 0 w 2592288"/>
              <a:gd name="connsiteY0" fmla="*/ 0 h 1080120"/>
              <a:gd name="connsiteX1" fmla="*/ 432048 w 2592288"/>
              <a:gd name="connsiteY1" fmla="*/ 0 h 1080120"/>
              <a:gd name="connsiteX2" fmla="*/ 375441 w 2592288"/>
              <a:gd name="connsiteY2" fmla="*/ -926732 h 1080120"/>
              <a:gd name="connsiteX3" fmla="*/ 1080120 w 2592288"/>
              <a:gd name="connsiteY3" fmla="*/ 0 h 1080120"/>
              <a:gd name="connsiteX4" fmla="*/ 2592288 w 2592288"/>
              <a:gd name="connsiteY4" fmla="*/ 0 h 1080120"/>
              <a:gd name="connsiteX5" fmla="*/ 2592288 w 2592288"/>
              <a:gd name="connsiteY5" fmla="*/ 180020 h 1080120"/>
              <a:gd name="connsiteX6" fmla="*/ 2592288 w 2592288"/>
              <a:gd name="connsiteY6" fmla="*/ 180020 h 1080120"/>
              <a:gd name="connsiteX7" fmla="*/ 2592288 w 2592288"/>
              <a:gd name="connsiteY7" fmla="*/ 450050 h 1080120"/>
              <a:gd name="connsiteX8" fmla="*/ 2592288 w 2592288"/>
              <a:gd name="connsiteY8" fmla="*/ 1080120 h 1080120"/>
              <a:gd name="connsiteX9" fmla="*/ 1080120 w 2592288"/>
              <a:gd name="connsiteY9" fmla="*/ 1080120 h 1080120"/>
              <a:gd name="connsiteX10" fmla="*/ 432048 w 2592288"/>
              <a:gd name="connsiteY10" fmla="*/ 1080120 h 1080120"/>
              <a:gd name="connsiteX11" fmla="*/ 432048 w 2592288"/>
              <a:gd name="connsiteY11" fmla="*/ 1080120 h 1080120"/>
              <a:gd name="connsiteX12" fmla="*/ 0 w 2592288"/>
              <a:gd name="connsiteY12" fmla="*/ 1080120 h 1080120"/>
              <a:gd name="connsiteX13" fmla="*/ 0 w 2592288"/>
              <a:gd name="connsiteY13" fmla="*/ 450050 h 1080120"/>
              <a:gd name="connsiteX14" fmla="*/ 0 w 2592288"/>
              <a:gd name="connsiteY14" fmla="*/ 180020 h 1080120"/>
              <a:gd name="connsiteX15" fmla="*/ 0 w 2592288"/>
              <a:gd name="connsiteY15" fmla="*/ 180020 h 1080120"/>
              <a:gd name="connsiteX16" fmla="*/ 0 w 2592288"/>
              <a:gd name="connsiteY16" fmla="*/ 0 h 1080120"/>
              <a:gd name="connsiteX0" fmla="*/ 0 w 2592288"/>
              <a:gd name="connsiteY0" fmla="*/ 926732 h 2006852"/>
              <a:gd name="connsiteX1" fmla="*/ 432048 w 2592288"/>
              <a:gd name="connsiteY1" fmla="*/ 926732 h 2006852"/>
              <a:gd name="connsiteX2" fmla="*/ 375441 w 2592288"/>
              <a:gd name="connsiteY2" fmla="*/ 0 h 2006852"/>
              <a:gd name="connsiteX3" fmla="*/ 613395 w 2592288"/>
              <a:gd name="connsiteY3" fmla="*/ 955307 h 2006852"/>
              <a:gd name="connsiteX4" fmla="*/ 2592288 w 2592288"/>
              <a:gd name="connsiteY4" fmla="*/ 926732 h 2006852"/>
              <a:gd name="connsiteX5" fmla="*/ 2592288 w 2592288"/>
              <a:gd name="connsiteY5" fmla="*/ 1106752 h 2006852"/>
              <a:gd name="connsiteX6" fmla="*/ 2592288 w 2592288"/>
              <a:gd name="connsiteY6" fmla="*/ 1106752 h 2006852"/>
              <a:gd name="connsiteX7" fmla="*/ 2592288 w 2592288"/>
              <a:gd name="connsiteY7" fmla="*/ 1376782 h 2006852"/>
              <a:gd name="connsiteX8" fmla="*/ 2592288 w 2592288"/>
              <a:gd name="connsiteY8" fmla="*/ 2006852 h 2006852"/>
              <a:gd name="connsiteX9" fmla="*/ 1080120 w 2592288"/>
              <a:gd name="connsiteY9" fmla="*/ 2006852 h 2006852"/>
              <a:gd name="connsiteX10" fmla="*/ 432048 w 2592288"/>
              <a:gd name="connsiteY10" fmla="*/ 2006852 h 2006852"/>
              <a:gd name="connsiteX11" fmla="*/ 432048 w 2592288"/>
              <a:gd name="connsiteY11" fmla="*/ 2006852 h 2006852"/>
              <a:gd name="connsiteX12" fmla="*/ 0 w 2592288"/>
              <a:gd name="connsiteY12" fmla="*/ 2006852 h 2006852"/>
              <a:gd name="connsiteX13" fmla="*/ 0 w 2592288"/>
              <a:gd name="connsiteY13" fmla="*/ 1376782 h 2006852"/>
              <a:gd name="connsiteX14" fmla="*/ 0 w 2592288"/>
              <a:gd name="connsiteY14" fmla="*/ 1106752 h 2006852"/>
              <a:gd name="connsiteX15" fmla="*/ 0 w 2592288"/>
              <a:gd name="connsiteY15" fmla="*/ 1106752 h 2006852"/>
              <a:gd name="connsiteX16" fmla="*/ 0 w 2592288"/>
              <a:gd name="connsiteY16" fmla="*/ 926732 h 2006852"/>
              <a:gd name="connsiteX0" fmla="*/ 0 w 2592288"/>
              <a:gd name="connsiteY0" fmla="*/ 926732 h 2006852"/>
              <a:gd name="connsiteX1" fmla="*/ 432048 w 2592288"/>
              <a:gd name="connsiteY1" fmla="*/ 926732 h 2006852"/>
              <a:gd name="connsiteX2" fmla="*/ 375441 w 2592288"/>
              <a:gd name="connsiteY2" fmla="*/ 0 h 2006852"/>
              <a:gd name="connsiteX3" fmla="*/ 632445 w 2592288"/>
              <a:gd name="connsiteY3" fmla="*/ 926732 h 2006852"/>
              <a:gd name="connsiteX4" fmla="*/ 2592288 w 2592288"/>
              <a:gd name="connsiteY4" fmla="*/ 926732 h 2006852"/>
              <a:gd name="connsiteX5" fmla="*/ 2592288 w 2592288"/>
              <a:gd name="connsiteY5" fmla="*/ 1106752 h 2006852"/>
              <a:gd name="connsiteX6" fmla="*/ 2592288 w 2592288"/>
              <a:gd name="connsiteY6" fmla="*/ 1106752 h 2006852"/>
              <a:gd name="connsiteX7" fmla="*/ 2592288 w 2592288"/>
              <a:gd name="connsiteY7" fmla="*/ 1376782 h 2006852"/>
              <a:gd name="connsiteX8" fmla="*/ 2592288 w 2592288"/>
              <a:gd name="connsiteY8" fmla="*/ 2006852 h 2006852"/>
              <a:gd name="connsiteX9" fmla="*/ 1080120 w 2592288"/>
              <a:gd name="connsiteY9" fmla="*/ 2006852 h 2006852"/>
              <a:gd name="connsiteX10" fmla="*/ 432048 w 2592288"/>
              <a:gd name="connsiteY10" fmla="*/ 2006852 h 2006852"/>
              <a:gd name="connsiteX11" fmla="*/ 432048 w 2592288"/>
              <a:gd name="connsiteY11" fmla="*/ 2006852 h 2006852"/>
              <a:gd name="connsiteX12" fmla="*/ 0 w 2592288"/>
              <a:gd name="connsiteY12" fmla="*/ 2006852 h 2006852"/>
              <a:gd name="connsiteX13" fmla="*/ 0 w 2592288"/>
              <a:gd name="connsiteY13" fmla="*/ 1376782 h 2006852"/>
              <a:gd name="connsiteX14" fmla="*/ 0 w 2592288"/>
              <a:gd name="connsiteY14" fmla="*/ 1106752 h 2006852"/>
              <a:gd name="connsiteX15" fmla="*/ 0 w 2592288"/>
              <a:gd name="connsiteY15" fmla="*/ 1106752 h 2006852"/>
              <a:gd name="connsiteX16" fmla="*/ 0 w 2592288"/>
              <a:gd name="connsiteY16" fmla="*/ 926732 h 200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2288" h="2006852">
                <a:moveTo>
                  <a:pt x="0" y="926732"/>
                </a:moveTo>
                <a:lnTo>
                  <a:pt x="432048" y="926732"/>
                </a:lnTo>
                <a:lnTo>
                  <a:pt x="375441" y="0"/>
                </a:lnTo>
                <a:lnTo>
                  <a:pt x="632445" y="926732"/>
                </a:lnTo>
                <a:lnTo>
                  <a:pt x="2592288" y="926732"/>
                </a:lnTo>
                <a:lnTo>
                  <a:pt x="2592288" y="1106752"/>
                </a:lnTo>
                <a:lnTo>
                  <a:pt x="2592288" y="1106752"/>
                </a:lnTo>
                <a:lnTo>
                  <a:pt x="2592288" y="1376782"/>
                </a:lnTo>
                <a:lnTo>
                  <a:pt x="2592288" y="2006852"/>
                </a:lnTo>
                <a:lnTo>
                  <a:pt x="1080120" y="2006852"/>
                </a:lnTo>
                <a:lnTo>
                  <a:pt x="432048" y="2006852"/>
                </a:lnTo>
                <a:lnTo>
                  <a:pt x="432048" y="2006852"/>
                </a:lnTo>
                <a:lnTo>
                  <a:pt x="0" y="2006852"/>
                </a:lnTo>
                <a:lnTo>
                  <a:pt x="0" y="1376782"/>
                </a:lnTo>
                <a:lnTo>
                  <a:pt x="0" y="1106752"/>
                </a:lnTo>
                <a:lnTo>
                  <a:pt x="0" y="1106752"/>
                </a:lnTo>
                <a:lnTo>
                  <a:pt x="0" y="92673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98950" y="3126301"/>
            <a:ext cx="2554213" cy="327271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576507" y="2594545"/>
            <a:ext cx="1268788" cy="18124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326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유지보수 및 개선</a:t>
            </a:r>
            <a:endParaRPr lang="en-US" altLang="ko-KR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2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12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2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035149752"/>
              </p:ext>
            </p:extLst>
          </p:nvPr>
        </p:nvGraphicFramePr>
        <p:xfrm>
          <a:off x="351915" y="1034766"/>
          <a:ext cx="8434176" cy="51294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25246"/>
                <a:gridCol w="4310575"/>
                <a:gridCol w="976746"/>
                <a:gridCol w="2021609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400" b="1" spc="-3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작업명</a:t>
                      </a:r>
                      <a:r>
                        <a:rPr lang="ko-KR" altLang="en-US" sz="1400" b="1" spc="-3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endParaRPr lang="ko-KR" altLang="en-US" sz="14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HSR </a:t>
                      </a:r>
                      <a:r>
                        <a:rPr lang="ko-KR" altLang="en-US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적용 </a:t>
                      </a:r>
                      <a:r>
                        <a:rPr lang="en-US" altLang="ko-KR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MAPLE </a:t>
                      </a:r>
                      <a:r>
                        <a:rPr lang="ko-KR" altLang="en-US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표출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400" b="1" spc="-3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시스템명</a:t>
                      </a:r>
                      <a:endParaRPr lang="ko-KR" altLang="en-US" sz="1400" b="1" spc="-3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2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레이더분석시스템</a:t>
                      </a:r>
                      <a:endParaRPr lang="ko-KR" altLang="en-US" sz="12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1400" b="1" kern="1200" spc="-3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개선사유</a:t>
                      </a:r>
                      <a:endParaRPr lang="ko-KR" altLang="en-US" sz="1400" b="1" kern="1200" spc="-3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신규</a:t>
                      </a:r>
                      <a:endParaRPr lang="ko-KR" altLang="en-US" sz="1200" b="0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endParaRPr lang="ko-KR" altLang="en-US" sz="14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endParaRPr lang="ko-KR" altLang="en-US" sz="14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1400" b="1" kern="1200" spc="-3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개선내용</a:t>
                      </a:r>
                      <a:endParaRPr lang="ko-KR" altLang="en-US" sz="1400" b="1" kern="1200" spc="-3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HSR </a:t>
                      </a:r>
                      <a:r>
                        <a:rPr lang="ko-KR" altLang="en-US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적용 </a:t>
                      </a:r>
                      <a:r>
                        <a:rPr lang="en-US" altLang="ko-KR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MAPLE </a:t>
                      </a:r>
                      <a:r>
                        <a:rPr lang="ko-KR" altLang="en-US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표출 </a:t>
                      </a:r>
                      <a:r>
                        <a:rPr lang="en-US" altLang="ko-KR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(QPF, </a:t>
                      </a:r>
                      <a:r>
                        <a:rPr lang="ko-KR" altLang="en-US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낙뢰</a:t>
                      </a:r>
                      <a:r>
                        <a:rPr lang="en-US" altLang="ko-KR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 , </a:t>
                      </a:r>
                      <a:r>
                        <a:rPr lang="ko-KR" altLang="en-US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적용 단계라 </a:t>
                      </a:r>
                      <a:r>
                        <a:rPr lang="en-US" altLang="ko-KR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 메뉴 표시 향후 </a:t>
                      </a:r>
                      <a:r>
                        <a:rPr lang="en-US" altLang="ko-KR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HSR </a:t>
                      </a:r>
                      <a:r>
                        <a:rPr lang="ko-KR" altLang="en-US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적용된 </a:t>
                      </a:r>
                      <a:r>
                        <a:rPr lang="en-US" altLang="ko-KR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200" b="0" kern="120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 항목만 유지</a:t>
                      </a:r>
                      <a:endParaRPr lang="ko-KR" altLang="en-US" sz="1200" b="0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endParaRPr lang="ko-KR" altLang="en-US" sz="14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endParaRPr lang="ko-KR" altLang="en-US" sz="14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60676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endParaRPr lang="ko-KR" altLang="en-US" sz="14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endParaRPr lang="ko-KR" altLang="en-US" sz="14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endParaRPr lang="ko-KR" altLang="en-US" sz="14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744683" y="2217881"/>
          <a:ext cx="7744690" cy="3574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345"/>
                <a:gridCol w="3872345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spc="-3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개선 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spc="-3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개선 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2481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1" name="_x439111560" descr="EMB00001e1c357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2630" y="2955061"/>
            <a:ext cx="2979573" cy="2340260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_x439115880" descr="EMB00001e1c357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87383" y="2943325"/>
            <a:ext cx="2772308" cy="2342950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TextBox 8"/>
          <p:cNvSpPr txBox="1"/>
          <p:nvPr/>
        </p:nvSpPr>
        <p:spPr>
          <a:xfrm>
            <a:off x="477347" y="1249749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자료처리 프로그램 소스</a:t>
            </a:r>
            <a:endParaRPr lang="ko-KR" altLang="en-US" sz="1400" dirty="0"/>
          </a:p>
        </p:txBody>
      </p:sp>
      <p:sp>
        <p:nvSpPr>
          <p:cNvPr id="29" name="TextBox 10"/>
          <p:cNvSpPr txBox="1"/>
          <p:nvPr/>
        </p:nvSpPr>
        <p:spPr>
          <a:xfrm>
            <a:off x="4869835" y="1249749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웹 프로그램 소스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4942867" y="3683263"/>
            <a:ext cx="3811363" cy="18697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 smtClean="0"/>
              <a:t>자료처리 소스 최근 작업 진행한 </a:t>
            </a:r>
            <a:r>
              <a:rPr lang="en-US" altLang="ko-KR" sz="1100" dirty="0" smtClean="0"/>
              <a:t>HCI, HSR, FUZZY QC</a:t>
            </a:r>
            <a:r>
              <a:rPr lang="ko-KR" altLang="en-US" sz="1100" dirty="0" smtClean="0"/>
              <a:t>등 현행화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최신 소스 동기화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가 진행 안됨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endParaRPr lang="en-US" altLang="ko-KR" sz="11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 smtClean="0"/>
              <a:t>웹 프로그램 소스 부분은 상대적으로 변경사항이 적은 레이더 정보 서비스플랫폼이 현행화 진행 안됨</a:t>
            </a:r>
            <a:endParaRPr lang="en-US" altLang="ko-KR" sz="11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 smtClean="0"/>
              <a:t>매월 말 주기적인 점검 및 현행화 작업 계획</a:t>
            </a:r>
            <a:endParaRPr lang="ko-KR" altLang="en-US" sz="1100" dirty="0"/>
          </a:p>
        </p:txBody>
      </p:sp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 smtClean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</a:rPr>
              <a:t>형상관리 진행 현황</a:t>
            </a:r>
            <a:endParaRPr lang="ko-KR" altLang="en-US" sz="1800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497376" y="1646382"/>
          <a:ext cx="4239492" cy="4514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960399"/>
                <a:gridCol w="591312"/>
                <a:gridCol w="1627908"/>
              </a:tblGrid>
              <a:tr h="141865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대분류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중분류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현행화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865">
                <a:tc rowSpan="22"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KMA_DSTCRON</a:t>
                      </a:r>
                      <a:endParaRPr 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3D</a:t>
                      </a:r>
                      <a:endParaRPr 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O</a:t>
                      </a:r>
                      <a:endParaRPr 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3D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CAL_AREA_RAIN</a:t>
                      </a:r>
                      <a:endParaRPr 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O</a:t>
                      </a:r>
                      <a:endParaRPr 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CAL_AREA_RAIN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COMP</a:t>
                      </a:r>
                      <a:endParaRPr 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O</a:t>
                      </a:r>
                      <a:endParaRPr 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COMP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COMP_CROSS</a:t>
                      </a:r>
                      <a:endParaRPr 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O</a:t>
                      </a:r>
                      <a:endParaRPr 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COMP_CROSS 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DBT</a:t>
                      </a:r>
                      <a:endParaRPr 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O</a:t>
                      </a:r>
                      <a:endParaRPr 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DBT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관련</a:t>
                      </a:r>
                      <a:endParaRPr lang="ko-KR" altLang="en-US" sz="80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ETC</a:t>
                      </a:r>
                      <a:endParaRPr 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O</a:t>
                      </a:r>
                      <a:endParaRPr 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부수적인 업무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자료삭제 등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80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GVSR</a:t>
                      </a:r>
                      <a:endParaRPr lang="en-US" sz="80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O</a:t>
                      </a:r>
                      <a:endParaRPr 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GVSR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관련</a:t>
                      </a:r>
                      <a:endParaRPr lang="ko-KR" altLang="en-US" sz="80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HCI</a:t>
                      </a:r>
                      <a:endParaRPr 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X</a:t>
                      </a:r>
                      <a:endParaRPr 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HCI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4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HSR</a:t>
                      </a:r>
                      <a:endParaRPr lang="en-US" sz="80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X</a:t>
                      </a:r>
                      <a:endParaRPr 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HSR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4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LGC</a:t>
                      </a:r>
                      <a:endParaRPr lang="en-US" sz="80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O</a:t>
                      </a:r>
                      <a:endParaRPr 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LGC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LGT</a:t>
                      </a:r>
                      <a:endParaRPr lang="en-US" sz="80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O</a:t>
                      </a:r>
                      <a:endParaRPr 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LGT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MOBILE</a:t>
                      </a:r>
                      <a:endParaRPr lang="en-US" sz="80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O</a:t>
                      </a:r>
                      <a:endParaRPr 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MOBILE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MONITOR</a:t>
                      </a:r>
                      <a:endParaRPr lang="en-US" sz="80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O</a:t>
                      </a:r>
                      <a:endParaRPr 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부수적인 업무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자료삭제를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제외한 나머지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IMG</a:t>
                      </a:r>
                      <a:endParaRPr lang="en-US" sz="80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O</a:t>
                      </a:r>
                      <a:endParaRPr 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LGT 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이미지 처리</a:t>
                      </a:r>
                      <a:endParaRPr lang="ko-KR" alt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QC</a:t>
                      </a:r>
                      <a:endParaRPr 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X</a:t>
                      </a:r>
                      <a:endParaRPr 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QC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4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QI</a:t>
                      </a:r>
                      <a:endParaRPr lang="en-US" sz="80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O</a:t>
                      </a:r>
                      <a:endParaRPr 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QI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RAIN_EST</a:t>
                      </a:r>
                      <a:endParaRPr lang="en-US" sz="80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O</a:t>
                      </a:r>
                      <a:endParaRPr 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강수량 추정 관련</a:t>
                      </a:r>
                      <a:endParaRPr lang="ko-KR" alt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RAIN_FCT</a:t>
                      </a:r>
                      <a:endParaRPr lang="en-US" sz="80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O</a:t>
                      </a:r>
                      <a:endParaRPr 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강수량 예측 관련</a:t>
                      </a:r>
                      <a:endParaRPr lang="ko-KR" alt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SEND</a:t>
                      </a:r>
                      <a:endParaRPr lang="en-US" sz="80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O</a:t>
                      </a:r>
                      <a:endParaRPr 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프로그램이름에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SEND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단어가 명시된 경우</a:t>
                      </a:r>
                      <a:endParaRPr lang="ko-KR" alt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SRFW</a:t>
                      </a:r>
                      <a:endParaRPr lang="en-US" sz="80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O</a:t>
                      </a:r>
                      <a:endParaRPr 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SRFW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VAD</a:t>
                      </a:r>
                      <a:endParaRPr lang="en-US" sz="80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O</a:t>
                      </a:r>
                      <a:endParaRPr 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VAD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WIND</a:t>
                      </a:r>
                      <a:endParaRPr lang="en-US" sz="80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O</a:t>
                      </a:r>
                      <a:endParaRPr 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VSRF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5110016" y="1646382"/>
          <a:ext cx="3179619" cy="1402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944"/>
                <a:gridCol w="609600"/>
                <a:gridCol w="761075"/>
              </a:tblGrid>
              <a:tr h="141865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중분류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현행화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8514" marR="58514" marT="29257" marB="29257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865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레이더표출시스템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레이더 분석시스템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865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레이더센터홈페이지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865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레이더 정보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서비스플랫폼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865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우리동네 레이더 날씨 </a:t>
                      </a:r>
                      <a:r>
                        <a:rPr lang="ko-KR" altLang="en-US" sz="8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알리미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(App)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3/26 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 업로드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6507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66700" y="657224"/>
            <a:ext cx="8477250" cy="6651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000" b="1" spc="-150" smtClean="0">
                <a:solidFill>
                  <a:srgbClr val="1D314E"/>
                </a:solidFill>
              </a:rPr>
              <a:t>표</a:t>
            </a:r>
            <a:endParaRPr lang="ko-KR" altLang="en-US" sz="4000" b="1" spc="-150">
              <a:solidFill>
                <a:srgbClr val="1D314E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12173" y="1396999"/>
          <a:ext cx="8280916" cy="470808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{B301B821-A1FF-4177-AEE7-76D212191A09}</a:tableStyleId>
              </a:tblPr>
              <a:tblGrid>
                <a:gridCol w="1182988"/>
                <a:gridCol w="1182988"/>
                <a:gridCol w="1182988"/>
                <a:gridCol w="1182988"/>
                <a:gridCol w="1182988"/>
                <a:gridCol w="1182988"/>
                <a:gridCol w="1182988"/>
              </a:tblGrid>
              <a:tr h="128460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요청날짜</a:t>
                      </a:r>
                      <a:endParaRPr lang="ko-KR" altLang="en-US" sz="12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제공 날짜</a:t>
                      </a:r>
                      <a:endParaRPr lang="ko-KR" altLang="en-US" sz="12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요청기관</a:t>
                      </a:r>
                      <a:endParaRPr lang="ko-KR" altLang="en-US" sz="12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요청 담당자</a:t>
                      </a:r>
                      <a:endParaRPr lang="ko-KR" altLang="en-US" sz="12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요청 자료</a:t>
                      </a:r>
                      <a:endParaRPr lang="ko-KR" altLang="en-US" sz="12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분량</a:t>
                      </a:r>
                      <a:r>
                        <a:rPr lang="en-US" altLang="ko-KR" sz="12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사이즈</a:t>
                      </a:r>
                      <a:r>
                        <a:rPr lang="en-US" altLang="ko-KR" sz="12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2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전달방식</a:t>
                      </a:r>
                      <a:endParaRPr lang="ko-KR" altLang="en-US" sz="12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40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2018-01-29</a:t>
                      </a:r>
                      <a:endParaRPr lang="en-US" sz="11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2018-02-09</a:t>
                      </a:r>
                      <a:endParaRPr lang="en-US" sz="11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전북대학교 토목공학 </a:t>
                      </a:r>
                      <a:r>
                        <a:rPr lang="ko-KR" altLang="en-US" sz="1100" kern="0" spc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권</a:t>
                      </a:r>
                      <a:r>
                        <a:rPr lang="en-US" altLang="ko-KR" sz="1100" kern="0" spc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*</a:t>
                      </a:r>
                      <a:r>
                        <a:rPr lang="ko-KR" altLang="en-US" sz="1100" kern="0" spc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한 </a:t>
                      </a:r>
                      <a:r>
                        <a:rPr lang="ko-KR" altLang="en-US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교수</a:t>
                      </a:r>
                      <a:endParaRPr lang="ko-KR" altLang="en-US" sz="11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김</a:t>
                      </a:r>
                      <a:r>
                        <a:rPr lang="en-US" altLang="ko-KR" sz="1100" kern="0" spc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*</a:t>
                      </a:r>
                      <a:r>
                        <a:rPr lang="ko-KR" altLang="en-US" sz="1100" kern="0" spc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정</a:t>
                      </a:r>
                      <a:endParaRPr lang="ko-KR" altLang="en-US" sz="11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MAPLE CAPPI </a:t>
                      </a:r>
                      <a:r>
                        <a:rPr lang="ko-KR" altLang="en-US" sz="1100" kern="0" spc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자료 </a:t>
                      </a:r>
                      <a:r>
                        <a:rPr lang="en-US" altLang="ko-KR" sz="1100" kern="0" spc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(1024*1024</a:t>
                      </a:r>
                      <a:r>
                        <a:rPr lang="ko-KR" altLang="en-US" sz="1100" kern="0" spc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격자</a:t>
                      </a:r>
                      <a:r>
                        <a:rPr lang="en-US" altLang="ko-KR" sz="1100" kern="0" spc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10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RDR_MAPLE_CAPPI20_RAIN_</a:t>
                      </a:r>
                      <a:r>
                        <a:rPr lang="ko-KR" altLang="en-US" sz="1100" kern="0" spc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년월일</a:t>
                      </a:r>
                      <a:r>
                        <a:rPr lang="en-US" altLang="ko-KR" sz="1100" kern="0" spc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r>
                        <a:rPr lang="en-US" sz="1100" kern="0" spc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bin.gz</a:t>
                      </a:r>
                      <a:endParaRPr lang="en-US" sz="110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2017</a:t>
                      </a:r>
                      <a:r>
                        <a:rPr lang="ko-KR" altLang="en-US" sz="1100" kern="0" spc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년 전체</a:t>
                      </a:r>
                      <a:endParaRPr lang="ko-KR" altLang="en-US" sz="110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(???</a:t>
                      </a:r>
                      <a:r>
                        <a:rPr lang="en-US" sz="1100" kern="0" spc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GB)</a:t>
                      </a:r>
                      <a:endParaRPr lang="en-US" sz="110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HDD </a:t>
                      </a:r>
                      <a:r>
                        <a:rPr lang="ko-KR" altLang="en-US" sz="1100" kern="0" spc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우편배송</a:t>
                      </a:r>
                      <a:endParaRPr lang="ko-KR" altLang="en-US" sz="110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40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2018-02-19</a:t>
                      </a:r>
                      <a:endParaRPr lang="en-US" sz="11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2018-02-20</a:t>
                      </a:r>
                      <a:endParaRPr lang="en-US" sz="11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국립기상과학원 응용기상연구과</a:t>
                      </a:r>
                      <a:endParaRPr lang="ko-KR" altLang="en-US" sz="11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강</a:t>
                      </a:r>
                      <a:r>
                        <a:rPr lang="en-US" altLang="ko-KR" sz="1100" kern="0" spc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*</a:t>
                      </a:r>
                      <a:r>
                        <a:rPr lang="ko-KR" altLang="en-US" sz="1100" kern="0" spc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영</a:t>
                      </a:r>
                      <a:endParaRPr lang="ko-KR" altLang="en-US" sz="11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광덕산</a:t>
                      </a:r>
                      <a:r>
                        <a:rPr lang="en-US" altLang="ko-KR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</a:t>
                      </a:r>
                      <a:r>
                        <a:rPr lang="ko-KR" altLang="en-US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강릉 </a:t>
                      </a:r>
                      <a:r>
                        <a:rPr lang="en-US" altLang="ko-KR" sz="1100" kern="0" spc="0" dirty="0" err="1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uf</a:t>
                      </a:r>
                      <a:r>
                        <a:rPr lang="en-US" altLang="ko-KR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데이터</a:t>
                      </a:r>
                      <a:endParaRPr lang="ko-KR" altLang="en-US" sz="11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201220/25, 201303/13, 201504/07</a:t>
                      </a:r>
                      <a:endParaRPr lang="ko-KR" altLang="en-US" sz="11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4.9GB</a:t>
                      </a:r>
                      <a:endParaRPr lang="en-US" sz="11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Ftp </a:t>
                      </a:r>
                      <a:r>
                        <a:rPr lang="ko-KR" altLang="en-US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전송</a:t>
                      </a:r>
                      <a:endParaRPr lang="ko-KR" altLang="en-US" sz="11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2374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2018-02-14</a:t>
                      </a:r>
                      <a:endParaRPr lang="en-US" sz="11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2018-02-21</a:t>
                      </a:r>
                      <a:endParaRPr lang="en-US" sz="110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부경대학교</a:t>
                      </a:r>
                      <a:r>
                        <a:rPr lang="ko-KR" altLang="en-US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환경대기과학과 </a:t>
                      </a:r>
                      <a:r>
                        <a:rPr lang="ko-KR" altLang="en-US" sz="1100" kern="0" spc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이</a:t>
                      </a:r>
                      <a:r>
                        <a:rPr lang="en-US" altLang="ko-KR" sz="1100" kern="0" spc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*</a:t>
                      </a:r>
                      <a:r>
                        <a:rPr lang="ko-KR" altLang="en-US" sz="1100" kern="0" spc="0" dirty="0" err="1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인교수</a:t>
                      </a:r>
                      <a:endParaRPr lang="ko-KR" altLang="en-US" sz="11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유</a:t>
                      </a:r>
                      <a:r>
                        <a:rPr lang="en-US" altLang="ko-KR" sz="1100" kern="0" spc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*</a:t>
                      </a:r>
                      <a:r>
                        <a:rPr lang="ko-KR" altLang="en-US" sz="1100" kern="0" spc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환</a:t>
                      </a:r>
                      <a:endParaRPr lang="ko-KR" altLang="en-US" sz="11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낙뢰관측자료 </a:t>
                      </a:r>
                      <a:r>
                        <a:rPr lang="en-US" altLang="ko-KR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(2014</a:t>
                      </a:r>
                      <a:r>
                        <a:rPr lang="ko-KR" altLang="en-US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년 </a:t>
                      </a:r>
                      <a:r>
                        <a:rPr lang="en-US" altLang="ko-KR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~ </a:t>
                      </a:r>
                      <a:r>
                        <a:rPr lang="ko-KR" altLang="en-US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현재</a:t>
                      </a:r>
                      <a:r>
                        <a:rPr lang="en-US" altLang="ko-KR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) </a:t>
                      </a:r>
                      <a:r>
                        <a:rPr lang="ko-KR" altLang="en-US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신</a:t>
                      </a:r>
                      <a:r>
                        <a:rPr lang="en-US" altLang="ko-KR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lang="ko-KR" altLang="en-US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구</a:t>
                      </a:r>
                      <a:r>
                        <a:rPr lang="en-US" altLang="ko-KR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</a:t>
                      </a:r>
                      <a:endParaRPr lang="ko-KR" altLang="en-US" sz="11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포맷정보</a:t>
                      </a:r>
                      <a:r>
                        <a:rPr lang="ko-KR" altLang="en-US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en-US" altLang="ko-KR" sz="1100" kern="0" spc="0" dirty="0" err="1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hwp</a:t>
                      </a:r>
                      <a:r>
                        <a:rPr lang="ko-KR" altLang="en-US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파일</a:t>
                      </a:r>
                      <a:r>
                        <a:rPr lang="en-US" altLang="ko-KR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1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130MB</a:t>
                      </a:r>
                      <a:endParaRPr lang="en-US" sz="11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E-mail </a:t>
                      </a:r>
                      <a:r>
                        <a:rPr lang="ko-KR" altLang="en-US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전송</a:t>
                      </a:r>
                      <a:endParaRPr lang="ko-KR" altLang="en-US" sz="11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26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2018-05-11</a:t>
                      </a:r>
                      <a:endParaRPr lang="en-US" sz="11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2018-05-14</a:t>
                      </a:r>
                      <a:endParaRPr lang="en-US" sz="110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국립기상과학원 응용기상연구과</a:t>
                      </a:r>
                      <a:endParaRPr lang="ko-KR" altLang="en-US" sz="11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강</a:t>
                      </a:r>
                      <a:r>
                        <a:rPr lang="en-US" altLang="ko-KR" sz="1100" kern="0" spc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*</a:t>
                      </a:r>
                      <a:r>
                        <a:rPr lang="ko-KR" altLang="en-US" sz="1100" kern="0" spc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영</a:t>
                      </a:r>
                      <a:endParaRPr lang="ko-KR" altLang="en-US" sz="11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용인테스트베드 </a:t>
                      </a:r>
                      <a:r>
                        <a:rPr lang="en-US" altLang="ko-KR" sz="1100" kern="0" spc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QCD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2018.3.28 ~3.31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?</a:t>
                      </a:r>
                      <a:endParaRPr lang="ko-KR" altLang="en-US" sz="11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Ftp </a:t>
                      </a:r>
                      <a:r>
                        <a:rPr lang="ko-KR" altLang="en-US" sz="1100" kern="0" spc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전송</a:t>
                      </a:r>
                      <a:endParaRPr lang="ko-KR" altLang="en-US" sz="1100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79243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2018-06-05</a:t>
                      </a:r>
                      <a:endParaRPr lang="en-US" sz="110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2018-06-07</a:t>
                      </a:r>
                      <a:endParaRPr lang="en-US" sz="110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한국수자원공사</a:t>
                      </a:r>
                      <a:endParaRPr lang="ko-KR" altLang="en-US" sz="110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김</a:t>
                      </a:r>
                      <a:r>
                        <a:rPr lang="en-US" altLang="ko-KR" sz="1100" kern="0" spc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*</a:t>
                      </a:r>
                      <a:r>
                        <a:rPr lang="ko-KR" altLang="en-US" sz="1100" kern="0" spc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국</a:t>
                      </a:r>
                      <a:endParaRPr lang="ko-KR" altLang="en-US" sz="11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RAR 2017.12 ~ 2018.05</a:t>
                      </a:r>
                      <a:endParaRPr lang="en-US" sz="11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5.7GB</a:t>
                      </a:r>
                      <a:endParaRPr lang="en-US" sz="11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직접 내방 수령</a:t>
                      </a:r>
                      <a:endParaRPr lang="ko-KR" altLang="en-US" sz="11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4597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53"/>
          <p:cNvSpPr>
            <a:spLocks noGrp="1"/>
          </p:cNvSpPr>
          <p:nvPr>
            <p:ph type="title"/>
          </p:nvPr>
        </p:nvSpPr>
        <p:spPr>
          <a:xfrm>
            <a:off x="257174" y="609599"/>
            <a:ext cx="8486775" cy="7604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smtClean="0">
                <a:solidFill>
                  <a:srgbClr val="1D314E"/>
                </a:solidFill>
              </a:rPr>
              <a:t>일정</a:t>
            </a:r>
            <a:endParaRPr lang="ko-KR" altLang="en-US" sz="4000" b="1" spc="-150">
              <a:solidFill>
                <a:srgbClr val="1D314E"/>
              </a:solidFill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405244" y="2197100"/>
          <a:ext cx="8333511" cy="284556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36402"/>
                <a:gridCol w="1797839"/>
                <a:gridCol w="785610"/>
                <a:gridCol w="785610"/>
                <a:gridCol w="785610"/>
                <a:gridCol w="785610"/>
                <a:gridCol w="785610"/>
                <a:gridCol w="785610"/>
                <a:gridCol w="785610"/>
              </a:tblGrid>
              <a:tr h="208280">
                <a:tc rowSpan="2" gridSpan="2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세부일정</a:t>
                      </a: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월</a:t>
                      </a: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828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12</a:t>
                      </a: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월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월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월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월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월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월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월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 row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통합 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레이더정보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플랫폼 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유지보수 및 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개선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GIS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레이더분석시스템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현업적용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레이더분석시스템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레이더센터 홈페이지 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200">
                <a:tc rowSpan="2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형상관리 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형상관리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자료 외부 전송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5" name="직선 연결선 54"/>
          <p:cNvCxnSpPr/>
          <p:nvPr/>
        </p:nvCxnSpPr>
        <p:spPr>
          <a:xfrm>
            <a:off x="3273134" y="2982191"/>
            <a:ext cx="727366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293915" y="3439391"/>
            <a:ext cx="5413667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821382" y="3896592"/>
            <a:ext cx="3875809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내용 개체 틀 2"/>
          <p:cNvSpPr txBox="1">
            <a:spLocks/>
          </p:cNvSpPr>
          <p:nvPr/>
        </p:nvSpPr>
        <p:spPr>
          <a:xfrm>
            <a:off x="514125" y="5399578"/>
            <a:ext cx="8470547" cy="540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Char char="§"/>
            </a:pPr>
            <a:r>
              <a:rPr lang="ko-KR" altLang="en-US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웹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자료처리 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SW 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형상관리 등</a:t>
            </a:r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Wingdings" pitchFamily="2" charset="2"/>
              <a:buChar char="§"/>
            </a:pPr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8" name="직선 연결선 77"/>
          <p:cNvCxnSpPr/>
          <p:nvPr/>
        </p:nvCxnSpPr>
        <p:spPr>
          <a:xfrm>
            <a:off x="3283524" y="4800600"/>
            <a:ext cx="5413667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2536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역할 및 업무 소개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 유지보수 및 개선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SW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형상관리 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 요청 민원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향후 계획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smtClean="0">
                <a:solidFill>
                  <a:srgbClr val="1D314E"/>
                </a:solidFill>
              </a:rPr>
              <a:t>목차</a:t>
            </a:r>
            <a:endParaRPr lang="ko-KR" altLang="en-US" sz="2800" b="1">
              <a:solidFill>
                <a:srgbClr val="1D31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64474" y="2967668"/>
            <a:ext cx="2483371" cy="1703484"/>
            <a:chOff x="364474" y="3081969"/>
            <a:chExt cx="2483371" cy="1703484"/>
          </a:xfrm>
        </p:grpSpPr>
        <p:cxnSp>
          <p:nvCxnSpPr>
            <p:cNvPr id="23" name="직선 연결선 22"/>
            <p:cNvCxnSpPr/>
            <p:nvPr/>
          </p:nvCxnSpPr>
          <p:spPr>
            <a:xfrm flipV="1">
              <a:off x="366713" y="308196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364474" y="393370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364474" y="435956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364474" y="478543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V="1">
              <a:off x="364474" y="350783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부제목 2"/>
          <p:cNvSpPr txBox="1">
            <a:spLocks/>
          </p:cNvSpPr>
          <p:nvPr/>
        </p:nvSpPr>
        <p:spPr>
          <a:xfrm>
            <a:off x="255952" y="1765785"/>
            <a:ext cx="5173304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역할 및 업무 소개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1.1	</a:t>
            </a:r>
            <a:r>
              <a:rPr lang="ko-KR" altLang="en-US" sz="14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유지 보수 및 개선</a:t>
            </a:r>
            <a:endParaRPr lang="en-US" altLang="ko-KR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1.2	</a:t>
            </a:r>
            <a:r>
              <a:rPr lang="ko-KR" altLang="en-US" sz="14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형상관리 외</a:t>
            </a:r>
            <a:endParaRPr lang="en-US" altLang="ko-KR" sz="1400" b="1" spc="-5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r>
              <a:rPr lang="en-US" altLang="ko-KR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2.	</a:t>
            </a: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 유지보수 및 개선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en-US" altLang="ko-KR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SW </a:t>
            </a: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형상관리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 요청 민원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향후 계획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241300" y="139700"/>
            <a:ext cx="8547100" cy="90170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smtClean="0">
                <a:solidFill>
                  <a:srgbClr val="1D314E"/>
                </a:solidFill>
              </a:rPr>
              <a:t>목차</a:t>
            </a:r>
            <a:endParaRPr lang="ko-KR" altLang="en-US" sz="2800" b="1" dirty="0">
              <a:solidFill>
                <a:srgbClr val="1D31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364474" y="3381661"/>
            <a:ext cx="2481132" cy="1277618"/>
            <a:chOff x="364474" y="2650197"/>
            <a:chExt cx="2481132" cy="1277618"/>
          </a:xfrm>
        </p:grpSpPr>
        <p:cxnSp>
          <p:nvCxnSpPr>
            <p:cNvPr id="15" name="직선 연결선 14"/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364474" y="392779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역할 및 업무소개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	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 유지보수 및 개선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4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2.1	</a:t>
            </a:r>
            <a:r>
              <a:rPr lang="ko-KR" altLang="en-US" sz="14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통합 레이더정보 플랫폼 유지보수 및 개선 목록</a:t>
            </a:r>
            <a:endParaRPr lang="en-US" altLang="ko-KR" sz="14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4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2.2	</a:t>
            </a:r>
            <a:r>
              <a:rPr lang="ko-KR" altLang="en-US" sz="14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개선 전</a:t>
            </a:r>
            <a:r>
              <a:rPr lang="en-US" altLang="ko-KR" sz="14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후 화면 예시</a:t>
            </a:r>
            <a:endParaRPr lang="en-US" altLang="ko-KR" sz="1200" b="1" spc="-50" dirty="0" smtClean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en-US" altLang="ko-KR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SW </a:t>
            </a: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형상관리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 요청 민원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향후 계획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2800" b="1" smtClean="0">
                <a:solidFill>
                  <a:srgbClr val="1D314E"/>
                </a:solidFill>
              </a:rPr>
              <a:t>목차</a:t>
            </a:r>
            <a:endParaRPr lang="ko-KR" altLang="en-US" sz="2800" b="1">
              <a:solidFill>
                <a:srgbClr val="1D31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864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 flipV="1">
            <a:off x="364474" y="3921828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64474" y="4347694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364474" y="3495962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역할 및 업무소개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r>
              <a:rPr lang="en-US" altLang="ko-KR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.	</a:t>
            </a: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 유지보수 및 개선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en-US" altLang="ko-KR" sz="1600" b="1" spc="-50" dirty="0" smtClean="0">
                <a:latin typeface="나눔고딕" pitchFamily="50" charset="-127"/>
                <a:ea typeface="나눔고딕" pitchFamily="50" charset="-127"/>
              </a:rPr>
              <a:t>SW </a:t>
            </a:r>
            <a:r>
              <a:rPr lang="ko-KR" altLang="en-US" sz="1600" b="1" spc="-50" dirty="0" smtClean="0">
                <a:latin typeface="나눔고딕" pitchFamily="50" charset="-127"/>
                <a:ea typeface="나눔고딕" pitchFamily="50" charset="-127"/>
              </a:rPr>
              <a:t>형상관리</a:t>
            </a:r>
            <a:endParaRPr lang="en-US" altLang="ko-KR" sz="1600" b="1" spc="-50" dirty="0" smtClean="0"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4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3.1	</a:t>
            </a:r>
            <a:r>
              <a:rPr lang="ko-KR" altLang="en-US" sz="14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형상관리 진행 현황</a:t>
            </a:r>
            <a:endParaRPr lang="en-US" altLang="ko-KR" sz="14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 요청 민원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향후 계획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2800" b="1" smtClean="0">
                <a:solidFill>
                  <a:srgbClr val="1D314E"/>
                </a:solidFill>
              </a:rPr>
              <a:t>목차</a:t>
            </a:r>
            <a:endParaRPr lang="ko-KR" altLang="en-US" sz="2800" b="1">
              <a:solidFill>
                <a:srgbClr val="1D314E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373639" y="2284940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70174" y="2707506"/>
            <a:ext cx="2481132" cy="2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6864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 flipV="1">
            <a:off x="364474" y="2280050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64474" y="2705916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4474" y="3131782"/>
            <a:ext cx="2481132" cy="2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364474" y="1854184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역할 및 업무소개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r>
              <a:rPr lang="en-US" altLang="ko-KR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.	</a:t>
            </a: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 유지보수 및 개선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en-US" altLang="ko-KR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SW </a:t>
            </a: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형상관리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 smtClean="0">
                <a:latin typeface="나눔고딕" pitchFamily="50" charset="-127"/>
                <a:ea typeface="나눔고딕" pitchFamily="50" charset="-127"/>
              </a:rPr>
              <a:t>자료 요청 민원</a:t>
            </a:r>
            <a:endParaRPr lang="en-US" altLang="ko-KR" sz="1600" b="1" spc="-50" dirty="0" smtClean="0"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4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4.1	</a:t>
            </a:r>
            <a:r>
              <a:rPr lang="ko-KR" altLang="en-US" sz="14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 요청 민원 처리 내역</a:t>
            </a:r>
            <a:endParaRPr lang="en-US" altLang="ko-KR" sz="14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향후 계획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2800" b="1" smtClean="0">
                <a:solidFill>
                  <a:srgbClr val="1D314E"/>
                </a:solidFill>
              </a:rPr>
              <a:t>목차</a:t>
            </a:r>
            <a:endParaRPr lang="ko-KR" altLang="en-US" sz="2800" b="1">
              <a:solidFill>
                <a:srgbClr val="1D314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64474" y="4358250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64474" y="3932384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6864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 flipV="1">
            <a:off x="364474" y="2280050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64474" y="2705916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4474" y="3131782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364474" y="1854184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역할 및 업무소개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r>
              <a:rPr lang="en-US" altLang="ko-KR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.	</a:t>
            </a: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 유지보수 및 개선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en-US" altLang="ko-KR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SW </a:t>
            </a: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형상관리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 요청 민원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 smtClean="0">
                <a:latin typeface="나눔고딕" pitchFamily="50" charset="-127"/>
                <a:ea typeface="나눔고딕" pitchFamily="50" charset="-127"/>
              </a:rPr>
              <a:t>향후 계획</a:t>
            </a:r>
            <a:endParaRPr lang="en-US" altLang="ko-KR" sz="1600" b="1" spc="-50" dirty="0" smtClean="0"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4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5.1	</a:t>
            </a:r>
            <a:r>
              <a:rPr lang="ko-KR" altLang="en-US" sz="14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향후 계획 일정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2800" b="1" smtClean="0">
                <a:solidFill>
                  <a:srgbClr val="1D314E"/>
                </a:solidFill>
              </a:rPr>
              <a:t>목차</a:t>
            </a:r>
            <a:endParaRPr lang="ko-KR" altLang="en-US" sz="2800" b="1">
              <a:solidFill>
                <a:srgbClr val="1D314E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364474" y="3558308"/>
            <a:ext cx="2481132" cy="2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6864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326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역할 및 업무 소개</a:t>
            </a:r>
            <a:endParaRPr lang="en-US" altLang="ko-KR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 smtClean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</a:rPr>
              <a:t>유지보수 및 개선 </a:t>
            </a:r>
            <a:r>
              <a:rPr lang="en-US" altLang="ko-KR" sz="1800" spc="-150" dirty="0" smtClean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ko-KR" altLang="en-US" sz="1800" spc="-150" dirty="0" smtClean="0">
                <a:solidFill>
                  <a:schemeClr val="accent4">
                    <a:lumMod val="50000"/>
                  </a:schemeClr>
                </a:solidFill>
              </a:rPr>
              <a:t> 업무비중 </a:t>
            </a:r>
            <a:r>
              <a:rPr lang="en-US" altLang="ko-KR" sz="1800" spc="-150" dirty="0" smtClean="0">
                <a:solidFill>
                  <a:schemeClr val="accent4">
                    <a:lumMod val="50000"/>
                  </a:schemeClr>
                </a:solidFill>
              </a:rPr>
              <a:t>: 90%)</a:t>
            </a:r>
            <a:endParaRPr lang="ko-KR" altLang="en-US" sz="1800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2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12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07199" y="1184300"/>
            <a:ext cx="8470547" cy="54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Char char="§"/>
            </a:pPr>
            <a:r>
              <a:rPr lang="ko-KR" altLang="en-US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통합레이더정보 플랫폼 유지관리 및 개선</a:t>
            </a:r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_x179304600" descr="EMB000024f405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1138" y="1553778"/>
            <a:ext cx="3744416" cy="2794471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_x179305480" descr="EMB000024f405b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445" y="1899582"/>
            <a:ext cx="3926629" cy="2448667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263470" y="4572504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2. </a:t>
            </a:r>
            <a:r>
              <a:rPr kumimoji="0" lang="ko-KR" altLang="en-US" sz="20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형상관리</a:t>
            </a:r>
            <a:r>
              <a:rPr kumimoji="0" lang="ko-KR" altLang="en-US" sz="2000" b="1" i="0" u="none" strike="noStrike" kern="1200" cap="none" spc="-150" normalizeH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 </a:t>
            </a:r>
            <a:r>
              <a:rPr kumimoji="0" lang="ko-KR" altLang="en-US" sz="20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외 </a:t>
            </a:r>
            <a:r>
              <a:rPr kumimoji="0" lang="en-US" altLang="ko-KR" sz="18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(</a:t>
            </a:r>
            <a:r>
              <a:rPr kumimoji="0" lang="ko-KR" altLang="en-US" sz="18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 업무비중 </a:t>
            </a:r>
            <a:r>
              <a:rPr kumimoji="0" lang="en-US" altLang="ko-KR" sz="18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: 10%)</a:t>
            </a:r>
            <a:endParaRPr kumimoji="0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514125" y="5056678"/>
            <a:ext cx="8470547" cy="540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Char char="§"/>
            </a:pPr>
            <a:r>
              <a:rPr lang="ko-KR" altLang="en-US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웹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자료처리 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SW 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형상관리 등</a:t>
            </a:r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Wingdings" pitchFamily="2" charset="2"/>
              <a:buChar char="§"/>
            </a:pPr>
            <a:r>
              <a:rPr lang="en-US" altLang="ko-KR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자료 요청 민원</a:t>
            </a:r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Wingdings" pitchFamily="2" charset="2"/>
              <a:buChar char="§"/>
            </a:pPr>
            <a:r>
              <a:rPr lang="en-US" altLang="ko-KR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표출 개선 요청 처리</a:t>
            </a:r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326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역할 및 업무 소개</a:t>
            </a:r>
            <a:endParaRPr lang="en-US" altLang="ko-KR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2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12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30024" y="1244556"/>
          <a:ext cx="8136905" cy="4876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4056"/>
                <a:gridCol w="5181525"/>
                <a:gridCol w="245132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순번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수정내용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비고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1" dirty="0" smtClean="0">
                          <a:latin typeface="나눔고딕" pitchFamily="50" charset="-127"/>
                          <a:ea typeface="나눔고딕" pitchFamily="50" charset="-127"/>
                        </a:rPr>
                        <a:t>HSR </a:t>
                      </a:r>
                      <a:r>
                        <a:rPr lang="ko-KR" altLang="en-US" sz="1000" b="1" i="1" dirty="0" smtClean="0">
                          <a:latin typeface="나눔고딕" pitchFamily="50" charset="-127"/>
                          <a:ea typeface="나눔고딕" pitchFamily="50" charset="-127"/>
                        </a:rPr>
                        <a:t>적용 </a:t>
                      </a:r>
                      <a:r>
                        <a:rPr lang="en-US" altLang="ko-KR" sz="1000" b="1" i="1" dirty="0" smtClean="0">
                          <a:latin typeface="나눔고딕" pitchFamily="50" charset="-127"/>
                          <a:ea typeface="나눔고딕" pitchFamily="50" charset="-127"/>
                        </a:rPr>
                        <a:t>MAPLE </a:t>
                      </a:r>
                      <a:r>
                        <a:rPr lang="ko-KR" altLang="en-US" sz="1000" b="1" i="1" dirty="0" smtClean="0">
                          <a:latin typeface="나눔고딕" pitchFamily="50" charset="-127"/>
                          <a:ea typeface="나눔고딕" pitchFamily="50" charset="-127"/>
                        </a:rPr>
                        <a:t>표출</a:t>
                      </a:r>
                      <a:endParaRPr lang="ko-KR" altLang="en-US" sz="1000" b="1" i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i="1" dirty="0" smtClean="0">
                          <a:latin typeface="나눔고딕" pitchFamily="50" charset="-127"/>
                          <a:ea typeface="나눔고딕" pitchFamily="50" charset="-127"/>
                        </a:rPr>
                        <a:t>기존 </a:t>
                      </a:r>
                      <a:r>
                        <a:rPr lang="ko-KR" altLang="en-US" sz="1000" b="1" i="1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예보기술과</a:t>
                      </a:r>
                      <a:r>
                        <a:rPr lang="ko-KR" altLang="en-US" sz="1000" b="1" i="1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000" b="1" i="1" dirty="0" smtClean="0">
                          <a:latin typeface="나눔고딕" pitchFamily="50" charset="-127"/>
                          <a:ea typeface="나눔고딕" pitchFamily="50" charset="-127"/>
                        </a:rPr>
                        <a:t>MAPLE </a:t>
                      </a:r>
                      <a:r>
                        <a:rPr lang="ko-KR" altLang="en-US" sz="1000" b="1" i="1" dirty="0" smtClean="0">
                          <a:latin typeface="나눔고딕" pitchFamily="50" charset="-127"/>
                          <a:ea typeface="나눔고딕" pitchFamily="50" charset="-127"/>
                        </a:rPr>
                        <a:t>표출</a:t>
                      </a:r>
                      <a:endParaRPr lang="ko-KR" altLang="en-US" sz="1000" b="1" i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비교분석용으로 추가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향후 제거 계획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i="1" dirty="0" smtClean="0">
                          <a:latin typeface="나눔고딕" pitchFamily="50" charset="-127"/>
                          <a:ea typeface="나눔고딕" pitchFamily="50" charset="-127"/>
                        </a:rPr>
                        <a:t>레이더표출시스템 낙뢰 관련 기능 레이더분석시스템 이관</a:t>
                      </a:r>
                      <a:endParaRPr lang="ko-KR" altLang="en-US" sz="1000" b="1" i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소소 및 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DB 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테이블 이관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i="1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낙뢰원시</a:t>
                      </a:r>
                      <a:r>
                        <a:rPr lang="ko-KR" altLang="en-US" sz="1000" b="1" i="1" dirty="0" smtClean="0">
                          <a:latin typeface="나눔고딕" pitchFamily="50" charset="-127"/>
                          <a:ea typeface="나눔고딕" pitchFamily="50" charset="-127"/>
                        </a:rPr>
                        <a:t> 데이터 </a:t>
                      </a:r>
                      <a:r>
                        <a:rPr lang="en-US" altLang="ko-KR" sz="1000" b="1" i="1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000" b="1" i="1" dirty="0" smtClean="0">
                          <a:latin typeface="나눔고딕" pitchFamily="50" charset="-127"/>
                          <a:ea typeface="나눔고딕" pitchFamily="50" charset="-127"/>
                        </a:rPr>
                        <a:t>신</a:t>
                      </a:r>
                      <a:r>
                        <a:rPr lang="en-US" altLang="ko-KR" sz="1000" b="1" i="1" dirty="0" smtClean="0"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lang="ko-KR" altLang="en-US" sz="1000" b="1" i="1" dirty="0" smtClean="0">
                          <a:latin typeface="나눔고딕" pitchFamily="50" charset="-127"/>
                          <a:ea typeface="나눔고딕" pitchFamily="50" charset="-127"/>
                        </a:rPr>
                        <a:t>구</a:t>
                      </a:r>
                      <a:r>
                        <a:rPr lang="en-US" altLang="ko-KR" sz="1000" b="1" i="1" dirty="0" smtClean="0">
                          <a:latin typeface="나눔고딕" pitchFamily="50" charset="-127"/>
                          <a:ea typeface="나눔고딕" pitchFamily="50" charset="-127"/>
                        </a:rPr>
                        <a:t>) </a:t>
                      </a:r>
                      <a:r>
                        <a:rPr lang="ko-KR" altLang="en-US" sz="1000" b="1" i="1" dirty="0" smtClean="0">
                          <a:latin typeface="나눔고딕" pitchFamily="50" charset="-127"/>
                          <a:ea typeface="나눔고딕" pitchFamily="50" charset="-127"/>
                        </a:rPr>
                        <a:t>표출</a:t>
                      </a:r>
                      <a:endParaRPr lang="ko-KR" altLang="en-US" sz="1000" b="1" i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2015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년 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9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월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15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일 날짜로 신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구 구분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i="1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낙뢰심볼</a:t>
                      </a:r>
                      <a:r>
                        <a:rPr lang="ko-KR" altLang="en-US" sz="1000" b="1" i="1" dirty="0" smtClean="0">
                          <a:latin typeface="나눔고딕" pitchFamily="50" charset="-127"/>
                          <a:ea typeface="나눔고딕" pitchFamily="50" charset="-127"/>
                        </a:rPr>
                        <a:t> 표출 개선</a:t>
                      </a:r>
                      <a:endParaRPr lang="ko-KR" altLang="en-US" sz="1000" b="1" i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i="1" dirty="0" smtClean="0">
                          <a:latin typeface="나눔고딕" pitchFamily="50" charset="-127"/>
                          <a:ea typeface="나눔고딕" pitchFamily="50" charset="-127"/>
                        </a:rPr>
                        <a:t>외부사이트명 변경</a:t>
                      </a:r>
                      <a:endParaRPr lang="ko-KR" altLang="en-US" sz="1000" b="1" i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공군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미공군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연구용 사이트</a:t>
                      </a:r>
                      <a:r>
                        <a:rPr lang="ko-KR" altLang="en-US" sz="10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명칭 통일화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i="1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사이트명</a:t>
                      </a:r>
                      <a:r>
                        <a:rPr lang="ko-KR" altLang="en-US" sz="1000" b="1" i="1" dirty="0" smtClean="0">
                          <a:latin typeface="나눔고딕" pitchFamily="50" charset="-127"/>
                          <a:ea typeface="나눔고딕" pitchFamily="50" charset="-127"/>
                        </a:rPr>
                        <a:t> 순서 재 정렬</a:t>
                      </a:r>
                      <a:endParaRPr lang="ko-KR" altLang="en-US" sz="1000" b="1" i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DB </a:t>
                      </a:r>
                      <a:r>
                        <a:rPr lang="ko-KR" altLang="en-US" sz="1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컬럼추가</a:t>
                      </a:r>
                      <a:endParaRPr lang="ko-KR" altLang="en-US" sz="10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1" dirty="0" smtClean="0">
                          <a:latin typeface="나눔고딕" pitchFamily="50" charset="-127"/>
                          <a:ea typeface="나눔고딕" pitchFamily="50" charset="-127"/>
                        </a:rPr>
                        <a:t>품질관리 옵션 기본값 변경</a:t>
                      </a:r>
                      <a:endParaRPr lang="ko-KR" altLang="en-US" sz="1000" b="1" i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9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i="1" dirty="0" smtClean="0">
                          <a:latin typeface="나눔고딕" pitchFamily="50" charset="-127"/>
                          <a:ea typeface="나눔고딕" pitchFamily="50" charset="-127"/>
                        </a:rPr>
                        <a:t>사이트 정보에서 마우스 위치의 거리</a:t>
                      </a:r>
                      <a:r>
                        <a:rPr lang="en-US" altLang="ko-KR" sz="1000" b="1" i="1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000" b="1" i="1" dirty="0" smtClean="0">
                          <a:latin typeface="나눔고딕" pitchFamily="50" charset="-127"/>
                          <a:ea typeface="나눔고딕" pitchFamily="50" charset="-127"/>
                        </a:rPr>
                        <a:t>방위각 정보 표시</a:t>
                      </a:r>
                      <a:endParaRPr lang="ko-KR" altLang="en-US" sz="1000" b="1" i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신규 기능</a:t>
                      </a:r>
                      <a:r>
                        <a:rPr lang="en-US" altLang="ko-KR" sz="10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(</a:t>
                      </a:r>
                      <a:r>
                        <a:rPr lang="ko-KR" altLang="en-US" sz="10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정보분석 지원 기능</a:t>
                      </a:r>
                      <a:r>
                        <a:rPr lang="en-US" altLang="ko-KR" sz="10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10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i="1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웹브라우저</a:t>
                      </a:r>
                      <a:r>
                        <a:rPr lang="ko-KR" altLang="en-US" sz="1000" b="1" i="1" dirty="0" smtClean="0">
                          <a:latin typeface="나눔고딕" pitchFamily="50" charset="-127"/>
                          <a:ea typeface="나눔고딕" pitchFamily="50" charset="-127"/>
                        </a:rPr>
                        <a:t> 폭이 좁아졌을 때</a:t>
                      </a:r>
                      <a:r>
                        <a:rPr lang="en-US" altLang="ko-KR" sz="1000" b="1" i="1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000" b="1" i="1" dirty="0" smtClean="0">
                          <a:latin typeface="나눔고딕" pitchFamily="50" charset="-127"/>
                          <a:ea typeface="나눔고딕" pitchFamily="50" charset="-127"/>
                        </a:rPr>
                        <a:t>버튼 배치 및 구성 재배열</a:t>
                      </a:r>
                      <a:endParaRPr lang="ko-KR" altLang="en-US" sz="1000" b="1" i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11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i="1" dirty="0" smtClean="0">
                          <a:latin typeface="나눔고딕" pitchFamily="50" charset="-127"/>
                          <a:ea typeface="나눔고딕" pitchFamily="50" charset="-127"/>
                        </a:rPr>
                        <a:t>데이터 자동갱신 시 시간 일치 안되는 오류 수정</a:t>
                      </a:r>
                      <a:endParaRPr lang="ko-KR" altLang="en-US" sz="1000" b="1" i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자료 </a:t>
                      </a:r>
                      <a:r>
                        <a:rPr lang="ko-KR" altLang="en-US" sz="1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저장위치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 변경에 따른 현행화 </a:t>
                      </a:r>
                      <a:r>
                        <a:rPr lang="ko-KR" altLang="en-US" sz="1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미진행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12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i="1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낙뢰분포도</a:t>
                      </a:r>
                      <a:r>
                        <a:rPr lang="ko-KR" altLang="en-US" sz="1000" b="1" i="1" dirty="0" smtClean="0">
                          <a:latin typeface="나눔고딕" pitchFamily="50" charset="-127"/>
                          <a:ea typeface="나눔고딕" pitchFamily="50" charset="-127"/>
                        </a:rPr>
                        <a:t> 단위면적당 </a:t>
                      </a:r>
                      <a:r>
                        <a:rPr lang="en-US" altLang="ko-KR" sz="1000" b="1" i="1" dirty="0" smtClean="0">
                          <a:latin typeface="나눔고딕" pitchFamily="50" charset="-127"/>
                          <a:ea typeface="나눔고딕" pitchFamily="50" charset="-127"/>
                        </a:rPr>
                        <a:t>Hit </a:t>
                      </a:r>
                      <a:r>
                        <a:rPr lang="ko-KR" altLang="en-US" sz="1000" b="1" i="1" dirty="0" smtClean="0">
                          <a:latin typeface="나눔고딕" pitchFamily="50" charset="-127"/>
                          <a:ea typeface="나눔고딕" pitchFamily="50" charset="-127"/>
                        </a:rPr>
                        <a:t>수 오류 수정</a:t>
                      </a:r>
                      <a:endParaRPr lang="ko-KR" altLang="en-US" sz="1000" b="1" i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13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HSR 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레이더 영상 표출 기능 추가 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(50% 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진행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14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웹시스템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 자료처리 현황 모니터링 문제점 분석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현황 분석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15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에코 영상 강도 표시 할 때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확대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축소 시 마우스로 정보</a:t>
                      </a:r>
                      <a:r>
                        <a:rPr lang="ko-KR" altLang="en-US" sz="10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조회 시 강도 값이 차이 나는 것 수정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16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합성메뉴의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480km 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강수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한중일 데이터 자동갱신 안되는 것 수정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17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외부사이트 공군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수원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예천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군산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용인</a:t>
                      </a:r>
                      <a:r>
                        <a:rPr lang="en-US" altLang="ko-KR" sz="10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) </a:t>
                      </a:r>
                      <a:r>
                        <a:rPr lang="ko-KR" altLang="en-US" sz="10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데이터와 검색 시간 맞지 않는 것 수정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18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서버 사용자 계정관리 권한 현황 조사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현황 분석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19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서버자료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en-US" altLang="ko-KR" sz="1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fsnas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 이동 정리를 위한 절대 경로 및 </a:t>
                      </a:r>
                      <a:r>
                        <a:rPr lang="ko-KR" altLang="en-US" sz="1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심볼릭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 링크 현황 조사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현황 분석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3068</TotalTime>
  <Words>805</Words>
  <Application>Microsoft Office PowerPoint</Application>
  <PresentationFormat>화면 슬라이드 쇼(4:3)</PresentationFormat>
  <Paragraphs>348</Paragraphs>
  <Slides>15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굴림</vt:lpstr>
      <vt:lpstr>Arial</vt:lpstr>
      <vt:lpstr>나눔고딕</vt:lpstr>
      <vt:lpstr>Wingdings</vt:lpstr>
      <vt:lpstr>맑은 고딕</vt:lpstr>
      <vt:lpstr>Office 테마</vt:lpstr>
      <vt:lpstr>디자인 사용자 지정</vt:lpstr>
      <vt:lpstr>’18년 하반기 통합레이더정보 플랫폼 유지보수 및 개선</vt:lpstr>
      <vt:lpstr>목차</vt:lpstr>
      <vt:lpstr>목차</vt:lpstr>
      <vt:lpstr>목차</vt:lpstr>
      <vt:lpstr>목차</vt:lpstr>
      <vt:lpstr>목차</vt:lpstr>
      <vt:lpstr>목차</vt:lpstr>
      <vt:lpstr>1. 유지보수 및 개선 ( 업무비중 : 90%)</vt:lpstr>
      <vt:lpstr>슬라이드 9</vt:lpstr>
      <vt:lpstr>슬라이드 10</vt:lpstr>
      <vt:lpstr>슬라이드 11</vt:lpstr>
      <vt:lpstr>- 형상관리 진행 현황</vt:lpstr>
      <vt:lpstr>표</vt:lpstr>
      <vt:lpstr>일정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김언식</cp:lastModifiedBy>
  <cp:revision>85</cp:revision>
  <cp:lastPrinted>2011-08-28T13:13:29Z</cp:lastPrinted>
  <dcterms:created xsi:type="dcterms:W3CDTF">2011-08-24T01:05:33Z</dcterms:created>
  <dcterms:modified xsi:type="dcterms:W3CDTF">2018-11-25T05:58:00Z</dcterms:modified>
</cp:coreProperties>
</file>