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10080625" cy="7559675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04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EC1B-7CB0-41FB-8B1B-98C7192CB49C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1035-35F3-47FD-8524-D80445BBE2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19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81035-35F3-47FD-8524-D80445BBE2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89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81035-35F3-47FD-8524-D80445BBE2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78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81035-35F3-47FD-8524-D80445BBE2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87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81035-35F3-47FD-8524-D80445BBE2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7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81035-35F3-47FD-8524-D80445BBE2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2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81035-35F3-47FD-8524-D80445BBE2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52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81035-35F3-47FD-8524-D80445BBE2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21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81035-35F3-47FD-8524-D80445BBE2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41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圖片 37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請按滑鼠，編輯大綱文字格式。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第二個大綱層次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第三個大綱層次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第四個大綱層次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第五個大綱層次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第六個大綱層次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第七個大綱層次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&lt;日期/時間&gt;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spc="-1">
                <a:latin typeface="Times New Roman"/>
              </a:rPr>
              <a:t>&lt;頁尾&gt;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25FCF19-C705-443C-B06E-6AB343554AF4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/>
          <p:cNvPicPr/>
          <p:nvPr/>
        </p:nvPicPr>
        <p:blipFill>
          <a:blip r:embed="rId3"/>
          <a:stretch/>
        </p:blipFill>
        <p:spPr>
          <a:xfrm>
            <a:off x="5544000" y="0"/>
            <a:ext cx="460080" cy="1008000"/>
          </a:xfrm>
          <a:prstGeom prst="rect">
            <a:avLst/>
          </a:prstGeom>
          <a:ln>
            <a:noFill/>
          </a:ln>
        </p:spPr>
      </p:pic>
      <p:pic>
        <p:nvPicPr>
          <p:cNvPr id="42" name="圖片 41"/>
          <p:cNvPicPr/>
          <p:nvPr/>
        </p:nvPicPr>
        <p:blipFill>
          <a:blip r:embed="rId4"/>
          <a:stretch/>
        </p:blipFill>
        <p:spPr>
          <a:xfrm>
            <a:off x="2628000" y="0"/>
            <a:ext cx="817920" cy="82800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3492000" y="288000"/>
            <a:ext cx="187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2"/>
          <p:cNvSpPr txBox="1"/>
          <p:nvPr/>
        </p:nvSpPr>
        <p:spPr>
          <a:xfrm>
            <a:off x="2520000" y="1008000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>
                <a:latin typeface="Arial"/>
              </a:rPr>
              <a:t>100.65</a:t>
            </a:r>
            <a:endParaRPr/>
          </a:p>
        </p:txBody>
      </p:sp>
      <p:sp>
        <p:nvSpPr>
          <p:cNvPr id="45" name="TextShape 3"/>
          <p:cNvSpPr txBox="1"/>
          <p:nvPr/>
        </p:nvSpPr>
        <p:spPr>
          <a:xfrm>
            <a:off x="5436000" y="1008000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>
                <a:latin typeface="Arial"/>
              </a:rPr>
              <a:t>LCU7</a:t>
            </a:r>
            <a:endParaRPr/>
          </a:p>
        </p:txBody>
      </p:sp>
      <p:sp>
        <p:nvSpPr>
          <p:cNvPr id="46" name="TextShape 4"/>
          <p:cNvSpPr txBox="1"/>
          <p:nvPr/>
        </p:nvSpPr>
        <p:spPr>
          <a:xfrm>
            <a:off x="180000" y="1750680"/>
            <a:ext cx="9612000" cy="123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基礎設定:</a:t>
            </a:r>
            <a:endParaRPr/>
          </a:p>
          <a:p>
            <a:r>
              <a:rPr lang="en-US" sz="1800" spc="-1">
                <a:latin typeface="Arial"/>
              </a:rPr>
              <a:t>65.SMD_DEVICE設定DEVICE_TYPE</a:t>
            </a:r>
            <a:endParaRPr/>
          </a:p>
          <a:p>
            <a:r>
              <a:rPr lang="en-US" sz="1800" spc="-1">
                <a:latin typeface="Arial"/>
              </a:rPr>
              <a:t>65主機建立與DEVICE_TYPE的HID相同名稱的目錄</a:t>
            </a:r>
            <a:endParaRPr/>
          </a:p>
          <a:p>
            <a:r>
              <a:rPr lang="en-US" sz="1800" spc="-1">
                <a:latin typeface="Arial"/>
              </a:rPr>
              <a:t>將所需程式和Scripts放入目錄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46"/>
          <p:cNvPicPr/>
          <p:nvPr/>
        </p:nvPicPr>
        <p:blipFill>
          <a:blip r:embed="rId3"/>
          <a:stretch/>
        </p:blipFill>
        <p:spPr>
          <a:xfrm>
            <a:off x="5544000" y="0"/>
            <a:ext cx="460080" cy="1008000"/>
          </a:xfrm>
          <a:prstGeom prst="rect">
            <a:avLst/>
          </a:prstGeom>
          <a:ln>
            <a:noFill/>
          </a:ln>
        </p:spPr>
      </p:pic>
      <p:pic>
        <p:nvPicPr>
          <p:cNvPr id="48" name="圖片 47"/>
          <p:cNvPicPr/>
          <p:nvPr/>
        </p:nvPicPr>
        <p:blipFill>
          <a:blip r:embed="rId4"/>
          <a:stretch/>
        </p:blipFill>
        <p:spPr>
          <a:xfrm>
            <a:off x="2628000" y="0"/>
            <a:ext cx="817920" cy="828000"/>
          </a:xfrm>
          <a:prstGeom prst="rect">
            <a:avLst/>
          </a:prstGeom>
          <a:ln>
            <a:noFill/>
          </a:ln>
        </p:spPr>
      </p:pic>
      <p:sp>
        <p:nvSpPr>
          <p:cNvPr id="49" name="Line 1"/>
          <p:cNvSpPr/>
          <p:nvPr/>
        </p:nvSpPr>
        <p:spPr>
          <a:xfrm>
            <a:off x="3492000" y="288000"/>
            <a:ext cx="187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TextShape 2"/>
          <p:cNvSpPr txBox="1"/>
          <p:nvPr/>
        </p:nvSpPr>
        <p:spPr>
          <a:xfrm>
            <a:off x="2520000" y="1008000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>
                <a:latin typeface="Arial"/>
              </a:rPr>
              <a:t>100.65</a:t>
            </a:r>
            <a:endParaRPr/>
          </a:p>
        </p:txBody>
      </p:sp>
      <p:sp>
        <p:nvSpPr>
          <p:cNvPr id="51" name="TextShape 3"/>
          <p:cNvSpPr txBox="1"/>
          <p:nvPr/>
        </p:nvSpPr>
        <p:spPr>
          <a:xfrm>
            <a:off x="5436000" y="1008000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>
                <a:latin typeface="Arial"/>
              </a:rPr>
              <a:t>LCU7</a:t>
            </a:r>
            <a:endParaRPr/>
          </a:p>
        </p:txBody>
      </p:sp>
      <p:sp>
        <p:nvSpPr>
          <p:cNvPr id="52" name="TextShape 4"/>
          <p:cNvSpPr txBox="1"/>
          <p:nvPr/>
        </p:nvSpPr>
        <p:spPr>
          <a:xfrm>
            <a:off x="180000" y="1501560"/>
            <a:ext cx="9612000" cy="1175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主檔更新:</a:t>
            </a:r>
            <a:endParaRPr/>
          </a:p>
          <a:p>
            <a:r>
              <a:rPr lang="en-US" sz="1800" spc="-1">
                <a:latin typeface="Arial"/>
              </a:rPr>
              <a:t>Example:上傳商品主檔0021</a:t>
            </a:r>
            <a:endParaRPr/>
          </a:p>
          <a:p>
            <a:r>
              <a:rPr lang="en-US" sz="1800" spc="-1">
                <a:latin typeface="Arial"/>
              </a:rPr>
              <a:t>1. LCU7_Put.exe "0021" "PC4LCUDAS"(spLCU7_GET_0021)</a:t>
            </a:r>
            <a:endParaRPr/>
          </a:p>
          <a:p>
            <a:r>
              <a:rPr lang="en-US" sz="1800" spc="-1">
                <a:latin typeface="Arial"/>
              </a:rPr>
              <a:t>2. spSMD_DCS_XSC_TO_LCU</a:t>
            </a:r>
            <a:endParaRPr/>
          </a:p>
        </p:txBody>
      </p:sp>
      <p:sp>
        <p:nvSpPr>
          <p:cNvPr id="54" name="CustomShape 6"/>
          <p:cNvSpPr/>
          <p:nvPr/>
        </p:nvSpPr>
        <p:spPr>
          <a:xfrm>
            <a:off x="662040" y="2880000"/>
            <a:ext cx="1260000" cy="1008000"/>
          </a:xfrm>
          <a:prstGeom prst="flowChartDocumen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 dirty="0">
                <a:solidFill>
                  <a:srgbClr val="FFFFFF"/>
                </a:solidFill>
                <a:latin typeface="Arial"/>
              </a:rPr>
              <a:t>SMD_ITEM</a:t>
            </a:r>
            <a:endParaRPr dirty="0"/>
          </a:p>
          <a:p>
            <a:pPr algn="ctr"/>
            <a:r>
              <a:rPr lang="en-US" sz="1800" spc="-1" dirty="0">
                <a:solidFill>
                  <a:srgbClr val="FFFFFF"/>
                </a:solidFill>
                <a:latin typeface="Arial"/>
              </a:rPr>
              <a:t>&amp; Others</a:t>
            </a:r>
            <a:endParaRPr dirty="0"/>
          </a:p>
        </p:txBody>
      </p:sp>
      <p:sp>
        <p:nvSpPr>
          <p:cNvPr id="59" name="Line 10"/>
          <p:cNvSpPr/>
          <p:nvPr/>
        </p:nvSpPr>
        <p:spPr>
          <a:xfrm>
            <a:off x="1292040" y="3888000"/>
            <a:ext cx="0" cy="674786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3"/>
          <p:cNvSpPr/>
          <p:nvPr/>
        </p:nvSpPr>
        <p:spPr>
          <a:xfrm>
            <a:off x="662040" y="4868808"/>
            <a:ext cx="2268000" cy="481262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 dirty="0" smtClean="0">
                <a:solidFill>
                  <a:srgbClr val="FFFFFF"/>
                </a:solidFill>
                <a:latin typeface="Arial"/>
              </a:rPr>
              <a:t>spLCU7_GET_0021</a:t>
            </a:r>
            <a:endParaRPr dirty="0"/>
          </a:p>
        </p:txBody>
      </p:sp>
      <p:pic>
        <p:nvPicPr>
          <p:cNvPr id="16" name="圖片 15"/>
          <p:cNvPicPr/>
          <p:nvPr/>
        </p:nvPicPr>
        <p:blipFill>
          <a:blip r:embed="rId5"/>
          <a:stretch/>
        </p:blipFill>
        <p:spPr>
          <a:xfrm>
            <a:off x="3475492" y="5029895"/>
            <a:ext cx="669960" cy="624240"/>
          </a:xfrm>
          <a:prstGeom prst="rect">
            <a:avLst/>
          </a:prstGeom>
          <a:ln>
            <a:noFill/>
          </a:ln>
        </p:spPr>
      </p:pic>
      <p:sp>
        <p:nvSpPr>
          <p:cNvPr id="17" name="TextShape 16"/>
          <p:cNvSpPr txBox="1"/>
          <p:nvPr/>
        </p:nvSpPr>
        <p:spPr>
          <a:xfrm>
            <a:off x="3011962" y="5654135"/>
            <a:ext cx="1749960" cy="39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 dirty="0" smtClean="0">
                <a:latin typeface="Arial"/>
              </a:rPr>
              <a:t>HST0021.TXT</a:t>
            </a:r>
            <a:endParaRPr dirty="0"/>
          </a:p>
        </p:txBody>
      </p:sp>
      <p:sp>
        <p:nvSpPr>
          <p:cNvPr id="18" name="CustomShape 13"/>
          <p:cNvSpPr/>
          <p:nvPr/>
        </p:nvSpPr>
        <p:spPr>
          <a:xfrm>
            <a:off x="662040" y="4562786"/>
            <a:ext cx="4072675" cy="299333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 dirty="0" smtClean="0">
                <a:solidFill>
                  <a:srgbClr val="FFFFFF"/>
                </a:solidFill>
                <a:latin typeface="Arial"/>
              </a:rPr>
              <a:t>LCU7_Put</a:t>
            </a:r>
            <a:endParaRPr dirty="0"/>
          </a:p>
        </p:txBody>
      </p:sp>
      <p:sp>
        <p:nvSpPr>
          <p:cNvPr id="19" name="Line 15"/>
          <p:cNvSpPr/>
          <p:nvPr/>
        </p:nvSpPr>
        <p:spPr>
          <a:xfrm>
            <a:off x="2950466" y="5342406"/>
            <a:ext cx="546914" cy="766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文字方塊 19"/>
          <p:cNvSpPr txBox="1"/>
          <p:nvPr/>
        </p:nvSpPr>
        <p:spPr>
          <a:xfrm>
            <a:off x="2930041" y="4976906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endParaRPr lang="zh-TW" altLang="en-US" dirty="0"/>
          </a:p>
        </p:txBody>
      </p:sp>
      <p:sp>
        <p:nvSpPr>
          <p:cNvPr id="21" name="流程圖: 磁碟 20"/>
          <p:cNvSpPr/>
          <p:nvPr/>
        </p:nvSpPr>
        <p:spPr>
          <a:xfrm>
            <a:off x="8784728" y="4353926"/>
            <a:ext cx="719833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FTP</a:t>
            </a:r>
            <a:endParaRPr lang="zh-TW" altLang="en-US" dirty="0"/>
          </a:p>
        </p:txBody>
      </p:sp>
      <p:sp>
        <p:nvSpPr>
          <p:cNvPr id="22" name="Line 15"/>
          <p:cNvSpPr/>
          <p:nvPr/>
        </p:nvSpPr>
        <p:spPr>
          <a:xfrm flipV="1">
            <a:off x="4734715" y="4678893"/>
            <a:ext cx="4050013" cy="2352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" name="群組 22"/>
          <p:cNvGrpSpPr/>
          <p:nvPr/>
        </p:nvGrpSpPr>
        <p:grpSpPr>
          <a:xfrm>
            <a:off x="5774040" y="4712452"/>
            <a:ext cx="3081960" cy="1755945"/>
            <a:chOff x="1885751" y="3080205"/>
            <a:chExt cx="3081960" cy="1755945"/>
          </a:xfrm>
        </p:grpSpPr>
        <p:sp>
          <p:nvSpPr>
            <p:cNvPr id="24" name="文字方塊 23"/>
            <p:cNvSpPr txBox="1"/>
            <p:nvPr/>
          </p:nvSpPr>
          <p:spPr>
            <a:xfrm>
              <a:off x="1885751" y="3635821"/>
              <a:ext cx="3081960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anonymous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PUT HST0021.TXT HST0021.TXT.TMP</a:t>
              </a:r>
            </a:p>
            <a:p>
              <a:r>
                <a:rPr lang="en-US" altLang="zh-TW" sz="1200" dirty="0"/>
                <a:t>REN HST0021.TXT.TMP HST0021.TXT</a:t>
              </a:r>
            </a:p>
            <a:p>
              <a:r>
                <a:rPr lang="en-US" altLang="zh-TW" sz="1200" dirty="0"/>
                <a:t>STATUS</a:t>
              </a:r>
            </a:p>
            <a:p>
              <a:r>
                <a:rPr lang="en-US" altLang="zh-TW" sz="1200" dirty="0"/>
                <a:t>BYE</a:t>
              </a:r>
            </a:p>
          </p:txBody>
        </p:sp>
        <p:cxnSp>
          <p:nvCxnSpPr>
            <p:cNvPr id="25" name="直線單箭頭接點 24"/>
            <p:cNvCxnSpPr>
              <a:stCxn id="24" idx="0"/>
            </p:cNvCxnSpPr>
            <p:nvPr/>
          </p:nvCxnSpPr>
          <p:spPr>
            <a:xfrm flipH="1" flipV="1">
              <a:off x="2969597" y="3080205"/>
              <a:ext cx="457134" cy="5556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5"/>
          <p:cNvSpPr txBox="1"/>
          <p:nvPr/>
        </p:nvSpPr>
        <p:spPr>
          <a:xfrm>
            <a:off x="218019" y="251445"/>
            <a:ext cx="9612000" cy="187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1800" spc="-1" dirty="0" err="1">
                <a:latin typeface="Arial"/>
              </a:rPr>
              <a:t>分揀指示上傳</a:t>
            </a:r>
            <a:r>
              <a:rPr lang="en-US" sz="1800" spc="-1" dirty="0">
                <a:latin typeface="Arial"/>
              </a:rPr>
              <a:t>:</a:t>
            </a:r>
            <a:endParaRPr dirty="0"/>
          </a:p>
          <a:p>
            <a:r>
              <a:rPr lang="en-US" sz="1800" spc="-1" dirty="0">
                <a:latin typeface="Arial"/>
              </a:rPr>
              <a:t>Example</a:t>
            </a:r>
            <a:r>
              <a:rPr lang="en-US" sz="1800" spc="-1" dirty="0" smtClean="0">
                <a:latin typeface="Arial"/>
              </a:rPr>
              <a:t>:</a:t>
            </a:r>
            <a:r>
              <a:rPr lang="zh-TW" altLang="en-US" spc="-1" dirty="0">
                <a:latin typeface="Arial"/>
              </a:rPr>
              <a:t>上傳分揀</a:t>
            </a:r>
            <a:r>
              <a:rPr lang="zh-TW" altLang="en-US" spc="-1" dirty="0" smtClean="0">
                <a:latin typeface="Arial"/>
              </a:rPr>
              <a:t>指示</a:t>
            </a:r>
            <a:r>
              <a:rPr lang="en-US" altLang="zh-TW" spc="-1" dirty="0" smtClean="0">
                <a:latin typeface="Arial"/>
              </a:rPr>
              <a:t>0023, 0025</a:t>
            </a:r>
            <a:endParaRPr dirty="0"/>
          </a:p>
          <a:p>
            <a:r>
              <a:rPr lang="en-US" sz="1800" spc="-1" dirty="0">
                <a:latin typeface="Arial"/>
              </a:rPr>
              <a:t>1. LCU7_Put.exe "0023" "PC4LCUDAS" "2015/09/25"(spLCU7_GET_0023)</a:t>
            </a:r>
            <a:endParaRPr dirty="0"/>
          </a:p>
          <a:p>
            <a:r>
              <a:rPr lang="en-US" sz="1800" spc="-1" dirty="0">
                <a:latin typeface="Arial"/>
              </a:rPr>
              <a:t>2. </a:t>
            </a:r>
            <a:r>
              <a:rPr lang="en-US" sz="1800" spc="-1" dirty="0" err="1">
                <a:latin typeface="Arial"/>
              </a:rPr>
              <a:t>XSC分揀作業中進行</a:t>
            </a:r>
            <a:r>
              <a:rPr lang="en-US" sz="1800" spc="-1" dirty="0">
                <a:latin typeface="Arial"/>
              </a:rPr>
              <a:t>[</a:t>
            </a:r>
            <a:r>
              <a:rPr lang="en-US" sz="1800" spc="-1" dirty="0" err="1">
                <a:latin typeface="Arial"/>
              </a:rPr>
              <a:t>上傳</a:t>
            </a:r>
            <a:r>
              <a:rPr lang="en-US" sz="1800" spc="-1" dirty="0">
                <a:latin typeface="Arial"/>
              </a:rPr>
              <a:t>/修正LCU7] &amp; [更新LCU7主檔資料](</a:t>
            </a:r>
            <a:r>
              <a:rPr lang="en-US" sz="1800" spc="-1" dirty="0" err="1">
                <a:latin typeface="Arial"/>
              </a:rPr>
              <a:t>spSMD_DCS_XSC_TO_LCU</a:t>
            </a:r>
            <a:r>
              <a:rPr lang="en-US" sz="1800" spc="-1" dirty="0">
                <a:latin typeface="Arial"/>
              </a:rPr>
              <a:t>)</a:t>
            </a:r>
            <a:endParaRPr dirty="0"/>
          </a:p>
          <a:p>
            <a:r>
              <a:rPr lang="en-US" sz="1800" spc="-1" dirty="0">
                <a:latin typeface="Arial"/>
              </a:rPr>
              <a:t>3. </a:t>
            </a:r>
            <a:r>
              <a:rPr lang="en-US" sz="1800" spc="-1" dirty="0" err="1">
                <a:latin typeface="Arial"/>
              </a:rPr>
              <a:t>PC廠主機端排程程式ProduceToLCU</a:t>
            </a:r>
            <a:r>
              <a:rPr lang="en-US" sz="1800" spc="-1" dirty="0">
                <a:latin typeface="Arial"/>
              </a:rPr>
              <a:t> </a:t>
            </a:r>
            <a:endParaRPr dirty="0"/>
          </a:p>
        </p:txBody>
      </p:sp>
      <p:sp>
        <p:nvSpPr>
          <p:cNvPr id="5" name="CustomShape 12"/>
          <p:cNvSpPr/>
          <p:nvPr/>
        </p:nvSpPr>
        <p:spPr>
          <a:xfrm>
            <a:off x="218019" y="3995861"/>
            <a:ext cx="2304000" cy="1008000"/>
          </a:xfrm>
          <a:prstGeom prst="flowChartDocumen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 dirty="0">
                <a:solidFill>
                  <a:srgbClr val="FFFFFF"/>
                </a:solidFill>
                <a:latin typeface="Arial"/>
              </a:rPr>
              <a:t>SMD_DCS_LCU_PD </a:t>
            </a:r>
            <a:endParaRPr dirty="0"/>
          </a:p>
          <a:p>
            <a:pPr algn="ctr"/>
            <a:r>
              <a:rPr lang="en-US" sz="1800" spc="-1" dirty="0">
                <a:solidFill>
                  <a:srgbClr val="FFFFFF"/>
                </a:solidFill>
                <a:latin typeface="Arial"/>
              </a:rPr>
              <a:t>&amp; Others</a:t>
            </a:r>
            <a:endParaRPr dirty="0"/>
          </a:p>
        </p:txBody>
      </p:sp>
      <p:sp>
        <p:nvSpPr>
          <p:cNvPr id="6" name="CustomShape 13"/>
          <p:cNvSpPr/>
          <p:nvPr/>
        </p:nvSpPr>
        <p:spPr>
          <a:xfrm>
            <a:off x="3105729" y="4274707"/>
            <a:ext cx="2268000" cy="481262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>
                <a:solidFill>
                  <a:srgbClr val="FFFFFF"/>
                </a:solidFill>
                <a:latin typeface="Arial"/>
              </a:rPr>
              <a:t>spLCU7_GET_0023</a:t>
            </a:r>
            <a:endParaRPr/>
          </a:p>
        </p:txBody>
      </p:sp>
      <p:sp>
        <p:nvSpPr>
          <p:cNvPr id="7" name="Line 14"/>
          <p:cNvSpPr/>
          <p:nvPr/>
        </p:nvSpPr>
        <p:spPr>
          <a:xfrm flipH="1">
            <a:off x="1402025" y="3534497"/>
            <a:ext cx="0" cy="46136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15"/>
          <p:cNvSpPr/>
          <p:nvPr/>
        </p:nvSpPr>
        <p:spPr>
          <a:xfrm>
            <a:off x="2560603" y="4316334"/>
            <a:ext cx="51770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圖片 8"/>
          <p:cNvPicPr/>
          <p:nvPr/>
        </p:nvPicPr>
        <p:blipFill>
          <a:blip r:embed="rId3"/>
          <a:stretch/>
        </p:blipFill>
        <p:spPr>
          <a:xfrm>
            <a:off x="5919181" y="4435794"/>
            <a:ext cx="669960" cy="624240"/>
          </a:xfrm>
          <a:prstGeom prst="rect">
            <a:avLst/>
          </a:prstGeom>
          <a:ln>
            <a:noFill/>
          </a:ln>
        </p:spPr>
      </p:pic>
      <p:sp>
        <p:nvSpPr>
          <p:cNvPr id="10" name="TextShape 16"/>
          <p:cNvSpPr txBox="1"/>
          <p:nvPr/>
        </p:nvSpPr>
        <p:spPr>
          <a:xfrm>
            <a:off x="5455651" y="5060034"/>
            <a:ext cx="1749960" cy="39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 dirty="0">
                <a:latin typeface="Arial"/>
              </a:rPr>
              <a:t>HST0023.TXT</a:t>
            </a:r>
            <a:endParaRPr dirty="0"/>
          </a:p>
        </p:txBody>
      </p:sp>
      <p:sp>
        <p:nvSpPr>
          <p:cNvPr id="11" name="CustomShape 13"/>
          <p:cNvSpPr/>
          <p:nvPr/>
        </p:nvSpPr>
        <p:spPr>
          <a:xfrm>
            <a:off x="3105729" y="3968685"/>
            <a:ext cx="4072675" cy="299333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 dirty="0" smtClean="0">
                <a:solidFill>
                  <a:srgbClr val="FFFFFF"/>
                </a:solidFill>
                <a:latin typeface="Arial"/>
              </a:rPr>
              <a:t>LCU7_Put</a:t>
            </a:r>
            <a:endParaRPr dirty="0"/>
          </a:p>
        </p:txBody>
      </p:sp>
      <p:sp>
        <p:nvSpPr>
          <p:cNvPr id="12" name="CustomShape 12"/>
          <p:cNvSpPr/>
          <p:nvPr/>
        </p:nvSpPr>
        <p:spPr>
          <a:xfrm>
            <a:off x="239755" y="2627709"/>
            <a:ext cx="1728192" cy="1008000"/>
          </a:xfrm>
          <a:prstGeom prst="flowChartDocumen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altLang="zh-TW" spc="-1" dirty="0" err="1">
                <a:solidFill>
                  <a:schemeClr val="bg1"/>
                </a:solidFill>
              </a:rPr>
              <a:t>spSMD_DCS</a:t>
            </a:r>
            <a:r>
              <a:rPr lang="en-US" altLang="zh-TW" spc="-1" dirty="0" smtClean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altLang="zh-TW" spc="-1" dirty="0" smtClean="0">
                <a:solidFill>
                  <a:schemeClr val="bg1"/>
                </a:solidFill>
              </a:rPr>
              <a:t>XSC_TO_LCU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Line 15"/>
          <p:cNvSpPr/>
          <p:nvPr/>
        </p:nvSpPr>
        <p:spPr>
          <a:xfrm>
            <a:off x="5394155" y="4748305"/>
            <a:ext cx="546914" cy="766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文字方塊 13"/>
          <p:cNvSpPr txBox="1"/>
          <p:nvPr/>
        </p:nvSpPr>
        <p:spPr>
          <a:xfrm>
            <a:off x="1571947" y="3534497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12748" y="3947002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提供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373730" y="4382805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endParaRPr lang="zh-TW" altLang="en-US" dirty="0"/>
          </a:p>
        </p:txBody>
      </p:sp>
      <p:sp>
        <p:nvSpPr>
          <p:cNvPr id="17" name="流程圖: 磁碟 16"/>
          <p:cNvSpPr/>
          <p:nvPr/>
        </p:nvSpPr>
        <p:spPr>
          <a:xfrm>
            <a:off x="8784728" y="4353926"/>
            <a:ext cx="719833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FTP</a:t>
            </a:r>
            <a:endParaRPr lang="zh-TW" altLang="en-US" dirty="0"/>
          </a:p>
        </p:txBody>
      </p:sp>
      <p:sp>
        <p:nvSpPr>
          <p:cNvPr id="18" name="Line 15"/>
          <p:cNvSpPr/>
          <p:nvPr/>
        </p:nvSpPr>
        <p:spPr>
          <a:xfrm flipV="1">
            <a:off x="6589141" y="4678893"/>
            <a:ext cx="2195587" cy="4704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文字方塊 19"/>
          <p:cNvSpPr txBox="1"/>
          <p:nvPr/>
        </p:nvSpPr>
        <p:spPr>
          <a:xfrm>
            <a:off x="218019" y="2258377"/>
            <a:ext cx="181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XSC</a:t>
            </a:r>
            <a:r>
              <a:rPr lang="zh-TW" altLang="en-US" dirty="0"/>
              <a:t>上傳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05103" y="6156101"/>
            <a:ext cx="7144341" cy="1270232"/>
            <a:chOff x="253202" y="3949764"/>
            <a:chExt cx="7144341" cy="1270232"/>
          </a:xfrm>
        </p:grpSpPr>
        <p:sp>
          <p:nvSpPr>
            <p:cNvPr id="19" name="CustomShape 13"/>
            <p:cNvSpPr/>
            <p:nvPr/>
          </p:nvSpPr>
          <p:spPr>
            <a:xfrm>
              <a:off x="2742869" y="4574407"/>
              <a:ext cx="2268000" cy="645589"/>
            </a:xfrm>
            <a:prstGeom prst="flowChartProcess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spc="-1" dirty="0" err="1" smtClean="0">
                  <a:solidFill>
                    <a:schemeClr val="bg1"/>
                  </a:solidFill>
                  <a:latin typeface="Arial"/>
                </a:rPr>
                <a:t>ProduceToLCU</a:t>
              </a:r>
              <a:endParaRPr lang="en-US" sz="1800" spc="-1" dirty="0" smtClean="0">
                <a:solidFill>
                  <a:schemeClr val="bg1"/>
                </a:solidFill>
                <a:latin typeface="Arial"/>
              </a:endParaRPr>
            </a:p>
            <a:p>
              <a:pPr algn="ctr"/>
              <a:r>
                <a:rPr lang="en-US" spc="-1" dirty="0" smtClean="0">
                  <a:solidFill>
                    <a:schemeClr val="bg1"/>
                  </a:solidFill>
                  <a:latin typeface="Arial"/>
                </a:rPr>
                <a:t>20sec</a:t>
              </a:r>
              <a:r>
                <a:rPr lang="zh-TW" altLang="en-US" spc="-1" dirty="0" smtClean="0">
                  <a:solidFill>
                    <a:schemeClr val="bg1"/>
                  </a:solidFill>
                  <a:latin typeface="Arial"/>
                </a:rPr>
                <a:t>更新一次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53202" y="3949764"/>
              <a:ext cx="313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使用</a:t>
              </a:r>
              <a:r>
                <a:rPr lang="en-US" altLang="zh-TW" dirty="0" err="1" smtClean="0"/>
                <a:t>PickWeb</a:t>
              </a:r>
              <a:r>
                <a:rPr lang="zh-TW" altLang="en-US" dirty="0" smtClean="0"/>
                <a:t>改量後上</a:t>
              </a:r>
              <a:r>
                <a:rPr lang="zh-TW" altLang="en-US" dirty="0"/>
                <a:t>傳</a:t>
              </a:r>
            </a:p>
          </p:txBody>
        </p:sp>
        <p:sp>
          <p:nvSpPr>
            <p:cNvPr id="22" name="CustomShape 13"/>
            <p:cNvSpPr/>
            <p:nvPr/>
          </p:nvSpPr>
          <p:spPr>
            <a:xfrm>
              <a:off x="253282" y="4559727"/>
              <a:ext cx="1134000" cy="481262"/>
            </a:xfrm>
            <a:prstGeom prst="flowChartProcess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spc="-1" dirty="0" err="1" smtClean="0">
                  <a:solidFill>
                    <a:schemeClr val="bg1"/>
                  </a:solidFill>
                  <a:latin typeface="Arial"/>
                </a:rPr>
                <a:t>PickWeb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" name="Line 14"/>
            <p:cNvSpPr/>
            <p:nvPr/>
          </p:nvSpPr>
          <p:spPr>
            <a:xfrm>
              <a:off x="1387281" y="4891131"/>
              <a:ext cx="1363843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文字方塊 23"/>
            <p:cNvSpPr txBox="1"/>
            <p:nvPr/>
          </p:nvSpPr>
          <p:spPr>
            <a:xfrm>
              <a:off x="1450124" y="4445707"/>
              <a:ext cx="114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改指示量</a:t>
              </a:r>
              <a:endParaRPr lang="zh-TW" altLang="en-US" dirty="0"/>
            </a:p>
          </p:txBody>
        </p:sp>
        <p:sp>
          <p:nvSpPr>
            <p:cNvPr id="25" name="流程圖: 磁碟 24"/>
            <p:cNvSpPr/>
            <p:nvPr/>
          </p:nvSpPr>
          <p:spPr>
            <a:xfrm>
              <a:off x="6677710" y="4559727"/>
              <a:ext cx="719833" cy="64993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FTP</a:t>
              </a:r>
              <a:endParaRPr lang="zh-TW" altLang="en-US" dirty="0"/>
            </a:p>
          </p:txBody>
        </p:sp>
        <p:sp>
          <p:nvSpPr>
            <p:cNvPr id="26" name="Line 14"/>
            <p:cNvSpPr/>
            <p:nvPr/>
          </p:nvSpPr>
          <p:spPr>
            <a:xfrm>
              <a:off x="5010869" y="4897201"/>
              <a:ext cx="1666841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" name="群組 26"/>
          <p:cNvGrpSpPr/>
          <p:nvPr/>
        </p:nvGrpSpPr>
        <p:grpSpPr>
          <a:xfrm>
            <a:off x="6531462" y="4702417"/>
            <a:ext cx="2973099" cy="2025030"/>
            <a:chOff x="855172" y="2983699"/>
            <a:chExt cx="2973099" cy="202503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55172" y="3623734"/>
              <a:ext cx="2973099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anonymous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PUT HST0023.TXT HST0023.TXT.TMP</a:t>
              </a:r>
            </a:p>
            <a:p>
              <a:r>
                <a:rPr lang="en-US" altLang="zh-TW" sz="1200" dirty="0"/>
                <a:t>REN HST0023.TXT.TMP HST0023.TXT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STATUS</a:t>
              </a:r>
            </a:p>
            <a:p>
              <a:r>
                <a:rPr lang="en-US" altLang="zh-TW" sz="1200" dirty="0"/>
                <a:t>BYE</a:t>
              </a:r>
            </a:p>
          </p:txBody>
        </p:sp>
        <p:cxnSp>
          <p:nvCxnSpPr>
            <p:cNvPr id="29" name="直線單箭頭接點 28"/>
            <p:cNvCxnSpPr>
              <a:stCxn id="28" idx="0"/>
            </p:cNvCxnSpPr>
            <p:nvPr/>
          </p:nvCxnSpPr>
          <p:spPr>
            <a:xfrm flipH="1" flipV="1">
              <a:off x="2244342" y="2983699"/>
              <a:ext cx="97380" cy="640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0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908316" y="6804173"/>
            <a:ext cx="931728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LCU700</a:t>
            </a:r>
            <a:br>
              <a:rPr lang="en-US" altLang="zh-TW" sz="1200" dirty="0" smtClean="0"/>
            </a:br>
            <a:r>
              <a:rPr lang="en-US" altLang="zh-TW" sz="1200" dirty="0" smtClean="0"/>
              <a:t>FTP</a:t>
            </a:r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6288" y="3059757"/>
            <a:ext cx="253578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ftp_command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200" dirty="0"/>
              <a:t>anonymous</a:t>
            </a:r>
          </a:p>
          <a:p>
            <a:endParaRPr lang="en-US" altLang="zh-TW" sz="1200" dirty="0"/>
          </a:p>
          <a:p>
            <a:r>
              <a:rPr lang="en-US" altLang="zh-TW" sz="1200" dirty="0"/>
              <a:t>PUT HST1124.TXT HST0124.TXT</a:t>
            </a:r>
          </a:p>
          <a:p>
            <a:r>
              <a:rPr lang="en-US" altLang="zh-TW" sz="1200" dirty="0"/>
              <a:t>STATUS</a:t>
            </a:r>
          </a:p>
          <a:p>
            <a:r>
              <a:rPr lang="en-US" altLang="zh-TW" sz="1200" dirty="0" smtClean="0"/>
              <a:t>Bye</a:t>
            </a:r>
          </a:p>
          <a:p>
            <a:r>
              <a:rPr lang="en-US" altLang="zh-TW" sz="1200" dirty="0"/>
              <a:t>anonymous</a:t>
            </a:r>
          </a:p>
          <a:p>
            <a:endParaRPr lang="en-US" altLang="zh-TW" sz="1200" dirty="0"/>
          </a:p>
          <a:p>
            <a:r>
              <a:rPr lang="en-US" altLang="zh-TW" sz="1200" dirty="0"/>
              <a:t>DEL LCU0301.TXT</a:t>
            </a:r>
          </a:p>
          <a:p>
            <a:r>
              <a:rPr lang="en-US" altLang="zh-TW" sz="1200" dirty="0"/>
              <a:t>PUT SPACE.TXT HST0201.TXT</a:t>
            </a:r>
          </a:p>
          <a:p>
            <a:r>
              <a:rPr lang="en-US" altLang="zh-TW" sz="1200" dirty="0"/>
              <a:t>STATUS</a:t>
            </a:r>
          </a:p>
          <a:p>
            <a:r>
              <a:rPr lang="en-US" altLang="zh-TW" sz="1200" dirty="0"/>
              <a:t>bye</a:t>
            </a:r>
          </a:p>
          <a:p>
            <a:r>
              <a:rPr lang="en-US" altLang="zh-TW" sz="1200" dirty="0"/>
              <a:t>anonymous</a:t>
            </a:r>
          </a:p>
          <a:p>
            <a:endParaRPr lang="en-US" altLang="zh-TW" sz="1200" dirty="0"/>
          </a:p>
          <a:p>
            <a:r>
              <a:rPr lang="en-US" altLang="zh-TW" sz="1200" dirty="0"/>
              <a:t>GET LCU0301.TXT</a:t>
            </a:r>
          </a:p>
          <a:p>
            <a:r>
              <a:rPr lang="en-US" altLang="zh-TW" sz="1200" dirty="0"/>
              <a:t>GET LCU0302.TXT</a:t>
            </a:r>
          </a:p>
          <a:p>
            <a:r>
              <a:rPr lang="en-US" altLang="zh-TW" sz="1200" dirty="0"/>
              <a:t>STATUS</a:t>
            </a:r>
          </a:p>
          <a:p>
            <a:r>
              <a:rPr lang="en-US" altLang="zh-TW" sz="1200" dirty="0" smtClean="0"/>
              <a:t>bye</a:t>
            </a:r>
            <a:endParaRPr lang="en-US" altLang="zh-TW" sz="12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3252" y="2042218"/>
            <a:ext cx="3597934" cy="653563"/>
            <a:chOff x="73252" y="2339677"/>
            <a:chExt cx="4535012" cy="653563"/>
          </a:xfrm>
        </p:grpSpPr>
        <p:pic>
          <p:nvPicPr>
            <p:cNvPr id="6" name="圖片 5"/>
            <p:cNvPicPr/>
            <p:nvPr/>
          </p:nvPicPr>
          <p:blipFill>
            <a:blip r:embed="rId3"/>
            <a:stretch/>
          </p:blipFill>
          <p:spPr>
            <a:xfrm>
              <a:off x="73252" y="2369000"/>
              <a:ext cx="669960" cy="6242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739986" y="2339677"/>
              <a:ext cx="386827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192.168.100.65</a:t>
              </a:r>
            </a:p>
            <a:p>
              <a:r>
                <a:rPr lang="en-US" altLang="zh-TW" sz="1200" dirty="0" smtClean="0"/>
                <a:t>C:\pxmart\LCU7\PXG\SMD\PC4CU700\</a:t>
              </a:r>
            </a:p>
            <a:p>
              <a:r>
                <a:rPr lang="en-US" altLang="zh-TW" sz="1200" b="1" dirty="0" smtClean="0">
                  <a:solidFill>
                    <a:srgbClr val="FF0000"/>
                  </a:solidFill>
                </a:rPr>
                <a:t>LCU0301.txt, LCU0302.txt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232000" y="3635821"/>
            <a:ext cx="2448272" cy="1015663"/>
            <a:chOff x="2232000" y="3635821"/>
            <a:chExt cx="2448272" cy="1015663"/>
          </a:xfrm>
        </p:grpSpPr>
        <p:sp>
          <p:nvSpPr>
            <p:cNvPr id="8" name="文字方塊 7"/>
            <p:cNvSpPr txBox="1"/>
            <p:nvPr/>
          </p:nvSpPr>
          <p:spPr>
            <a:xfrm>
              <a:off x="2734108" y="3635821"/>
              <a:ext cx="1946164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標記回收紀錄的起始位置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HST0124.txt</a:t>
              </a:r>
            </a:p>
            <a:p>
              <a:r>
                <a:rPr lang="en-US" altLang="zh-TW" sz="1200" dirty="0" smtClean="0"/>
                <a:t>Sample:</a:t>
              </a:r>
            </a:p>
            <a:p>
              <a:r>
                <a:rPr lang="en-US" altLang="zh-TW" sz="1200" dirty="0" smtClean="0"/>
                <a:t>CS, 0</a:t>
              </a:r>
            </a:p>
            <a:p>
              <a:r>
                <a:rPr lang="en-US" altLang="zh-TW" sz="1200" dirty="0" smtClean="0"/>
                <a:t>CS, 1000</a:t>
              </a:r>
              <a:endParaRPr lang="en-US" altLang="zh-TW" sz="1200" dirty="0"/>
            </a:p>
          </p:txBody>
        </p:sp>
        <p:cxnSp>
          <p:nvCxnSpPr>
            <p:cNvPr id="10" name="直線單箭頭接點 9"/>
            <p:cNvCxnSpPr>
              <a:stCxn id="8" idx="1"/>
            </p:cNvCxnSpPr>
            <p:nvPr/>
          </p:nvCxnSpPr>
          <p:spPr>
            <a:xfrm flipH="1" flipV="1">
              <a:off x="2232000" y="3923853"/>
              <a:ext cx="502108" cy="219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單箭頭接點 10"/>
          <p:cNvCxnSpPr>
            <a:stCxn id="4" idx="1"/>
            <a:endCxn id="5" idx="2"/>
          </p:cNvCxnSpPr>
          <p:nvPr/>
        </p:nvCxnSpPr>
        <p:spPr>
          <a:xfrm flipV="1">
            <a:off x="1374180" y="6476077"/>
            <a:ext cx="0" cy="328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0"/>
          </p:cNvCxnSpPr>
          <p:nvPr/>
        </p:nvCxnSpPr>
        <p:spPr>
          <a:xfrm flipV="1">
            <a:off x="1374180" y="2695781"/>
            <a:ext cx="0" cy="363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磁碟 18"/>
          <p:cNvSpPr/>
          <p:nvPr/>
        </p:nvSpPr>
        <p:spPr>
          <a:xfrm>
            <a:off x="106288" y="1043532"/>
            <a:ext cx="2475812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192.168.100.65</a:t>
            </a:r>
          </a:p>
          <a:p>
            <a:pPr algn="ctr"/>
            <a:r>
              <a:rPr lang="en-US" altLang="zh-TW" sz="1200" dirty="0" smtClean="0"/>
              <a:t>SMD</a:t>
            </a:r>
          </a:p>
          <a:p>
            <a:pPr algn="ctr"/>
            <a:r>
              <a:rPr lang="en-US" altLang="zh-TW" sz="1200" dirty="0" smtClean="0"/>
              <a:t>LCU_0301</a:t>
            </a:r>
            <a:endParaRPr lang="zh-TW" altLang="en-US" sz="1200" dirty="0"/>
          </a:p>
        </p:txBody>
      </p:sp>
      <p:cxnSp>
        <p:nvCxnSpPr>
          <p:cNvPr id="21" name="直線單箭頭接點 20"/>
          <p:cNvCxnSpPr>
            <a:endCxn id="19" idx="3"/>
          </p:cNvCxnSpPr>
          <p:nvPr/>
        </p:nvCxnSpPr>
        <p:spPr>
          <a:xfrm flipV="1">
            <a:off x="1344194" y="1693467"/>
            <a:ext cx="0" cy="34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Shape 5"/>
          <p:cNvSpPr txBox="1"/>
          <p:nvPr/>
        </p:nvSpPr>
        <p:spPr>
          <a:xfrm>
            <a:off x="233448" y="251445"/>
            <a:ext cx="9612000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1200" dirty="0" smtClean="0"/>
              <a:t>LCU700</a:t>
            </a:r>
            <a:r>
              <a:rPr lang="en-US" sz="1200" dirty="0" smtClean="0">
                <a:sym typeface="Wingdings" pitchFamily="2" charset="2"/>
              </a:rPr>
              <a:t> SMD</a:t>
            </a:r>
            <a:r>
              <a:rPr lang="zh-TW" altLang="en-US" sz="1200" dirty="0" smtClean="0">
                <a:sym typeface="Wingdings" pitchFamily="2" charset="2"/>
              </a:rPr>
              <a:t>資料庫</a:t>
            </a:r>
            <a:endParaRPr lang="en-US" altLang="zh-TW" sz="1200" dirty="0" smtClean="0">
              <a:sym typeface="Wingdings" pitchFamily="2" charset="2"/>
            </a:endParaRPr>
          </a:p>
          <a:p>
            <a:r>
              <a:rPr lang="en-US" altLang="zh-TW" sz="1200" dirty="0" err="1" smtClean="0"/>
              <a:t>spSMD_DCS_LCU_TO_XSC</a:t>
            </a:r>
            <a:r>
              <a:rPr lang="en-US" altLang="zh-TW" sz="1200" dirty="0" smtClean="0"/>
              <a:t> @</a:t>
            </a:r>
            <a:r>
              <a:rPr lang="en-US" altLang="zh-TW" sz="1200" dirty="0" err="1" smtClean="0"/>
              <a:t>step_ID</a:t>
            </a:r>
            <a:r>
              <a:rPr lang="en-US" altLang="zh-TW" sz="1200" dirty="0" smtClean="0"/>
              <a:t>=1</a:t>
            </a:r>
          </a:p>
          <a:p>
            <a:r>
              <a:rPr lang="en-US" altLang="zh-TW" sz="1200" dirty="0" err="1" smtClean="0"/>
              <a:t>spSMD_DCS_LCU_TO_XSC_AUTO</a:t>
            </a:r>
            <a:r>
              <a:rPr lang="en-US" altLang="zh-TW" sz="1200" dirty="0" smtClean="0"/>
              <a:t> @</a:t>
            </a:r>
            <a:r>
              <a:rPr lang="en-US" altLang="zh-TW" sz="1200" dirty="0" err="1" smtClean="0"/>
              <a:t>step_ID</a:t>
            </a:r>
            <a:r>
              <a:rPr lang="en-US" altLang="zh-TW" sz="1200" dirty="0" smtClean="0"/>
              <a:t>=1</a:t>
            </a:r>
            <a:endParaRPr lang="en-US" sz="1200" dirty="0" smtClean="0"/>
          </a:p>
        </p:txBody>
      </p:sp>
      <p:grpSp>
        <p:nvGrpSpPr>
          <p:cNvPr id="29" name="群組 28"/>
          <p:cNvGrpSpPr/>
          <p:nvPr/>
        </p:nvGrpSpPr>
        <p:grpSpPr>
          <a:xfrm>
            <a:off x="2232000" y="4682265"/>
            <a:ext cx="2376264" cy="830997"/>
            <a:chOff x="2232000" y="3635821"/>
            <a:chExt cx="2376264" cy="830997"/>
          </a:xfrm>
        </p:grpSpPr>
        <p:sp>
          <p:nvSpPr>
            <p:cNvPr id="30" name="文字方塊 29"/>
            <p:cNvSpPr txBox="1"/>
            <p:nvPr/>
          </p:nvSpPr>
          <p:spPr>
            <a:xfrm>
              <a:off x="2734108" y="3635821"/>
              <a:ext cx="1874156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/>
                <a:t>通知開始回收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HST0201.txt</a:t>
              </a:r>
            </a:p>
            <a:p>
              <a:r>
                <a:rPr lang="en-US" altLang="zh-TW" sz="1200" dirty="0" smtClean="0"/>
                <a:t>Sample:</a:t>
              </a:r>
            </a:p>
            <a:p>
              <a:r>
                <a:rPr lang="en-US" altLang="zh-TW" sz="1200" dirty="0" smtClean="0"/>
                <a:t>CS</a:t>
              </a:r>
            </a:p>
          </p:txBody>
        </p:sp>
        <p:cxnSp>
          <p:nvCxnSpPr>
            <p:cNvPr id="31" name="直線單箭頭接點 30"/>
            <p:cNvCxnSpPr>
              <a:stCxn id="30" idx="1"/>
            </p:cNvCxnSpPr>
            <p:nvPr/>
          </p:nvCxnSpPr>
          <p:spPr>
            <a:xfrm flipH="1" flipV="1">
              <a:off x="2232000" y="3923854"/>
              <a:ext cx="502108" cy="127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流程圖: 磁碟 31"/>
          <p:cNvSpPr/>
          <p:nvPr/>
        </p:nvSpPr>
        <p:spPr>
          <a:xfrm>
            <a:off x="7334493" y="1062936"/>
            <a:ext cx="2475812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192.168.100.65</a:t>
            </a:r>
          </a:p>
          <a:p>
            <a:pPr algn="ctr"/>
            <a:r>
              <a:rPr lang="en-US" altLang="zh-TW" sz="1200" dirty="0" smtClean="0"/>
              <a:t>SMD</a:t>
            </a:r>
          </a:p>
          <a:p>
            <a:pPr algn="ctr"/>
            <a:r>
              <a:rPr lang="en-US" altLang="zh-TW" sz="1200" dirty="0"/>
              <a:t>SMD_DCS_PICK_RESULT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571457" y="3635821"/>
            <a:ext cx="15085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清除</a:t>
            </a:r>
            <a:r>
              <a:rPr lang="en-US" altLang="zh-TW" sz="1200" dirty="0" smtClean="0"/>
              <a:t>LCU</a:t>
            </a:r>
            <a:r>
              <a:rPr lang="zh-TW" altLang="en-US" sz="1200" dirty="0" smtClean="0"/>
              <a:t>實績</a:t>
            </a:r>
            <a:endParaRPr lang="en-US" altLang="zh-TW" sz="1200" dirty="0" smtClean="0"/>
          </a:p>
          <a:p>
            <a:r>
              <a:rPr lang="en-US" altLang="zh-TW" sz="1200" dirty="0" smtClean="0"/>
              <a:t>HST0125.txt</a:t>
            </a:r>
          </a:p>
          <a:p>
            <a:r>
              <a:rPr lang="en-US" altLang="zh-TW" sz="1200" dirty="0" smtClean="0"/>
              <a:t>Sample:</a:t>
            </a:r>
          </a:p>
          <a:p>
            <a:endParaRPr lang="en-US" altLang="zh-TW" sz="120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5577022" y="4537084"/>
            <a:ext cx="15769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清除</a:t>
            </a:r>
            <a:r>
              <a:rPr lang="en-US" altLang="zh-TW" sz="1200" dirty="0" smtClean="0"/>
              <a:t>LCU</a:t>
            </a:r>
            <a:r>
              <a:rPr lang="zh-TW" altLang="en-US" sz="1200" dirty="0" smtClean="0"/>
              <a:t>生產指示</a:t>
            </a:r>
            <a:endParaRPr lang="en-US" altLang="zh-TW" sz="1200" dirty="0" smtClean="0"/>
          </a:p>
          <a:p>
            <a:r>
              <a:rPr lang="en-US" altLang="zh-TW" sz="1200" dirty="0" smtClean="0"/>
              <a:t>HST0123.txt</a:t>
            </a:r>
          </a:p>
          <a:p>
            <a:r>
              <a:rPr lang="en-US" altLang="zh-TW" sz="1200" dirty="0" smtClean="0"/>
              <a:t>Sample:</a:t>
            </a:r>
          </a:p>
          <a:p>
            <a:endParaRPr lang="en-US" altLang="zh-TW" sz="1200" dirty="0" smtClean="0"/>
          </a:p>
        </p:txBody>
      </p:sp>
      <p:cxnSp>
        <p:nvCxnSpPr>
          <p:cNvPr id="37" name="直線單箭頭接點 36"/>
          <p:cNvCxnSpPr>
            <a:stCxn id="19" idx="4"/>
            <a:endCxn id="32" idx="2"/>
          </p:cNvCxnSpPr>
          <p:nvPr/>
        </p:nvCxnSpPr>
        <p:spPr>
          <a:xfrm>
            <a:off x="2582100" y="1368500"/>
            <a:ext cx="4752393" cy="19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2" idx="3"/>
            <a:endCxn id="48" idx="0"/>
          </p:cNvCxnSpPr>
          <p:nvPr/>
        </p:nvCxnSpPr>
        <p:spPr>
          <a:xfrm>
            <a:off x="8572399" y="1712871"/>
            <a:ext cx="20623" cy="134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4" idx="3"/>
          </p:cNvCxnSpPr>
          <p:nvPr/>
        </p:nvCxnSpPr>
        <p:spPr>
          <a:xfrm flipV="1">
            <a:off x="7080007" y="3851845"/>
            <a:ext cx="254486" cy="199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273034" y="3059757"/>
            <a:ext cx="263997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ftp_command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200" dirty="0"/>
              <a:t>anonymous</a:t>
            </a:r>
          </a:p>
          <a:p>
            <a:endParaRPr lang="en-US" altLang="zh-TW" sz="1200" dirty="0"/>
          </a:p>
          <a:p>
            <a:r>
              <a:rPr lang="en-US" altLang="zh-TW" sz="1200" dirty="0"/>
              <a:t>put SPACE.TXT HST0125.TXT</a:t>
            </a:r>
          </a:p>
          <a:p>
            <a:r>
              <a:rPr lang="en-US" altLang="zh-TW" sz="1200" dirty="0"/>
              <a:t>STATUS</a:t>
            </a:r>
          </a:p>
          <a:p>
            <a:r>
              <a:rPr lang="en-US" altLang="zh-TW" sz="1200" dirty="0" smtClean="0"/>
              <a:t>BYE</a:t>
            </a:r>
          </a:p>
          <a:p>
            <a:endParaRPr lang="en-US" altLang="zh-TW" sz="1200" dirty="0" smtClean="0"/>
          </a:p>
          <a:p>
            <a:r>
              <a:rPr lang="en-US" altLang="zh-TW" sz="1200" dirty="0"/>
              <a:t>anonymous</a:t>
            </a:r>
          </a:p>
          <a:p>
            <a:endParaRPr lang="en-US" altLang="zh-TW" sz="1200" dirty="0"/>
          </a:p>
          <a:p>
            <a:r>
              <a:rPr lang="en-US" altLang="zh-TW" sz="1200" dirty="0"/>
              <a:t>put SPACE.TXT HST0123.TXT</a:t>
            </a:r>
          </a:p>
          <a:p>
            <a:r>
              <a:rPr lang="en-US" altLang="zh-TW" sz="1200" dirty="0"/>
              <a:t>STATUS</a:t>
            </a:r>
          </a:p>
          <a:p>
            <a:r>
              <a:rPr lang="en-US" altLang="zh-TW" sz="1200" dirty="0"/>
              <a:t>BYE</a:t>
            </a:r>
          </a:p>
        </p:txBody>
      </p:sp>
      <p:cxnSp>
        <p:nvCxnSpPr>
          <p:cNvPr id="61" name="直線單箭頭接點 60"/>
          <p:cNvCxnSpPr>
            <a:stCxn id="36" idx="3"/>
          </p:cNvCxnSpPr>
          <p:nvPr/>
        </p:nvCxnSpPr>
        <p:spPr>
          <a:xfrm flipV="1">
            <a:off x="7153934" y="4682265"/>
            <a:ext cx="332959" cy="27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400352" y="899517"/>
            <a:ext cx="4512658" cy="4680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>
            <a:off x="1374180" y="1482038"/>
            <a:ext cx="3234084" cy="461665"/>
            <a:chOff x="1446188" y="3635821"/>
            <a:chExt cx="3234084" cy="461665"/>
          </a:xfrm>
        </p:grpSpPr>
        <p:sp>
          <p:nvSpPr>
            <p:cNvPr id="69" name="文字方塊 68"/>
            <p:cNvSpPr txBox="1"/>
            <p:nvPr/>
          </p:nvSpPr>
          <p:spPr>
            <a:xfrm>
              <a:off x="2734108" y="3635821"/>
              <a:ext cx="194616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LCU_0301</a:t>
              </a:r>
              <a:r>
                <a:rPr lang="zh-TW" altLang="en-US" sz="1200" dirty="0" smtClean="0"/>
                <a:t>有</a:t>
              </a:r>
              <a:r>
                <a:rPr lang="en-US" altLang="zh-TW" sz="1200" dirty="0" smtClean="0"/>
                <a:t>LCUSYS</a:t>
              </a:r>
            </a:p>
            <a:p>
              <a:r>
                <a:rPr lang="zh-TW" altLang="en-US" sz="1200" dirty="0"/>
                <a:t>不清除</a:t>
              </a:r>
              <a:endParaRPr lang="en-US" altLang="zh-TW" sz="1200" dirty="0"/>
            </a:p>
          </p:txBody>
        </p:sp>
        <p:cxnSp>
          <p:nvCxnSpPr>
            <p:cNvPr id="70" name="直線單箭頭接點 69"/>
            <p:cNvCxnSpPr>
              <a:stCxn id="69" idx="1"/>
            </p:cNvCxnSpPr>
            <p:nvPr/>
          </p:nvCxnSpPr>
          <p:spPr>
            <a:xfrm flipH="1">
              <a:off x="1446188" y="3866654"/>
              <a:ext cx="1287920" cy="154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5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5"/>
          <p:cNvSpPr txBox="1"/>
          <p:nvPr/>
        </p:nvSpPr>
        <p:spPr>
          <a:xfrm>
            <a:off x="233448" y="251445"/>
            <a:ext cx="9612000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en-US" sz="1200" dirty="0" smtClean="0">
                <a:sym typeface="Wingdings" pitchFamily="2" charset="2"/>
              </a:rPr>
              <a:t>SMD</a:t>
            </a:r>
            <a:r>
              <a:rPr lang="zh-TW" altLang="en-US" sz="1200" dirty="0" smtClean="0">
                <a:sym typeface="Wingdings" pitchFamily="2" charset="2"/>
              </a:rPr>
              <a:t>資料庫</a:t>
            </a:r>
            <a:r>
              <a:rPr lang="en-US" altLang="zh-TW" sz="1200" dirty="0" smtClean="0">
                <a:sym typeface="Wingdings" pitchFamily="2" charset="2"/>
              </a:rPr>
              <a:t>Result</a:t>
            </a:r>
            <a:r>
              <a:rPr lang="zh-TW" altLang="en-US" sz="1200" dirty="0" smtClean="0">
                <a:sym typeface="Wingdings" pitchFamily="2" charset="2"/>
              </a:rPr>
              <a:t>清除</a:t>
            </a:r>
            <a:r>
              <a:rPr lang="en-US" altLang="zh-TW" sz="1200" dirty="0" smtClean="0">
                <a:sym typeface="Wingdings" pitchFamily="2" charset="2"/>
              </a:rPr>
              <a:t>LCU</a:t>
            </a:r>
          </a:p>
          <a:p>
            <a:r>
              <a:rPr lang="en-US" altLang="zh-TW" sz="1200" dirty="0" err="1" smtClean="0"/>
              <a:t>spSMD_DCS_LCU_TO_XSC</a:t>
            </a:r>
            <a:r>
              <a:rPr lang="en-US" altLang="zh-TW" sz="1200" dirty="0" smtClean="0"/>
              <a:t> @</a:t>
            </a:r>
            <a:r>
              <a:rPr lang="en-US" altLang="zh-TW" sz="1200" dirty="0" err="1" smtClean="0"/>
              <a:t>step_ID</a:t>
            </a:r>
            <a:r>
              <a:rPr lang="en-US" altLang="zh-TW" sz="1200" dirty="0" smtClean="0"/>
              <a:t>=2</a:t>
            </a:r>
          </a:p>
        </p:txBody>
      </p:sp>
      <p:sp>
        <p:nvSpPr>
          <p:cNvPr id="5" name="流程圖: 磁碟 4"/>
          <p:cNvSpPr/>
          <p:nvPr/>
        </p:nvSpPr>
        <p:spPr>
          <a:xfrm>
            <a:off x="7334493" y="1062936"/>
            <a:ext cx="2475812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192.168.100.65</a:t>
            </a:r>
          </a:p>
          <a:p>
            <a:pPr algn="ctr"/>
            <a:r>
              <a:rPr lang="en-US" altLang="zh-TW" sz="1200" dirty="0" smtClean="0"/>
              <a:t>SMD</a:t>
            </a:r>
          </a:p>
          <a:p>
            <a:pPr algn="ctr"/>
            <a:r>
              <a:rPr lang="en-US" altLang="zh-TW" sz="1200" dirty="0"/>
              <a:t>SMD_DCS_PICK_RESULT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71457" y="3635821"/>
            <a:ext cx="15085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清除</a:t>
            </a:r>
            <a:r>
              <a:rPr lang="en-US" altLang="zh-TW" sz="1200" dirty="0" smtClean="0"/>
              <a:t>LCU</a:t>
            </a:r>
            <a:r>
              <a:rPr lang="zh-TW" altLang="en-US" sz="1200" dirty="0" smtClean="0"/>
              <a:t>實績</a:t>
            </a:r>
            <a:endParaRPr lang="en-US" altLang="zh-TW" sz="1200" dirty="0" smtClean="0"/>
          </a:p>
          <a:p>
            <a:r>
              <a:rPr lang="en-US" altLang="zh-TW" sz="1200" dirty="0" smtClean="0"/>
              <a:t>HST0125.txt</a:t>
            </a:r>
          </a:p>
          <a:p>
            <a:r>
              <a:rPr lang="en-US" altLang="zh-TW" sz="1200" dirty="0" smtClean="0"/>
              <a:t>Sample:</a:t>
            </a:r>
          </a:p>
          <a:p>
            <a:endParaRPr lang="en-US" altLang="zh-TW" sz="12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5577022" y="4537084"/>
            <a:ext cx="15769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清除</a:t>
            </a:r>
            <a:r>
              <a:rPr lang="en-US" altLang="zh-TW" sz="1200" dirty="0" smtClean="0"/>
              <a:t>LCU</a:t>
            </a:r>
            <a:r>
              <a:rPr lang="zh-TW" altLang="en-US" sz="1200" dirty="0" smtClean="0"/>
              <a:t>生產指示</a:t>
            </a:r>
            <a:endParaRPr lang="en-US" altLang="zh-TW" sz="1200" dirty="0" smtClean="0"/>
          </a:p>
          <a:p>
            <a:r>
              <a:rPr lang="en-US" altLang="zh-TW" sz="1200" dirty="0" smtClean="0"/>
              <a:t>HST0123.txt</a:t>
            </a:r>
          </a:p>
          <a:p>
            <a:r>
              <a:rPr lang="en-US" altLang="zh-TW" sz="1200" dirty="0" smtClean="0"/>
              <a:t>Sample:</a:t>
            </a:r>
          </a:p>
          <a:p>
            <a:endParaRPr lang="en-US" altLang="zh-TW" sz="1200" dirty="0" smtClean="0"/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>
            <a:off x="2582100" y="1368500"/>
            <a:ext cx="4752393" cy="19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3"/>
            <a:endCxn id="11" idx="0"/>
          </p:cNvCxnSpPr>
          <p:nvPr/>
        </p:nvCxnSpPr>
        <p:spPr>
          <a:xfrm>
            <a:off x="8572399" y="1712871"/>
            <a:ext cx="20623" cy="134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</p:cNvCxnSpPr>
          <p:nvPr/>
        </p:nvCxnSpPr>
        <p:spPr>
          <a:xfrm flipV="1">
            <a:off x="7080007" y="3851845"/>
            <a:ext cx="254486" cy="199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273034" y="3059757"/>
            <a:ext cx="263997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ftp_command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200" dirty="0"/>
              <a:t>anonymous</a:t>
            </a:r>
          </a:p>
          <a:p>
            <a:endParaRPr lang="en-US" altLang="zh-TW" sz="1200" dirty="0"/>
          </a:p>
          <a:p>
            <a:r>
              <a:rPr lang="en-US" altLang="zh-TW" sz="1200" dirty="0"/>
              <a:t>put SPACE.TXT HST0125.TXT</a:t>
            </a:r>
          </a:p>
          <a:p>
            <a:r>
              <a:rPr lang="en-US" altLang="zh-TW" sz="1200" dirty="0"/>
              <a:t>STATUS</a:t>
            </a:r>
          </a:p>
          <a:p>
            <a:r>
              <a:rPr lang="en-US" altLang="zh-TW" sz="1200" dirty="0" smtClean="0"/>
              <a:t>BYE</a:t>
            </a:r>
          </a:p>
          <a:p>
            <a:endParaRPr lang="en-US" altLang="zh-TW" sz="1200" dirty="0" smtClean="0"/>
          </a:p>
          <a:p>
            <a:r>
              <a:rPr lang="en-US" altLang="zh-TW" sz="1200" dirty="0"/>
              <a:t>anonymous</a:t>
            </a:r>
          </a:p>
          <a:p>
            <a:endParaRPr lang="en-US" altLang="zh-TW" sz="1200" dirty="0"/>
          </a:p>
          <a:p>
            <a:r>
              <a:rPr lang="en-US" altLang="zh-TW" sz="1200" dirty="0"/>
              <a:t>put SPACE.TXT HST0123.TXT</a:t>
            </a:r>
          </a:p>
          <a:p>
            <a:r>
              <a:rPr lang="en-US" altLang="zh-TW" sz="1200" dirty="0"/>
              <a:t>STATUS</a:t>
            </a:r>
          </a:p>
          <a:p>
            <a:r>
              <a:rPr lang="en-US" altLang="zh-TW" sz="1200" dirty="0"/>
              <a:t>BYE</a:t>
            </a:r>
          </a:p>
        </p:txBody>
      </p: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7153934" y="4682265"/>
            <a:ext cx="332959" cy="27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圖: 磁碟 12"/>
          <p:cNvSpPr/>
          <p:nvPr/>
        </p:nvSpPr>
        <p:spPr>
          <a:xfrm>
            <a:off x="106288" y="1043532"/>
            <a:ext cx="2475812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192.168.100.65</a:t>
            </a:r>
          </a:p>
          <a:p>
            <a:pPr algn="ctr"/>
            <a:r>
              <a:rPr lang="en-US" altLang="zh-TW" sz="1200" dirty="0" smtClean="0"/>
              <a:t>SMD</a:t>
            </a:r>
          </a:p>
          <a:p>
            <a:pPr algn="ctr"/>
            <a:r>
              <a:rPr lang="en-US" altLang="zh-TW" sz="1200" dirty="0" smtClean="0"/>
              <a:t>LCU_0301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06288" y="1873659"/>
            <a:ext cx="4512658" cy="4680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454181"/>
          </a:xfrm>
        </p:spPr>
        <p:txBody>
          <a:bodyPr/>
          <a:lstStyle/>
          <a:p>
            <a:r>
              <a:rPr lang="zh-TW" altLang="en-US" dirty="0" smtClean="0"/>
              <a:t>預計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主檔更新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/>
          <a:stretch/>
        </p:blipFill>
        <p:spPr>
          <a:xfrm>
            <a:off x="9187680" y="135552"/>
            <a:ext cx="460080" cy="828000"/>
          </a:xfrm>
          <a:prstGeom prst="rect">
            <a:avLst/>
          </a:prstGeom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/>
          <a:stretch/>
        </p:blipFill>
        <p:spPr>
          <a:xfrm>
            <a:off x="6271680" y="135552"/>
            <a:ext cx="817920" cy="828000"/>
          </a:xfrm>
          <a:prstGeom prst="rect">
            <a:avLst/>
          </a:prstGeom>
          <a:ln>
            <a:noFill/>
          </a:ln>
        </p:spPr>
      </p:pic>
      <p:sp>
        <p:nvSpPr>
          <p:cNvPr id="6" name="Line 1"/>
          <p:cNvSpPr/>
          <p:nvPr/>
        </p:nvSpPr>
        <p:spPr>
          <a:xfrm>
            <a:off x="7135680" y="423552"/>
            <a:ext cx="187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6194640" y="1099104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 dirty="0" smtClean="0">
                <a:latin typeface="Arial"/>
              </a:rPr>
              <a:t>DCS</a:t>
            </a:r>
            <a:endParaRPr dirty="0"/>
          </a:p>
        </p:txBody>
      </p:sp>
      <p:sp>
        <p:nvSpPr>
          <p:cNvPr id="8" name="TextShape 3"/>
          <p:cNvSpPr txBox="1"/>
          <p:nvPr/>
        </p:nvSpPr>
        <p:spPr>
          <a:xfrm>
            <a:off x="8943360" y="1103040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 dirty="0">
                <a:latin typeface="Arial"/>
              </a:rPr>
              <a:t>LCU7</a:t>
            </a:r>
            <a:endParaRPr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/>
        </p:blipFill>
        <p:spPr>
          <a:xfrm>
            <a:off x="2232000" y="135552"/>
            <a:ext cx="817920" cy="828000"/>
          </a:xfrm>
          <a:prstGeom prst="rect">
            <a:avLst/>
          </a:prstGeom>
          <a:ln>
            <a:noFill/>
          </a:ln>
        </p:spPr>
      </p:pic>
      <p:sp>
        <p:nvSpPr>
          <p:cNvPr id="10" name="TextShape 2"/>
          <p:cNvSpPr txBox="1"/>
          <p:nvPr/>
        </p:nvSpPr>
        <p:spPr>
          <a:xfrm>
            <a:off x="2154960" y="1099104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 dirty="0" smtClean="0">
                <a:latin typeface="Arial"/>
              </a:rPr>
              <a:t>100.65</a:t>
            </a:r>
            <a:endParaRPr dirty="0"/>
          </a:p>
        </p:txBody>
      </p:sp>
      <p:sp>
        <p:nvSpPr>
          <p:cNvPr id="11" name="Line 1"/>
          <p:cNvSpPr/>
          <p:nvPr/>
        </p:nvSpPr>
        <p:spPr>
          <a:xfrm>
            <a:off x="3126960" y="423552"/>
            <a:ext cx="306768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010960" y="1621799"/>
            <a:ext cx="1260000" cy="1008000"/>
          </a:xfrm>
          <a:prstGeom prst="flowChartDocumen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 dirty="0">
                <a:solidFill>
                  <a:srgbClr val="FFFFFF"/>
                </a:solidFill>
                <a:latin typeface="Arial"/>
              </a:rPr>
              <a:t>SMD_ITEM</a:t>
            </a:r>
            <a:endParaRPr dirty="0"/>
          </a:p>
          <a:p>
            <a:pPr algn="ctr"/>
            <a:r>
              <a:rPr lang="en-US" sz="1800" spc="-1" dirty="0">
                <a:solidFill>
                  <a:srgbClr val="FFFFFF"/>
                </a:solidFill>
                <a:latin typeface="Arial"/>
              </a:rPr>
              <a:t>&amp; Others</a:t>
            </a:r>
            <a:endParaRPr dirty="0"/>
          </a:p>
        </p:txBody>
      </p:sp>
      <p:sp>
        <p:nvSpPr>
          <p:cNvPr id="13" name="CustomShape 6"/>
          <p:cNvSpPr/>
          <p:nvPr/>
        </p:nvSpPr>
        <p:spPr>
          <a:xfrm>
            <a:off x="6050640" y="1663953"/>
            <a:ext cx="1260000" cy="576064"/>
          </a:xfrm>
          <a:prstGeom prst="flowChartDocumen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 dirty="0" smtClean="0">
                <a:solidFill>
                  <a:srgbClr val="FFFFFF"/>
                </a:solidFill>
                <a:latin typeface="Arial"/>
              </a:rPr>
              <a:t>HST0021</a:t>
            </a:r>
            <a:endParaRPr dirty="0"/>
          </a:p>
        </p:txBody>
      </p:sp>
      <p:pic>
        <p:nvPicPr>
          <p:cNvPr id="14" name="圖片 13"/>
          <p:cNvPicPr/>
          <p:nvPr/>
        </p:nvPicPr>
        <p:blipFill>
          <a:blip r:embed="rId5"/>
          <a:stretch/>
        </p:blipFill>
        <p:spPr>
          <a:xfrm>
            <a:off x="7805917" y="1615777"/>
            <a:ext cx="531525" cy="624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Line 1"/>
          <p:cNvSpPr/>
          <p:nvPr/>
        </p:nvSpPr>
        <p:spPr>
          <a:xfrm flipV="1">
            <a:off x="3279360" y="1927897"/>
            <a:ext cx="2771280" cy="2632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文字方塊 15"/>
          <p:cNvSpPr txBox="1"/>
          <p:nvPr/>
        </p:nvSpPr>
        <p:spPr>
          <a:xfrm>
            <a:off x="3612022" y="2454983"/>
            <a:ext cx="19461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從</a:t>
            </a:r>
            <a:r>
              <a:rPr lang="en-US" altLang="zh-TW" sz="1200" dirty="0" smtClean="0"/>
              <a:t>65</a:t>
            </a:r>
            <a:r>
              <a:rPr lang="zh-TW" altLang="en-US" sz="1200" dirty="0" smtClean="0"/>
              <a:t>擷取主檔資料</a:t>
            </a:r>
            <a:endParaRPr lang="en-US" altLang="zh-TW" sz="1200" dirty="0" smtClean="0"/>
          </a:p>
          <a:p>
            <a:r>
              <a:rPr lang="zh-TW" altLang="en-US" sz="1200" dirty="0"/>
              <a:t>塞入到本</a:t>
            </a:r>
            <a:r>
              <a:rPr lang="zh-TW" altLang="en-US" sz="1200" dirty="0" smtClean="0"/>
              <a:t>機資料庫</a:t>
            </a:r>
            <a:endParaRPr lang="en-US" altLang="zh-TW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34672" y="2454983"/>
            <a:ext cx="215300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smtClean="0"/>
              <a:t>t-</a:t>
            </a:r>
            <a:r>
              <a:rPr lang="en-US" altLang="zh-TW" sz="1200" dirty="0" err="1" smtClean="0"/>
              <a:t>sql</a:t>
            </a:r>
            <a:r>
              <a:rPr lang="zh-TW" altLang="en-US" sz="1200" dirty="0" smtClean="0"/>
              <a:t>產生文字檔</a:t>
            </a:r>
            <a:endParaRPr lang="en-US" altLang="zh-TW" sz="1200" dirty="0" smtClean="0"/>
          </a:p>
          <a:p>
            <a:r>
              <a:rPr lang="zh-TW" altLang="en-US" sz="1200" dirty="0" smtClean="0"/>
              <a:t>使用</a:t>
            </a:r>
            <a:r>
              <a:rPr lang="en-US" altLang="zh-TW" sz="1200" dirty="0" smtClean="0"/>
              <a:t>t-</a:t>
            </a:r>
            <a:r>
              <a:rPr lang="en-US" altLang="zh-TW" sz="1200" dirty="0" err="1" smtClean="0"/>
              <a:t>sql</a:t>
            </a:r>
            <a:r>
              <a:rPr lang="zh-TW" altLang="en-US" sz="1200" dirty="0" smtClean="0"/>
              <a:t>下傳至</a:t>
            </a:r>
            <a:r>
              <a:rPr lang="en-US" altLang="zh-TW" sz="1200" dirty="0" smtClean="0"/>
              <a:t>LCU7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FTP</a:t>
            </a:r>
            <a:endParaRPr lang="en-US" altLang="zh-TW" sz="1200" dirty="0"/>
          </a:p>
        </p:txBody>
      </p:sp>
      <p:sp>
        <p:nvSpPr>
          <p:cNvPr id="18" name="Line 1"/>
          <p:cNvSpPr/>
          <p:nvPr/>
        </p:nvSpPr>
        <p:spPr>
          <a:xfrm>
            <a:off x="7310640" y="1951985"/>
            <a:ext cx="495277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"/>
          <p:cNvSpPr/>
          <p:nvPr/>
        </p:nvSpPr>
        <p:spPr>
          <a:xfrm>
            <a:off x="8337442" y="1959346"/>
            <a:ext cx="495277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流程圖: 磁碟 19"/>
          <p:cNvSpPr/>
          <p:nvPr/>
        </p:nvSpPr>
        <p:spPr>
          <a:xfrm>
            <a:off x="8963496" y="1635028"/>
            <a:ext cx="931728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LCU700</a:t>
            </a:r>
            <a:br>
              <a:rPr lang="en-US" altLang="zh-TW" sz="1200" dirty="0" smtClean="0"/>
            </a:br>
            <a:r>
              <a:rPr lang="en-US" altLang="zh-TW" sz="1200" dirty="0" smtClean="0"/>
              <a:t>FTP</a:t>
            </a:r>
            <a:endParaRPr lang="zh-TW" altLang="en-US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10960" y="3203773"/>
            <a:ext cx="238128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執行者：</a:t>
            </a:r>
            <a:endParaRPr lang="en-US" altLang="zh-TW" sz="1400" dirty="0" smtClean="0"/>
          </a:p>
          <a:p>
            <a:r>
              <a:rPr lang="zh-TW" altLang="en-US" sz="1400" dirty="0" smtClean="0"/>
              <a:t>能執行資料庫</a:t>
            </a:r>
            <a:r>
              <a:rPr lang="en-US" altLang="zh-TW" sz="1400" dirty="0" err="1" smtClean="0"/>
              <a:t>sp</a:t>
            </a:r>
            <a:r>
              <a:rPr lang="zh-TW" altLang="en-US" sz="1400" dirty="0" smtClean="0"/>
              <a:t>的人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/>
              <a:t>發動</a:t>
            </a:r>
            <a:r>
              <a:rPr lang="zh-TW" altLang="en-US" sz="1400" dirty="0" smtClean="0"/>
              <a:t>時間：</a:t>
            </a:r>
            <a:endParaRPr lang="en-US" altLang="zh-TW" sz="1400" dirty="0" smtClean="0"/>
          </a:p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考慮不能下傳的狀況</a:t>
            </a:r>
            <a:r>
              <a:rPr lang="en-US" altLang="zh-TW" sz="1400" dirty="0" smtClean="0"/>
              <a:t>)</a:t>
            </a:r>
          </a:p>
          <a:p>
            <a:r>
              <a:rPr lang="zh-TW" altLang="en-US" sz="1400" dirty="0"/>
              <a:t>兩批次的分揀</a:t>
            </a:r>
            <a:r>
              <a:rPr lang="zh-TW" altLang="en-US" sz="1400" dirty="0" smtClean="0"/>
              <a:t>指示如何設計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784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454181"/>
          </a:xfrm>
        </p:spPr>
        <p:txBody>
          <a:bodyPr/>
          <a:lstStyle/>
          <a:p>
            <a:r>
              <a:rPr lang="zh-TW" altLang="en-US" dirty="0" smtClean="0"/>
              <a:t>預計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回收實績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3"/>
          <a:stretch/>
        </p:blipFill>
        <p:spPr>
          <a:xfrm>
            <a:off x="9187680" y="135552"/>
            <a:ext cx="460080" cy="828000"/>
          </a:xfrm>
          <a:prstGeom prst="rect">
            <a:avLst/>
          </a:prstGeom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4"/>
          <a:stretch/>
        </p:blipFill>
        <p:spPr>
          <a:xfrm>
            <a:off x="6271680" y="135552"/>
            <a:ext cx="817920" cy="828000"/>
          </a:xfrm>
          <a:prstGeom prst="rect">
            <a:avLst/>
          </a:prstGeom>
          <a:ln>
            <a:noFill/>
          </a:ln>
        </p:spPr>
      </p:pic>
      <p:sp>
        <p:nvSpPr>
          <p:cNvPr id="7" name="Line 1"/>
          <p:cNvSpPr/>
          <p:nvPr/>
        </p:nvSpPr>
        <p:spPr>
          <a:xfrm flipH="1">
            <a:off x="7089600" y="423552"/>
            <a:ext cx="2167376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Shape 2"/>
          <p:cNvSpPr txBox="1"/>
          <p:nvPr/>
        </p:nvSpPr>
        <p:spPr>
          <a:xfrm>
            <a:off x="6194640" y="1099104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 dirty="0" smtClean="0">
                <a:latin typeface="Arial"/>
              </a:rPr>
              <a:t>DCS</a:t>
            </a:r>
            <a:endParaRPr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/>
        </p:blipFill>
        <p:spPr>
          <a:xfrm>
            <a:off x="2232000" y="135552"/>
            <a:ext cx="817920" cy="828000"/>
          </a:xfrm>
          <a:prstGeom prst="rect">
            <a:avLst/>
          </a:prstGeom>
          <a:ln>
            <a:noFill/>
          </a:ln>
        </p:spPr>
      </p:pic>
      <p:sp>
        <p:nvSpPr>
          <p:cNvPr id="10" name="TextShape 2"/>
          <p:cNvSpPr txBox="1"/>
          <p:nvPr/>
        </p:nvSpPr>
        <p:spPr>
          <a:xfrm>
            <a:off x="2154960" y="1099104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 dirty="0" smtClean="0">
                <a:latin typeface="Arial"/>
              </a:rPr>
              <a:t>100.65</a:t>
            </a:r>
            <a:endParaRPr dirty="0"/>
          </a:p>
        </p:txBody>
      </p:sp>
      <p:sp>
        <p:nvSpPr>
          <p:cNvPr id="11" name="Line 1"/>
          <p:cNvSpPr/>
          <p:nvPr/>
        </p:nvSpPr>
        <p:spPr>
          <a:xfrm flipH="1" flipV="1">
            <a:off x="3126960" y="423552"/>
            <a:ext cx="3144720" cy="21216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>
            <a:off x="2010960" y="1621799"/>
            <a:ext cx="1260000" cy="1008000"/>
          </a:xfrm>
          <a:prstGeom prst="flowChartDocumen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spc="-1" dirty="0">
                <a:solidFill>
                  <a:srgbClr val="FFFFFF"/>
                </a:solidFill>
                <a:latin typeface="Arial"/>
              </a:rPr>
              <a:t>SMD_ITEM</a:t>
            </a:r>
            <a:endParaRPr dirty="0"/>
          </a:p>
          <a:p>
            <a:pPr algn="ctr"/>
            <a:r>
              <a:rPr lang="en-US" sz="1800" spc="-1" dirty="0">
                <a:solidFill>
                  <a:srgbClr val="FFFFFF"/>
                </a:solidFill>
                <a:latin typeface="Arial"/>
              </a:rPr>
              <a:t>&amp; Others</a:t>
            </a:r>
            <a:endParaRPr dirty="0"/>
          </a:p>
        </p:txBody>
      </p:sp>
      <p:sp>
        <p:nvSpPr>
          <p:cNvPr id="13" name="CustomShape 6"/>
          <p:cNvSpPr/>
          <p:nvPr/>
        </p:nvSpPr>
        <p:spPr>
          <a:xfrm>
            <a:off x="6050640" y="1663953"/>
            <a:ext cx="1260000" cy="576064"/>
          </a:xfrm>
          <a:prstGeom prst="flowChartDocumen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pc="-1" dirty="0" smtClean="0">
                <a:solidFill>
                  <a:srgbClr val="FFFFFF"/>
                </a:solidFill>
                <a:latin typeface="Arial"/>
              </a:rPr>
              <a:t>LCU</a:t>
            </a:r>
            <a:r>
              <a:rPr lang="en-US" sz="1800" spc="-1" dirty="0" smtClean="0">
                <a:solidFill>
                  <a:srgbClr val="FFFFFF"/>
                </a:solidFill>
                <a:latin typeface="Arial"/>
              </a:rPr>
              <a:t>0301</a:t>
            </a:r>
            <a:endParaRPr dirty="0"/>
          </a:p>
        </p:txBody>
      </p:sp>
      <p:pic>
        <p:nvPicPr>
          <p:cNvPr id="14" name="圖片 13"/>
          <p:cNvPicPr/>
          <p:nvPr/>
        </p:nvPicPr>
        <p:blipFill>
          <a:blip r:embed="rId5"/>
          <a:stretch/>
        </p:blipFill>
        <p:spPr>
          <a:xfrm>
            <a:off x="7805917" y="1615777"/>
            <a:ext cx="531525" cy="624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Line 1"/>
          <p:cNvSpPr/>
          <p:nvPr/>
        </p:nvSpPr>
        <p:spPr>
          <a:xfrm flipH="1" flipV="1">
            <a:off x="3316704" y="1922997"/>
            <a:ext cx="2733936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文字方塊 15"/>
          <p:cNvSpPr txBox="1"/>
          <p:nvPr/>
        </p:nvSpPr>
        <p:spPr>
          <a:xfrm>
            <a:off x="3612022" y="2454983"/>
            <a:ext cx="194616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上傳實績到</a:t>
            </a:r>
            <a:r>
              <a:rPr lang="en-US" altLang="zh-TW" sz="1200" dirty="0" smtClean="0"/>
              <a:t>100.65</a:t>
            </a:r>
            <a:endParaRPr lang="en-US" altLang="zh-TW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34672" y="2454983"/>
            <a:ext cx="215300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smtClean="0"/>
              <a:t>t-</a:t>
            </a:r>
            <a:r>
              <a:rPr lang="en-US" altLang="zh-TW" sz="1200" dirty="0" err="1" smtClean="0"/>
              <a:t>sql</a:t>
            </a:r>
            <a:r>
              <a:rPr lang="zh-TW" altLang="en-US" sz="1200" dirty="0" smtClean="0"/>
              <a:t>下載</a:t>
            </a:r>
            <a:r>
              <a:rPr lang="zh-TW" altLang="en-US" sz="1200" dirty="0"/>
              <a:t>文字</a:t>
            </a:r>
            <a:r>
              <a:rPr lang="zh-TW" altLang="en-US" sz="1200" dirty="0" smtClean="0"/>
              <a:t>檔</a:t>
            </a:r>
            <a:endParaRPr lang="en-US" altLang="zh-TW" sz="1200" dirty="0" smtClean="0"/>
          </a:p>
          <a:p>
            <a:r>
              <a:rPr lang="zh-TW" altLang="en-US" sz="1200" dirty="0"/>
              <a:t>文字</a:t>
            </a:r>
            <a:r>
              <a:rPr lang="zh-TW" altLang="en-US" sz="1200" dirty="0" smtClean="0"/>
              <a:t>檔再匯入本機資料庫</a:t>
            </a:r>
            <a:endParaRPr lang="en-US" altLang="zh-TW" sz="1200" dirty="0"/>
          </a:p>
        </p:txBody>
      </p:sp>
      <p:sp>
        <p:nvSpPr>
          <p:cNvPr id="18" name="Line 1"/>
          <p:cNvSpPr/>
          <p:nvPr/>
        </p:nvSpPr>
        <p:spPr>
          <a:xfrm flipH="1" flipV="1">
            <a:off x="7310639" y="1927897"/>
            <a:ext cx="495277" cy="1204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"/>
          <p:cNvSpPr/>
          <p:nvPr/>
        </p:nvSpPr>
        <p:spPr>
          <a:xfrm flipH="1">
            <a:off x="8340938" y="1959995"/>
            <a:ext cx="531525" cy="64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流程圖: 磁碟 19"/>
          <p:cNvSpPr/>
          <p:nvPr/>
        </p:nvSpPr>
        <p:spPr>
          <a:xfrm>
            <a:off x="8963496" y="1635028"/>
            <a:ext cx="931728" cy="6499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LCU700</a:t>
            </a:r>
            <a:br>
              <a:rPr lang="en-US" altLang="zh-TW" sz="1200" dirty="0" smtClean="0"/>
            </a:br>
            <a:r>
              <a:rPr lang="en-US" altLang="zh-TW" sz="1200" dirty="0" smtClean="0"/>
              <a:t>FTP</a:t>
            </a:r>
            <a:endParaRPr lang="zh-TW" altLang="en-US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169071" y="3419797"/>
            <a:ext cx="18052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有指標檔案</a:t>
            </a:r>
            <a:r>
              <a:rPr lang="en-US" altLang="zh-TW" sz="1200" dirty="0" smtClean="0"/>
              <a:t>HST0124.txt</a:t>
            </a:r>
          </a:p>
          <a:p>
            <a:r>
              <a:rPr lang="zh-TW" altLang="en-US" sz="1200" dirty="0" smtClean="0"/>
              <a:t>可都改為分段回收</a:t>
            </a:r>
            <a:endParaRPr lang="en-US" altLang="zh-TW" sz="1200" dirty="0" smtClean="0"/>
          </a:p>
          <a:p>
            <a:endParaRPr lang="en-US" altLang="zh-TW" sz="1200" dirty="0"/>
          </a:p>
        </p:txBody>
      </p:sp>
      <p:sp>
        <p:nvSpPr>
          <p:cNvPr id="22" name="TextShape 3"/>
          <p:cNvSpPr txBox="1"/>
          <p:nvPr/>
        </p:nvSpPr>
        <p:spPr>
          <a:xfrm>
            <a:off x="8943360" y="1103040"/>
            <a:ext cx="97200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pPr algn="ctr"/>
            <a:r>
              <a:rPr lang="en-US" sz="1800" spc="-1" dirty="0">
                <a:latin typeface="Arial"/>
              </a:rPr>
              <a:t>LCU7</a:t>
            </a:r>
            <a:endParaRPr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10960" y="3203773"/>
            <a:ext cx="238128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執行者：</a:t>
            </a:r>
            <a:endParaRPr lang="en-US" altLang="zh-TW" sz="1400" dirty="0" smtClean="0"/>
          </a:p>
          <a:p>
            <a:r>
              <a:rPr lang="zh-TW" altLang="en-US" sz="1400" dirty="0" smtClean="0"/>
              <a:t>能執行資料庫</a:t>
            </a:r>
            <a:r>
              <a:rPr lang="en-US" altLang="zh-TW" sz="1400" dirty="0" err="1" smtClean="0"/>
              <a:t>sp</a:t>
            </a:r>
            <a:r>
              <a:rPr lang="zh-TW" altLang="en-US" sz="1400" dirty="0" smtClean="0"/>
              <a:t>的人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zh-TW" altLang="en-US" sz="1400" dirty="0"/>
              <a:t>發動</a:t>
            </a:r>
            <a:r>
              <a:rPr lang="zh-TW" altLang="en-US" sz="1400" dirty="0" smtClean="0"/>
              <a:t>時間：</a:t>
            </a:r>
            <a:endParaRPr lang="en-US" altLang="zh-TW" sz="1400" dirty="0" smtClean="0"/>
          </a:p>
          <a:p>
            <a:r>
              <a:rPr lang="zh-TW" altLang="en-US" sz="1400" dirty="0"/>
              <a:t>分揀</a:t>
            </a:r>
            <a:r>
              <a:rPr lang="zh-TW" altLang="en-US" sz="1400" dirty="0" smtClean="0"/>
              <a:t>指示回收要可以區分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4070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413</Words>
  <Application>Microsoft Office PowerPoint</Application>
  <PresentationFormat>自訂</PresentationFormat>
  <Paragraphs>185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預計 主檔更新</vt:lpstr>
      <vt:lpstr>預計 回收實績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Kota_Ching(簡克達)</cp:lastModifiedBy>
  <cp:revision>40</cp:revision>
  <dcterms:created xsi:type="dcterms:W3CDTF">2015-09-25T10:22:32Z</dcterms:created>
  <dcterms:modified xsi:type="dcterms:W3CDTF">2015-12-16T08:10:02Z</dcterms:modified>
  <dc:language>zh-TW</dc:language>
</cp:coreProperties>
</file>