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9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6" r:id="rId29"/>
    <p:sldId id="284" r:id="rId30"/>
    <p:sldId id="285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794"/>
    <a:srgbClr val="3051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06" autoAdjust="0"/>
  </p:normalViewPr>
  <p:slideViewPr>
    <p:cSldViewPr>
      <p:cViewPr>
        <p:scale>
          <a:sx n="100" d="100"/>
          <a:sy n="100" d="100"/>
        </p:scale>
        <p:origin x="-516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7963;&#38913;&#31807;2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icrosoft%20PowerPoint%20&#30340;&#22294;&#34920;%20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icrosoft%20PowerPoint%20&#30340;&#22294;&#34920;%20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[活頁簿2]工作表4!樞紐分析表1</c:name>
    <c:fmtId val="-1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zh-TW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1"/>
        <c:dLbl>
          <c:idx val="0"/>
          <c:layout>
            <c:manualLayout>
              <c:x val="1.1477405239718802E-2"/>
              <c:y val="-0.11758071571390394"/>
            </c:manualLayout>
          </c:layout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2"/>
        <c:dLbl>
          <c:idx val="0"/>
          <c:layout>
            <c:manualLayout>
              <c:x val="2.7061885247418828E-3"/>
              <c:y val="-1.0133477087560214E-2"/>
            </c:manualLayout>
          </c:layout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3"/>
        <c:dLbl>
          <c:idx val="0"/>
          <c:layout>
            <c:manualLayout>
              <c:x val="-1.4981434795967852E-2"/>
              <c:y val="5.6529862502823033E-2"/>
            </c:manualLayout>
          </c:layout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4"/>
        <c:dLbl>
          <c:idx val="0"/>
          <c:layout>
            <c:manualLayout>
              <c:x val="-3.0617223622787629E-2"/>
              <c:y val="-2.5732711890679327E-2"/>
            </c:manualLayout>
          </c:layout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zh-TW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6"/>
        <c:dLbl>
          <c:idx val="0"/>
          <c:layout>
            <c:manualLayout>
              <c:x val="1.1477405239718802E-2"/>
              <c:y val="-0.11758071571390394"/>
            </c:manualLayout>
          </c:layout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7"/>
        <c:dLbl>
          <c:idx val="0"/>
          <c:layout>
            <c:manualLayout>
              <c:x val="-3.0617223622787629E-2"/>
              <c:y val="-2.5732711890679327E-2"/>
            </c:manualLayout>
          </c:layout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8"/>
        <c:dLbl>
          <c:idx val="0"/>
          <c:layout>
            <c:manualLayout>
              <c:x val="-1.4981434795967852E-2"/>
              <c:y val="5.6529862502823033E-2"/>
            </c:manualLayout>
          </c:layout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9"/>
        <c:dLbl>
          <c:idx val="0"/>
          <c:layout>
            <c:manualLayout>
              <c:x val="2.7061885247418828E-3"/>
              <c:y val="-1.0133477087560214E-2"/>
            </c:manualLayout>
          </c:layout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1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zh-TW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11"/>
        <c:dLbl>
          <c:idx val="0"/>
          <c:layout>
            <c:manualLayout>
              <c:x val="1.1477405239718802E-2"/>
              <c:y val="-0.11758071571390394"/>
            </c:manualLayout>
          </c:layout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12"/>
        <c:dLbl>
          <c:idx val="0"/>
          <c:layout>
            <c:manualLayout>
              <c:x val="-3.0617223622787629E-2"/>
              <c:y val="-2.5732711890679327E-2"/>
            </c:manualLayout>
          </c:layout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13"/>
        <c:dLbl>
          <c:idx val="0"/>
          <c:layout>
            <c:manualLayout>
              <c:x val="-1.4981434795967852E-2"/>
              <c:y val="5.6529862502823033E-2"/>
            </c:manualLayout>
          </c:layout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14"/>
        <c:dLbl>
          <c:idx val="0"/>
          <c:layout>
            <c:manualLayout>
              <c:x val="2.7061885247418828E-3"/>
              <c:y val="-1.0133477087560214E-2"/>
            </c:manualLayout>
          </c:layout>
          <c:showLegendKey val="0"/>
          <c:showVal val="0"/>
          <c:showCatName val="1"/>
          <c:showSerName val="0"/>
          <c:showPercent val="1"/>
          <c:showBubbleSize val="0"/>
        </c:dLbl>
      </c:pivotFmt>
    </c:pivotFmts>
    <c:plotArea>
      <c:layout/>
      <c:pieChart>
        <c:varyColors val="1"/>
        <c:ser>
          <c:idx val="0"/>
          <c:order val="0"/>
          <c:tx>
            <c:strRef>
              <c:f>工作表4!$B$3</c:f>
              <c:strCache>
                <c:ptCount val="1"/>
                <c:pt idx="0">
                  <c:v>合計</c:v>
                </c:pt>
              </c:strCache>
            </c:strRef>
          </c:tx>
          <c:dPt>
            <c:idx val="0"/>
            <c:bubble3D val="0"/>
            <c:explosion val="2"/>
            <c:spPr>
              <a:solidFill>
                <a:srgbClr val="013794"/>
              </a:solidFill>
            </c:spPr>
          </c:dPt>
          <c:dPt>
            <c:idx val="1"/>
            <c:bubble3D val="0"/>
            <c:explosion val="1"/>
            <c:spPr>
              <a:solidFill>
                <a:schemeClr val="bg1">
                  <a:lumMod val="50000"/>
                </a:schemeClr>
              </a:solidFill>
            </c:spPr>
          </c:dPt>
          <c:dPt>
            <c:idx val="2"/>
            <c:bubble3D val="0"/>
            <c:explosion val="2"/>
            <c:spPr>
              <a:solidFill>
                <a:schemeClr val="bg1">
                  <a:lumMod val="50000"/>
                </a:schemeClr>
              </a:solidFill>
            </c:spPr>
          </c:dPt>
          <c:dPt>
            <c:idx val="3"/>
            <c:bubble3D val="0"/>
            <c:explosion val="1"/>
            <c:spPr>
              <a:solidFill>
                <a:schemeClr val="bg1">
                  <a:lumMod val="50000"/>
                </a:schemeClr>
              </a:solidFill>
            </c:spPr>
          </c:dPt>
          <c:dLbls>
            <c:dLbl>
              <c:idx val="0"/>
              <c:layout>
                <c:manualLayout>
                  <c:x val="1.1477405239718802E-2"/>
                  <c:y val="-0.11758071571390394"/>
                </c:manualLayout>
              </c:layout>
              <c:tx>
                <c:rich>
                  <a:bodyPr/>
                  <a:lstStyle/>
                  <a:p>
                    <a:r>
                      <a:rPr lang="zh-TW" altLang="en-US" dirty="0" smtClean="0"/>
                      <a:t>系統維運</a:t>
                    </a:r>
                    <a:r>
                      <a:rPr lang="zh-TW" altLang="en-US" dirty="0"/>
                      <a:t>
</a:t>
                    </a:r>
                    <a:r>
                      <a:rPr lang="en-US" altLang="zh-TW" dirty="0"/>
                      <a:t>50%</a:t>
                    </a:r>
                    <a:endParaRPr lang="zh-TW" altLang="en-US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-3.0617223622787629E-2"/>
                  <c:y val="-2.573271189067932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-4.693461272206983E-3"/>
                  <c:y val="5.8945885769161113E-2"/>
                </c:manualLayout>
              </c:layout>
              <c:tx>
                <c:rich>
                  <a:bodyPr/>
                  <a:lstStyle/>
                  <a:p>
                    <a:r>
                      <a:rPr lang="en-US" altLang="zh-TW" dirty="0" smtClean="0"/>
                      <a:t>QA</a:t>
                    </a:r>
                    <a:r>
                      <a:rPr lang="zh-TW" altLang="en-US" dirty="0" smtClean="0"/>
                      <a:t>處理</a:t>
                    </a:r>
                    <a:r>
                      <a:rPr lang="zh-TW" altLang="en-US" dirty="0"/>
                      <a:t>
</a:t>
                    </a:r>
                    <a:r>
                      <a:rPr lang="en-US" altLang="zh-TW" dirty="0"/>
                      <a:t>17%</a:t>
                    </a:r>
                    <a:endParaRPr lang="zh-TW" altLang="en-US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-8.5681137530587231E-2"/>
                  <c:y val="0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2000">
                    <a:latin typeface="微軟正黑體" panose="020B0604030504040204" pitchFamily="34" charset="-120"/>
                    <a:ea typeface="微軟正黑體" panose="020B0604030504040204" pitchFamily="34" charset="-120"/>
                  </a:defRPr>
                </a:pPr>
                <a:endParaRPr lang="zh-TW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工作表4!$A$4:$A$8</c:f>
              <c:strCache>
                <c:ptCount val="4"/>
                <c:pt idx="0">
                  <c:v>總部系統</c:v>
                </c:pt>
                <c:pt idx="1">
                  <c:v>內聯單</c:v>
                </c:pt>
                <c:pt idx="2">
                  <c:v>全聯BI系統</c:v>
                </c:pt>
                <c:pt idx="3">
                  <c:v>報表開發</c:v>
                </c:pt>
              </c:strCache>
            </c:strRef>
          </c:cat>
          <c:val>
            <c:numRef>
              <c:f>工作表4!$B$4:$B$8</c:f>
              <c:numCache>
                <c:formatCode>General</c:formatCode>
                <c:ptCount val="4"/>
                <c:pt idx="0">
                  <c:v>56.5</c:v>
                </c:pt>
                <c:pt idx="1">
                  <c:v>27.5</c:v>
                </c:pt>
                <c:pt idx="2">
                  <c:v>19.5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436932644565929E-2"/>
          <c:y val="5.5938838901303474E-2"/>
          <c:w val="0.58853486467057869"/>
          <c:h val="0.94406116109869664"/>
        </c:manualLayout>
      </c:layout>
      <c:doughnutChart>
        <c:varyColors val="1"/>
        <c:ser>
          <c:idx val="0"/>
          <c:order val="0"/>
          <c:tx>
            <c:strRef>
              <c:f>'[Microsoft PowerPoint 的圖表 ]工作表1'!$B$1</c:f>
              <c:strCache>
                <c:ptCount val="1"/>
                <c:pt idx="0">
                  <c:v>銷售</c:v>
                </c:pt>
              </c:strCache>
            </c:strRef>
          </c:tx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</c:spPr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</c:spPr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</c:spPr>
          </c:dPt>
          <c:cat>
            <c:strRef>
              <c:f>'[Microsoft PowerPoint 的圖表 ]工作表1'!$A$2:$A$5</c:f>
              <c:strCache>
                <c:ptCount val="4"/>
                <c:pt idx="0">
                  <c:v>第一季</c:v>
                </c:pt>
                <c:pt idx="1">
                  <c:v>第二季</c:v>
                </c:pt>
                <c:pt idx="2">
                  <c:v>第三季</c:v>
                </c:pt>
                <c:pt idx="3">
                  <c:v>第四季</c:v>
                </c:pt>
              </c:strCache>
            </c:strRef>
          </c:cat>
          <c:val>
            <c:numRef>
              <c:f>'[Microsoft PowerPoint 的圖表 ]工作表1'!$B$2:$B$5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436932644565929E-2"/>
          <c:y val="5.5938838901303474E-2"/>
          <c:w val="0.58853486467057869"/>
          <c:h val="0.94406116109869664"/>
        </c:manualLayout>
      </c:layout>
      <c:doughnutChart>
        <c:varyColors val="1"/>
        <c:ser>
          <c:idx val="0"/>
          <c:order val="0"/>
          <c:tx>
            <c:strRef>
              <c:f>'[Microsoft PowerPoint 的圖表 ]工作表1'!$B$1</c:f>
              <c:strCache>
                <c:ptCount val="1"/>
                <c:pt idx="0">
                  <c:v>銷售</c:v>
                </c:pt>
              </c:strCache>
            </c:strRef>
          </c:tx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</c:spPr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</c:spPr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</c:spPr>
          </c:dPt>
          <c:cat>
            <c:strRef>
              <c:f>'[Microsoft PowerPoint 的圖表 ]工作表1'!$A$2:$A$5</c:f>
              <c:strCache>
                <c:ptCount val="4"/>
                <c:pt idx="0">
                  <c:v>第一季</c:v>
                </c:pt>
                <c:pt idx="1">
                  <c:v>第二季</c:v>
                </c:pt>
                <c:pt idx="2">
                  <c:v>第三季</c:v>
                </c:pt>
                <c:pt idx="3">
                  <c:v>第四季</c:v>
                </c:pt>
              </c:strCache>
            </c:strRef>
          </c:cat>
          <c:val>
            <c:numRef>
              <c:f>'[Microsoft PowerPoint 的圖表 ]工作表1'!$B$2:$B$5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BD9ABF-77D9-4D5D-913B-F51D03763007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0111037-A9A7-4A5C-B4FE-EC481F67AED1}">
      <dgm:prSet phldrT="[文字]"/>
      <dgm:spPr>
        <a:solidFill>
          <a:srgbClr val="FF0000"/>
        </a:solidFill>
      </dgm:spPr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簡報</a:t>
          </a:r>
          <a:endParaRPr lang="en-US" altLang="zh-TW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三要素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9451D0A-048C-4BAA-9779-0CF370E3DB64}" type="parTrans" cxnId="{DF4BA125-B6B9-4E2A-9941-76455E97012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D1EC598-28F5-40C7-B75D-DCD4BB9A1454}" type="sibTrans" cxnId="{DF4BA125-B6B9-4E2A-9941-76455E97012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A0D4AD2-5945-4D67-96C8-4AE1208C6FB1}">
      <dgm:prSet phldrT="[文字]"/>
      <dgm:spPr>
        <a:solidFill>
          <a:srgbClr val="013794"/>
        </a:solidFill>
      </dgm:spPr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邏輯</a:t>
          </a:r>
          <a:endParaRPr lang="en-US" altLang="zh-TW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架構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68132A2-0A4C-438B-84B3-94875263A9A9}" type="parTrans" cxnId="{4758F37C-3D74-4F35-83B2-6EE92E274FE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5C72D59-9C17-433F-86B3-DC8AEBDB794B}" type="sibTrans" cxnId="{4758F37C-3D74-4F35-83B2-6EE92E274FE4}">
      <dgm:prSet/>
      <dgm:spPr>
        <a:solidFill>
          <a:srgbClr val="013794"/>
        </a:solidFill>
      </dgm:spPr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B128B52-A6F8-438E-B273-5DCD0B6D787D}">
      <dgm:prSet phldrT="[文字]"/>
      <dgm:spPr>
        <a:solidFill>
          <a:srgbClr val="013794"/>
        </a:solidFill>
      </dgm:spPr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演說</a:t>
          </a:r>
          <a:endParaRPr lang="en-US" altLang="zh-TW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技巧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3C0EC2E-885E-462A-80C0-7FCA1EE43EF5}" type="parTrans" cxnId="{CC34A5A7-F6A4-46BA-971D-39F295915F8F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82B9844-59D5-4246-988C-A92A6CACC986}" type="sibTrans" cxnId="{CC34A5A7-F6A4-46BA-971D-39F295915F8F}">
      <dgm:prSet/>
      <dgm:spPr>
        <a:solidFill>
          <a:srgbClr val="013794"/>
        </a:solidFill>
      </dgm:spPr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9944501-A235-449D-A080-DF4504C52137}">
      <dgm:prSet phldrT="[文字]"/>
      <dgm:spPr>
        <a:solidFill>
          <a:srgbClr val="013794"/>
        </a:solidFill>
      </dgm:spPr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簡報</a:t>
          </a:r>
          <a:endParaRPr lang="en-US" altLang="zh-TW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設計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A70C22E-A08F-44F5-BCE0-D9DE2B0D89B2}" type="parTrans" cxnId="{31335B74-604A-4FA9-A9A9-6EC14C36196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0B552D6-4329-47A7-9B6B-A4E620CF8E88}" type="sibTrans" cxnId="{31335B74-604A-4FA9-A9A9-6EC14C361966}">
      <dgm:prSet/>
      <dgm:spPr>
        <a:solidFill>
          <a:srgbClr val="013794"/>
        </a:solidFill>
      </dgm:spPr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B6BBCA8-2A5F-4B5D-AF4F-FCF19982C7D7}" type="pres">
      <dgm:prSet presAssocID="{8CBD9ABF-77D9-4D5D-913B-F51D0376300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2B1272B-3EDC-46C5-A81D-3B0C743AE09D}" type="pres">
      <dgm:prSet presAssocID="{A0111037-A9A7-4A5C-B4FE-EC481F67AED1}" presName="centerShape" presStyleLbl="node0" presStyleIdx="0" presStyleCnt="1"/>
      <dgm:spPr/>
      <dgm:t>
        <a:bodyPr/>
        <a:lstStyle/>
        <a:p>
          <a:endParaRPr lang="zh-TW" altLang="en-US"/>
        </a:p>
      </dgm:t>
    </dgm:pt>
    <dgm:pt modelId="{D69EF814-6FD5-42A9-A538-29B29FC04DFB}" type="pres">
      <dgm:prSet presAssocID="{9A0D4AD2-5945-4D67-96C8-4AE1208C6FB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BB7DE18-F52E-413A-8C93-8D585B3FED3E}" type="pres">
      <dgm:prSet presAssocID="{9A0D4AD2-5945-4D67-96C8-4AE1208C6FB1}" presName="dummy" presStyleCnt="0"/>
      <dgm:spPr/>
    </dgm:pt>
    <dgm:pt modelId="{5C9D9079-B5CC-461F-BDED-5DB3F20777EB}" type="pres">
      <dgm:prSet presAssocID="{B5C72D59-9C17-433F-86B3-DC8AEBDB794B}" presName="sibTrans" presStyleLbl="sibTrans2D1" presStyleIdx="0" presStyleCnt="3"/>
      <dgm:spPr/>
      <dgm:t>
        <a:bodyPr/>
        <a:lstStyle/>
        <a:p>
          <a:endParaRPr lang="zh-TW" altLang="en-US"/>
        </a:p>
      </dgm:t>
    </dgm:pt>
    <dgm:pt modelId="{F638EE19-4EB0-4D6E-A356-79F8AB173213}" type="pres">
      <dgm:prSet presAssocID="{DB128B52-A6F8-438E-B273-5DCD0B6D787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A587719-5591-4084-8220-C6005AD9DB80}" type="pres">
      <dgm:prSet presAssocID="{DB128B52-A6F8-438E-B273-5DCD0B6D787D}" presName="dummy" presStyleCnt="0"/>
      <dgm:spPr/>
    </dgm:pt>
    <dgm:pt modelId="{15EC6A28-C3D8-4CB6-80B7-14A4A0CD7295}" type="pres">
      <dgm:prSet presAssocID="{782B9844-59D5-4246-988C-A92A6CACC986}" presName="sibTrans" presStyleLbl="sibTrans2D1" presStyleIdx="1" presStyleCnt="3"/>
      <dgm:spPr/>
      <dgm:t>
        <a:bodyPr/>
        <a:lstStyle/>
        <a:p>
          <a:endParaRPr lang="zh-TW" altLang="en-US"/>
        </a:p>
      </dgm:t>
    </dgm:pt>
    <dgm:pt modelId="{9B1BCE9E-2DAC-43F0-9E83-7F5A051A7647}" type="pres">
      <dgm:prSet presAssocID="{09944501-A235-449D-A080-DF4504C5213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06FC1B9-D336-457D-BDEE-A12DC6B81DA9}" type="pres">
      <dgm:prSet presAssocID="{09944501-A235-449D-A080-DF4504C52137}" presName="dummy" presStyleCnt="0"/>
      <dgm:spPr/>
    </dgm:pt>
    <dgm:pt modelId="{464EF06D-3D33-41F5-B818-451FD0E32F75}" type="pres">
      <dgm:prSet presAssocID="{60B552D6-4329-47A7-9B6B-A4E620CF8E88}" presName="sibTrans" presStyleLbl="sibTrans2D1" presStyleIdx="2" presStyleCnt="3"/>
      <dgm:spPr/>
      <dgm:t>
        <a:bodyPr/>
        <a:lstStyle/>
        <a:p>
          <a:endParaRPr lang="zh-TW" altLang="en-US"/>
        </a:p>
      </dgm:t>
    </dgm:pt>
  </dgm:ptLst>
  <dgm:cxnLst>
    <dgm:cxn modelId="{FC16BAB7-7033-40C5-ADEC-CFF4AEFADCA4}" type="presOf" srcId="{9A0D4AD2-5945-4D67-96C8-4AE1208C6FB1}" destId="{D69EF814-6FD5-42A9-A538-29B29FC04DFB}" srcOrd="0" destOrd="0" presId="urn:microsoft.com/office/officeart/2005/8/layout/radial6"/>
    <dgm:cxn modelId="{31335B74-604A-4FA9-A9A9-6EC14C361966}" srcId="{A0111037-A9A7-4A5C-B4FE-EC481F67AED1}" destId="{09944501-A235-449D-A080-DF4504C52137}" srcOrd="2" destOrd="0" parTransId="{CA70C22E-A08F-44F5-BCE0-D9DE2B0D89B2}" sibTransId="{60B552D6-4329-47A7-9B6B-A4E620CF8E88}"/>
    <dgm:cxn modelId="{63E816C0-37A6-4FA1-97FB-F07EA34BC71B}" type="presOf" srcId="{60B552D6-4329-47A7-9B6B-A4E620CF8E88}" destId="{464EF06D-3D33-41F5-B818-451FD0E32F75}" srcOrd="0" destOrd="0" presId="urn:microsoft.com/office/officeart/2005/8/layout/radial6"/>
    <dgm:cxn modelId="{64F41BF5-D90A-482F-A62B-B0E793465072}" type="presOf" srcId="{09944501-A235-449D-A080-DF4504C52137}" destId="{9B1BCE9E-2DAC-43F0-9E83-7F5A051A7647}" srcOrd="0" destOrd="0" presId="urn:microsoft.com/office/officeart/2005/8/layout/radial6"/>
    <dgm:cxn modelId="{7550BA12-E5B7-444E-B641-C82F2FA207A4}" type="presOf" srcId="{8CBD9ABF-77D9-4D5D-913B-F51D03763007}" destId="{8B6BBCA8-2A5F-4B5D-AF4F-FCF19982C7D7}" srcOrd="0" destOrd="0" presId="urn:microsoft.com/office/officeart/2005/8/layout/radial6"/>
    <dgm:cxn modelId="{4758F37C-3D74-4F35-83B2-6EE92E274FE4}" srcId="{A0111037-A9A7-4A5C-B4FE-EC481F67AED1}" destId="{9A0D4AD2-5945-4D67-96C8-4AE1208C6FB1}" srcOrd="0" destOrd="0" parTransId="{268132A2-0A4C-438B-84B3-94875263A9A9}" sibTransId="{B5C72D59-9C17-433F-86B3-DC8AEBDB794B}"/>
    <dgm:cxn modelId="{E888F499-3DC9-4758-8A82-9D550AB0515F}" type="presOf" srcId="{DB128B52-A6F8-438E-B273-5DCD0B6D787D}" destId="{F638EE19-4EB0-4D6E-A356-79F8AB173213}" srcOrd="0" destOrd="0" presId="urn:microsoft.com/office/officeart/2005/8/layout/radial6"/>
    <dgm:cxn modelId="{A7AAB79E-DA41-4485-B5DB-75286EC942D0}" type="presOf" srcId="{B5C72D59-9C17-433F-86B3-DC8AEBDB794B}" destId="{5C9D9079-B5CC-461F-BDED-5DB3F20777EB}" srcOrd="0" destOrd="0" presId="urn:microsoft.com/office/officeart/2005/8/layout/radial6"/>
    <dgm:cxn modelId="{CC34A5A7-F6A4-46BA-971D-39F295915F8F}" srcId="{A0111037-A9A7-4A5C-B4FE-EC481F67AED1}" destId="{DB128B52-A6F8-438E-B273-5DCD0B6D787D}" srcOrd="1" destOrd="0" parTransId="{E3C0EC2E-885E-462A-80C0-7FCA1EE43EF5}" sibTransId="{782B9844-59D5-4246-988C-A92A6CACC986}"/>
    <dgm:cxn modelId="{CAC91723-CD07-4201-924E-9DE8E9F5C477}" type="presOf" srcId="{A0111037-A9A7-4A5C-B4FE-EC481F67AED1}" destId="{62B1272B-3EDC-46C5-A81D-3B0C743AE09D}" srcOrd="0" destOrd="0" presId="urn:microsoft.com/office/officeart/2005/8/layout/radial6"/>
    <dgm:cxn modelId="{47B55341-4790-4636-A24B-A2FA3AA43258}" type="presOf" srcId="{782B9844-59D5-4246-988C-A92A6CACC986}" destId="{15EC6A28-C3D8-4CB6-80B7-14A4A0CD7295}" srcOrd="0" destOrd="0" presId="urn:microsoft.com/office/officeart/2005/8/layout/radial6"/>
    <dgm:cxn modelId="{DF4BA125-B6B9-4E2A-9941-76455E970122}" srcId="{8CBD9ABF-77D9-4D5D-913B-F51D03763007}" destId="{A0111037-A9A7-4A5C-B4FE-EC481F67AED1}" srcOrd="0" destOrd="0" parTransId="{19451D0A-048C-4BAA-9779-0CF370E3DB64}" sibTransId="{7D1EC598-28F5-40C7-B75D-DCD4BB9A1454}"/>
    <dgm:cxn modelId="{3A392CC9-8A6C-4048-B1A6-562EFD771588}" type="presParOf" srcId="{8B6BBCA8-2A5F-4B5D-AF4F-FCF19982C7D7}" destId="{62B1272B-3EDC-46C5-A81D-3B0C743AE09D}" srcOrd="0" destOrd="0" presId="urn:microsoft.com/office/officeart/2005/8/layout/radial6"/>
    <dgm:cxn modelId="{F498B264-111A-4E1E-9444-A3D3CC650B72}" type="presParOf" srcId="{8B6BBCA8-2A5F-4B5D-AF4F-FCF19982C7D7}" destId="{D69EF814-6FD5-42A9-A538-29B29FC04DFB}" srcOrd="1" destOrd="0" presId="urn:microsoft.com/office/officeart/2005/8/layout/radial6"/>
    <dgm:cxn modelId="{05E9EA3E-542F-4B2A-905E-2D6570C41D5F}" type="presParOf" srcId="{8B6BBCA8-2A5F-4B5D-AF4F-FCF19982C7D7}" destId="{4BB7DE18-F52E-413A-8C93-8D585B3FED3E}" srcOrd="2" destOrd="0" presId="urn:microsoft.com/office/officeart/2005/8/layout/radial6"/>
    <dgm:cxn modelId="{0E8F8E5A-4FB4-40A8-9DF1-52DD6B47626A}" type="presParOf" srcId="{8B6BBCA8-2A5F-4B5D-AF4F-FCF19982C7D7}" destId="{5C9D9079-B5CC-461F-BDED-5DB3F20777EB}" srcOrd="3" destOrd="0" presId="urn:microsoft.com/office/officeart/2005/8/layout/radial6"/>
    <dgm:cxn modelId="{98C7F22F-3D1B-47F3-AA25-D15B98405FB7}" type="presParOf" srcId="{8B6BBCA8-2A5F-4B5D-AF4F-FCF19982C7D7}" destId="{F638EE19-4EB0-4D6E-A356-79F8AB173213}" srcOrd="4" destOrd="0" presId="urn:microsoft.com/office/officeart/2005/8/layout/radial6"/>
    <dgm:cxn modelId="{DFD58073-1F94-4F2D-ADA8-539D75B09BE8}" type="presParOf" srcId="{8B6BBCA8-2A5F-4B5D-AF4F-FCF19982C7D7}" destId="{DA587719-5591-4084-8220-C6005AD9DB80}" srcOrd="5" destOrd="0" presId="urn:microsoft.com/office/officeart/2005/8/layout/radial6"/>
    <dgm:cxn modelId="{A1C94CA4-CD23-4206-9EDF-B133B643550D}" type="presParOf" srcId="{8B6BBCA8-2A5F-4B5D-AF4F-FCF19982C7D7}" destId="{15EC6A28-C3D8-4CB6-80B7-14A4A0CD7295}" srcOrd="6" destOrd="0" presId="urn:microsoft.com/office/officeart/2005/8/layout/radial6"/>
    <dgm:cxn modelId="{5C626427-9B0C-4BCE-B1D6-456853B239F8}" type="presParOf" srcId="{8B6BBCA8-2A5F-4B5D-AF4F-FCF19982C7D7}" destId="{9B1BCE9E-2DAC-43F0-9E83-7F5A051A7647}" srcOrd="7" destOrd="0" presId="urn:microsoft.com/office/officeart/2005/8/layout/radial6"/>
    <dgm:cxn modelId="{B15249D2-CAB5-4F2F-8610-7265313A56AB}" type="presParOf" srcId="{8B6BBCA8-2A5F-4B5D-AF4F-FCF19982C7D7}" destId="{D06FC1B9-D336-457D-BDEE-A12DC6B81DA9}" srcOrd="8" destOrd="0" presId="urn:microsoft.com/office/officeart/2005/8/layout/radial6"/>
    <dgm:cxn modelId="{1956F677-F470-41A7-BBD7-938113CDBB6D}" type="presParOf" srcId="{8B6BBCA8-2A5F-4B5D-AF4F-FCF19982C7D7}" destId="{464EF06D-3D33-41F5-B818-451FD0E32F75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4EF06D-3D33-41F5-B818-451FD0E32F75}">
      <dsp:nvSpPr>
        <dsp:cNvPr id="0" name=""/>
        <dsp:cNvSpPr/>
      </dsp:nvSpPr>
      <dsp:spPr>
        <a:xfrm>
          <a:off x="1850731" y="773057"/>
          <a:ext cx="5155520" cy="5155520"/>
        </a:xfrm>
        <a:prstGeom prst="blockArc">
          <a:avLst>
            <a:gd name="adj1" fmla="val 9000000"/>
            <a:gd name="adj2" fmla="val 16200000"/>
            <a:gd name="adj3" fmla="val 4642"/>
          </a:avLst>
        </a:prstGeom>
        <a:solidFill>
          <a:srgbClr val="01379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C6A28-C3D8-4CB6-80B7-14A4A0CD7295}">
      <dsp:nvSpPr>
        <dsp:cNvPr id="0" name=""/>
        <dsp:cNvSpPr/>
      </dsp:nvSpPr>
      <dsp:spPr>
        <a:xfrm>
          <a:off x="1850731" y="773057"/>
          <a:ext cx="5155520" cy="5155520"/>
        </a:xfrm>
        <a:prstGeom prst="blockArc">
          <a:avLst>
            <a:gd name="adj1" fmla="val 1800000"/>
            <a:gd name="adj2" fmla="val 9000000"/>
            <a:gd name="adj3" fmla="val 4642"/>
          </a:avLst>
        </a:prstGeom>
        <a:solidFill>
          <a:srgbClr val="01379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D9079-B5CC-461F-BDED-5DB3F20777EB}">
      <dsp:nvSpPr>
        <dsp:cNvPr id="0" name=""/>
        <dsp:cNvSpPr/>
      </dsp:nvSpPr>
      <dsp:spPr>
        <a:xfrm>
          <a:off x="1850731" y="773057"/>
          <a:ext cx="5155520" cy="5155520"/>
        </a:xfrm>
        <a:prstGeom prst="blockArc">
          <a:avLst>
            <a:gd name="adj1" fmla="val 16200000"/>
            <a:gd name="adj2" fmla="val 1800000"/>
            <a:gd name="adj3" fmla="val 4642"/>
          </a:avLst>
        </a:prstGeom>
        <a:solidFill>
          <a:srgbClr val="01379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1272B-3EDC-46C5-A81D-3B0C743AE09D}">
      <dsp:nvSpPr>
        <dsp:cNvPr id="0" name=""/>
        <dsp:cNvSpPr/>
      </dsp:nvSpPr>
      <dsp:spPr>
        <a:xfrm>
          <a:off x="3241362" y="2163687"/>
          <a:ext cx="2374259" cy="2374259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3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簡報</a:t>
          </a:r>
          <a:endParaRPr lang="en-US" altLang="zh-TW" sz="3300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3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三要素</a:t>
          </a:r>
          <a:endParaRPr lang="zh-TW" altLang="en-US" sz="3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589064" y="2511389"/>
        <a:ext cx="1678855" cy="1678855"/>
      </dsp:txXfrm>
    </dsp:sp>
    <dsp:sp modelId="{D69EF814-6FD5-42A9-A538-29B29FC04DFB}">
      <dsp:nvSpPr>
        <dsp:cNvPr id="0" name=""/>
        <dsp:cNvSpPr/>
      </dsp:nvSpPr>
      <dsp:spPr>
        <a:xfrm>
          <a:off x="3597501" y="1897"/>
          <a:ext cx="1661981" cy="1661981"/>
        </a:xfrm>
        <a:prstGeom prst="ellipse">
          <a:avLst/>
        </a:prstGeom>
        <a:solidFill>
          <a:srgbClr val="01379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3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邏輯</a:t>
          </a:r>
          <a:endParaRPr lang="en-US" altLang="zh-TW" sz="2300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3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架構</a:t>
          </a:r>
          <a:endParaRPr lang="zh-TW" altLang="en-US" sz="2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840892" y="245288"/>
        <a:ext cx="1175199" cy="1175199"/>
      </dsp:txXfrm>
    </dsp:sp>
    <dsp:sp modelId="{F638EE19-4EB0-4D6E-A356-79F8AB173213}">
      <dsp:nvSpPr>
        <dsp:cNvPr id="0" name=""/>
        <dsp:cNvSpPr/>
      </dsp:nvSpPr>
      <dsp:spPr>
        <a:xfrm>
          <a:off x="5778091" y="3778791"/>
          <a:ext cx="1661981" cy="1661981"/>
        </a:xfrm>
        <a:prstGeom prst="ellipse">
          <a:avLst/>
        </a:prstGeom>
        <a:solidFill>
          <a:srgbClr val="01379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3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演說</a:t>
          </a:r>
          <a:endParaRPr lang="en-US" altLang="zh-TW" sz="2300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3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技巧</a:t>
          </a:r>
          <a:endParaRPr lang="zh-TW" altLang="en-US" sz="2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021482" y="4022182"/>
        <a:ext cx="1175199" cy="1175199"/>
      </dsp:txXfrm>
    </dsp:sp>
    <dsp:sp modelId="{9B1BCE9E-2DAC-43F0-9E83-7F5A051A7647}">
      <dsp:nvSpPr>
        <dsp:cNvPr id="0" name=""/>
        <dsp:cNvSpPr/>
      </dsp:nvSpPr>
      <dsp:spPr>
        <a:xfrm>
          <a:off x="1416910" y="3778791"/>
          <a:ext cx="1661981" cy="1661981"/>
        </a:xfrm>
        <a:prstGeom prst="ellipse">
          <a:avLst/>
        </a:prstGeom>
        <a:solidFill>
          <a:srgbClr val="01379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3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簡報</a:t>
          </a:r>
          <a:endParaRPr lang="en-US" altLang="zh-TW" sz="2300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3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設計</a:t>
          </a:r>
          <a:endParaRPr lang="zh-TW" altLang="en-US" sz="2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660301" y="4022182"/>
        <a:ext cx="1175199" cy="1175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92F9-904F-4689-95DB-6E199C4D17F6}" type="datetimeFigureOut">
              <a:rPr lang="zh-TW" altLang="en-US" smtClean="0"/>
              <a:t>2017/7/13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4FCD-AB57-41CE-B6AE-9D9B009FB67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7520"/>
            <a:ext cx="9144000" cy="6964912"/>
          </a:xfrm>
          <a:prstGeom prst="rect">
            <a:avLst/>
          </a:prstGeom>
          <a:solidFill>
            <a:srgbClr val="0137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image005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3" t="5442" r="2577" b="20646"/>
          <a:stretch/>
        </p:blipFill>
        <p:spPr bwMode="auto">
          <a:xfrm>
            <a:off x="0" y="5645"/>
            <a:ext cx="971600" cy="701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1061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92F9-904F-4689-95DB-6E199C4D17F6}" type="datetimeFigureOut">
              <a:rPr lang="zh-TW" altLang="en-US" smtClean="0"/>
              <a:t>2017/7/13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4FCD-AB57-41CE-B6AE-9D9B009FB6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647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92F9-904F-4689-95DB-6E199C4D17F6}" type="datetimeFigureOut">
              <a:rPr lang="zh-TW" altLang="en-US" smtClean="0"/>
              <a:t>2017/7/13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4FCD-AB57-41CE-B6AE-9D9B009FB6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618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92F9-904F-4689-95DB-6E199C4D17F6}" type="datetimeFigureOut">
              <a:rPr lang="zh-TW" altLang="en-US" smtClean="0"/>
              <a:t>2017/7/13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4FCD-AB57-41CE-B6AE-9D9B009FB6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667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92F9-904F-4689-95DB-6E199C4D17F6}" type="datetimeFigureOut">
              <a:rPr lang="zh-TW" altLang="en-US" smtClean="0"/>
              <a:t>2017/7/13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4FCD-AB57-41CE-B6AE-9D9B009FB6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201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277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D92F9-904F-4689-95DB-6E199C4D17F6}" type="datetimeFigureOut">
              <a:rPr lang="zh-TW" altLang="en-US" smtClean="0"/>
              <a:t>2017/7/13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04FCD-AB57-41CE-B6AE-9D9B009FB670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 descr="image005"/>
          <p:cNvPicPr>
            <a:picLocks noChangeAspect="1" noChangeArrowheads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3" t="5442" r="2577" b="20646"/>
          <a:stretch/>
        </p:blipFill>
        <p:spPr bwMode="auto">
          <a:xfrm>
            <a:off x="0" y="207327"/>
            <a:ext cx="971600" cy="701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olorcop.ne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9600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 報 培 訓 力</a:t>
            </a:r>
            <a:endParaRPr lang="zh-TW" altLang="en-US" sz="9600" u="sng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599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簡報色彩搭配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922021" y="1484784"/>
            <a:ext cx="5314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</a:t>
            </a:r>
            <a:r>
              <a:rPr lang="zh-TW" altLang="en-US" sz="8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zh-TW" altLang="en-US" sz="8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致性</a:t>
            </a:r>
            <a:endParaRPr lang="zh-TW" altLang="en-US" sz="8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922021" y="3113673"/>
            <a:ext cx="5314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運用</a:t>
            </a:r>
            <a:r>
              <a:rPr lang="zh-TW" altLang="en-US" sz="8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百</a:t>
            </a:r>
            <a:r>
              <a:rPr lang="zh-TW" altLang="en-US" sz="8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搭色</a:t>
            </a:r>
            <a:endParaRPr lang="zh-TW" altLang="en-US" sz="8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922021" y="4769857"/>
            <a:ext cx="5314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用色</a:t>
            </a:r>
            <a:r>
              <a:rPr lang="zh-TW" altLang="en-US" sz="8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塊</a:t>
            </a:r>
            <a:r>
              <a:rPr lang="zh-TW" altLang="en-US" sz="8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凸顯</a:t>
            </a:r>
            <a:endParaRPr lang="zh-TW" altLang="en-US" sz="8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579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顏色一致性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4932040" y="4869160"/>
            <a:ext cx="3600400" cy="1008112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用縮圖檢視</a:t>
            </a:r>
            <a:endParaRPr lang="zh-TW" altLang="en-US" sz="4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8359091" cy="523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4860032" y="5445224"/>
            <a:ext cx="3816423" cy="936104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 縮 圖 檢 視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247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LOGO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為基準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小工具：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Color Cop  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Http://colorcop.net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用來取得想要圖案的顏色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代碼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smtClean="0">
                <a:solidFill>
                  <a:srgbClr val="0137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#013794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顏色一致性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 descr="image00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3" t="5442" r="2577" b="20646"/>
          <a:stretch/>
        </p:blipFill>
        <p:spPr bwMode="auto">
          <a:xfrm>
            <a:off x="1691680" y="2276872"/>
            <a:ext cx="2448272" cy="1767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4339465" y="2330877"/>
            <a:ext cx="3832935" cy="919401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全聯藍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148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71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運用百搭色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376626" y="14034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黑色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261210" y="3923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深灰色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077634" y="14209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灰色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193050" y="39163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白色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1403648" y="1844824"/>
            <a:ext cx="2592288" cy="187220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1403648" y="4365104"/>
            <a:ext cx="2592288" cy="187220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220072" y="1862269"/>
            <a:ext cx="2592288" cy="18722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5220072" y="4365104"/>
            <a:ext cx="2592288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0137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907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運用百搭色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2091982"/>
              </p:ext>
            </p:extLst>
          </p:nvPr>
        </p:nvGraphicFramePr>
        <p:xfrm>
          <a:off x="2411760" y="1626703"/>
          <a:ext cx="6192688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圓角矩形 4"/>
          <p:cNvSpPr/>
          <p:nvPr/>
        </p:nvSpPr>
        <p:spPr>
          <a:xfrm>
            <a:off x="179512" y="1362512"/>
            <a:ext cx="2520280" cy="698336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佔比最重用主色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582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用色塊凸顯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區塊重點區分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色塊內文字：深色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淺字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，淺色深字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動線：左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→右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左文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3491880" y="3645024"/>
            <a:ext cx="2088232" cy="792088"/>
          </a:xfrm>
          <a:prstGeom prst="roundRect">
            <a:avLst/>
          </a:prstGeom>
          <a:solidFill>
            <a:srgbClr val="0137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形狀填滿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323528" y="4437112"/>
            <a:ext cx="2376264" cy="208823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682757" y="4845600"/>
            <a:ext cx="7521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endParaRPr lang="en-US" altLang="zh-TW" sz="6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444208" y="4437112"/>
            <a:ext cx="2376264" cy="2088232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419976" y="4999488"/>
            <a:ext cx="2492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格式化圖案：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「圖型或材質填滿」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2852192" y="4797152"/>
            <a:ext cx="7521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</a:p>
        </p:txBody>
      </p:sp>
      <p:sp>
        <p:nvSpPr>
          <p:cNvPr id="12" name="矩形 11"/>
          <p:cNvSpPr/>
          <p:nvPr/>
        </p:nvSpPr>
        <p:spPr>
          <a:xfrm>
            <a:off x="179512" y="3501008"/>
            <a:ext cx="8784976" cy="3220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接點 13"/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547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用色塊凸顯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40768"/>
            <a:ext cx="6768752" cy="535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線接點 3"/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637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橢圓 15"/>
          <p:cNvSpPr/>
          <p:nvPr/>
        </p:nvSpPr>
        <p:spPr>
          <a:xfrm>
            <a:off x="5669876" y="1829878"/>
            <a:ext cx="264982" cy="138396"/>
          </a:xfrm>
          <a:prstGeom prst="ellipse">
            <a:avLst/>
          </a:prstGeom>
          <a:solidFill>
            <a:srgbClr val="013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5580112" y="1923428"/>
            <a:ext cx="336990" cy="324904"/>
          </a:xfrm>
          <a:prstGeom prst="roundRect">
            <a:avLst/>
          </a:prstGeom>
          <a:solidFill>
            <a:srgbClr val="013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快速鍵技巧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2365660" y="1772816"/>
            <a:ext cx="1342244" cy="864096"/>
          </a:xfrm>
          <a:prstGeom prst="roundRect">
            <a:avLst/>
          </a:prstGeom>
          <a:solidFill>
            <a:srgbClr val="013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Ctrl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283968" y="1697032"/>
            <a:ext cx="7521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10202" y="3068960"/>
            <a:ext cx="7848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點選「對象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」，按住「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Ctrl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」，滑鼠左鍵拖曳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複製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2280698" y="4253026"/>
            <a:ext cx="1512168" cy="864096"/>
          </a:xfrm>
          <a:prstGeom prst="roundRect">
            <a:avLst/>
          </a:prstGeom>
          <a:solidFill>
            <a:srgbClr val="013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Shift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283968" y="4177242"/>
            <a:ext cx="7521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83568" y="5549170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「對象」，按住「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Shift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」，滑鼠左鍵拖曳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水平或垂直移動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5669876" y="4234021"/>
            <a:ext cx="264982" cy="138396"/>
          </a:xfrm>
          <a:prstGeom prst="ellipse">
            <a:avLst/>
          </a:prstGeom>
          <a:solidFill>
            <a:srgbClr val="013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5580112" y="4327571"/>
            <a:ext cx="336990" cy="324904"/>
          </a:xfrm>
          <a:prstGeom prst="roundRect">
            <a:avLst/>
          </a:prstGeom>
          <a:solidFill>
            <a:srgbClr val="013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「滑鼠 icon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168" y="1510971"/>
            <a:ext cx="1289869" cy="128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「滑鼠 icon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168" y="3915114"/>
            <a:ext cx="1289869" cy="128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直線接點 21"/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430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快速鍵技巧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683568" y="2060848"/>
            <a:ext cx="1800200" cy="1368152"/>
          </a:xfrm>
          <a:prstGeom prst="roundRect">
            <a:avLst/>
          </a:prstGeom>
          <a:solidFill>
            <a:srgbClr val="013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Ctrl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707904" y="2060848"/>
            <a:ext cx="1800200" cy="1368152"/>
          </a:xfrm>
          <a:prstGeom prst="roundRect">
            <a:avLst/>
          </a:prstGeom>
          <a:solidFill>
            <a:srgbClr val="013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Shift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948432" y="2174901"/>
            <a:ext cx="7521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Picture 2" descr="「滑鼠 icon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92186">
            <a:off x="6810523" y="1985822"/>
            <a:ext cx="1289869" cy="128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2771800" y="2174900"/>
            <a:ext cx="7521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132291" y="32756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拖曳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539552" y="4005064"/>
            <a:ext cx="7848872" cy="0"/>
          </a:xfrm>
          <a:prstGeom prst="line">
            <a:avLst/>
          </a:prstGeom>
          <a:ln w="57150">
            <a:solidFill>
              <a:srgbClr val="01379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362036" y="4546368"/>
            <a:ext cx="49231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水平或垂直    複製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2771800" y="4546368"/>
            <a:ext cx="2952328" cy="70788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水平或垂直</a:t>
            </a:r>
          </a:p>
        </p:txBody>
      </p:sp>
      <p:cxnSp>
        <p:nvCxnSpPr>
          <p:cNvPr id="16" name="直線接點 15"/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360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「聽眾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0"/>
            <a:ext cx="10862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323528" y="620688"/>
            <a:ext cx="3312368" cy="1296144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137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聽    眾</a:t>
            </a:r>
            <a:endParaRPr lang="zh-TW" altLang="en-US" sz="3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686004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3945297120"/>
              </p:ext>
            </p:extLst>
          </p:nvPr>
        </p:nvGraphicFramePr>
        <p:xfrm>
          <a:off x="179512" y="548681"/>
          <a:ext cx="8856984" cy="6264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2404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重點四技巧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558979" y="1722288"/>
            <a:ext cx="610936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聽</a:t>
            </a:r>
            <a:r>
              <a:rPr lang="zh-TW" altLang="en-US" sz="6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眾是誰</a:t>
            </a:r>
            <a:endParaRPr lang="en-US" altLang="zh-TW" sz="6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6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話</a:t>
            </a:r>
            <a:r>
              <a:rPr lang="zh-TW" altLang="en-US" sz="6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重點、畫重點</a:t>
            </a:r>
            <a:endParaRPr lang="en-US" altLang="zh-TW" sz="6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6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拆</a:t>
            </a:r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</a:t>
            </a:r>
            <a:r>
              <a:rPr lang="zh-TW" altLang="en-US" sz="6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圖表</a:t>
            </a:r>
            <a:endParaRPr lang="en-US" altLang="zh-TW" sz="6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6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</a:t>
            </a:r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據說服力</a:t>
            </a:r>
          </a:p>
        </p:txBody>
      </p:sp>
      <p:cxnSp>
        <p:nvCxnSpPr>
          <p:cNvPr id="5" name="直線接點 4"/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4952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聽眾是誰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79512" y="1321118"/>
            <a:ext cx="4014219" cy="646986"/>
          </a:xfrm>
          <a:prstGeom prst="roundRect">
            <a:avLst/>
          </a:prstGeom>
          <a:noFill/>
          <a:ln w="38100">
            <a:solidFill>
              <a:srgbClr val="013794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三秒膠：重點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大圖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24379"/>
            <a:ext cx="4014219" cy="287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555679" y="233556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改造前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254428" y="234888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改造後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4317966" y="4149080"/>
            <a:ext cx="450277" cy="288032"/>
          </a:xfrm>
          <a:prstGeom prst="rightArrow">
            <a:avLst/>
          </a:prstGeom>
          <a:solidFill>
            <a:srgbClr val="013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60" y="2924379"/>
            <a:ext cx="4014219" cy="287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線接點 11"/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637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聽眾是誰</a:t>
            </a:r>
          </a:p>
        </p:txBody>
      </p:sp>
      <p:sp>
        <p:nvSpPr>
          <p:cNvPr id="5" name="橢圓 4"/>
          <p:cNvSpPr/>
          <p:nvPr/>
        </p:nvSpPr>
        <p:spPr>
          <a:xfrm>
            <a:off x="323528" y="1988840"/>
            <a:ext cx="3672408" cy="3384376"/>
          </a:xfrm>
          <a:prstGeom prst="ellipse">
            <a:avLst/>
          </a:prstGeom>
          <a:solidFill>
            <a:srgbClr val="0137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5076056" y="1988840"/>
            <a:ext cx="3672408" cy="338437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1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139952" y="3173196"/>
            <a:ext cx="7521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554438" y="553320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金句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306966" y="553320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特色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358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-7520"/>
            <a:ext cx="9144000" cy="6964912"/>
          </a:xfrm>
          <a:prstGeom prst="rect">
            <a:avLst/>
          </a:prstGeom>
          <a:solidFill>
            <a:srgbClr val="0137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09600" y="1970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  聯  福  利  中  心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 descr="image00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3" t="5442" r="2577" b="20646"/>
          <a:stretch/>
        </p:blipFill>
        <p:spPr bwMode="auto">
          <a:xfrm>
            <a:off x="432048" y="423351"/>
            <a:ext cx="971600" cy="701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179512" y="1700808"/>
            <a:ext cx="8712968" cy="1143000"/>
          </a:xfrm>
          <a:prstGeom prst="round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9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 在 真 便 宜</a:t>
            </a:r>
            <a:endParaRPr lang="zh-TW" altLang="en-US" sz="9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467544" y="3455861"/>
            <a:ext cx="2522240" cy="23042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品質</a:t>
            </a:r>
            <a:endParaRPr lang="en-US" altLang="zh-TW" sz="40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</a:t>
            </a:r>
            <a:r>
              <a:rPr lang="zh-TW" altLang="en-US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安心</a:t>
            </a:r>
          </a:p>
        </p:txBody>
      </p:sp>
      <p:sp>
        <p:nvSpPr>
          <p:cNvPr id="11" name="橢圓 10"/>
          <p:cNvSpPr/>
          <p:nvPr/>
        </p:nvSpPr>
        <p:spPr>
          <a:xfrm>
            <a:off x="3310880" y="3455861"/>
            <a:ext cx="2522240" cy="2304256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</a:t>
            </a:r>
            <a:r>
              <a:rPr lang="zh-TW" altLang="en-US" sz="4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endParaRPr lang="en-US" altLang="zh-TW" sz="40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</a:t>
            </a:r>
            <a:r>
              <a:rPr lang="zh-TW" altLang="en-US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用心</a:t>
            </a:r>
          </a:p>
        </p:txBody>
      </p:sp>
      <p:sp>
        <p:nvSpPr>
          <p:cNvPr id="12" name="橢圓 11"/>
          <p:cNvSpPr/>
          <p:nvPr/>
        </p:nvSpPr>
        <p:spPr>
          <a:xfrm>
            <a:off x="6226224" y="3455861"/>
            <a:ext cx="2522240" cy="23042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服務</a:t>
            </a:r>
            <a:endParaRPr lang="en-US" altLang="zh-TW" sz="40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</a:t>
            </a:r>
            <a:r>
              <a:rPr lang="zh-TW" altLang="en-US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貼心</a:t>
            </a:r>
          </a:p>
        </p:txBody>
      </p:sp>
    </p:spTree>
    <p:extLst>
      <p:ext uri="{BB962C8B-B14F-4D97-AF65-F5344CB8AC3E}">
        <p14:creationId xmlns:p14="http://schemas.microsoft.com/office/powerpoint/2010/main" val="20169224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話重點、畫重點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23528" y="1412776"/>
            <a:ext cx="715089" cy="5127427"/>
          </a:xfrm>
          <a:prstGeom prst="roundRect">
            <a:avLst/>
          </a:prstGeom>
          <a:solidFill>
            <a:srgbClr val="013794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聽</a:t>
            </a:r>
            <a:endParaRPr lang="en-US" altLang="zh-TW" sz="36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眾</a:t>
            </a:r>
            <a:endParaRPr lang="en-US" altLang="zh-TW" sz="36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endParaRPr lang="en-US" altLang="zh-TW" sz="36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</a:t>
            </a:r>
            <a:endParaRPr lang="en-US" altLang="zh-TW" sz="36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36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</a:t>
            </a:r>
            <a:endParaRPr lang="en-US" altLang="zh-TW" sz="36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</a:t>
            </a:r>
            <a:endParaRPr lang="en-US" altLang="zh-TW" sz="36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</a:t>
            </a:r>
            <a:endParaRPr lang="en-US" altLang="zh-TW" sz="36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971600" y="3969059"/>
            <a:ext cx="312920" cy="0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H="1" flipV="1">
            <a:off x="1285759" y="1844824"/>
            <a:ext cx="1" cy="4320480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285759" y="3969059"/>
            <a:ext cx="312920" cy="0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298043" y="5085184"/>
            <a:ext cx="312920" cy="0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285759" y="1844824"/>
            <a:ext cx="312920" cy="0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298043" y="2852936"/>
            <a:ext cx="312920" cy="0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1298043" y="6165304"/>
            <a:ext cx="312920" cy="0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1585464" y="1556792"/>
            <a:ext cx="2397257" cy="64807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聚焦切割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1585464" y="2564904"/>
            <a:ext cx="2397257" cy="648072"/>
          </a:xfrm>
          <a:prstGeom prst="roundRect">
            <a:avLst/>
          </a:prstGeom>
          <a:solidFill>
            <a:srgbClr val="013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只露三點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1585464" y="3645023"/>
            <a:ext cx="2397257" cy="64807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前後關聯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1585464" y="4725144"/>
            <a:ext cx="2397257" cy="648072"/>
          </a:xfrm>
          <a:prstGeom prst="roundRect">
            <a:avLst/>
          </a:prstGeom>
          <a:solidFill>
            <a:srgbClr val="013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簡報邏輯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585464" y="5805264"/>
            <a:ext cx="2397257" cy="64807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圖表設計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0" name="直線接點 39"/>
          <p:cNvCxnSpPr/>
          <p:nvPr/>
        </p:nvCxnSpPr>
        <p:spPr>
          <a:xfrm>
            <a:off x="4067944" y="2165742"/>
            <a:ext cx="4824536" cy="0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4067944" y="3168918"/>
            <a:ext cx="4824536" cy="0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4076328" y="1628800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資訊越多，注意力越分散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067944" y="2636912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一頁簡報，三個標題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8" name="直線接點 47"/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285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話重點、畫重點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58519" y="1340768"/>
            <a:ext cx="2397257" cy="648072"/>
          </a:xfrm>
          <a:prstGeom prst="roundRect">
            <a:avLst/>
          </a:prstGeom>
          <a:noFill/>
          <a:ln>
            <a:solidFill>
              <a:srgbClr val="0137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簡報邏輯</a:t>
            </a:r>
            <a:endParaRPr lang="zh-TW" altLang="en-US" sz="3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827584" y="2207915"/>
            <a:ext cx="2016224" cy="1728192"/>
          </a:xfrm>
          <a:prstGeom prst="ellipse">
            <a:avLst/>
          </a:prstGeom>
          <a:solidFill>
            <a:srgbClr val="013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融會</a:t>
            </a:r>
            <a:endParaRPr lang="en-US" altLang="zh-TW" sz="40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貫通</a:t>
            </a:r>
            <a:endParaRPr lang="zh-TW" altLang="en-US" sz="4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3347864" y="2890465"/>
            <a:ext cx="2016224" cy="1728192"/>
          </a:xfrm>
          <a:prstGeom prst="ellipse">
            <a:avLst/>
          </a:prstGeom>
          <a:solidFill>
            <a:srgbClr val="013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整理簡化</a:t>
            </a:r>
            <a:endParaRPr lang="zh-TW" altLang="en-US" sz="4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5796136" y="4061048"/>
            <a:ext cx="2016224" cy="1728192"/>
          </a:xfrm>
          <a:prstGeom prst="ellipse">
            <a:avLst/>
          </a:prstGeom>
          <a:solidFill>
            <a:srgbClr val="013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聽眾需求</a:t>
            </a:r>
            <a:endParaRPr lang="zh-TW" altLang="en-US" sz="4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6588224" y="6093296"/>
            <a:ext cx="2397257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掌握重點</a:t>
            </a:r>
            <a:endParaRPr lang="zh-TW" altLang="en-US" sz="3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1324403" y="1988840"/>
            <a:ext cx="151253" cy="422019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2555776" y="3501008"/>
            <a:ext cx="936104" cy="435099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4788024" y="4417055"/>
            <a:ext cx="1224136" cy="508089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endCxn id="8" idx="0"/>
          </p:cNvCxnSpPr>
          <p:nvPr/>
        </p:nvCxnSpPr>
        <p:spPr>
          <a:xfrm>
            <a:off x="7020272" y="5536152"/>
            <a:ext cx="766581" cy="557144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632506" y="2132856"/>
            <a:ext cx="555118" cy="556007"/>
          </a:xfrm>
          <a:prstGeom prst="ellipse">
            <a:avLst/>
          </a:prstGeom>
          <a:solidFill>
            <a:schemeClr val="bg1"/>
          </a:solidFill>
          <a:ln>
            <a:solidFill>
              <a:srgbClr val="0137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1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3164979" y="2852936"/>
            <a:ext cx="555118" cy="556007"/>
          </a:xfrm>
          <a:prstGeom prst="ellipse">
            <a:avLst/>
          </a:prstGeom>
          <a:solidFill>
            <a:schemeClr val="bg1"/>
          </a:solidFill>
          <a:ln>
            <a:solidFill>
              <a:srgbClr val="0137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2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5817082" y="3861048"/>
            <a:ext cx="555118" cy="556007"/>
          </a:xfrm>
          <a:prstGeom prst="ellipse">
            <a:avLst/>
          </a:prstGeom>
          <a:solidFill>
            <a:schemeClr val="bg1"/>
          </a:solidFill>
          <a:ln>
            <a:solidFill>
              <a:srgbClr val="0137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3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cxnSp>
        <p:nvCxnSpPr>
          <p:cNvPr id="37" name="直線接點 36"/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254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圖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9012108"/>
              </p:ext>
            </p:extLst>
          </p:nvPr>
        </p:nvGraphicFramePr>
        <p:xfrm>
          <a:off x="4533478" y="2365871"/>
          <a:ext cx="5981700" cy="3729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話重點、畫重點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58519" y="1340768"/>
            <a:ext cx="2397257" cy="648072"/>
          </a:xfrm>
          <a:prstGeom prst="roundRect">
            <a:avLst/>
          </a:prstGeom>
          <a:noFill/>
          <a:ln>
            <a:solidFill>
              <a:srgbClr val="0137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圖表設計</a:t>
            </a:r>
            <a:endParaRPr lang="zh-TW" altLang="en-US" sz="3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2699792" y="1969790"/>
            <a:ext cx="4824536" cy="0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3403900" y="1261904"/>
            <a:ext cx="3401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強化印象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291" y="3372371"/>
            <a:ext cx="1692037" cy="171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圖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5070719"/>
              </p:ext>
            </p:extLst>
          </p:nvPr>
        </p:nvGraphicFramePr>
        <p:xfrm>
          <a:off x="158519" y="2436267"/>
          <a:ext cx="5981700" cy="3729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127315" y="3722557"/>
            <a:ext cx="23326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65%</a:t>
            </a:r>
            <a:endParaRPr lang="zh-TW" altLang="en-US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7344308" y="2433092"/>
            <a:ext cx="36004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7552853" y="1985328"/>
            <a:ext cx="940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65%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666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話重點、畫重點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094623" y="2073042"/>
            <a:ext cx="885089" cy="3084150"/>
          </a:xfrm>
          <a:prstGeom prst="roundRect">
            <a:avLst/>
          </a:prstGeom>
          <a:noFill/>
          <a:ln>
            <a:solidFill>
              <a:srgbClr val="0137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圖表設計</a:t>
            </a:r>
            <a:endParaRPr lang="zh-TW" altLang="en-US" sz="3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2517676" y="2624718"/>
            <a:ext cx="4824536" cy="0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2543714" y="1916832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過濾過多資訊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2517676" y="3855710"/>
            <a:ext cx="4824536" cy="0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543714" y="3147824"/>
            <a:ext cx="46185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標誌特別處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限一處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2517676" y="5079846"/>
            <a:ext cx="4824536" cy="0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517676" y="437196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適當圖表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0" name="直線接點 19"/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495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拆解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圖表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899592" y="1628800"/>
            <a:ext cx="2664296" cy="72008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先改顏色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899592" y="2780928"/>
            <a:ext cx="2664296" cy="720080"/>
          </a:xfrm>
          <a:prstGeom prst="roundRect">
            <a:avLst/>
          </a:prstGeom>
          <a:solidFill>
            <a:srgbClr val="013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話重點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899592" y="4005064"/>
            <a:ext cx="2664296" cy="720080"/>
          </a:xfrm>
          <a:prstGeom prst="roundRect">
            <a:avLst/>
          </a:prstGeom>
          <a:solidFill>
            <a:srgbClr val="013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先圖後表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899592" y="5157192"/>
            <a:ext cx="2664296" cy="720080"/>
          </a:xfrm>
          <a:prstGeom prst="roundRect">
            <a:avLst/>
          </a:prstGeom>
          <a:solidFill>
            <a:srgbClr val="013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有空再加圖示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3779912" y="2277269"/>
            <a:ext cx="4824536" cy="0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787155" y="172723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善用百搭色搭配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接點 13"/>
          <p:cNvCxnSpPr/>
          <p:nvPr/>
        </p:nvCxnSpPr>
        <p:spPr>
          <a:xfrm>
            <a:off x="3779912" y="3482752"/>
            <a:ext cx="4824536" cy="0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3787155" y="295650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把重點說出來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3779912" y="4728170"/>
            <a:ext cx="4824536" cy="0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3787155" y="4201924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統計圖表先、彙整表後說明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310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說服力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1900416" y="3933056"/>
            <a:ext cx="1872208" cy="1728192"/>
            <a:chOff x="1259632" y="3861048"/>
            <a:chExt cx="1872208" cy="1728192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1663" y="4130030"/>
              <a:ext cx="1308146" cy="1224136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</p:pic>
        <p:sp>
          <p:nvSpPr>
            <p:cNvPr id="5" name="橢圓 4"/>
            <p:cNvSpPr/>
            <p:nvPr/>
          </p:nvSpPr>
          <p:spPr>
            <a:xfrm>
              <a:off x="1259632" y="3861048"/>
              <a:ext cx="1872208" cy="1728192"/>
            </a:xfrm>
            <a:prstGeom prst="ellipse">
              <a:avLst/>
            </a:prstGeom>
            <a:noFill/>
            <a:ln w="76200">
              <a:solidFill>
                <a:srgbClr val="0137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1900416" y="1772816"/>
            <a:ext cx="1872208" cy="1728192"/>
            <a:chOff x="1259632" y="1772816"/>
            <a:chExt cx="1872208" cy="1728192"/>
          </a:xfrm>
        </p:grpSpPr>
        <p:sp>
          <p:nvSpPr>
            <p:cNvPr id="8" name="橢圓 7"/>
            <p:cNvSpPr/>
            <p:nvPr/>
          </p:nvSpPr>
          <p:spPr>
            <a:xfrm>
              <a:off x="1259632" y="1772816"/>
              <a:ext cx="1872208" cy="172819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137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2869" y="2039431"/>
              <a:ext cx="1185734" cy="1194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文字方塊 10"/>
          <p:cNvSpPr txBox="1"/>
          <p:nvPr/>
        </p:nvSpPr>
        <p:spPr>
          <a:xfrm>
            <a:off x="4281641" y="2175247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具體量化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281641" y="4335487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抽象轉換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122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接點 11"/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/>
          <p:cNvGrpSpPr/>
          <p:nvPr/>
        </p:nvGrpSpPr>
        <p:grpSpPr>
          <a:xfrm>
            <a:off x="-531099" y="54127"/>
            <a:ext cx="10153128" cy="7506072"/>
            <a:chOff x="8658" y="1002444"/>
            <a:chExt cx="9284035" cy="5940268"/>
          </a:xfrm>
        </p:grpSpPr>
        <p:pic>
          <p:nvPicPr>
            <p:cNvPr id="1026" name="Picture 2" descr="「簡報」的圖片搜尋結果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85"/>
            <a:stretch/>
          </p:blipFill>
          <p:spPr bwMode="auto">
            <a:xfrm>
              <a:off x="8658" y="1002444"/>
              <a:ext cx="9284035" cy="5940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圓角矩形 5"/>
            <p:cNvSpPr/>
            <p:nvPr/>
          </p:nvSpPr>
          <p:spPr>
            <a:xfrm>
              <a:off x="4740783" y="2204864"/>
              <a:ext cx="2896710" cy="8108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4361168" y="3015735"/>
              <a:ext cx="3276326" cy="720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4675810" y="2539293"/>
              <a:ext cx="2961684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5400" dirty="0" smtClean="0">
                  <a:solidFill>
                    <a:srgbClr val="01379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First</a:t>
              </a:r>
              <a:endParaRPr lang="zh-TW" altLang="en-US" sz="5400" dirty="0">
                <a:solidFill>
                  <a:srgbClr val="0137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3" name="圓角矩形 12"/>
          <p:cNvSpPr/>
          <p:nvPr/>
        </p:nvSpPr>
        <p:spPr>
          <a:xfrm>
            <a:off x="4255129" y="692696"/>
            <a:ext cx="3556755" cy="11990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4306993" y="1124744"/>
            <a:ext cx="3504891" cy="9288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 smtClean="0">
                <a:solidFill>
                  <a:srgbClr val="01379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Audience</a:t>
            </a:r>
            <a:endParaRPr lang="zh-TW" altLang="en-US" sz="5400" dirty="0">
              <a:solidFill>
                <a:srgbClr val="01379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56495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數據說服力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827584" y="1844824"/>
            <a:ext cx="2736304" cy="2661245"/>
          </a:xfrm>
          <a:prstGeom prst="ellipse">
            <a:avLst/>
          </a:prstGeom>
          <a:solidFill>
            <a:srgbClr val="013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數字</a:t>
            </a:r>
            <a:endParaRPr lang="zh-TW" altLang="en-US" sz="6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5292080" y="1844824"/>
            <a:ext cx="2736304" cy="2661245"/>
          </a:xfrm>
          <a:prstGeom prst="ellipse">
            <a:avLst/>
          </a:prstGeom>
          <a:solidFill>
            <a:srgbClr val="013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</a:t>
            </a:r>
            <a:endParaRPr lang="zh-TW" altLang="en-US" sz="6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81139" y="2205950"/>
            <a:ext cx="950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0" dirty="0" smtClean="0">
                <a:solidFill>
                  <a:srgbClr val="013794"/>
                </a:solidFill>
              </a:rPr>
              <a:t>&gt;</a:t>
            </a:r>
            <a:endParaRPr lang="zh-TW" altLang="en-US" sz="12000" dirty="0">
              <a:solidFill>
                <a:srgbClr val="013794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312412" y="4797152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提升吸引力</a:t>
            </a:r>
            <a:endParaRPr lang="en-US" altLang="zh-TW" sz="40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傳達更精確的內容</a:t>
            </a:r>
          </a:p>
        </p:txBody>
      </p:sp>
      <p:cxnSp>
        <p:nvCxnSpPr>
          <p:cNvPr id="9" name="直線接點 8"/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720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1415235" y="841905"/>
            <a:ext cx="2520280" cy="2664296"/>
            <a:chOff x="251520" y="1124744"/>
            <a:chExt cx="2520280" cy="2664296"/>
          </a:xfrm>
        </p:grpSpPr>
        <p:sp>
          <p:nvSpPr>
            <p:cNvPr id="4" name="橢圓 3"/>
            <p:cNvSpPr/>
            <p:nvPr/>
          </p:nvSpPr>
          <p:spPr>
            <a:xfrm>
              <a:off x="251520" y="1124744"/>
              <a:ext cx="2520280" cy="266429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137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050" name="Picture 2" descr="「人」的圖片搜尋結果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577563"/>
              <a:ext cx="1905212" cy="1758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文字方塊 4"/>
          <p:cNvSpPr txBox="1"/>
          <p:nvPr/>
        </p:nvSpPr>
        <p:spPr>
          <a:xfrm>
            <a:off x="3789607" y="965919"/>
            <a:ext cx="3169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Who is my audience 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419872" y="3528392"/>
            <a:ext cx="2520280" cy="2664296"/>
            <a:chOff x="3419872" y="3645024"/>
            <a:chExt cx="2520280" cy="2664296"/>
          </a:xfrm>
        </p:grpSpPr>
        <p:sp>
          <p:nvSpPr>
            <p:cNvPr id="8" name="橢圓 7"/>
            <p:cNvSpPr/>
            <p:nvPr/>
          </p:nvSpPr>
          <p:spPr>
            <a:xfrm>
              <a:off x="3419872" y="3645024"/>
              <a:ext cx="2520280" cy="266429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137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052" name="Picture 4" descr="「問號」的圖片搜尋結果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5097" y="4009555"/>
              <a:ext cx="1529829" cy="1935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文字方塊 9"/>
          <p:cNvSpPr txBox="1"/>
          <p:nvPr/>
        </p:nvSpPr>
        <p:spPr>
          <a:xfrm>
            <a:off x="5679196" y="3616315"/>
            <a:ext cx="350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Why the audience here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1043608" y="-99392"/>
            <a:ext cx="1008112" cy="1080120"/>
          </a:xfrm>
          <a:prstGeom prst="line">
            <a:avLst/>
          </a:prstGeom>
          <a:ln w="5715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3707904" y="2852936"/>
            <a:ext cx="576064" cy="726692"/>
          </a:xfrm>
          <a:prstGeom prst="line">
            <a:avLst/>
          </a:prstGeom>
          <a:ln w="5715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8" idx="3"/>
          </p:cNvCxnSpPr>
          <p:nvPr/>
        </p:nvCxnSpPr>
        <p:spPr>
          <a:xfrm flipH="1">
            <a:off x="2267744" y="5802511"/>
            <a:ext cx="1521214" cy="1298897"/>
          </a:xfrm>
          <a:prstGeom prst="line">
            <a:avLst/>
          </a:prstGeom>
          <a:ln w="5715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497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/>
          <p:cNvGrpSpPr/>
          <p:nvPr/>
        </p:nvGrpSpPr>
        <p:grpSpPr>
          <a:xfrm>
            <a:off x="2339752" y="1363700"/>
            <a:ext cx="2582141" cy="2664296"/>
            <a:chOff x="2493915" y="836712"/>
            <a:chExt cx="2582141" cy="2664296"/>
          </a:xfrm>
        </p:grpSpPr>
        <p:sp>
          <p:nvSpPr>
            <p:cNvPr id="6" name="橢圓 5"/>
            <p:cNvSpPr/>
            <p:nvPr/>
          </p:nvSpPr>
          <p:spPr>
            <a:xfrm>
              <a:off x="2555776" y="836712"/>
              <a:ext cx="2520280" cy="266429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0137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074" name="Picture 2" descr="相關圖片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3915" y="938429"/>
              <a:ext cx="2540590" cy="2540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文字方塊 8"/>
          <p:cNvSpPr txBox="1"/>
          <p:nvPr/>
        </p:nvSpPr>
        <p:spPr>
          <a:xfrm>
            <a:off x="4644008" y="1507716"/>
            <a:ext cx="4244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How to solve their problems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>
          <a:xfrm flipH="1">
            <a:off x="2448038" y="3883980"/>
            <a:ext cx="611795" cy="540060"/>
          </a:xfrm>
          <a:prstGeom prst="line">
            <a:avLst/>
          </a:prstGeom>
          <a:ln w="5715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>
            <a:off x="403411" y="4083163"/>
            <a:ext cx="2520280" cy="2667055"/>
            <a:chOff x="899592" y="4938409"/>
            <a:chExt cx="2520280" cy="2667055"/>
          </a:xfrm>
        </p:grpSpPr>
        <p:pic>
          <p:nvPicPr>
            <p:cNvPr id="3076" name="Picture 4" descr="「人」的圖片搜尋結果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75245" y="5026329"/>
              <a:ext cx="1568974" cy="2579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橢圓 12"/>
            <p:cNvSpPr/>
            <p:nvPr/>
          </p:nvSpPr>
          <p:spPr>
            <a:xfrm>
              <a:off x="899592" y="4938409"/>
              <a:ext cx="2520280" cy="2664296"/>
            </a:xfrm>
            <a:prstGeom prst="ellipse">
              <a:avLst/>
            </a:prstGeom>
            <a:noFill/>
            <a:ln w="76200">
              <a:solidFill>
                <a:srgbClr val="0137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5" name="文字方塊 24"/>
          <p:cNvSpPr txBox="1"/>
          <p:nvPr/>
        </p:nvSpPr>
        <p:spPr>
          <a:xfrm>
            <a:off x="2923691" y="4581128"/>
            <a:ext cx="563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What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does your “CALL TO ACTION”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" name="直線接點 3"/>
          <p:cNvCxnSpPr>
            <a:endCxn id="6" idx="0"/>
          </p:cNvCxnSpPr>
          <p:nvPr/>
        </p:nvCxnSpPr>
        <p:spPr>
          <a:xfrm>
            <a:off x="2448038" y="-99392"/>
            <a:ext cx="1213715" cy="1463092"/>
          </a:xfrm>
          <a:prstGeom prst="line">
            <a:avLst/>
          </a:prstGeom>
          <a:ln w="5715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417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10" b="16221"/>
          <a:stretch/>
        </p:blipFill>
        <p:spPr bwMode="auto">
          <a:xfrm>
            <a:off x="0" y="-1"/>
            <a:ext cx="920496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圓角矩形 5"/>
          <p:cNvSpPr/>
          <p:nvPr/>
        </p:nvSpPr>
        <p:spPr>
          <a:xfrm>
            <a:off x="323528" y="620688"/>
            <a:ext cx="3312368" cy="1296144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137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 料 蒐 集</a:t>
            </a:r>
            <a:endParaRPr lang="zh-TW" altLang="en-US" sz="3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729655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便條紙蒐集法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611560" y="1988840"/>
            <a:ext cx="2448272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One Point</a:t>
            </a:r>
            <a:endParaRPr lang="zh-TW" altLang="en-US" sz="3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611560" y="3356992"/>
            <a:ext cx="2448272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Visual</a:t>
            </a:r>
            <a:endParaRPr lang="zh-TW" altLang="en-US" sz="3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624960" y="4797152"/>
            <a:ext cx="2442417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Never Mind</a:t>
            </a:r>
            <a:endParaRPr lang="zh-TW" altLang="en-US" sz="2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" name="直線接點 37"/>
          <p:cNvCxnSpPr/>
          <p:nvPr/>
        </p:nvCxnSpPr>
        <p:spPr>
          <a:xfrm>
            <a:off x="3176230" y="2708920"/>
            <a:ext cx="4824536" cy="0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3232220" y="198884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寫重點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196830" y="3356992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圖表、塗鴉、腦海畫面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3163037" y="4797152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想到甚麼就寫甚麼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2" name="直線接點 51"/>
          <p:cNvCxnSpPr/>
          <p:nvPr/>
        </p:nvCxnSpPr>
        <p:spPr>
          <a:xfrm>
            <a:off x="3232220" y="4079782"/>
            <a:ext cx="4824536" cy="0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3232220" y="5517232"/>
            <a:ext cx="4824536" cy="0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9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接點 28"/>
          <p:cNvCxnSpPr/>
          <p:nvPr/>
        </p:nvCxnSpPr>
        <p:spPr>
          <a:xfrm>
            <a:off x="1600296" y="6372619"/>
            <a:ext cx="312920" cy="0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腳本規劃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1870910" y="1340768"/>
            <a:ext cx="1296144" cy="1152128"/>
          </a:xfrm>
          <a:prstGeom prst="roundRect">
            <a:avLst/>
          </a:prstGeom>
          <a:solidFill>
            <a:srgbClr val="013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endParaRPr lang="zh-TW" altLang="en-US" sz="8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870910" y="2708920"/>
            <a:ext cx="1296144" cy="1152128"/>
          </a:xfrm>
          <a:prstGeom prst="roundRect">
            <a:avLst/>
          </a:prstGeom>
          <a:solidFill>
            <a:srgbClr val="013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endParaRPr lang="zh-TW" altLang="en-US" sz="8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1870910" y="4077072"/>
            <a:ext cx="1296144" cy="1152128"/>
          </a:xfrm>
          <a:prstGeom prst="roundRect">
            <a:avLst/>
          </a:prstGeom>
          <a:solidFill>
            <a:srgbClr val="013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endParaRPr lang="zh-TW" altLang="en-US" sz="8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870910" y="5445224"/>
            <a:ext cx="1296144" cy="11521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endParaRPr lang="zh-TW" altLang="en-US" sz="8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3239062" y="2475478"/>
            <a:ext cx="4824536" cy="0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3239062" y="3843630"/>
            <a:ext cx="4824536" cy="0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3239062" y="5211782"/>
            <a:ext cx="4824536" cy="0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239062" y="6571225"/>
            <a:ext cx="4824536" cy="0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3239062" y="1767592"/>
            <a:ext cx="45050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Point    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抓住重點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239062" y="3140968"/>
            <a:ext cx="4502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Reason    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說明理由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239062" y="4509120"/>
            <a:ext cx="452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  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舉例佐證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239062" y="5877272"/>
            <a:ext cx="45050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Point    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重複重點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539552" y="1340768"/>
            <a:ext cx="755294" cy="5256583"/>
          </a:xfrm>
          <a:prstGeom prst="roundRect">
            <a:avLst/>
          </a:prstGeom>
          <a:solidFill>
            <a:srgbClr val="013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聽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眾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0" name="直線接點 19"/>
          <p:cNvCxnSpPr/>
          <p:nvPr/>
        </p:nvCxnSpPr>
        <p:spPr>
          <a:xfrm>
            <a:off x="1294846" y="3969059"/>
            <a:ext cx="312920" cy="0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1607766" y="1844824"/>
            <a:ext cx="1" cy="4536504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594997" y="1853533"/>
            <a:ext cx="312920" cy="0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609005" y="3284984"/>
            <a:ext cx="312920" cy="0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621289" y="4653136"/>
            <a:ext cx="312920" cy="0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38100">
            <a:solidFill>
              <a:srgbClr val="0137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476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52" name="Picture 8" descr="「色彩搭配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19" y="-9061"/>
            <a:ext cx="9340476" cy="686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圓角矩形 8"/>
          <p:cNvSpPr/>
          <p:nvPr/>
        </p:nvSpPr>
        <p:spPr>
          <a:xfrm>
            <a:off x="323528" y="620688"/>
            <a:ext cx="3312368" cy="1296144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137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簡報色彩搭配</a:t>
            </a:r>
            <a:endParaRPr lang="zh-TW" altLang="en-US" sz="3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83812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496</Words>
  <Application>Microsoft Office PowerPoint</Application>
  <PresentationFormat>如螢幕大小 (4:3)</PresentationFormat>
  <Paragraphs>173</Paragraphs>
  <Slides>30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1" baseType="lpstr">
      <vt:lpstr>Office 佈景主題</vt:lpstr>
      <vt:lpstr>簡 報 培 訓 力</vt:lpstr>
      <vt:lpstr>PowerPoint 簡報</vt:lpstr>
      <vt:lpstr>PowerPoint 簡報</vt:lpstr>
      <vt:lpstr>PowerPoint 簡報</vt:lpstr>
      <vt:lpstr>PowerPoint 簡報</vt:lpstr>
      <vt:lpstr>PowerPoint 簡報</vt:lpstr>
      <vt:lpstr>便條紙蒐集法</vt:lpstr>
      <vt:lpstr>腳本規劃</vt:lpstr>
      <vt:lpstr>PowerPoint 簡報</vt:lpstr>
      <vt:lpstr>簡報色彩搭配</vt:lpstr>
      <vt:lpstr>顏色一致性</vt:lpstr>
      <vt:lpstr>顏色一致性</vt:lpstr>
      <vt:lpstr>運用百搭色</vt:lpstr>
      <vt:lpstr>運用百搭色</vt:lpstr>
      <vt:lpstr>用色塊凸顯</vt:lpstr>
      <vt:lpstr>用色塊凸顯</vt:lpstr>
      <vt:lpstr>快速鍵技巧</vt:lpstr>
      <vt:lpstr>快速鍵技巧</vt:lpstr>
      <vt:lpstr>PowerPoint 簡報</vt:lpstr>
      <vt:lpstr>重點四技巧</vt:lpstr>
      <vt:lpstr>聽眾是誰</vt:lpstr>
      <vt:lpstr>聽眾是誰</vt:lpstr>
      <vt:lpstr>PowerPoint 簡報</vt:lpstr>
      <vt:lpstr>話重點、畫重點</vt:lpstr>
      <vt:lpstr>話重點、畫重點</vt:lpstr>
      <vt:lpstr>話重點、畫重點</vt:lpstr>
      <vt:lpstr>話重點、畫重點</vt:lpstr>
      <vt:lpstr>拆解圖表</vt:lpstr>
      <vt:lpstr>數據說服力</vt:lpstr>
      <vt:lpstr>數據說服力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簡報培訓力 重點分享</dc:title>
  <dc:creator>Yi_Lee(李易倫)</dc:creator>
  <cp:lastModifiedBy>Yi_Lee(李易倫)</cp:lastModifiedBy>
  <cp:revision>35</cp:revision>
  <dcterms:created xsi:type="dcterms:W3CDTF">2017-07-10T10:55:51Z</dcterms:created>
  <dcterms:modified xsi:type="dcterms:W3CDTF">2017-07-14T03:46:56Z</dcterms:modified>
</cp:coreProperties>
</file>