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593" r:id="rId3"/>
    <p:sldId id="604" r:id="rId4"/>
    <p:sldId id="594" r:id="rId5"/>
    <p:sldId id="603" r:id="rId6"/>
    <p:sldId id="597" r:id="rId7"/>
    <p:sldId id="595" r:id="rId8"/>
    <p:sldId id="598" r:id="rId9"/>
    <p:sldId id="596" r:id="rId10"/>
    <p:sldId id="605" r:id="rId11"/>
    <p:sldId id="599" r:id="rId12"/>
    <p:sldId id="600" r:id="rId13"/>
  </p:sldIdLst>
  <p:sldSz cx="9144000" cy="6858000" type="screen4x3"/>
  <p:notesSz cx="6807200" cy="994568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454"/>
    <a:srgbClr val="558ED5"/>
    <a:srgbClr val="1F497D"/>
    <a:srgbClr val="0000FF"/>
    <a:srgbClr val="4A7EBB"/>
    <a:srgbClr val="CCFFFF"/>
    <a:srgbClr val="66FFFF"/>
    <a:srgbClr val="E176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98892" autoAdjust="0"/>
  </p:normalViewPr>
  <p:slideViewPr>
    <p:cSldViewPr>
      <p:cViewPr>
        <p:scale>
          <a:sx n="100" d="100"/>
          <a:sy n="100" d="100"/>
        </p:scale>
        <p:origin x="-76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06" y="-96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595" tIns="45798" rIns="91595" bIns="4579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595" tIns="45798" rIns="91595" bIns="4579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5C24237-80F8-45C7-95F6-D19E9D86936A}" type="datetimeFigureOut">
              <a:rPr lang="zh-TW" altLang="en-US"/>
              <a:pPr>
                <a:defRPr/>
              </a:pPr>
              <a:t>2017/12/5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49575" cy="496887"/>
          </a:xfrm>
          <a:prstGeom prst="rect">
            <a:avLst/>
          </a:prstGeom>
        </p:spPr>
        <p:txBody>
          <a:bodyPr vert="horz" lIns="91595" tIns="45798" rIns="91595" bIns="4579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7213"/>
            <a:ext cx="2949575" cy="496887"/>
          </a:xfrm>
          <a:prstGeom prst="rect">
            <a:avLst/>
          </a:prstGeom>
        </p:spPr>
        <p:txBody>
          <a:bodyPr vert="horz" lIns="91595" tIns="45798" rIns="91595" bIns="4579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8154C38-42A7-4700-AB1A-1AD7CD45B87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237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595" tIns="45798" rIns="91595" bIns="4579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595" tIns="45798" rIns="91595" bIns="4579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1B95602-0F50-4C27-A3FA-94734E93D2C2}" type="datetimeFigureOut">
              <a:rPr lang="zh-TW" altLang="en-US"/>
              <a:pPr>
                <a:defRPr/>
              </a:pPr>
              <a:t>2017/12/5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95" tIns="45798" rIns="91595" bIns="4579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4400"/>
            <a:ext cx="5445125" cy="4475163"/>
          </a:xfrm>
          <a:prstGeom prst="rect">
            <a:avLst/>
          </a:prstGeom>
        </p:spPr>
        <p:txBody>
          <a:bodyPr vert="horz" lIns="91595" tIns="45798" rIns="91595" bIns="45798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49575" cy="496887"/>
          </a:xfrm>
          <a:prstGeom prst="rect">
            <a:avLst/>
          </a:prstGeom>
        </p:spPr>
        <p:txBody>
          <a:bodyPr vert="horz" lIns="91595" tIns="45798" rIns="91595" bIns="4579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7213"/>
            <a:ext cx="2949575" cy="496887"/>
          </a:xfrm>
          <a:prstGeom prst="rect">
            <a:avLst/>
          </a:prstGeom>
        </p:spPr>
        <p:txBody>
          <a:bodyPr vert="horz" lIns="91595" tIns="45798" rIns="91595" bIns="4579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65ED6C8-9D5A-49C6-8388-448A53A7461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1657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52C2D-231C-4222-B937-5CC8A1548B32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 bwMode="auto">
          <a:xfrm>
            <a:off x="682625" y="4725988"/>
            <a:ext cx="5441950" cy="4473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254" tIns="46627" rIns="93254" bIns="46627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24580" name="投影片編號版面配置區 3"/>
          <p:cNvSpPr txBox="1">
            <a:spLocks noGrp="1"/>
          </p:cNvSpPr>
          <p:nvPr/>
        </p:nvSpPr>
        <p:spPr bwMode="auto">
          <a:xfrm>
            <a:off x="3857625" y="9447213"/>
            <a:ext cx="294798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54" tIns="46627" rIns="93254" bIns="46627" anchor="b"/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60B3555-EC58-4EA9-B371-774B6B442D19}" type="slidenum">
              <a:rPr kumimoji="0" lang="zh-TW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2</a:t>
            </a:fld>
            <a:endParaRPr kumimoji="0"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 userDrawn="1"/>
        </p:nvCxnSpPr>
        <p:spPr>
          <a:xfrm>
            <a:off x="684213" y="3644900"/>
            <a:ext cx="7775575" cy="0"/>
          </a:xfrm>
          <a:prstGeom prst="line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800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34570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Click to edit Master subtitle style</a:t>
            </a:r>
            <a:endParaRPr lang="zh-TW" altLang="en-US" dirty="0"/>
          </a:p>
        </p:txBody>
      </p:sp>
      <p:sp>
        <p:nvSpPr>
          <p:cNvPr id="5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lang="zh-TW" altLang="en-US"/>
            </a:lvl1pPr>
          </a:lstStyle>
          <a:p>
            <a:pPr>
              <a:defRPr/>
            </a:pPr>
            <a:fld id="{018E0B9B-C2C2-4DBD-A748-E614C8ED2D97}" type="slidenum">
              <a:rPr lang="en-US" altLang="zh-TW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1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 userDrawn="1"/>
        </p:nvCxnSpPr>
        <p:spPr>
          <a:xfrm>
            <a:off x="-28575" y="1287463"/>
            <a:ext cx="7561263" cy="0"/>
          </a:xfrm>
          <a:prstGeom prst="line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994122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52529"/>
          </a:xfrm>
        </p:spPr>
        <p:txBody>
          <a:bodyPr/>
          <a:lstStyle>
            <a:lvl2pPr marL="914400" indent="-457200">
              <a:buFont typeface="+mj-ea"/>
              <a:buAutoNum type="ea1ChtPeriod"/>
              <a:defRPr/>
            </a:lvl2pPr>
            <a:lvl3pPr marL="1371600" indent="-457200">
              <a:buFont typeface="+mj-lt"/>
              <a:buAutoNum type="arabicPeriod"/>
              <a:defRPr/>
            </a:lvl3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</p:txBody>
      </p:sp>
      <p:sp>
        <p:nvSpPr>
          <p:cNvPr id="5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lang="en-US" altLang="zh-TW"/>
            </a:lvl1pPr>
          </a:lstStyle>
          <a:p>
            <a:pPr>
              <a:defRPr/>
            </a:pPr>
            <a:r>
              <a:t>-</a:t>
            </a:r>
            <a:fld id="{75E638BA-5174-45BF-A1DD-93266602F2D6}" type="slidenum">
              <a:rPr/>
              <a:pPr>
                <a:defRPr/>
              </a:pPr>
              <a:t>‹#›</a:t>
            </a:fld>
            <a:r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63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 userDrawn="1"/>
        </p:nvCxnSpPr>
        <p:spPr>
          <a:xfrm>
            <a:off x="-28575" y="1284288"/>
            <a:ext cx="7561263" cy="0"/>
          </a:xfrm>
          <a:prstGeom prst="line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556792"/>
            <a:ext cx="4038600" cy="4752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556792"/>
            <a:ext cx="4038600" cy="4752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</p:txBody>
      </p:sp>
      <p:sp>
        <p:nvSpPr>
          <p:cNvPr id="6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lang="zh-TW" altLang="en-US"/>
            </a:lvl1pPr>
          </a:lstStyle>
          <a:p>
            <a:pPr>
              <a:defRPr/>
            </a:pPr>
            <a:fld id="{181A26E5-57A1-42F2-BC48-D3DCC8E92EB9}" type="slidenum">
              <a:rPr lang="en-US" altLang="zh-TW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5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10"/>
          <p:cNvCxnSpPr/>
          <p:nvPr userDrawn="1"/>
        </p:nvCxnSpPr>
        <p:spPr>
          <a:xfrm>
            <a:off x="-28575" y="1287463"/>
            <a:ext cx="7561263" cy="0"/>
          </a:xfrm>
          <a:prstGeom prst="line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56792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204864"/>
            <a:ext cx="4040188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56792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204864"/>
            <a:ext cx="4041775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lang="zh-TW" altLang="en-US"/>
            </a:lvl1pPr>
          </a:lstStyle>
          <a:p>
            <a:pPr>
              <a:defRPr/>
            </a:pPr>
            <a:fld id="{2763ABDB-F9AE-4911-8D02-0E9E9F116E5E}" type="slidenum">
              <a:rPr lang="en-US" altLang="zh-TW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0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5"/>
          <p:cNvCxnSpPr/>
          <p:nvPr userDrawn="1"/>
        </p:nvCxnSpPr>
        <p:spPr>
          <a:xfrm>
            <a:off x="0" y="1284288"/>
            <a:ext cx="7561263" cy="0"/>
          </a:xfrm>
          <a:prstGeom prst="line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4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lang="zh-TW" altLang="en-US"/>
            </a:lvl1pPr>
          </a:lstStyle>
          <a:p>
            <a:pPr>
              <a:defRPr/>
            </a:pPr>
            <a:fld id="{9DF58BD0-F89A-4F3A-ABCD-E5354680F364}" type="slidenum">
              <a:rPr lang="en-US" altLang="zh-TW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4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 userDrawn="1"/>
        </p:nvCxnSpPr>
        <p:spPr>
          <a:xfrm>
            <a:off x="-28575" y="1287463"/>
            <a:ext cx="7561263" cy="0"/>
          </a:xfrm>
          <a:prstGeom prst="line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483768" y="1772816"/>
            <a:ext cx="4176464" cy="338437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7544" y="5517232"/>
            <a:ext cx="8424936" cy="804862"/>
          </a:xfrm>
        </p:spPr>
        <p:txBody>
          <a:bodyPr>
            <a:normAutofit/>
          </a:bodyPr>
          <a:lstStyle>
            <a:lvl1pPr marL="342900" indent="-342900">
              <a:buFont typeface="Arial" pitchFamily="34" charset="0"/>
              <a:buChar char="•"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63352" y="270173"/>
            <a:ext cx="7704856" cy="1008112"/>
          </a:xfrm>
        </p:spPr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6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lang="zh-TW" altLang="en-US"/>
            </a:lvl1pPr>
          </a:lstStyle>
          <a:p>
            <a:pPr>
              <a:defRPr/>
            </a:pPr>
            <a:fld id="{447D0579-0FFB-4D8F-A51B-3380C9B1F531}" type="slidenum">
              <a:rPr lang="en-US" altLang="zh-TW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6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 userDrawn="1"/>
        </p:nvCxnSpPr>
        <p:spPr>
          <a:xfrm>
            <a:off x="-28575" y="1284288"/>
            <a:ext cx="7561263" cy="0"/>
          </a:xfrm>
          <a:prstGeom prst="line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</p:txBody>
      </p:sp>
      <p:sp>
        <p:nvSpPr>
          <p:cNvPr id="5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lang="zh-TW" altLang="en-US"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TW" dirty="0" smtClean="0"/>
              <a:t>-</a:t>
            </a:r>
            <a:fld id="{C44DEBA5-33DF-4BBA-A008-06F2EB453EA6}" type="slidenum">
              <a:rPr lang="en-US" altLang="zh-TW" smtClean="0"/>
              <a:pPr>
                <a:defRPr/>
              </a:pPr>
              <a:t>‹#›</a:t>
            </a:fld>
            <a:r>
              <a:rPr lang="en-US" altLang="zh-TW" dirty="0" smtClean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84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687016" cy="5851525"/>
          </a:xfrm>
        </p:spPr>
        <p:txBody>
          <a:bodyPr vert="eaVert"/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</p:txBody>
      </p:sp>
      <p:sp>
        <p:nvSpPr>
          <p:cNvPr id="4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lang="zh-TW" altLang="en-US"/>
            </a:lvl1pPr>
          </a:lstStyle>
          <a:p>
            <a:pPr>
              <a:defRPr/>
            </a:pPr>
            <a:fld id="{DD4C02A0-FCB0-485A-9E95-157F786C711F}" type="slidenum">
              <a:rPr lang="en-US" altLang="zh-TW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8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71525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微軟正黑體 粗體 </a:t>
            </a:r>
            <a:r>
              <a:rPr lang="en-US" altLang="zh-TW" smtClean="0"/>
              <a:t>40</a:t>
            </a:r>
            <a:r>
              <a:rPr lang="zh-TW" altLang="en-US" smtClean="0"/>
              <a:t>號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28775"/>
            <a:ext cx="82296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微軟正黑體 </a:t>
            </a:r>
            <a:r>
              <a:rPr lang="en-US" altLang="zh-TW" smtClean="0"/>
              <a:t>28</a:t>
            </a:r>
            <a:r>
              <a:rPr lang="zh-TW" altLang="en-US" smtClean="0"/>
              <a:t>號</a:t>
            </a:r>
          </a:p>
          <a:p>
            <a:pPr lvl="1"/>
            <a:r>
              <a:rPr lang="zh-TW" altLang="en-US" smtClean="0"/>
              <a:t>第二層：微軟正黑體 </a:t>
            </a:r>
            <a:r>
              <a:rPr lang="en-US" altLang="zh-TW" smtClean="0"/>
              <a:t>24</a:t>
            </a:r>
            <a:r>
              <a:rPr lang="zh-TW" altLang="en-US" smtClean="0"/>
              <a:t>號</a:t>
            </a:r>
          </a:p>
          <a:p>
            <a:pPr lvl="2"/>
            <a:r>
              <a:rPr lang="zh-TW" altLang="en-US" smtClean="0"/>
              <a:t>第三層：微軟正黑體 </a:t>
            </a:r>
            <a:r>
              <a:rPr lang="en-US" altLang="zh-TW" smtClean="0"/>
              <a:t>20</a:t>
            </a:r>
            <a:r>
              <a:rPr lang="zh-TW" altLang="en-US" smtClean="0"/>
              <a:t>號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7019925" y="65198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0000FF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B1F18759-DF79-4104-B9E5-112FE7FAB04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pic>
        <p:nvPicPr>
          <p:cNvPr id="1031" name="圖片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85725"/>
            <a:ext cx="1570038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AutoNum type="ea1ChtPeriod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AutoNum type="arabicPeriod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png"/><Relationship Id="rId4" Type="http://schemas.openxmlformats.org/officeDocument/2006/relationships/oleObject" Target="../embeddings/Microsoft_Excel_97-2003_Worksheet1.xls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ctrTitle"/>
          </p:nvPr>
        </p:nvSpPr>
        <p:spPr>
          <a:xfrm>
            <a:off x="685800" y="1077913"/>
            <a:ext cx="7772400" cy="25527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2"/>
                </a:solidFill>
                <a:cs typeface="Arial" charset="0"/>
              </a:rPr>
              <a:t>2017</a:t>
            </a:r>
            <a:r>
              <a:rPr lang="zh-TW" altLang="zh-TW" smtClean="0">
                <a:solidFill>
                  <a:schemeClr val="tx2"/>
                </a:solidFill>
                <a:cs typeface="Arial" charset="0"/>
              </a:rPr>
              <a:t>年</a:t>
            </a:r>
            <a:r>
              <a:rPr lang="zh-TW" altLang="en-US" smtClean="0">
                <a:solidFill>
                  <a:schemeClr val="tx2"/>
                </a:solidFill>
                <a:cs typeface="Arial" charset="0"/>
              </a:rPr>
              <a:t>下</a:t>
            </a:r>
            <a:r>
              <a:rPr lang="zh-TW" altLang="zh-TW" smtClean="0">
                <a:solidFill>
                  <a:schemeClr val="tx2"/>
                </a:solidFill>
                <a:cs typeface="Arial" charset="0"/>
              </a:rPr>
              <a:t>半年</a:t>
            </a:r>
            <a:r>
              <a:rPr lang="en-US" altLang="zh-TW" smtClean="0">
                <a:solidFill>
                  <a:schemeClr val="tx2"/>
                </a:solidFill>
                <a:cs typeface="Arial" charset="0"/>
              </a:rPr>
              <a:t/>
            </a:r>
            <a:br>
              <a:rPr lang="en-US" altLang="zh-TW" smtClean="0">
                <a:solidFill>
                  <a:schemeClr val="tx2"/>
                </a:solidFill>
                <a:cs typeface="Arial" charset="0"/>
              </a:rPr>
            </a:br>
            <a:r>
              <a:rPr lang="zh-TW" altLang="en-US" smtClean="0">
                <a:solidFill>
                  <a:schemeClr val="tx2"/>
                </a:solidFill>
                <a:cs typeface="Arial" charset="0"/>
              </a:rPr>
              <a:t>資訊部年度考核</a:t>
            </a:r>
          </a:p>
        </p:txBody>
      </p:sp>
      <p:sp>
        <p:nvSpPr>
          <p:cNvPr id="10243" name="副標題 2"/>
          <p:cNvSpPr>
            <a:spLocks noGrp="1"/>
          </p:cNvSpPr>
          <p:nvPr>
            <p:ph type="subTitle" idx="1"/>
          </p:nvPr>
        </p:nvSpPr>
        <p:spPr>
          <a:xfrm>
            <a:off x="1371600" y="4292600"/>
            <a:ext cx="6400800" cy="1346200"/>
          </a:xfrm>
        </p:spPr>
        <p:txBody>
          <a:bodyPr/>
          <a:lstStyle/>
          <a:p>
            <a:pPr eaLnBrk="1" hangingPunct="1"/>
            <a:endParaRPr lang="en-US" altLang="zh-TW" sz="1200" b="1" smtClean="0">
              <a:solidFill>
                <a:schemeClr val="tx2"/>
              </a:solidFill>
              <a:cs typeface="Times New Roman" pitchFamily="18" charset="0"/>
            </a:endParaRPr>
          </a:p>
          <a:p>
            <a:pPr eaLnBrk="1" hangingPunct="1"/>
            <a:r>
              <a:rPr lang="en-US" altLang="zh-TW" b="1" smtClean="0">
                <a:solidFill>
                  <a:schemeClr val="tx2"/>
                </a:solidFill>
                <a:cs typeface="Times New Roman" pitchFamily="18" charset="0"/>
              </a:rPr>
              <a:t>2017</a:t>
            </a:r>
            <a:r>
              <a:rPr lang="zh-TW" altLang="en-US" b="1" smtClean="0">
                <a:solidFill>
                  <a:schemeClr val="tx2"/>
                </a:solidFill>
                <a:cs typeface="Times New Roman" pitchFamily="18" charset="0"/>
              </a:rPr>
              <a:t>年</a:t>
            </a:r>
            <a:r>
              <a:rPr lang="en-US" altLang="zh-TW" b="1" smtClean="0">
                <a:solidFill>
                  <a:schemeClr val="tx2"/>
                </a:solidFill>
                <a:cs typeface="Times New Roman" pitchFamily="18" charset="0"/>
              </a:rPr>
              <a:t>12</a:t>
            </a:r>
            <a:r>
              <a:rPr lang="zh-TW" altLang="en-US" b="1" smtClean="0">
                <a:solidFill>
                  <a:schemeClr val="tx2"/>
                </a:solidFill>
                <a:cs typeface="Times New Roman" pitchFamily="18" charset="0"/>
              </a:rPr>
              <a:t>月</a:t>
            </a:r>
            <a:r>
              <a:rPr lang="en-US" altLang="zh-TW" b="1" smtClean="0">
                <a:solidFill>
                  <a:schemeClr val="tx2"/>
                </a:solidFill>
                <a:cs typeface="Times New Roman" pitchFamily="18" charset="0"/>
              </a:rPr>
              <a:t>07</a:t>
            </a:r>
            <a:r>
              <a:rPr lang="zh-TW" altLang="en-US" b="1" smtClean="0">
                <a:solidFill>
                  <a:schemeClr val="tx2"/>
                </a:solidFill>
                <a:cs typeface="Times New Roman" pitchFamily="18" charset="0"/>
              </a:rPr>
              <a:t>日</a:t>
            </a:r>
            <a:endParaRPr lang="en-US" altLang="zh-TW" b="1" smtClean="0">
              <a:solidFill>
                <a:schemeClr val="tx2"/>
              </a:solidFill>
              <a:cs typeface="Times New Roman" pitchFamily="18" charset="0"/>
            </a:endParaRPr>
          </a:p>
          <a:p>
            <a:pPr eaLnBrk="1" hangingPunct="1"/>
            <a:r>
              <a:rPr lang="zh-TW" altLang="en-US" b="1" smtClean="0">
                <a:solidFill>
                  <a:schemeClr val="tx2"/>
                </a:solidFill>
                <a:cs typeface="Times New Roman" pitchFamily="18" charset="0"/>
              </a:rPr>
              <a:t>報告人</a:t>
            </a:r>
            <a:r>
              <a:rPr lang="en-US" altLang="zh-TW" b="1" smtClean="0">
                <a:solidFill>
                  <a:schemeClr val="tx2"/>
                </a:solidFill>
                <a:cs typeface="Times New Roman" pitchFamily="18" charset="0"/>
              </a:rPr>
              <a:t>:</a:t>
            </a:r>
            <a:r>
              <a:rPr lang="zh-TW" altLang="en-US" b="1" smtClean="0">
                <a:solidFill>
                  <a:schemeClr val="tx2"/>
                </a:solidFill>
                <a:cs typeface="Times New Roman" pitchFamily="18" charset="0"/>
              </a:rPr>
              <a:t>簡克達</a:t>
            </a:r>
            <a:r>
              <a:rPr lang="en-US" altLang="zh-TW" b="1" smtClean="0">
                <a:solidFill>
                  <a:schemeClr val="tx2"/>
                </a:solidFill>
                <a:cs typeface="Times New Roman" pitchFamily="18" charset="0"/>
              </a:rPr>
              <a:t>(Kota)</a:t>
            </a:r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4928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AutoNum type="ea1ChtPeriod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Calibri" pitchFamily="34" charset="0"/>
              <a:buAutoNum type="arabicPeriod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smtClean="0">
                <a:latin typeface="Arial" charset="0"/>
                <a:ea typeface="新細明體" pitchFamily="18" charset="-120"/>
              </a:rPr>
              <a:t>-1-</a:t>
            </a:r>
            <a:endParaRPr sz="1400" smtClean="0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3PL-</a:t>
            </a:r>
            <a:r>
              <a:rPr lang="zh-TW" altLang="en-US" smtClean="0"/>
              <a:t>合併收費項目</a:t>
            </a:r>
          </a:p>
        </p:txBody>
      </p:sp>
      <p:sp>
        <p:nvSpPr>
          <p:cNvPr id="19460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05350" y="1628775"/>
            <a:ext cx="3971925" cy="4679950"/>
          </a:xfrm>
        </p:spPr>
        <p:txBody>
          <a:bodyPr vert="horz"/>
          <a:lstStyle/>
          <a:p>
            <a:r>
              <a:rPr lang="zh-TW" altLang="en-US" smtClean="0"/>
              <a:t>合併物流收費項目</a:t>
            </a:r>
            <a:endParaRPr lang="en-US" altLang="zh-TW" smtClean="0"/>
          </a:p>
          <a:p>
            <a:pPr lvl="1"/>
            <a:r>
              <a:rPr lang="zh-TW" altLang="en-US" smtClean="0"/>
              <a:t>單一入口</a:t>
            </a:r>
            <a:endParaRPr lang="en-US" altLang="zh-TW" smtClean="0"/>
          </a:p>
          <a:p>
            <a:pPr marL="914400" lvl="2" indent="0">
              <a:buFont typeface="Calibri" pitchFamily="34" charset="0"/>
              <a:buNone/>
            </a:pPr>
            <a:r>
              <a:rPr lang="zh-TW" altLang="en-US" smtClean="0"/>
              <a:t>不用切換多個程式</a:t>
            </a:r>
            <a:endParaRPr lang="en-US" altLang="zh-TW" smtClean="0"/>
          </a:p>
          <a:p>
            <a:pPr lvl="1"/>
            <a:r>
              <a:rPr lang="zh-TW" altLang="en-US" smtClean="0"/>
              <a:t>統一數據來源</a:t>
            </a:r>
            <a:endParaRPr lang="en-US" altLang="zh-TW" smtClean="0"/>
          </a:p>
          <a:p>
            <a:pPr marL="914400" lvl="2" indent="0">
              <a:buFont typeface="Calibri" pitchFamily="34" charset="0"/>
              <a:buNone/>
            </a:pPr>
            <a:r>
              <a:rPr lang="zh-TW" altLang="en-US" smtClean="0"/>
              <a:t>減少對帳工時</a:t>
            </a:r>
            <a:endParaRPr lang="en-US" altLang="zh-TW" smtClean="0"/>
          </a:p>
          <a:p>
            <a:pPr lvl="1"/>
            <a:r>
              <a:rPr lang="zh-TW" altLang="en-US" smtClean="0"/>
              <a:t>即時查詢</a:t>
            </a:r>
            <a:endParaRPr lang="en-US" altLang="zh-TW" smtClean="0"/>
          </a:p>
          <a:p>
            <a:pPr marL="914400" lvl="2" indent="0">
              <a:buFont typeface="Calibri" pitchFamily="34" charset="0"/>
              <a:buNone/>
            </a:pPr>
            <a:r>
              <a:rPr lang="zh-TW" altLang="en-US" smtClean="0"/>
              <a:t>不用資訊幫忙查詢</a:t>
            </a:r>
            <a:endParaRPr lang="en-US" altLang="zh-TW" smtClean="0"/>
          </a:p>
          <a:p>
            <a:pPr lvl="1"/>
            <a:r>
              <a:rPr lang="zh-TW" altLang="en-US" smtClean="0"/>
              <a:t>直匯海博</a:t>
            </a:r>
            <a:endParaRPr lang="en-US" altLang="zh-TW" smtClean="0"/>
          </a:p>
          <a:p>
            <a:pPr marL="914400" lvl="2" indent="0">
              <a:buFont typeface="Calibri" pitchFamily="34" charset="0"/>
              <a:buNone/>
            </a:pPr>
            <a:r>
              <a:rPr lang="zh-TW" altLang="en-US" smtClean="0"/>
              <a:t>省去轉檔工時</a:t>
            </a:r>
            <a:endParaRPr lang="en-US" altLang="zh-TW" smtClean="0"/>
          </a:p>
          <a:p>
            <a:r>
              <a:rPr lang="zh-TW" altLang="en-US" smtClean="0"/>
              <a:t>已實現成果</a:t>
            </a:r>
            <a:endParaRPr lang="en-US" altLang="zh-TW" smtClean="0"/>
          </a:p>
          <a:p>
            <a:pPr lvl="1"/>
            <a:r>
              <a:rPr lang="zh-TW" altLang="en-US" smtClean="0"/>
              <a:t>逆物流收費</a:t>
            </a:r>
            <a:endParaRPr lang="en-US" altLang="zh-TW" smtClean="0"/>
          </a:p>
          <a:p>
            <a:pPr lvl="1"/>
            <a:r>
              <a:rPr lang="en-US" altLang="zh-TW" smtClean="0"/>
              <a:t>SC</a:t>
            </a:r>
            <a:r>
              <a:rPr lang="zh-TW" altLang="en-US" smtClean="0"/>
              <a:t>寄倉費用</a:t>
            </a:r>
            <a:endParaRPr lang="en-US" altLang="zh-TW" smtClean="0"/>
          </a:p>
          <a:p>
            <a:pPr lvl="1"/>
            <a:endParaRPr lang="zh-TW" altLang="en-US" smtClean="0"/>
          </a:p>
        </p:txBody>
      </p:sp>
      <p:sp>
        <p:nvSpPr>
          <p:cNvPr id="6" name="圓角矩形 5"/>
          <p:cNvSpPr/>
          <p:nvPr/>
        </p:nvSpPr>
        <p:spPr>
          <a:xfrm>
            <a:off x="180975" y="2139950"/>
            <a:ext cx="1438275" cy="354013"/>
          </a:xfrm>
          <a:prstGeom prst="roundRect">
            <a:avLst/>
          </a:prstGeom>
          <a:solidFill>
            <a:srgbClr val="545454"/>
          </a:solidFill>
          <a:ln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SC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流通加工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180975" y="5667375"/>
            <a:ext cx="1438275" cy="354013"/>
          </a:xfrm>
          <a:prstGeom prst="round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堆高機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179388" y="3219450"/>
            <a:ext cx="1438275" cy="35401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b="1" dirty="0">
                <a:solidFill>
                  <a:schemeClr val="bg1">
                    <a:lumMod val="95000"/>
                  </a:schemeClr>
                </a:solidFill>
              </a:rPr>
              <a:t>逆物流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173038" y="2781300"/>
            <a:ext cx="1425575" cy="35401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b="1" dirty="0">
                <a:solidFill>
                  <a:schemeClr val="bg1">
                    <a:lumMod val="95000"/>
                  </a:schemeClr>
                </a:solidFill>
              </a:rPr>
              <a:t>SC</a:t>
            </a:r>
            <a:r>
              <a:rPr lang="zh-TW" altLang="en-US" b="1" dirty="0">
                <a:solidFill>
                  <a:schemeClr val="bg1">
                    <a:lumMod val="95000"/>
                  </a:schemeClr>
                </a:solidFill>
              </a:rPr>
              <a:t>寄倉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179388" y="3944938"/>
            <a:ext cx="1438275" cy="354012"/>
          </a:xfrm>
          <a:prstGeom prst="round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租借棧板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173038" y="4375150"/>
            <a:ext cx="1438275" cy="354013"/>
          </a:xfrm>
          <a:prstGeom prst="round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外箱檢測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180975" y="4803775"/>
            <a:ext cx="1438275" cy="354013"/>
          </a:xfrm>
          <a:prstGeom prst="round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調單處理</a:t>
            </a:r>
          </a:p>
        </p:txBody>
      </p:sp>
      <p:sp>
        <p:nvSpPr>
          <p:cNvPr id="13" name="圓角矩形 12"/>
          <p:cNvSpPr/>
          <p:nvPr/>
        </p:nvSpPr>
        <p:spPr>
          <a:xfrm>
            <a:off x="180975" y="5235575"/>
            <a:ext cx="1438275" cy="354013"/>
          </a:xfrm>
          <a:prstGeom prst="round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配送處理</a:t>
            </a:r>
          </a:p>
        </p:txBody>
      </p:sp>
      <p:sp>
        <p:nvSpPr>
          <p:cNvPr id="19469" name="文字方塊 33"/>
          <p:cNvSpPr txBox="1">
            <a:spLocks noChangeArrowheads="1"/>
          </p:cNvSpPr>
          <p:nvPr/>
        </p:nvSpPr>
        <p:spPr bwMode="auto">
          <a:xfrm>
            <a:off x="2886075" y="1692275"/>
            <a:ext cx="1790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AutoNum type="ea1ChtPeriod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Calibri" pitchFamily="34" charset="0"/>
              <a:buAutoNum type="arabicPeriod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3PL</a:t>
            </a:r>
            <a:r>
              <a:rPr lang="zh-TW" altLang="en-US" sz="1800">
                <a:latin typeface="Arial" charset="0"/>
                <a:ea typeface="新細明體" pitchFamily="18" charset="-120"/>
              </a:rPr>
              <a:t>第三方物流</a:t>
            </a:r>
          </a:p>
        </p:txBody>
      </p:sp>
      <p:cxnSp>
        <p:nvCxnSpPr>
          <p:cNvPr id="23" name="肘形接點 22"/>
          <p:cNvCxnSpPr>
            <a:stCxn id="6" idx="3"/>
            <a:endCxn id="45" idx="0"/>
          </p:cNvCxnSpPr>
          <p:nvPr/>
        </p:nvCxnSpPr>
        <p:spPr>
          <a:xfrm>
            <a:off x="1619250" y="2316163"/>
            <a:ext cx="576263" cy="158750"/>
          </a:xfrm>
          <a:prstGeom prst="bentConnector2">
            <a:avLst/>
          </a:prstGeom>
          <a:ln w="28575">
            <a:solidFill>
              <a:srgbClr val="54545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/>
          <p:cNvCxnSpPr>
            <a:stCxn id="9" idx="3"/>
            <a:endCxn id="45" idx="3"/>
          </p:cNvCxnSpPr>
          <p:nvPr/>
        </p:nvCxnSpPr>
        <p:spPr>
          <a:xfrm flipV="1">
            <a:off x="1598613" y="2828925"/>
            <a:ext cx="381000" cy="12858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8" idx="3"/>
            <a:endCxn id="45" idx="3"/>
          </p:cNvCxnSpPr>
          <p:nvPr/>
        </p:nvCxnSpPr>
        <p:spPr>
          <a:xfrm flipV="1">
            <a:off x="1617663" y="2828925"/>
            <a:ext cx="361950" cy="566738"/>
          </a:xfrm>
          <a:prstGeom prst="bentConnector3">
            <a:avLst>
              <a:gd name="adj1" fmla="val 47362"/>
            </a:avLst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10" idx="3"/>
            <a:endCxn id="45" idx="2"/>
          </p:cNvCxnSpPr>
          <p:nvPr/>
        </p:nvCxnSpPr>
        <p:spPr>
          <a:xfrm flipV="1">
            <a:off x="1617663" y="3182938"/>
            <a:ext cx="577850" cy="939800"/>
          </a:xfrm>
          <a:prstGeom prst="bentConnector2">
            <a:avLst/>
          </a:prstGeom>
          <a:ln w="28575">
            <a:solidFill>
              <a:srgbClr val="558ED5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11" idx="3"/>
          </p:cNvCxnSpPr>
          <p:nvPr/>
        </p:nvCxnSpPr>
        <p:spPr>
          <a:xfrm flipV="1">
            <a:off x="1611313" y="4122738"/>
            <a:ext cx="512762" cy="430212"/>
          </a:xfrm>
          <a:prstGeom prst="bentConnector3">
            <a:avLst>
              <a:gd name="adj1" fmla="val 113163"/>
            </a:avLst>
          </a:prstGeom>
          <a:ln w="28575">
            <a:solidFill>
              <a:srgbClr val="558ED5"/>
            </a:solidFill>
            <a:prstDash val="sys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/>
          <p:nvPr/>
        </p:nvCxnSpPr>
        <p:spPr>
          <a:xfrm rot="5400000" flipH="1" flipV="1">
            <a:off x="1581944" y="4404519"/>
            <a:ext cx="642938" cy="584200"/>
          </a:xfrm>
          <a:prstGeom prst="bentConnector3">
            <a:avLst>
              <a:gd name="adj1" fmla="val -373"/>
            </a:avLst>
          </a:prstGeom>
          <a:ln w="28575">
            <a:solidFill>
              <a:srgbClr val="558ED5"/>
            </a:solidFill>
            <a:prstDash val="sys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/>
          <p:cNvCxnSpPr/>
          <p:nvPr/>
        </p:nvCxnSpPr>
        <p:spPr>
          <a:xfrm rot="5400000" flipH="1" flipV="1">
            <a:off x="1597819" y="4817269"/>
            <a:ext cx="611188" cy="584200"/>
          </a:xfrm>
          <a:prstGeom prst="bentConnector3">
            <a:avLst>
              <a:gd name="adj1" fmla="val 190"/>
            </a:avLst>
          </a:prstGeom>
          <a:ln w="28575">
            <a:solidFill>
              <a:srgbClr val="558ED5"/>
            </a:solidFill>
            <a:prstDash val="sys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接點 42"/>
          <p:cNvCxnSpPr/>
          <p:nvPr/>
        </p:nvCxnSpPr>
        <p:spPr>
          <a:xfrm rot="5400000" flipH="1" flipV="1">
            <a:off x="1574006" y="5260182"/>
            <a:ext cx="646113" cy="596900"/>
          </a:xfrm>
          <a:prstGeom prst="bentConnector3">
            <a:avLst>
              <a:gd name="adj1" fmla="val -37"/>
            </a:avLst>
          </a:prstGeom>
          <a:ln w="28575">
            <a:solidFill>
              <a:srgbClr val="558ED5"/>
            </a:solidFill>
            <a:prstDash val="sys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8" name="文字方塊 33"/>
          <p:cNvSpPr txBox="1">
            <a:spLocks noChangeArrowheads="1"/>
          </p:cNvSpPr>
          <p:nvPr/>
        </p:nvSpPr>
        <p:spPr bwMode="auto">
          <a:xfrm>
            <a:off x="180975" y="1692275"/>
            <a:ext cx="1790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AutoNum type="ea1ChtPeriod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Calibri" pitchFamily="34" charset="0"/>
              <a:buAutoNum type="arabicPeriod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Arial" charset="0"/>
                <a:ea typeface="新細明體" pitchFamily="18" charset="-120"/>
              </a:rPr>
              <a:t>物流收費項目</a:t>
            </a:r>
          </a:p>
        </p:txBody>
      </p:sp>
      <p:sp>
        <p:nvSpPr>
          <p:cNvPr id="45" name="圓角矩形 44"/>
          <p:cNvSpPr/>
          <p:nvPr/>
        </p:nvSpPr>
        <p:spPr bwMode="auto">
          <a:xfrm rot="10800000" flipV="1">
            <a:off x="1979613" y="2474913"/>
            <a:ext cx="431800" cy="708025"/>
          </a:xfrm>
          <a:prstGeom prst="round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>
              <a:defRPr/>
            </a:pPr>
            <a:r>
              <a:rPr lang="zh-TW" altLang="en-US" b="1" dirty="0">
                <a:solidFill>
                  <a:schemeClr val="bg1">
                    <a:lumMod val="95000"/>
                  </a:schemeClr>
                </a:solidFill>
              </a:rPr>
              <a:t>整合</a:t>
            </a:r>
          </a:p>
        </p:txBody>
      </p:sp>
      <p:cxnSp>
        <p:nvCxnSpPr>
          <p:cNvPr id="63" name="直線單箭頭接點 62"/>
          <p:cNvCxnSpPr>
            <a:stCxn id="45" idx="1"/>
            <a:endCxn id="19489" idx="1"/>
          </p:cNvCxnSpPr>
          <p:nvPr/>
        </p:nvCxnSpPr>
        <p:spPr bwMode="auto">
          <a:xfrm>
            <a:off x="2411413" y="2828925"/>
            <a:ext cx="514350" cy="0"/>
          </a:xfrm>
          <a:prstGeom prst="straightConnector1">
            <a:avLst/>
          </a:prstGeom>
          <a:ln w="28575">
            <a:solidFill>
              <a:srgbClr val="558ED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 bwMode="auto">
          <a:xfrm rot="10800000" flipV="1">
            <a:off x="2843213" y="4140200"/>
            <a:ext cx="433387" cy="1271588"/>
          </a:xfrm>
          <a:prstGeom prst="roundRect">
            <a:avLst/>
          </a:prstGeom>
          <a:solidFill>
            <a:srgbClr val="545454"/>
          </a:solidFill>
          <a:ln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>
              <a:defRPr/>
            </a:pPr>
            <a:r>
              <a:rPr lang="zh-TW" altLang="en-US" b="1" dirty="0">
                <a:solidFill>
                  <a:schemeClr val="bg1">
                    <a:lumMod val="95000"/>
                  </a:schemeClr>
                </a:solidFill>
              </a:rPr>
              <a:t>打單操作</a:t>
            </a:r>
          </a:p>
        </p:txBody>
      </p:sp>
      <p:sp>
        <p:nvSpPr>
          <p:cNvPr id="69" name="圓角矩形 68"/>
          <p:cNvSpPr/>
          <p:nvPr/>
        </p:nvSpPr>
        <p:spPr bwMode="auto">
          <a:xfrm rot="10800000" flipV="1">
            <a:off x="3816350" y="4140200"/>
            <a:ext cx="431800" cy="127158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>
              <a:defRPr/>
            </a:pPr>
            <a:r>
              <a:rPr lang="en-US" altLang="zh-TW" b="1" dirty="0">
                <a:solidFill>
                  <a:schemeClr val="bg1">
                    <a:lumMod val="95000"/>
                  </a:schemeClr>
                </a:solidFill>
              </a:rPr>
              <a:t>Excel</a:t>
            </a:r>
            <a:r>
              <a:rPr lang="zh-TW" altLang="en-US" b="1" dirty="0">
                <a:solidFill>
                  <a:schemeClr val="bg1">
                    <a:lumMod val="95000"/>
                  </a:schemeClr>
                </a:solidFill>
              </a:rPr>
              <a:t>報表</a:t>
            </a:r>
          </a:p>
        </p:txBody>
      </p:sp>
      <p:sp>
        <p:nvSpPr>
          <p:cNvPr id="70" name="圓角矩形 69"/>
          <p:cNvSpPr/>
          <p:nvPr/>
        </p:nvSpPr>
        <p:spPr bwMode="auto">
          <a:xfrm rot="10800000" flipV="1">
            <a:off x="4302125" y="4143375"/>
            <a:ext cx="431800" cy="1271588"/>
          </a:xfrm>
          <a:prstGeom prst="round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>
              <a:defRPr/>
            </a:pPr>
            <a:r>
              <a:rPr lang="zh-TW" altLang="en-US" b="1" dirty="0">
                <a:solidFill>
                  <a:schemeClr val="bg1">
                    <a:lumMod val="95000"/>
                  </a:schemeClr>
                </a:solidFill>
              </a:rPr>
              <a:t>匯出海博</a:t>
            </a:r>
          </a:p>
        </p:txBody>
      </p:sp>
      <p:sp>
        <p:nvSpPr>
          <p:cNvPr id="71" name="圓角矩形 70"/>
          <p:cNvSpPr/>
          <p:nvPr/>
        </p:nvSpPr>
        <p:spPr bwMode="auto">
          <a:xfrm rot="10800000" flipV="1">
            <a:off x="3330575" y="4140200"/>
            <a:ext cx="431800" cy="1271588"/>
          </a:xfrm>
          <a:prstGeom prst="roundRect">
            <a:avLst/>
          </a:prstGeom>
          <a:solidFill>
            <a:srgbClr val="545454"/>
          </a:solidFill>
          <a:ln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>
              <a:defRPr/>
            </a:pPr>
            <a:r>
              <a:rPr lang="zh-TW" altLang="en-US" b="1" dirty="0">
                <a:solidFill>
                  <a:schemeClr val="bg1">
                    <a:lumMod val="95000"/>
                  </a:schemeClr>
                </a:solidFill>
              </a:rPr>
              <a:t>財務查帳</a:t>
            </a:r>
          </a:p>
        </p:txBody>
      </p:sp>
      <p:cxnSp>
        <p:nvCxnSpPr>
          <p:cNvPr id="72" name="肘形接點 71"/>
          <p:cNvCxnSpPr>
            <a:stCxn id="19489" idx="2"/>
            <a:endCxn id="68" idx="0"/>
          </p:cNvCxnSpPr>
          <p:nvPr/>
        </p:nvCxnSpPr>
        <p:spPr>
          <a:xfrm rot="5400000">
            <a:off x="3080544" y="3439319"/>
            <a:ext cx="681037" cy="720725"/>
          </a:xfrm>
          <a:prstGeom prst="bentConnector3">
            <a:avLst>
              <a:gd name="adj1" fmla="val 50000"/>
            </a:avLst>
          </a:prstGeom>
          <a:ln w="28575">
            <a:solidFill>
              <a:srgbClr val="54545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接點 74"/>
          <p:cNvCxnSpPr>
            <a:stCxn id="19489" idx="2"/>
            <a:endCxn id="71" idx="0"/>
          </p:cNvCxnSpPr>
          <p:nvPr/>
        </p:nvCxnSpPr>
        <p:spPr>
          <a:xfrm rot="5400000">
            <a:off x="3323431" y="3682207"/>
            <a:ext cx="681037" cy="234950"/>
          </a:xfrm>
          <a:prstGeom prst="bentConnector3">
            <a:avLst>
              <a:gd name="adj1" fmla="val 50000"/>
            </a:avLst>
          </a:prstGeom>
          <a:ln w="28575">
            <a:solidFill>
              <a:srgbClr val="54545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/>
          <p:cNvCxnSpPr>
            <a:stCxn id="19489" idx="2"/>
            <a:endCxn id="69" idx="0"/>
          </p:cNvCxnSpPr>
          <p:nvPr/>
        </p:nvCxnSpPr>
        <p:spPr>
          <a:xfrm rot="16200000" flipH="1">
            <a:off x="3566319" y="3674269"/>
            <a:ext cx="681037" cy="25082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接點 80"/>
          <p:cNvCxnSpPr>
            <a:endCxn id="70" idx="0"/>
          </p:cNvCxnSpPr>
          <p:nvPr/>
        </p:nvCxnSpPr>
        <p:spPr>
          <a:xfrm>
            <a:off x="4032250" y="3800475"/>
            <a:ext cx="485775" cy="342900"/>
          </a:xfrm>
          <a:prstGeom prst="bentConnector2">
            <a:avLst/>
          </a:prstGeom>
          <a:ln w="28575">
            <a:solidFill>
              <a:srgbClr val="558ED5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2200275"/>
            <a:ext cx="1711325" cy="1258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4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xfrm>
            <a:off x="7009200" y="64944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>
                <a:ea typeface="新細明體" pitchFamily="18" charset="-120"/>
              </a:rPr>
              <a:t>-</a:t>
            </a:r>
            <a:fld id="{20D3998B-AA1E-4229-83CB-420FEE61731C}" type="slidenum">
              <a:rPr lang="en-US" altLang="zh-TW" smtClean="0">
                <a:ea typeface="新細明體" pitchFamily="18" charset="-120"/>
              </a:rPr>
              <a:pPr/>
              <a:t>10</a:t>
            </a:fld>
            <a:r>
              <a:rPr lang="en-US" altLang="zh-TW" dirty="0" smtClean="0">
                <a:ea typeface="新細明體" pitchFamily="18" charset="-120"/>
              </a:rPr>
              <a:t>-</a:t>
            </a:r>
            <a:endParaRPr lang="en-US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圖表 2"/>
          <p:cNvGraphicFramePr>
            <a:graphicFrameLocks/>
          </p:cNvGraphicFramePr>
          <p:nvPr/>
        </p:nvGraphicFramePr>
        <p:xfrm>
          <a:off x="128588" y="1936750"/>
          <a:ext cx="4565650" cy="327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r:id="rId4" imgW="4566300" imgH="3267739" progId="Excel.Chart.8">
                  <p:embed/>
                </p:oleObj>
              </mc:Choice>
              <mc:Fallback>
                <p:oleObj r:id="rId4" imgW="4566300" imgH="3267739" progId="Excel.Chart.8">
                  <p:embed/>
                  <p:pic>
                    <p:nvPicPr>
                      <p:cNvPr id="0" name="圖表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8" y="1936750"/>
                        <a:ext cx="4565650" cy="327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3PL-JS</a:t>
            </a:r>
            <a:r>
              <a:rPr lang="zh-TW" altLang="en-US" smtClean="0"/>
              <a:t>匯出</a:t>
            </a:r>
            <a:r>
              <a:rPr lang="en-US" altLang="zh-TW" smtClean="0"/>
              <a:t>Excel</a:t>
            </a:r>
            <a:endParaRPr lang="zh-TW" altLang="en-US" smtClean="0"/>
          </a:p>
        </p:txBody>
      </p:sp>
      <p:sp>
        <p:nvSpPr>
          <p:cNvPr id="20485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05350" y="1628775"/>
            <a:ext cx="4331146" cy="4679950"/>
          </a:xfrm>
        </p:spPr>
        <p:txBody>
          <a:bodyPr vert="horz"/>
          <a:lstStyle/>
          <a:p>
            <a:r>
              <a:rPr lang="zh-TW" altLang="en-US" dirty="0" smtClean="0"/>
              <a:t>技術變更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ASP.Net</a:t>
            </a:r>
            <a:r>
              <a:rPr lang="en-US" altLang="zh-TW" dirty="0" smtClean="0"/>
              <a:t> </a:t>
            </a:r>
            <a:r>
              <a:rPr lang="zh-TW" altLang="en-US" dirty="0" smtClean="0"/>
              <a:t>只做登入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JavaScript </a:t>
            </a:r>
            <a:r>
              <a:rPr lang="zh-TW" altLang="en-US" dirty="0" smtClean="0"/>
              <a:t>做查詢</a:t>
            </a:r>
            <a:endParaRPr lang="en-US" altLang="zh-TW" dirty="0" smtClean="0"/>
          </a:p>
          <a:p>
            <a:pPr lvl="2"/>
            <a:r>
              <a:rPr lang="zh-TW" altLang="en-US" sz="1400" dirty="0" smtClean="0"/>
              <a:t>匯出對帳用</a:t>
            </a:r>
            <a:r>
              <a:rPr lang="en-US" altLang="zh-TW" sz="1400" dirty="0" smtClean="0"/>
              <a:t>Excel</a:t>
            </a:r>
          </a:p>
          <a:p>
            <a:pPr lvl="2"/>
            <a:r>
              <a:rPr lang="zh-TW" altLang="en-US" sz="1400" dirty="0" smtClean="0"/>
              <a:t>不要求排版美化</a:t>
            </a:r>
            <a:endParaRPr lang="en-US" altLang="zh-TW" sz="1600" dirty="0" smtClean="0"/>
          </a:p>
          <a:p>
            <a:r>
              <a:rPr lang="en-US" altLang="zh-TW" dirty="0" smtClean="0"/>
              <a:t>JavaScript</a:t>
            </a:r>
            <a:r>
              <a:rPr lang="zh-TW" altLang="en-US" dirty="0" smtClean="0"/>
              <a:t>優點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Excel</a:t>
            </a:r>
            <a:r>
              <a:rPr lang="zh-TW" altLang="en-US" dirty="0" smtClean="0"/>
              <a:t>匯出速度提升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開發人員</a:t>
            </a:r>
            <a:r>
              <a:rPr lang="en-US" altLang="zh-TW" dirty="0" smtClean="0"/>
              <a:t>Debug</a:t>
            </a:r>
            <a:r>
              <a:rPr lang="zh-TW" altLang="en-US" dirty="0" smtClean="0"/>
              <a:t>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結果相同，用快速的！</a:t>
            </a:r>
            <a:endParaRPr lang="en-US" altLang="zh-TW" dirty="0" smtClean="0"/>
          </a:p>
          <a:p>
            <a:r>
              <a:rPr lang="zh-TW" altLang="en-US" dirty="0" smtClean="0"/>
              <a:t>未來應用專案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生鮮</a:t>
            </a:r>
            <a:r>
              <a:rPr lang="en-US" altLang="zh-TW" dirty="0" smtClean="0"/>
              <a:t>RF</a:t>
            </a:r>
          </a:p>
          <a:p>
            <a:pPr lvl="1"/>
            <a:r>
              <a:rPr lang="zh-TW" altLang="en-US" dirty="0" smtClean="0"/>
              <a:t>物流車機</a:t>
            </a:r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19" name="圓角矩形 18"/>
          <p:cNvSpPr/>
          <p:nvPr/>
        </p:nvSpPr>
        <p:spPr>
          <a:xfrm>
            <a:off x="2987675" y="5226050"/>
            <a:ext cx="1181100" cy="792163"/>
          </a:xfrm>
          <a:prstGeom prst="round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IE 9 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以上</a:t>
            </a:r>
            <a:endParaRPr lang="en-US" altLang="zh-TW" dirty="0"/>
          </a:p>
          <a:p>
            <a:pPr algn="ctr">
              <a:defRPr/>
            </a:pPr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Chrome</a:t>
            </a:r>
          </a:p>
          <a:p>
            <a:pPr algn="ctr">
              <a:defRPr/>
            </a:pPr>
            <a:r>
              <a:rPr lang="en-US" altLang="zh-TW" dirty="0" err="1">
                <a:solidFill>
                  <a:schemeClr val="bg1">
                    <a:lumMod val="95000"/>
                  </a:schemeClr>
                </a:solidFill>
              </a:rPr>
              <a:t>firefox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700338" y="2916238"/>
            <a:ext cx="1735137" cy="35401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b="1" dirty="0">
                <a:solidFill>
                  <a:schemeClr val="bg1">
                    <a:lumMod val="95000"/>
                  </a:schemeClr>
                </a:solidFill>
              </a:rPr>
              <a:t>節省時間 </a:t>
            </a:r>
            <a:r>
              <a:rPr lang="en-US" altLang="zh-TW" b="1" dirty="0">
                <a:solidFill>
                  <a:schemeClr val="bg1">
                    <a:lumMod val="95000"/>
                  </a:schemeClr>
                </a:solidFill>
              </a:rPr>
              <a:t>50%</a:t>
            </a:r>
            <a:endParaRPr lang="zh-TW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2185988" y="2997200"/>
            <a:ext cx="946150" cy="7921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1085850" y="5226050"/>
            <a:ext cx="1179513" cy="354013"/>
          </a:xfrm>
          <a:prstGeom prst="round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IE 10 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以下</a:t>
            </a:r>
          </a:p>
        </p:txBody>
      </p:sp>
      <p:sp>
        <p:nvSpPr>
          <p:cNvPr id="20490" name="文字方塊 6"/>
          <p:cNvSpPr txBox="1">
            <a:spLocks noChangeArrowheads="1"/>
          </p:cNvSpPr>
          <p:nvPr/>
        </p:nvSpPr>
        <p:spPr bwMode="auto">
          <a:xfrm>
            <a:off x="107950" y="1700213"/>
            <a:ext cx="2447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>
                <a:latin typeface="微軟正黑體" pitchFamily="34" charset="-120"/>
                <a:ea typeface="微軟正黑體" pitchFamily="34" charset="-120"/>
              </a:rPr>
              <a:t>1MB</a:t>
            </a:r>
            <a:r>
              <a:rPr lang="zh-TW" altLang="en-US" sz="120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1200">
                <a:latin typeface="微軟正黑體" pitchFamily="34" charset="-120"/>
                <a:ea typeface="微軟正黑體" pitchFamily="34" charset="-120"/>
              </a:rPr>
              <a:t>Excel</a:t>
            </a:r>
            <a:r>
              <a:rPr lang="zh-TW" altLang="en-US" sz="1200">
                <a:latin typeface="微軟正黑體" pitchFamily="34" charset="-120"/>
                <a:ea typeface="微軟正黑體" pitchFamily="34" charset="-120"/>
              </a:rPr>
              <a:t>產生並下載</a:t>
            </a:r>
          </a:p>
        </p:txBody>
      </p:sp>
      <p:sp>
        <p:nvSpPr>
          <p:cNvPr id="12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xfrm>
            <a:off x="7009200" y="64944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>
                <a:ea typeface="新細明體" pitchFamily="18" charset="-120"/>
              </a:rPr>
              <a:t>-</a:t>
            </a:r>
            <a:fld id="{20D3998B-AA1E-4229-83CB-420FEE61731C}" type="slidenum">
              <a:rPr lang="en-US" altLang="zh-TW" smtClean="0">
                <a:ea typeface="新細明體" pitchFamily="18" charset="-120"/>
              </a:rPr>
              <a:pPr/>
              <a:t>11</a:t>
            </a:fld>
            <a:r>
              <a:rPr lang="en-US" altLang="zh-TW" dirty="0" smtClean="0">
                <a:ea typeface="新細明體" pitchFamily="18" charset="-120"/>
              </a:rPr>
              <a:t>-</a:t>
            </a:r>
            <a:endParaRPr lang="en-US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2018</a:t>
            </a:r>
            <a:r>
              <a:rPr lang="zh-TW" altLang="en-US" smtClean="0"/>
              <a:t>年工作項目總覽</a:t>
            </a:r>
          </a:p>
        </p:txBody>
      </p:sp>
      <p:sp>
        <p:nvSpPr>
          <p:cNvPr id="21507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TW" altLang="en-US" smtClean="0"/>
              <a:t>五股廠</a:t>
            </a:r>
            <a:r>
              <a:rPr lang="en-US" altLang="zh-TW" smtClean="0"/>
              <a:t>DDI</a:t>
            </a:r>
            <a:r>
              <a:rPr lang="zh-TW" altLang="en-US" smtClean="0"/>
              <a:t>推廣</a:t>
            </a:r>
            <a:endParaRPr lang="en-US" altLang="zh-TW" smtClean="0"/>
          </a:p>
          <a:p>
            <a:pPr marL="457200" lvl="1" indent="0">
              <a:buFontTx/>
              <a:buNone/>
            </a:pPr>
            <a:r>
              <a:rPr lang="zh-TW" altLang="en-US" sz="2800" b="1" smtClean="0"/>
              <a:t>大肚</a:t>
            </a:r>
            <a:r>
              <a:rPr lang="en-US" altLang="zh-TW" sz="2800" b="1" smtClean="0"/>
              <a:t>PC</a:t>
            </a:r>
            <a:r>
              <a:rPr lang="en-US" altLang="zh-TW" sz="2000" smtClean="0">
                <a:sym typeface="Wingdings" pitchFamily="2" charset="2"/>
              </a:rPr>
              <a:t></a:t>
            </a:r>
            <a:r>
              <a:rPr lang="zh-TW" altLang="en-US" sz="2000" smtClean="0"/>
              <a:t>潭子</a:t>
            </a:r>
            <a:r>
              <a:rPr lang="en-US" altLang="zh-TW" sz="2000" smtClean="0"/>
              <a:t>DC</a:t>
            </a:r>
            <a:r>
              <a:rPr lang="en-US" altLang="zh-TW" sz="2000" smtClean="0">
                <a:sym typeface="Wingdings" pitchFamily="2" charset="2"/>
              </a:rPr>
              <a:t></a:t>
            </a:r>
            <a:r>
              <a:rPr lang="zh-TW" altLang="en-US" sz="2000" smtClean="0"/>
              <a:t>岡山</a:t>
            </a:r>
            <a:r>
              <a:rPr lang="en-US" altLang="zh-TW" sz="2000" smtClean="0"/>
              <a:t>PC</a:t>
            </a:r>
            <a:r>
              <a:rPr lang="en-US" altLang="zh-TW" sz="2000" smtClean="0">
                <a:sym typeface="Wingdings" pitchFamily="2" charset="2"/>
              </a:rPr>
              <a:t></a:t>
            </a:r>
            <a:r>
              <a:rPr lang="zh-TW" altLang="en-US" sz="2000" smtClean="0"/>
              <a:t>岡山</a:t>
            </a:r>
            <a:r>
              <a:rPr lang="en-US" altLang="zh-TW" sz="2000" smtClean="0"/>
              <a:t>DC</a:t>
            </a:r>
            <a:r>
              <a:rPr lang="en-US" altLang="zh-TW" sz="2000" smtClean="0">
                <a:sym typeface="Wingdings" pitchFamily="2" charset="2"/>
              </a:rPr>
              <a:t></a:t>
            </a:r>
            <a:r>
              <a:rPr lang="zh-TW" altLang="en-US" sz="2000" smtClean="0"/>
              <a:t>新店</a:t>
            </a:r>
            <a:r>
              <a:rPr lang="en-US" altLang="zh-TW" sz="2000" smtClean="0"/>
              <a:t>DC</a:t>
            </a:r>
          </a:p>
          <a:p>
            <a:r>
              <a:rPr lang="en-US" altLang="zh-TW" smtClean="0"/>
              <a:t>3PL</a:t>
            </a:r>
            <a:r>
              <a:rPr lang="zh-TW" altLang="en-US" smtClean="0"/>
              <a:t>收費整合</a:t>
            </a:r>
            <a:endParaRPr lang="en-US" altLang="zh-TW" smtClean="0"/>
          </a:p>
          <a:p>
            <a:r>
              <a:rPr lang="zh-TW" altLang="en-US" smtClean="0"/>
              <a:t>物流調帳責任移交廠商</a:t>
            </a:r>
            <a:endParaRPr lang="en-US" altLang="zh-TW" smtClean="0"/>
          </a:p>
          <a:p>
            <a:r>
              <a:rPr lang="zh-TW" altLang="en-US" smtClean="0"/>
              <a:t>生鮮開發程式文件管理</a:t>
            </a:r>
            <a:endParaRPr lang="en-US" altLang="zh-TW" smtClean="0"/>
          </a:p>
          <a:p>
            <a:pPr marL="457200" lvl="1" indent="0">
              <a:buFontTx/>
              <a:buNone/>
            </a:pPr>
            <a:r>
              <a:rPr lang="zh-TW" altLang="en-US" smtClean="0"/>
              <a:t>第一個：包裝機上下傳</a:t>
            </a:r>
            <a:endParaRPr lang="en-US" altLang="zh-TW" smtClean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xfrm>
            <a:off x="7009200" y="64944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>
                <a:ea typeface="新細明體" pitchFamily="18" charset="-120"/>
              </a:rPr>
              <a:t>-</a:t>
            </a:r>
            <a:fld id="{20D3998B-AA1E-4229-83CB-420FEE61731C}" type="slidenum">
              <a:rPr lang="en-US" altLang="zh-TW" smtClean="0">
                <a:ea typeface="新細明體" pitchFamily="18" charset="-120"/>
              </a:rPr>
              <a:pPr/>
              <a:t>12</a:t>
            </a:fld>
            <a:r>
              <a:rPr lang="en-US" altLang="zh-TW" dirty="0" smtClean="0">
                <a:ea typeface="新細明體" pitchFamily="18" charset="-120"/>
              </a:rPr>
              <a:t>-</a:t>
            </a:r>
            <a:endParaRPr lang="en-US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標題 1"/>
          <p:cNvSpPr txBox="1">
            <a:spLocks/>
          </p:cNvSpPr>
          <p:nvPr/>
        </p:nvSpPr>
        <p:spPr>
          <a:xfrm>
            <a:off x="273050" y="327025"/>
            <a:ext cx="77152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TW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2000" b="1">
                <a:latin typeface="微軟正黑體"/>
                <a:ea typeface="微軟正黑體"/>
                <a:cs typeface="微軟正黑體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sz="2000" b="1">
                <a:latin typeface="微軟正黑體" charset="0"/>
                <a:ea typeface="微軟正黑體" charset="0"/>
                <a:cs typeface="微軟正黑體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sz="2000" b="1">
                <a:latin typeface="微軟正黑體" charset="0"/>
                <a:ea typeface="微軟正黑體" charset="0"/>
                <a:cs typeface="微軟正黑體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sz="2000" b="1">
                <a:latin typeface="微軟正黑體" charset="0"/>
                <a:ea typeface="微軟正黑體" charset="0"/>
                <a:cs typeface="微軟正黑體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sz="2000" b="1">
                <a:latin typeface="微軟正黑體" charset="0"/>
                <a:ea typeface="微軟正黑體" charset="0"/>
                <a:cs typeface="微軟正黑體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pitchFamily="-65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pitchFamily="-65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pitchFamily="-65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zh-TW" altLang="en-US" sz="4400" dirty="0">
                <a:solidFill>
                  <a:srgbClr val="1F497D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報告大綱</a:t>
            </a:r>
            <a:endParaRPr lang="en-US" altLang="zh-TW" sz="4400" dirty="0">
              <a:solidFill>
                <a:srgbClr val="1F497D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grpSp>
        <p:nvGrpSpPr>
          <p:cNvPr id="11267" name="群組 30"/>
          <p:cNvGrpSpPr>
            <a:grpSpLocks/>
          </p:cNvGrpSpPr>
          <p:nvPr/>
        </p:nvGrpSpPr>
        <p:grpSpPr bwMode="auto">
          <a:xfrm>
            <a:off x="1042988" y="1912938"/>
            <a:ext cx="1368425" cy="2740025"/>
            <a:chOff x="801513" y="1600795"/>
            <a:chExt cx="2065338" cy="2740026"/>
          </a:xfrm>
        </p:grpSpPr>
        <p:grpSp>
          <p:nvGrpSpPr>
            <p:cNvPr id="11275" name="Group 2"/>
            <p:cNvGrpSpPr>
              <a:grpSpLocks/>
            </p:cNvGrpSpPr>
            <p:nvPr/>
          </p:nvGrpSpPr>
          <p:grpSpPr bwMode="auto">
            <a:xfrm>
              <a:off x="801513" y="1600795"/>
              <a:ext cx="1871663" cy="773113"/>
              <a:chOff x="748" y="709"/>
              <a:chExt cx="1179" cy="487"/>
            </a:xfrm>
          </p:grpSpPr>
          <p:sp>
            <p:nvSpPr>
              <p:cNvPr id="11283" name="Oval 3"/>
              <p:cNvSpPr>
                <a:spLocks noChangeArrowheads="1"/>
              </p:cNvSpPr>
              <p:nvPr/>
            </p:nvSpPr>
            <p:spPr bwMode="gray">
              <a:xfrm>
                <a:off x="748" y="709"/>
                <a:ext cx="1179" cy="487"/>
              </a:xfrm>
              <a:prstGeom prst="ellipse">
                <a:avLst/>
              </a:prstGeom>
              <a:solidFill>
                <a:srgbClr val="6399AB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5720" tIns="44450" rIns="45720" bIns="44450" anchor="ctr" anchorCtr="1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AutoNum type="ea1ChtPeriod"/>
                  <a:defRPr sz="24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Calibri" pitchFamily="34" charset="0"/>
                  <a:buAutoNum type="arabicPeriod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solidFill>
                    <a:srgbClr val="000000"/>
                  </a:solidFill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1284" name="Oval 4"/>
              <p:cNvSpPr>
                <a:spLocks noChangeArrowheads="1"/>
              </p:cNvSpPr>
              <p:nvPr/>
            </p:nvSpPr>
            <p:spPr bwMode="gray">
              <a:xfrm>
                <a:off x="752" y="796"/>
                <a:ext cx="910" cy="376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5720" tIns="44450" rIns="45720" bIns="44450" anchor="ctr" anchorCtr="1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AutoNum type="ea1ChtPeriod"/>
                  <a:defRPr sz="24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Calibri" pitchFamily="34" charset="0"/>
                  <a:buAutoNum type="arabicPeriod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4000">
                    <a:solidFill>
                      <a:srgbClr val="000000"/>
                    </a:solidFill>
                  </a:rPr>
                  <a:t>１</a:t>
                </a:r>
              </a:p>
            </p:txBody>
          </p:sp>
        </p:grpSp>
        <p:grpSp>
          <p:nvGrpSpPr>
            <p:cNvPr id="11276" name="Group 5"/>
            <p:cNvGrpSpPr>
              <a:grpSpLocks/>
            </p:cNvGrpSpPr>
            <p:nvPr/>
          </p:nvGrpSpPr>
          <p:grpSpPr bwMode="auto">
            <a:xfrm>
              <a:off x="801513" y="2583458"/>
              <a:ext cx="2065338" cy="773113"/>
              <a:chOff x="748" y="1340"/>
              <a:chExt cx="1301" cy="487"/>
            </a:xfrm>
          </p:grpSpPr>
          <p:sp>
            <p:nvSpPr>
              <p:cNvPr id="11280" name="Oval 6"/>
              <p:cNvSpPr>
                <a:spLocks noChangeArrowheads="1"/>
              </p:cNvSpPr>
              <p:nvPr/>
            </p:nvSpPr>
            <p:spPr bwMode="auto">
              <a:xfrm>
                <a:off x="1247" y="1488"/>
                <a:ext cx="802" cy="327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AutoNum type="ea1ChtPeriod"/>
                  <a:defRPr sz="24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Calibri" pitchFamily="34" charset="0"/>
                  <a:buAutoNum type="arabicPeriod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solidFill>
                    <a:srgbClr val="000000"/>
                  </a:solidFill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1281" name="Oval 7"/>
              <p:cNvSpPr>
                <a:spLocks noChangeArrowheads="1"/>
              </p:cNvSpPr>
              <p:nvPr/>
            </p:nvSpPr>
            <p:spPr bwMode="gray">
              <a:xfrm>
                <a:off x="748" y="1340"/>
                <a:ext cx="1179" cy="487"/>
              </a:xfrm>
              <a:prstGeom prst="ellipse">
                <a:avLst/>
              </a:prstGeom>
              <a:solidFill>
                <a:srgbClr val="B1A35D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5720" tIns="44450" rIns="45720" bIns="44450" anchor="ctr" anchorCtr="1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AutoNum type="ea1ChtPeriod"/>
                  <a:defRPr sz="24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Calibri" pitchFamily="34" charset="0"/>
                  <a:buAutoNum type="arabicPeriod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solidFill>
                    <a:srgbClr val="000000"/>
                  </a:solidFill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1282" name="Oval 8"/>
              <p:cNvSpPr>
                <a:spLocks noChangeArrowheads="1"/>
              </p:cNvSpPr>
              <p:nvPr/>
            </p:nvSpPr>
            <p:spPr bwMode="gray">
              <a:xfrm>
                <a:off x="752" y="1427"/>
                <a:ext cx="910" cy="376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5720" tIns="44450" rIns="45720" bIns="44450" anchor="ctr" anchorCtr="1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AutoNum type="ea1ChtPeriod"/>
                  <a:defRPr sz="24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Calibri" pitchFamily="34" charset="0"/>
                  <a:buAutoNum type="arabicPeriod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4000">
                    <a:solidFill>
                      <a:srgbClr val="000000"/>
                    </a:solidFill>
                  </a:rPr>
                  <a:t>２</a:t>
                </a:r>
              </a:p>
            </p:txBody>
          </p:sp>
        </p:grpSp>
        <p:grpSp>
          <p:nvGrpSpPr>
            <p:cNvPr id="11277" name="Group 9"/>
            <p:cNvGrpSpPr>
              <a:grpSpLocks/>
            </p:cNvGrpSpPr>
            <p:nvPr/>
          </p:nvGrpSpPr>
          <p:grpSpPr bwMode="auto">
            <a:xfrm>
              <a:off x="801513" y="3567708"/>
              <a:ext cx="1871663" cy="773113"/>
              <a:chOff x="748" y="1935"/>
              <a:chExt cx="1179" cy="487"/>
            </a:xfrm>
          </p:grpSpPr>
          <p:sp>
            <p:nvSpPr>
              <p:cNvPr id="11278" name="Oval 10"/>
              <p:cNvSpPr>
                <a:spLocks noChangeArrowheads="1"/>
              </p:cNvSpPr>
              <p:nvPr/>
            </p:nvSpPr>
            <p:spPr bwMode="gray">
              <a:xfrm>
                <a:off x="748" y="1935"/>
                <a:ext cx="1179" cy="487"/>
              </a:xfrm>
              <a:prstGeom prst="ellipse">
                <a:avLst/>
              </a:prstGeom>
              <a:solidFill>
                <a:srgbClr val="A1A646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5720" tIns="44450" rIns="45720" bIns="44450" anchor="ctr" anchorCtr="1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AutoNum type="ea1ChtPeriod"/>
                  <a:defRPr sz="24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Calibri" pitchFamily="34" charset="0"/>
                  <a:buAutoNum type="arabicPeriod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1800">
                  <a:solidFill>
                    <a:srgbClr val="000000"/>
                  </a:solidFill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1279" name="Oval 11"/>
              <p:cNvSpPr>
                <a:spLocks noChangeArrowheads="1"/>
              </p:cNvSpPr>
              <p:nvPr/>
            </p:nvSpPr>
            <p:spPr bwMode="gray">
              <a:xfrm>
                <a:off x="752" y="2022"/>
                <a:ext cx="910" cy="376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5720" tIns="44450" rIns="45720" bIns="44450" anchor="ctr" anchorCtr="1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AutoNum type="ea1ChtPeriod"/>
                  <a:defRPr sz="24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Calibri" pitchFamily="34" charset="0"/>
                  <a:buAutoNum type="arabicPeriod"/>
                  <a:defRPr sz="2000">
                    <a:solidFill>
                      <a:schemeClr val="tx1"/>
                    </a:solidFill>
                    <a:latin typeface="微軟正黑體" pitchFamily="34" charset="-120"/>
                    <a:ea typeface="微軟正黑體" pitchFamily="34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4000">
                    <a:solidFill>
                      <a:srgbClr val="000000"/>
                    </a:solidFill>
                  </a:rPr>
                  <a:t>３</a:t>
                </a:r>
              </a:p>
            </p:txBody>
          </p:sp>
        </p:grpSp>
      </p:grpSp>
      <p:sp>
        <p:nvSpPr>
          <p:cNvPr id="11268" name="AutoShape 18"/>
          <p:cNvSpPr>
            <a:spLocks noChangeArrowheads="1"/>
          </p:cNvSpPr>
          <p:nvPr/>
        </p:nvSpPr>
        <p:spPr bwMode="auto">
          <a:xfrm>
            <a:off x="2197100" y="2019300"/>
            <a:ext cx="5911850" cy="6207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AutoNum type="ea1ChtPeriod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Calibri" pitchFamily="34" charset="0"/>
              <a:buAutoNum type="arabicPeriod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3200" b="1">
                <a:cs typeface="Tahoma" pitchFamily="34" charset="0"/>
              </a:rPr>
              <a:t>本季</a:t>
            </a:r>
            <a:r>
              <a:rPr lang="en-US" altLang="zh-TW" sz="3200" b="1">
                <a:cs typeface="Tahoma" pitchFamily="34" charset="0"/>
              </a:rPr>
              <a:t>(2017</a:t>
            </a:r>
            <a:r>
              <a:rPr lang="zh-TW" altLang="en-US" sz="3200" b="1">
                <a:cs typeface="Tahoma" pitchFamily="34" charset="0"/>
              </a:rPr>
              <a:t>下半年</a:t>
            </a:r>
            <a:r>
              <a:rPr lang="en-US" altLang="zh-TW" sz="3200" b="1">
                <a:cs typeface="Tahoma" pitchFamily="34" charset="0"/>
              </a:rPr>
              <a:t>)</a:t>
            </a:r>
            <a:r>
              <a:rPr lang="zh-TW" altLang="en-US" sz="3200" b="1">
                <a:cs typeface="Tahoma" pitchFamily="34" charset="0"/>
              </a:rPr>
              <a:t>工作項目總覽</a:t>
            </a:r>
          </a:p>
        </p:txBody>
      </p:sp>
      <p:sp>
        <p:nvSpPr>
          <p:cNvPr id="11269" name="AutoShape 19"/>
          <p:cNvSpPr>
            <a:spLocks noChangeArrowheads="1"/>
          </p:cNvSpPr>
          <p:nvPr/>
        </p:nvSpPr>
        <p:spPr bwMode="auto">
          <a:xfrm>
            <a:off x="2197100" y="2978150"/>
            <a:ext cx="5911850" cy="6207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AutoNum type="ea1ChtPeriod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Calibri" pitchFamily="34" charset="0"/>
              <a:buAutoNum type="arabicPeriod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3200" b="1">
                <a:cs typeface="Tahoma" pitchFamily="34" charset="0"/>
              </a:rPr>
              <a:t>專案工作項目報告</a:t>
            </a:r>
          </a:p>
        </p:txBody>
      </p:sp>
      <p:sp>
        <p:nvSpPr>
          <p:cNvPr id="11270" name="AutoShape 20"/>
          <p:cNvSpPr>
            <a:spLocks noChangeArrowheads="1"/>
          </p:cNvSpPr>
          <p:nvPr/>
        </p:nvSpPr>
        <p:spPr bwMode="auto">
          <a:xfrm>
            <a:off x="2197100" y="3892550"/>
            <a:ext cx="5911850" cy="6207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AutoNum type="ea1ChtPeriod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Calibri" pitchFamily="34" charset="0"/>
              <a:buAutoNum type="arabicPeriod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3200" b="1">
                <a:cs typeface="Tahoma" pitchFamily="34" charset="0"/>
              </a:rPr>
              <a:t>物流工作項目報告</a:t>
            </a:r>
          </a:p>
        </p:txBody>
      </p:sp>
      <p:sp>
        <p:nvSpPr>
          <p:cNvPr id="11271" name="Oval 13"/>
          <p:cNvSpPr>
            <a:spLocks noChangeArrowheads="1"/>
          </p:cNvSpPr>
          <p:nvPr/>
        </p:nvSpPr>
        <p:spPr bwMode="gray">
          <a:xfrm>
            <a:off x="1042988" y="4868863"/>
            <a:ext cx="1239837" cy="773112"/>
          </a:xfrm>
          <a:prstGeom prst="ellipse">
            <a:avLst/>
          </a:prstGeom>
          <a:solidFill>
            <a:srgbClr val="E0AD12"/>
          </a:solidFill>
          <a:ln w="25400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4450" rIns="45720" bIns="44450" anchor="ctr" anchorCtr="1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AutoNum type="ea1ChtPeriod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Calibri" pitchFamily="34" charset="0"/>
              <a:buAutoNum type="arabicPeriod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11272" name="Oval 14"/>
          <p:cNvSpPr>
            <a:spLocks noChangeArrowheads="1"/>
          </p:cNvSpPr>
          <p:nvPr/>
        </p:nvSpPr>
        <p:spPr bwMode="gray">
          <a:xfrm>
            <a:off x="1047750" y="5006975"/>
            <a:ext cx="957263" cy="596900"/>
          </a:xfrm>
          <a:prstGeom prst="ellipse">
            <a:avLst/>
          </a:prstGeom>
          <a:solidFill>
            <a:schemeClr val="bg1"/>
          </a:solidFill>
          <a:ln w="25400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4450" rIns="45720" bIns="44450" anchor="ctr" anchorCtr="1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AutoNum type="ea1ChtPeriod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Calibri" pitchFamily="34" charset="0"/>
              <a:buAutoNum type="arabicPeriod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4000">
                <a:solidFill>
                  <a:srgbClr val="000000"/>
                </a:solidFill>
              </a:rPr>
              <a:t>４</a:t>
            </a:r>
          </a:p>
        </p:txBody>
      </p:sp>
      <p:sp>
        <p:nvSpPr>
          <p:cNvPr id="11273" name="AutoShape 20"/>
          <p:cNvSpPr>
            <a:spLocks noChangeArrowheads="1"/>
          </p:cNvSpPr>
          <p:nvPr/>
        </p:nvSpPr>
        <p:spPr bwMode="auto">
          <a:xfrm>
            <a:off x="2182813" y="4941888"/>
            <a:ext cx="5911850" cy="6207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AutoNum type="ea1ChtPeriod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Calibri" pitchFamily="34" charset="0"/>
              <a:buAutoNum type="arabicPeriod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3200" b="1">
                <a:cs typeface="Tahoma" pitchFamily="34" charset="0"/>
              </a:rPr>
              <a:t>下季</a:t>
            </a:r>
            <a:r>
              <a:rPr lang="en-US" altLang="zh-TW" sz="3200" b="1">
                <a:cs typeface="Tahoma" pitchFamily="34" charset="0"/>
              </a:rPr>
              <a:t>(2018</a:t>
            </a:r>
            <a:r>
              <a:rPr lang="zh-TW" altLang="en-US" sz="3200" b="1">
                <a:cs typeface="Tahoma" pitchFamily="34" charset="0"/>
              </a:rPr>
              <a:t>上半年</a:t>
            </a:r>
            <a:r>
              <a:rPr lang="en-US" altLang="zh-TW" sz="3200" b="1">
                <a:cs typeface="Tahoma" pitchFamily="34" charset="0"/>
              </a:rPr>
              <a:t>)</a:t>
            </a:r>
            <a:r>
              <a:rPr lang="zh-TW" altLang="en-US" sz="3200" b="1">
                <a:cs typeface="Tahoma" pitchFamily="34" charset="0"/>
              </a:rPr>
              <a:t>工作項目總覽</a:t>
            </a:r>
          </a:p>
        </p:txBody>
      </p:sp>
      <p:sp>
        <p:nvSpPr>
          <p:cNvPr id="11274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4928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AutoNum type="ea1ChtPeriod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Calibri" pitchFamily="34" charset="0"/>
              <a:buAutoNum type="arabicPeriod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 smtClean="0">
                <a:latin typeface="Arial" charset="0"/>
                <a:ea typeface="新細明體" pitchFamily="18" charset="-120"/>
              </a:rPr>
              <a:t>-2-</a:t>
            </a:r>
            <a:endParaRPr sz="1400" dirty="0" smtClean="0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RF</a:t>
            </a:r>
            <a:endParaRPr lang="zh-TW" altLang="en-US" smtClean="0"/>
          </a:p>
        </p:txBody>
      </p:sp>
      <p:sp>
        <p:nvSpPr>
          <p:cNvPr id="12291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zh-TW" dirty="0" smtClean="0"/>
              <a:t>8</a:t>
            </a:r>
            <a:r>
              <a:rPr lang="zh-TW" altLang="en-US" dirty="0" smtClean="0"/>
              <a:t>月進場實際操作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精聯電子</a:t>
            </a:r>
            <a:r>
              <a:rPr lang="en-US" altLang="zh-TW" dirty="0" smtClean="0"/>
              <a:t>11</a:t>
            </a:r>
            <a:r>
              <a:rPr lang="zh-TW" altLang="en-US" dirty="0" smtClean="0"/>
              <a:t>台</a:t>
            </a:r>
            <a:r>
              <a:rPr lang="en-US" altLang="zh-TW" dirty="0" smtClean="0"/>
              <a:t>+</a:t>
            </a:r>
            <a:r>
              <a:rPr lang="zh-TW" altLang="en-US" dirty="0" smtClean="0"/>
              <a:t>融程資訊</a:t>
            </a:r>
            <a:r>
              <a:rPr lang="en-US" altLang="zh-TW" dirty="0" smtClean="0"/>
              <a:t>11</a:t>
            </a:r>
            <a:r>
              <a:rPr lang="zh-TW" altLang="en-US" dirty="0" smtClean="0"/>
              <a:t>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操作心得作為後續採購借鏡</a:t>
            </a:r>
            <a:endParaRPr lang="en-US" altLang="zh-TW" dirty="0" smtClean="0"/>
          </a:p>
          <a:p>
            <a:r>
              <a:rPr lang="en-US" altLang="zh-TW" dirty="0" smtClean="0"/>
              <a:t>RF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不良品拍照流程改善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NFC</a:t>
            </a:r>
            <a:r>
              <a:rPr lang="zh-TW" altLang="en-US" dirty="0" smtClean="0"/>
              <a:t>自動登入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推播加入圖片顯示</a:t>
            </a:r>
            <a:endParaRPr lang="en-US" altLang="zh-TW" dirty="0" smtClean="0"/>
          </a:p>
        </p:txBody>
      </p:sp>
      <p:sp>
        <p:nvSpPr>
          <p:cNvPr id="12292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xfrm>
            <a:off x="7009200" y="64944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>
                <a:ea typeface="新細明體" pitchFamily="18" charset="-120"/>
              </a:rPr>
              <a:t>-</a:t>
            </a:r>
            <a:fld id="{827F1D3E-A5FA-4DB4-ACA9-917A2682EEA6}" type="slidenum">
              <a:rPr lang="en-US" altLang="zh-TW" smtClean="0">
                <a:ea typeface="新細明體" pitchFamily="18" charset="-120"/>
              </a:rPr>
              <a:pPr/>
              <a:t>3</a:t>
            </a:fld>
            <a:r>
              <a:rPr lang="en-US" altLang="zh-TW" dirty="0" smtClean="0">
                <a:ea typeface="新細明體" pitchFamily="18" charset="-120"/>
              </a:rPr>
              <a:t>-</a:t>
            </a:r>
            <a:endParaRPr lang="en-US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RF-</a:t>
            </a:r>
            <a:r>
              <a:rPr lang="zh-TW" altLang="en-US" smtClean="0"/>
              <a:t>不良品拍照流程</a:t>
            </a:r>
          </a:p>
        </p:txBody>
      </p:sp>
      <p:sp>
        <p:nvSpPr>
          <p:cNvPr id="13315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36538" y="4773613"/>
            <a:ext cx="8512175" cy="2184400"/>
          </a:xfrm>
        </p:spPr>
        <p:txBody>
          <a:bodyPr vert="horz"/>
          <a:lstStyle/>
          <a:p>
            <a:r>
              <a:rPr lang="zh-TW" altLang="en-US" dirty="0" smtClean="0"/>
              <a:t>簡化流程</a:t>
            </a:r>
            <a:endParaRPr lang="en-US" altLang="zh-TW" dirty="0" smtClean="0"/>
          </a:p>
          <a:p>
            <a:r>
              <a:rPr lang="zh-TW" altLang="en-US" dirty="0" smtClean="0"/>
              <a:t>節省人員時間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拍照</a:t>
            </a:r>
            <a:r>
              <a:rPr lang="en-US" altLang="zh-TW" dirty="0" smtClean="0"/>
              <a:t>+</a:t>
            </a:r>
            <a:r>
              <a:rPr lang="zh-TW" altLang="en-US" dirty="0" smtClean="0"/>
              <a:t>走到辦公室</a:t>
            </a:r>
            <a:r>
              <a:rPr lang="en-US" altLang="zh-TW" dirty="0" smtClean="0"/>
              <a:t>+</a:t>
            </a:r>
            <a:r>
              <a:rPr lang="zh-TW" altLang="en-US" dirty="0" smtClean="0"/>
              <a:t>傳檔</a:t>
            </a:r>
            <a:endParaRPr lang="en-US" altLang="zh-TW" dirty="0" smtClean="0"/>
          </a:p>
        </p:txBody>
      </p:sp>
      <p:sp>
        <p:nvSpPr>
          <p:cNvPr id="13316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xfrm>
            <a:off x="7009200" y="64944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>
                <a:ea typeface="新細明體" pitchFamily="18" charset="-120"/>
              </a:rPr>
              <a:t>-</a:t>
            </a:r>
            <a:fld id="{20D3998B-AA1E-4229-83CB-420FEE61731C}" type="slidenum">
              <a:rPr lang="en-US" altLang="zh-TW" smtClean="0">
                <a:ea typeface="新細明體" pitchFamily="18" charset="-120"/>
              </a:rPr>
              <a:pPr/>
              <a:t>4</a:t>
            </a:fld>
            <a:r>
              <a:rPr lang="en-US" altLang="zh-TW" dirty="0" smtClean="0">
                <a:ea typeface="新細明體" pitchFamily="18" charset="-120"/>
              </a:rPr>
              <a:t>-</a:t>
            </a:r>
            <a:endParaRPr lang="en-US" dirty="0">
              <a:ea typeface="新細明體" pitchFamily="18" charset="-120"/>
            </a:endParaRPr>
          </a:p>
        </p:txBody>
      </p:sp>
      <p:sp>
        <p:nvSpPr>
          <p:cNvPr id="4" name="圓角矩形 3"/>
          <p:cNvSpPr/>
          <p:nvPr/>
        </p:nvSpPr>
        <p:spPr bwMode="auto">
          <a:xfrm>
            <a:off x="250825" y="1928813"/>
            <a:ext cx="1512888" cy="350837"/>
          </a:xfrm>
          <a:prstGeom prst="round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zh-TW" altLang="en-US" dirty="0">
                <a:solidFill>
                  <a:schemeClr val="bg1"/>
                </a:solidFill>
              </a:rPr>
              <a:t>發現不良品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8" name="圓角矩形 17"/>
          <p:cNvSpPr/>
          <p:nvPr/>
        </p:nvSpPr>
        <p:spPr bwMode="auto">
          <a:xfrm>
            <a:off x="2122488" y="1917700"/>
            <a:ext cx="1512887" cy="350838"/>
          </a:xfrm>
          <a:prstGeom prst="round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zh-TW" altLang="en-US" dirty="0">
                <a:solidFill>
                  <a:schemeClr val="bg1"/>
                </a:solidFill>
              </a:rPr>
              <a:t>拍照上傳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9" name="圓角矩形 18"/>
          <p:cNvSpPr/>
          <p:nvPr/>
        </p:nvSpPr>
        <p:spPr bwMode="auto">
          <a:xfrm>
            <a:off x="4138613" y="1919288"/>
            <a:ext cx="1225550" cy="349250"/>
          </a:xfrm>
          <a:prstGeom prst="round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zh-TW" altLang="en-US" dirty="0">
                <a:solidFill>
                  <a:schemeClr val="bg1"/>
                </a:solidFill>
              </a:rPr>
              <a:t>網頁管理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21" name="圓角矩形 20"/>
          <p:cNvSpPr/>
          <p:nvPr/>
        </p:nvSpPr>
        <p:spPr bwMode="auto">
          <a:xfrm>
            <a:off x="7164388" y="1919288"/>
            <a:ext cx="1511300" cy="349250"/>
          </a:xfrm>
          <a:prstGeom prst="round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zh-TW" altLang="en-US" dirty="0">
                <a:solidFill>
                  <a:schemeClr val="bg1"/>
                </a:solidFill>
              </a:rPr>
              <a:t>上傳</a:t>
            </a:r>
            <a:r>
              <a:rPr lang="en-US" altLang="zh-TW" dirty="0">
                <a:solidFill>
                  <a:schemeClr val="bg1"/>
                </a:solidFill>
              </a:rPr>
              <a:t>XSC</a:t>
            </a:r>
          </a:p>
        </p:txBody>
      </p:sp>
      <p:sp>
        <p:nvSpPr>
          <p:cNvPr id="13321" name="文字方塊 24"/>
          <p:cNvSpPr txBox="1">
            <a:spLocks noChangeArrowheads="1"/>
          </p:cNvSpPr>
          <p:nvPr/>
        </p:nvSpPr>
        <p:spPr bwMode="auto">
          <a:xfrm>
            <a:off x="2582863" y="1549400"/>
            <a:ext cx="1268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AutoNum type="ea1ChtPeriod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Calibri" pitchFamily="34" charset="0"/>
              <a:buAutoNum type="arabicPeriod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rgbClr val="558ED5"/>
                </a:solidFill>
                <a:latin typeface="Arial" charset="0"/>
                <a:ea typeface="新細明體" pitchFamily="18" charset="-120"/>
              </a:rPr>
              <a:t>驗收現場</a:t>
            </a:r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3851275" y="1600200"/>
            <a:ext cx="0" cy="287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 bwMode="auto">
          <a:xfrm>
            <a:off x="5626100" y="1919288"/>
            <a:ext cx="1177925" cy="349250"/>
          </a:xfrm>
          <a:prstGeom prst="round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zh-TW" altLang="en-US" dirty="0">
                <a:solidFill>
                  <a:schemeClr val="bg1"/>
                </a:solidFill>
              </a:rPr>
              <a:t>下載加工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3324" name="文字方塊 28"/>
          <p:cNvSpPr txBox="1">
            <a:spLocks noChangeArrowheads="1"/>
          </p:cNvSpPr>
          <p:nvPr/>
        </p:nvSpPr>
        <p:spPr bwMode="auto">
          <a:xfrm>
            <a:off x="4084638" y="1549400"/>
            <a:ext cx="171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AutoNum type="ea1ChtPeriod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Calibri" pitchFamily="34" charset="0"/>
              <a:buAutoNum type="arabicPeriod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rgbClr val="558ED5"/>
                </a:solidFill>
                <a:latin typeface="Arial" charset="0"/>
                <a:ea typeface="新細明體" pitchFamily="18" charset="-120"/>
              </a:rPr>
              <a:t>檢品辦公室</a:t>
            </a:r>
          </a:p>
        </p:txBody>
      </p:sp>
      <p:pic>
        <p:nvPicPr>
          <p:cNvPr id="13325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2378075"/>
            <a:ext cx="2663825" cy="216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3326" name="群組 6"/>
          <p:cNvGrpSpPr>
            <a:grpSpLocks/>
          </p:cNvGrpSpPr>
          <p:nvPr/>
        </p:nvGrpSpPr>
        <p:grpSpPr bwMode="auto">
          <a:xfrm>
            <a:off x="2366963" y="2343150"/>
            <a:ext cx="1027112" cy="2166938"/>
            <a:chOff x="2367623" y="2343600"/>
            <a:chExt cx="1026338" cy="2165835"/>
          </a:xfrm>
        </p:grpSpPr>
        <p:pic>
          <p:nvPicPr>
            <p:cNvPr id="1333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7623" y="2343600"/>
              <a:ext cx="1026338" cy="2165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4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388" y="2775055"/>
              <a:ext cx="773826" cy="1289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327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2378075"/>
            <a:ext cx="1538288" cy="1201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3" name="直線單箭頭接點 22"/>
          <p:cNvCxnSpPr>
            <a:stCxn id="4" idx="3"/>
            <a:endCxn id="18" idx="1"/>
          </p:cNvCxnSpPr>
          <p:nvPr/>
        </p:nvCxnSpPr>
        <p:spPr bwMode="auto">
          <a:xfrm flipV="1">
            <a:off x="1763713" y="2093913"/>
            <a:ext cx="358775" cy="9525"/>
          </a:xfrm>
          <a:prstGeom prst="straightConnector1">
            <a:avLst/>
          </a:prstGeom>
          <a:ln w="28575">
            <a:solidFill>
              <a:srgbClr val="558ED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8" idx="3"/>
            <a:endCxn id="19" idx="1"/>
          </p:cNvCxnSpPr>
          <p:nvPr/>
        </p:nvCxnSpPr>
        <p:spPr bwMode="auto">
          <a:xfrm>
            <a:off x="3635375" y="2093913"/>
            <a:ext cx="503238" cy="0"/>
          </a:xfrm>
          <a:prstGeom prst="straightConnector1">
            <a:avLst/>
          </a:prstGeom>
          <a:ln w="28575">
            <a:solidFill>
              <a:srgbClr val="558ED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19" idx="3"/>
            <a:endCxn id="28" idx="1"/>
          </p:cNvCxnSpPr>
          <p:nvPr/>
        </p:nvCxnSpPr>
        <p:spPr bwMode="auto">
          <a:xfrm flipV="1">
            <a:off x="5364163" y="2093913"/>
            <a:ext cx="261937" cy="0"/>
          </a:xfrm>
          <a:prstGeom prst="straightConnector1">
            <a:avLst/>
          </a:prstGeom>
          <a:ln w="28575">
            <a:solidFill>
              <a:srgbClr val="558ED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28" idx="3"/>
            <a:endCxn id="21" idx="1"/>
          </p:cNvCxnSpPr>
          <p:nvPr/>
        </p:nvCxnSpPr>
        <p:spPr bwMode="auto">
          <a:xfrm flipV="1">
            <a:off x="6804025" y="2093913"/>
            <a:ext cx="360363" cy="0"/>
          </a:xfrm>
          <a:prstGeom prst="straightConnector1">
            <a:avLst/>
          </a:prstGeom>
          <a:ln w="28575">
            <a:solidFill>
              <a:srgbClr val="558ED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圓角矩形 4"/>
          <p:cNvSpPr/>
          <p:nvPr/>
        </p:nvSpPr>
        <p:spPr>
          <a:xfrm>
            <a:off x="336550" y="2378075"/>
            <a:ext cx="1331913" cy="863600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RF-NFC</a:t>
            </a:r>
            <a:r>
              <a:rPr lang="zh-TW" altLang="en-US" smtClean="0"/>
              <a:t>自動登入</a:t>
            </a:r>
          </a:p>
        </p:txBody>
      </p:sp>
      <p:sp>
        <p:nvSpPr>
          <p:cNvPr id="14339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38125" y="4773613"/>
            <a:ext cx="8655050" cy="1824037"/>
          </a:xfrm>
        </p:spPr>
        <p:txBody>
          <a:bodyPr vert="horz"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NFC</a:t>
            </a:r>
            <a:r>
              <a:rPr lang="zh-TW" altLang="en-US" dirty="0" smtClean="0"/>
              <a:t>技術</a:t>
            </a:r>
            <a:endParaRPr lang="en-US" altLang="zh-TW" dirty="0" smtClean="0"/>
          </a:p>
          <a:p>
            <a:r>
              <a:rPr lang="zh-TW" altLang="en-US" dirty="0" smtClean="0"/>
              <a:t>方便。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刷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一下就好</a:t>
            </a:r>
            <a:endParaRPr lang="en-US" altLang="zh-TW" dirty="0" smtClean="0"/>
          </a:p>
          <a:p>
            <a:r>
              <a:rPr lang="zh-TW" altLang="en-US" dirty="0" smtClean="0"/>
              <a:t>減少人員輸入</a:t>
            </a:r>
            <a:endParaRPr lang="en-US" altLang="zh-TW" dirty="0" smtClean="0"/>
          </a:p>
          <a:p>
            <a:r>
              <a:rPr lang="zh-TW" altLang="en-US" dirty="0" smtClean="0"/>
              <a:t>落實帳號控管</a:t>
            </a:r>
          </a:p>
        </p:txBody>
      </p:sp>
      <p:pic>
        <p:nvPicPr>
          <p:cNvPr id="1434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838450"/>
            <a:ext cx="1417637" cy="882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4342" name="群組 6"/>
          <p:cNvGrpSpPr>
            <a:grpSpLocks noChangeAspect="1"/>
          </p:cNvGrpSpPr>
          <p:nvPr/>
        </p:nvGrpSpPr>
        <p:grpSpPr bwMode="auto">
          <a:xfrm>
            <a:off x="2368550" y="2343150"/>
            <a:ext cx="1023938" cy="2160588"/>
            <a:chOff x="3886200" y="1981200"/>
            <a:chExt cx="1371600" cy="2895600"/>
          </a:xfrm>
        </p:grpSpPr>
        <p:pic>
          <p:nvPicPr>
            <p:cNvPr id="1434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1981200"/>
              <a:ext cx="1371600" cy="289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0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259" y="2564904"/>
              <a:ext cx="973797" cy="17471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pic>
        <p:nvPicPr>
          <p:cNvPr id="143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3113088"/>
            <a:ext cx="5191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線單箭頭接點 10"/>
          <p:cNvCxnSpPr>
            <a:stCxn id="14349" idx="3"/>
            <a:endCxn id="14346" idx="1"/>
          </p:cNvCxnSpPr>
          <p:nvPr/>
        </p:nvCxnSpPr>
        <p:spPr>
          <a:xfrm>
            <a:off x="3392488" y="3424238"/>
            <a:ext cx="2625725" cy="6350"/>
          </a:xfrm>
          <a:prstGeom prst="straightConnector1">
            <a:avLst/>
          </a:prstGeom>
          <a:ln w="28575">
            <a:solidFill>
              <a:srgbClr val="558ED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13"/>
          <p:cNvSpPr/>
          <p:nvPr/>
        </p:nvSpPr>
        <p:spPr>
          <a:xfrm>
            <a:off x="4356100" y="3122613"/>
            <a:ext cx="804863" cy="593725"/>
          </a:xfrm>
          <a:prstGeom prst="round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自動</a:t>
            </a:r>
            <a:endParaRPr lang="en-US" altLang="zh-TW" dirty="0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defRPr/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登入</a:t>
            </a:r>
          </a:p>
        </p:txBody>
      </p:sp>
      <p:pic>
        <p:nvPicPr>
          <p:cNvPr id="143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13" y="2346325"/>
            <a:ext cx="1027112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752725"/>
            <a:ext cx="773113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963" y="3990975"/>
            <a:ext cx="1979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xfrm>
            <a:off x="7009200" y="64944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>
                <a:ea typeface="新細明體" pitchFamily="18" charset="-120"/>
              </a:rPr>
              <a:t>-</a:t>
            </a:r>
            <a:fld id="{20D3998B-AA1E-4229-83CB-420FEE61731C}" type="slidenum">
              <a:rPr lang="en-US" altLang="zh-TW" smtClean="0">
                <a:ea typeface="新細明體" pitchFamily="18" charset="-120"/>
              </a:rPr>
              <a:pPr/>
              <a:t>5</a:t>
            </a:fld>
            <a:r>
              <a:rPr lang="en-US" altLang="zh-TW" dirty="0" smtClean="0">
                <a:ea typeface="新細明體" pitchFamily="18" charset="-120"/>
              </a:rPr>
              <a:t>-</a:t>
            </a:r>
            <a:endParaRPr lang="en-US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RF-</a:t>
            </a:r>
            <a:r>
              <a:rPr lang="zh-TW" altLang="en-US" smtClean="0"/>
              <a:t>推播圖示</a:t>
            </a:r>
          </a:p>
        </p:txBody>
      </p:sp>
      <p:sp>
        <p:nvSpPr>
          <p:cNvPr id="15364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05350" y="1628775"/>
            <a:ext cx="4691063" cy="4679950"/>
          </a:xfrm>
        </p:spPr>
        <p:txBody>
          <a:bodyPr vert="horz"/>
          <a:lstStyle/>
          <a:p>
            <a:r>
              <a:rPr lang="zh-TW" altLang="en-US" dirty="0" smtClean="0"/>
              <a:t>推播圖片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顯示照片。直覺反應</a:t>
            </a:r>
            <a:endParaRPr lang="en-US" altLang="zh-TW" dirty="0" smtClean="0"/>
          </a:p>
          <a:p>
            <a:r>
              <a:rPr lang="zh-TW" altLang="en-US" dirty="0" smtClean="0"/>
              <a:t>專案學習技術</a:t>
            </a:r>
            <a:endParaRPr lang="en-US" altLang="zh-TW" dirty="0" smtClean="0"/>
          </a:p>
          <a:p>
            <a:pPr lvl="1"/>
            <a:r>
              <a:rPr lang="en-US" altLang="zh-TW" sz="2000" dirty="0" smtClean="0"/>
              <a:t>JavaScript</a:t>
            </a:r>
            <a:br>
              <a:rPr lang="en-US" altLang="zh-TW" sz="2000" dirty="0" smtClean="0"/>
            </a:br>
            <a:r>
              <a:rPr lang="zh-TW" altLang="en-US" sz="2000" dirty="0" smtClean="0"/>
              <a:t>提升</a:t>
            </a:r>
            <a:r>
              <a:rPr lang="en-US" altLang="zh-TW" sz="2000" dirty="0" smtClean="0"/>
              <a:t>Cordova</a:t>
            </a:r>
            <a:r>
              <a:rPr lang="zh-TW" altLang="en-US" sz="2000" dirty="0" smtClean="0"/>
              <a:t>硬體操控能力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Java</a:t>
            </a:r>
            <a:br>
              <a:rPr lang="en-US" altLang="zh-TW" sz="2000" dirty="0" smtClean="0"/>
            </a:br>
            <a:r>
              <a:rPr lang="zh-TW" altLang="en-US" sz="2000" dirty="0" smtClean="0"/>
              <a:t>改寫</a:t>
            </a:r>
            <a:r>
              <a:rPr lang="en-US" altLang="zh-TW" sz="2000" dirty="0" err="1" smtClean="0"/>
              <a:t>githubs</a:t>
            </a:r>
            <a:r>
              <a:rPr lang="zh-TW" altLang="en-US" sz="2000" dirty="0" smtClean="0"/>
              <a:t>專案 </a:t>
            </a:r>
            <a:r>
              <a:rPr lang="en-US" altLang="zh-TW" sz="2000" dirty="0" err="1" smtClean="0"/>
              <a:t>FCMPlugin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Ionic + Angular.io</a:t>
            </a:r>
          </a:p>
          <a:p>
            <a:pPr lvl="2"/>
            <a:r>
              <a:rPr lang="zh-TW" altLang="en-US" sz="1600" dirty="0" smtClean="0"/>
              <a:t>精簡原始碼</a:t>
            </a:r>
            <a:endParaRPr lang="en-US" altLang="zh-TW" sz="1600" dirty="0" smtClean="0"/>
          </a:p>
          <a:p>
            <a:pPr lvl="2"/>
            <a:r>
              <a:rPr lang="zh-TW" altLang="en-US" sz="1600" dirty="0" smtClean="0"/>
              <a:t>降低開發難度</a:t>
            </a:r>
            <a:endParaRPr lang="en-US" altLang="zh-TW" sz="1600" dirty="0" smtClean="0"/>
          </a:p>
          <a:p>
            <a:pPr lvl="2"/>
            <a:r>
              <a:rPr lang="zh-TW" altLang="en-US" sz="1600" dirty="0" smtClean="0"/>
              <a:t>節省開發時間</a:t>
            </a:r>
            <a:endParaRPr lang="en-US" altLang="zh-TW" sz="1600" dirty="0" smtClean="0"/>
          </a:p>
          <a:p>
            <a:pPr lvl="2"/>
            <a:r>
              <a:rPr lang="zh-TW" altLang="en-US" sz="1600" dirty="0" smtClean="0"/>
              <a:t>實現</a:t>
            </a:r>
            <a:r>
              <a:rPr lang="en-US" altLang="zh-TW" sz="1600" dirty="0" smtClean="0"/>
              <a:t>JS</a:t>
            </a:r>
            <a:r>
              <a:rPr lang="zh-TW" altLang="en-US" sz="1600" dirty="0" smtClean="0"/>
              <a:t>混淆，提升破解難度</a:t>
            </a:r>
            <a:endParaRPr lang="en-US" altLang="zh-TW" sz="1600" dirty="0" smtClean="0"/>
          </a:p>
        </p:txBody>
      </p:sp>
      <p:pic>
        <p:nvPicPr>
          <p:cNvPr id="153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347913"/>
            <a:ext cx="4248150" cy="324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20663" y="3295650"/>
            <a:ext cx="3487737" cy="5238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>
              <a:solidFill>
                <a:srgbClr val="558ED5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850" y="3883025"/>
            <a:ext cx="3960813" cy="15684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>
              <a:solidFill>
                <a:srgbClr val="558ED5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33363" y="1773238"/>
            <a:ext cx="1438275" cy="354012"/>
          </a:xfrm>
          <a:prstGeom prst="round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特賣內容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2846388" y="5738813"/>
            <a:ext cx="1438275" cy="354012"/>
          </a:xfrm>
          <a:prstGeom prst="round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商品圖片</a:t>
            </a:r>
          </a:p>
        </p:txBody>
      </p:sp>
      <p:cxnSp>
        <p:nvCxnSpPr>
          <p:cNvPr id="10" name="直線單箭頭接點 9"/>
          <p:cNvCxnSpPr>
            <a:endCxn id="8" idx="1"/>
          </p:cNvCxnSpPr>
          <p:nvPr/>
        </p:nvCxnSpPr>
        <p:spPr>
          <a:xfrm flipV="1">
            <a:off x="233363" y="1949450"/>
            <a:ext cx="0" cy="1346200"/>
          </a:xfrm>
          <a:prstGeom prst="straightConnector1">
            <a:avLst/>
          </a:prstGeom>
          <a:ln w="28575">
            <a:solidFill>
              <a:srgbClr val="558ED5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endCxn id="9" idx="3"/>
          </p:cNvCxnSpPr>
          <p:nvPr/>
        </p:nvCxnSpPr>
        <p:spPr>
          <a:xfrm>
            <a:off x="4284663" y="5451475"/>
            <a:ext cx="0" cy="465138"/>
          </a:xfrm>
          <a:prstGeom prst="straightConnector1">
            <a:avLst/>
          </a:prstGeom>
          <a:ln w="28575">
            <a:solidFill>
              <a:srgbClr val="558ED5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xfrm>
            <a:off x="7009200" y="64944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>
                <a:ea typeface="新細明體" pitchFamily="18" charset="-120"/>
              </a:rPr>
              <a:t>-</a:t>
            </a:r>
            <a:fld id="{20D3998B-AA1E-4229-83CB-420FEE61731C}" type="slidenum">
              <a:rPr lang="en-US" altLang="zh-TW" smtClean="0">
                <a:ea typeface="新細明體" pitchFamily="18" charset="-120"/>
              </a:rPr>
              <a:pPr/>
              <a:t>6</a:t>
            </a:fld>
            <a:r>
              <a:rPr lang="en-US" altLang="zh-TW" dirty="0" smtClean="0">
                <a:ea typeface="新細明體" pitchFamily="18" charset="-120"/>
              </a:rPr>
              <a:t>-</a:t>
            </a:r>
            <a:endParaRPr lang="en-US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包裝機批次</a:t>
            </a:r>
          </a:p>
        </p:txBody>
      </p:sp>
      <p:sp>
        <p:nvSpPr>
          <p:cNvPr id="16387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05350" y="1627188"/>
            <a:ext cx="4248150" cy="4703762"/>
          </a:xfrm>
        </p:spPr>
        <p:txBody>
          <a:bodyPr vert="horz"/>
          <a:lstStyle/>
          <a:p>
            <a:r>
              <a:rPr lang="zh-TW" altLang="en-US" dirty="0" smtClean="0"/>
              <a:t>單一批次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無法優先出貨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手動切換營業所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人員技能要求高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做不到生產履歷</a:t>
            </a:r>
            <a:endParaRPr lang="en-US" altLang="zh-TW" dirty="0" smtClean="0"/>
          </a:p>
          <a:p>
            <a:r>
              <a:rPr lang="zh-TW" altLang="en-US" dirty="0" smtClean="0"/>
              <a:t>多批次包裝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24</a:t>
            </a:r>
            <a:r>
              <a:rPr lang="zh-TW" altLang="en-US" dirty="0" smtClean="0"/>
              <a:t>小時生產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優先出貨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實現生產履歷</a:t>
            </a:r>
            <a:endParaRPr lang="en-US" altLang="zh-TW" dirty="0" smtClean="0"/>
          </a:p>
        </p:txBody>
      </p:sp>
      <p:sp>
        <p:nvSpPr>
          <p:cNvPr id="18" name="圓角矩形 17"/>
          <p:cNvSpPr/>
          <p:nvPr/>
        </p:nvSpPr>
        <p:spPr>
          <a:xfrm>
            <a:off x="180975" y="2066925"/>
            <a:ext cx="1246188" cy="354013"/>
          </a:xfrm>
          <a:prstGeom prst="round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單一批次</a:t>
            </a:r>
          </a:p>
        </p:txBody>
      </p:sp>
      <p:sp>
        <p:nvSpPr>
          <p:cNvPr id="20" name="圓角矩形 19"/>
          <p:cNvSpPr/>
          <p:nvPr/>
        </p:nvSpPr>
        <p:spPr>
          <a:xfrm>
            <a:off x="2513013" y="2070100"/>
            <a:ext cx="1246187" cy="352425"/>
          </a:xfrm>
          <a:prstGeom prst="round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多批次</a:t>
            </a:r>
          </a:p>
        </p:txBody>
      </p:sp>
      <p:cxnSp>
        <p:nvCxnSpPr>
          <p:cNvPr id="24" name="直線單箭頭接點 23"/>
          <p:cNvCxnSpPr>
            <a:stCxn id="18" idx="3"/>
            <a:endCxn id="20" idx="1"/>
          </p:cNvCxnSpPr>
          <p:nvPr/>
        </p:nvCxnSpPr>
        <p:spPr>
          <a:xfrm>
            <a:off x="1427163" y="2244725"/>
            <a:ext cx="1085850" cy="1588"/>
          </a:xfrm>
          <a:prstGeom prst="straightConnector1">
            <a:avLst/>
          </a:prstGeom>
          <a:ln w="28575">
            <a:solidFill>
              <a:srgbClr val="558ED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2293938" y="3209925"/>
            <a:ext cx="850900" cy="354013"/>
          </a:xfrm>
          <a:prstGeom prst="round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27038" y="3209925"/>
            <a:ext cx="850900" cy="35401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b="1" dirty="0">
                <a:solidFill>
                  <a:schemeClr val="bg1">
                    <a:lumMod val="95000"/>
                  </a:schemeClr>
                </a:solidFill>
              </a:rPr>
              <a:t>優先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3216275" y="3209925"/>
            <a:ext cx="850900" cy="354013"/>
          </a:xfrm>
          <a:prstGeom prst="round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1357313" y="3209925"/>
            <a:ext cx="850900" cy="354013"/>
          </a:xfrm>
          <a:prstGeom prst="round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396" name="文字方塊 33"/>
          <p:cNvSpPr txBox="1">
            <a:spLocks noChangeArrowheads="1"/>
          </p:cNvSpPr>
          <p:nvPr/>
        </p:nvSpPr>
        <p:spPr bwMode="auto">
          <a:xfrm>
            <a:off x="107950" y="1700213"/>
            <a:ext cx="1790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AutoNum type="ea1ChtPeriod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Calibri" pitchFamily="34" charset="0"/>
              <a:buAutoNum type="arabicPeriod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Arial" charset="0"/>
                <a:ea typeface="新細明體" pitchFamily="18" charset="-120"/>
              </a:rPr>
              <a:t>切批次方法</a:t>
            </a:r>
          </a:p>
        </p:txBody>
      </p:sp>
      <p:sp>
        <p:nvSpPr>
          <p:cNvPr id="16397" name="文字方塊 34"/>
          <p:cNvSpPr txBox="1">
            <a:spLocks noChangeArrowheads="1"/>
          </p:cNvSpPr>
          <p:nvPr/>
        </p:nvSpPr>
        <p:spPr bwMode="auto">
          <a:xfrm>
            <a:off x="331788" y="2833688"/>
            <a:ext cx="1790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AutoNum type="ea1ChtPeriod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Calibri" pitchFamily="34" charset="0"/>
              <a:buAutoNum type="arabicPeriod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Arial" charset="0"/>
                <a:ea typeface="新細明體" pitchFamily="18" charset="-120"/>
              </a:rPr>
              <a:t>優先權</a:t>
            </a:r>
          </a:p>
        </p:txBody>
      </p:sp>
      <p:sp>
        <p:nvSpPr>
          <p:cNvPr id="11" name="矩形圖說文字 10"/>
          <p:cNvSpPr/>
          <p:nvPr/>
        </p:nvSpPr>
        <p:spPr>
          <a:xfrm>
            <a:off x="180975" y="2671763"/>
            <a:ext cx="4246563" cy="3349625"/>
          </a:xfrm>
          <a:prstGeom prst="wedgeRectCallout">
            <a:avLst>
              <a:gd name="adj1" fmla="val 18640"/>
              <a:gd name="adj2" fmla="val -56996"/>
            </a:avLst>
          </a:prstGeom>
          <a:noFill/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399" name="文字方塊 34"/>
          <p:cNvSpPr txBox="1">
            <a:spLocks noChangeArrowheads="1"/>
          </p:cNvSpPr>
          <p:nvPr/>
        </p:nvSpPr>
        <p:spPr bwMode="auto">
          <a:xfrm>
            <a:off x="331788" y="3697288"/>
            <a:ext cx="1790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AutoNum type="ea1ChtPeriod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Calibri" pitchFamily="34" charset="0"/>
              <a:buAutoNum type="arabicPeriod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Arial" charset="0"/>
                <a:ea typeface="新細明體" pitchFamily="18" charset="-120"/>
              </a:rPr>
              <a:t>生產履歷</a:t>
            </a:r>
          </a:p>
        </p:txBody>
      </p:sp>
      <p:sp>
        <p:nvSpPr>
          <p:cNvPr id="22" name="圓角矩形 21"/>
          <p:cNvSpPr/>
          <p:nvPr/>
        </p:nvSpPr>
        <p:spPr>
          <a:xfrm>
            <a:off x="2293938" y="4054475"/>
            <a:ext cx="850900" cy="354013"/>
          </a:xfrm>
          <a:prstGeom prst="round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廠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3216275" y="4054475"/>
            <a:ext cx="850900" cy="354013"/>
          </a:xfrm>
          <a:prstGeom prst="round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廠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1357313" y="4054475"/>
            <a:ext cx="850900" cy="354013"/>
          </a:xfrm>
          <a:prstGeom prst="round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廠</a:t>
            </a:r>
          </a:p>
        </p:txBody>
      </p:sp>
      <p:grpSp>
        <p:nvGrpSpPr>
          <p:cNvPr id="16403" name="群組 4"/>
          <p:cNvGrpSpPr>
            <a:grpSpLocks/>
          </p:cNvGrpSpPr>
          <p:nvPr/>
        </p:nvGrpSpPr>
        <p:grpSpPr bwMode="auto">
          <a:xfrm>
            <a:off x="331788" y="4572000"/>
            <a:ext cx="3952875" cy="1160463"/>
            <a:chOff x="260350" y="4355256"/>
            <a:chExt cx="3951610" cy="1161976"/>
          </a:xfrm>
        </p:grpSpPr>
        <p:grpSp>
          <p:nvGrpSpPr>
            <p:cNvPr id="16404" name="群組 3"/>
            <p:cNvGrpSpPr>
              <a:grpSpLocks/>
            </p:cNvGrpSpPr>
            <p:nvPr/>
          </p:nvGrpSpPr>
          <p:grpSpPr bwMode="auto">
            <a:xfrm>
              <a:off x="307181" y="4725144"/>
              <a:ext cx="3904779" cy="792088"/>
              <a:chOff x="307181" y="4221088"/>
              <a:chExt cx="3904779" cy="792088"/>
            </a:xfrm>
          </p:grpSpPr>
          <p:pic>
            <p:nvPicPr>
              <p:cNvPr id="16406" name="Picture 18" descr="C:\Users\KOTA_C~1\AppData\Local\Temp\SNAGHTML18fe7d8b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181" y="4517875"/>
                <a:ext cx="3904779" cy="495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矩形 26"/>
              <p:cNvSpPr/>
              <p:nvPr/>
            </p:nvSpPr>
            <p:spPr>
              <a:xfrm>
                <a:off x="1136370" y="4221571"/>
                <a:ext cx="1001391" cy="354473"/>
              </a:xfrm>
              <a:prstGeom prst="rect">
                <a:avLst/>
              </a:prstGeom>
              <a:solidFill>
                <a:srgbClr val="558ED5"/>
              </a:solidFill>
              <a:ln>
                <a:solidFill>
                  <a:srgbClr val="558E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>
                    <a:solidFill>
                      <a:schemeClr val="bg1">
                        <a:lumMod val="95000"/>
                      </a:schemeClr>
                    </a:solidFill>
                  </a:rPr>
                  <a:t>1</a:t>
                </a:r>
                <a:r>
                  <a:rPr lang="zh-TW" altLang="en-US" dirty="0">
                    <a:solidFill>
                      <a:schemeClr val="bg1">
                        <a:lumMod val="95000"/>
                      </a:schemeClr>
                    </a:solidFill>
                  </a:rPr>
                  <a:t>班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304396" y="4221571"/>
                <a:ext cx="899824" cy="354473"/>
              </a:xfrm>
              <a:prstGeom prst="rect">
                <a:avLst/>
              </a:prstGeom>
              <a:solidFill>
                <a:srgbClr val="558ED5"/>
              </a:solidFill>
              <a:ln>
                <a:solidFill>
                  <a:srgbClr val="558E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>
                    <a:solidFill>
                      <a:schemeClr val="bg1">
                        <a:lumMod val="95000"/>
                      </a:schemeClr>
                    </a:solidFill>
                  </a:rPr>
                  <a:t>2</a:t>
                </a:r>
                <a:r>
                  <a:rPr lang="zh-TW" altLang="en-US" dirty="0">
                    <a:solidFill>
                      <a:schemeClr val="bg1">
                        <a:lumMod val="95000"/>
                      </a:schemeClr>
                    </a:solidFill>
                  </a:rPr>
                  <a:t>班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374028" y="4221571"/>
                <a:ext cx="622101" cy="354473"/>
              </a:xfrm>
              <a:prstGeom prst="rect">
                <a:avLst/>
              </a:prstGeom>
              <a:solidFill>
                <a:srgbClr val="558ED5"/>
              </a:solidFill>
              <a:ln>
                <a:solidFill>
                  <a:srgbClr val="558E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dirty="0">
                    <a:solidFill>
                      <a:schemeClr val="bg1">
                        <a:lumMod val="95000"/>
                      </a:schemeClr>
                    </a:solidFill>
                  </a:rPr>
                  <a:t>3</a:t>
                </a:r>
                <a:r>
                  <a:rPr lang="zh-TW" altLang="en-US" dirty="0">
                    <a:solidFill>
                      <a:schemeClr val="bg1">
                        <a:lumMod val="95000"/>
                      </a:schemeClr>
                    </a:solidFill>
                  </a:rPr>
                  <a:t>班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57156" y="4221571"/>
                <a:ext cx="341204" cy="354473"/>
              </a:xfrm>
              <a:prstGeom prst="rect">
                <a:avLst/>
              </a:prstGeom>
              <a:solidFill>
                <a:srgbClr val="558ED5"/>
              </a:solidFill>
              <a:ln>
                <a:solidFill>
                  <a:srgbClr val="558E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16405" name="文字方塊 34"/>
            <p:cNvSpPr txBox="1">
              <a:spLocks noChangeArrowheads="1"/>
            </p:cNvSpPr>
            <p:nvPr/>
          </p:nvSpPr>
          <p:spPr bwMode="auto">
            <a:xfrm>
              <a:off x="260350" y="4355256"/>
              <a:ext cx="17907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 eaLnBrk="0" hangingPunct="0">
                <a:spcBef>
                  <a:spcPct val="20000"/>
                </a:spcBef>
                <a:buAutoNum type="ea1ChtPeriod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Calibri" pitchFamily="34" charset="0"/>
                <a:buAutoNum type="arabicPeriod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24</a:t>
              </a:r>
              <a:r>
                <a:rPr lang="zh-TW" altLang="en-US" sz="1800">
                  <a:latin typeface="Arial" charset="0"/>
                  <a:ea typeface="新細明體" pitchFamily="18" charset="-120"/>
                </a:rPr>
                <a:t>小時</a:t>
              </a:r>
            </a:p>
          </p:txBody>
        </p:sp>
      </p:grpSp>
      <p:sp>
        <p:nvSpPr>
          <p:cNvPr id="35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xfrm>
            <a:off x="7009200" y="64944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>
                <a:ea typeface="新細明體" pitchFamily="18" charset="-120"/>
              </a:rPr>
              <a:t>-</a:t>
            </a:r>
            <a:fld id="{20D3998B-AA1E-4229-83CB-420FEE61731C}" type="slidenum">
              <a:rPr lang="en-US" altLang="zh-TW" smtClean="0">
                <a:ea typeface="新細明體" pitchFamily="18" charset="-120"/>
              </a:rPr>
              <a:pPr/>
              <a:t>7</a:t>
            </a:fld>
            <a:r>
              <a:rPr lang="en-US" altLang="zh-TW" dirty="0" smtClean="0">
                <a:ea typeface="新細明體" pitchFamily="18" charset="-120"/>
              </a:rPr>
              <a:t>-</a:t>
            </a:r>
            <a:endParaRPr lang="en-US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包裝機標籤格式</a:t>
            </a:r>
          </a:p>
        </p:txBody>
      </p:sp>
      <p:sp>
        <p:nvSpPr>
          <p:cNvPr id="5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38125" y="4773613"/>
            <a:ext cx="8437563" cy="2160587"/>
          </a:xfrm>
        </p:spPr>
        <p:txBody>
          <a:bodyPr vert="horz"/>
          <a:lstStyle/>
          <a:p>
            <a:pPr marL="0" indent="0">
              <a:buFont typeface="Arial" charset="0"/>
              <a:buNone/>
              <a:defRPr/>
            </a:pPr>
            <a:r>
              <a:rPr lang="en-US" altLang="zh-TW" sz="2400" dirty="0" smtClean="0"/>
              <a:t>60*48mm</a:t>
            </a:r>
            <a:r>
              <a:rPr lang="zh-TW" altLang="en-US" sz="2400" dirty="0" smtClean="0"/>
              <a:t>值付標籤</a:t>
            </a:r>
            <a:endParaRPr lang="en-US" altLang="zh-TW" sz="2400" dirty="0"/>
          </a:p>
          <a:p>
            <a:pPr>
              <a:defRPr/>
            </a:pPr>
            <a:r>
              <a:rPr lang="zh-TW" altLang="en-US" sz="2400" dirty="0" smtClean="0"/>
              <a:t>資訊增加，排版整齊，方便閱讀</a:t>
            </a:r>
            <a:endParaRPr lang="en-US" altLang="zh-TW" sz="2400" dirty="0" smtClean="0"/>
          </a:p>
          <a:p>
            <a:pPr>
              <a:defRPr/>
            </a:pPr>
            <a:r>
              <a:rPr lang="zh-TW" altLang="en-US" sz="2400" dirty="0" smtClean="0"/>
              <a:t>定額商品，顯示重量</a:t>
            </a:r>
            <a:endParaRPr lang="en-US" altLang="zh-TW" sz="2400" dirty="0" smtClean="0"/>
          </a:p>
          <a:p>
            <a:pPr lvl="1">
              <a:defRPr/>
            </a:pPr>
            <a:r>
              <a:rPr lang="zh-TW" altLang="en-US" sz="2000" dirty="0" smtClean="0"/>
              <a:t>有利消費者，了解商品價值</a:t>
            </a:r>
            <a:endParaRPr lang="en-US" altLang="zh-TW" sz="2000" dirty="0" smtClean="0"/>
          </a:p>
          <a:p>
            <a:pPr lvl="1">
              <a:defRPr/>
            </a:pPr>
            <a:r>
              <a:rPr lang="zh-TW" altLang="en-US" sz="2000" dirty="0" smtClean="0"/>
              <a:t>減少顧客疑問</a:t>
            </a:r>
            <a:endParaRPr lang="zh-TW" altLang="en-US" sz="20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3700" y="1844675"/>
            <a:ext cx="3295650" cy="223202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3" y="1844675"/>
            <a:ext cx="3238500" cy="2592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5" name="文字方塊 7"/>
          <p:cNvSpPr txBox="1">
            <a:spLocks noChangeArrowheads="1"/>
          </p:cNvSpPr>
          <p:nvPr/>
        </p:nvSpPr>
        <p:spPr bwMode="auto">
          <a:xfrm>
            <a:off x="252413" y="1609725"/>
            <a:ext cx="367188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AutoNum type="ea1ChtPeriod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Calibri" pitchFamily="34" charset="0"/>
              <a:buAutoNum type="arabicPeriod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Arial" charset="0"/>
                <a:ea typeface="新細明體" pitchFamily="18" charset="-120"/>
                <a:sym typeface="Wingdings" pitchFamily="2" charset="2"/>
              </a:rPr>
              <a:t>                             60mm                      </a:t>
            </a:r>
            <a:endParaRPr lang="zh-TW" altLang="en-US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7416" name="文字方塊 10"/>
          <p:cNvSpPr txBox="1">
            <a:spLocks noChangeArrowheads="1"/>
          </p:cNvSpPr>
          <p:nvPr/>
        </p:nvSpPr>
        <p:spPr bwMode="auto">
          <a:xfrm>
            <a:off x="5253038" y="1609725"/>
            <a:ext cx="367188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AutoNum type="ea1ChtPeriod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Calibri" pitchFamily="34" charset="0"/>
              <a:buAutoNum type="arabicPeriod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Arial" charset="0"/>
                <a:ea typeface="新細明體" pitchFamily="18" charset="-120"/>
                <a:sym typeface="Wingdings" pitchFamily="2" charset="2"/>
              </a:rPr>
              <a:t>                             60mm                     </a:t>
            </a:r>
            <a:endParaRPr lang="zh-TW" altLang="en-US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7417" name="文字方塊 11"/>
          <p:cNvSpPr txBox="1">
            <a:spLocks noChangeArrowheads="1"/>
          </p:cNvSpPr>
          <p:nvPr/>
        </p:nvSpPr>
        <p:spPr bwMode="auto">
          <a:xfrm>
            <a:off x="68263" y="1773238"/>
            <a:ext cx="400050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AutoNum type="ea1ChtPeriod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Calibri" pitchFamily="34" charset="0"/>
              <a:buAutoNum type="arabicPeriod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Arial" charset="0"/>
                <a:ea typeface="新細明體" pitchFamily="18" charset="-120"/>
                <a:sym typeface="Wingdings" pitchFamily="2" charset="2"/>
              </a:rPr>
              <a:t>               40mm              </a:t>
            </a:r>
            <a:endParaRPr lang="zh-TW" altLang="en-US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7418" name="文字方塊 12"/>
          <p:cNvSpPr txBox="1">
            <a:spLocks noChangeArrowheads="1"/>
          </p:cNvSpPr>
          <p:nvPr/>
        </p:nvSpPr>
        <p:spPr bwMode="auto">
          <a:xfrm>
            <a:off x="8564563" y="1773238"/>
            <a:ext cx="40005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AutoNum type="ea1ChtPeriod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Calibri" pitchFamily="34" charset="0"/>
              <a:buAutoNum type="arabicPeriod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Arial" charset="0"/>
                <a:ea typeface="新細明體" pitchFamily="18" charset="-120"/>
                <a:sym typeface="Wingdings" pitchFamily="2" charset="2"/>
              </a:rPr>
              <a:t>               48mm                     </a:t>
            </a:r>
            <a:endParaRPr lang="zh-TW" altLang="en-US" sz="1400">
              <a:latin typeface="Arial" charset="0"/>
              <a:ea typeface="新細明體" pitchFamily="18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95913" y="1844675"/>
            <a:ext cx="3238500" cy="259238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393700" y="1844675"/>
            <a:ext cx="3295650" cy="223202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421" name="文字方塊 8"/>
          <p:cNvSpPr txBox="1">
            <a:spLocks noChangeArrowheads="1"/>
          </p:cNvSpPr>
          <p:nvPr/>
        </p:nvSpPr>
        <p:spPr bwMode="auto">
          <a:xfrm>
            <a:off x="6634163" y="2276475"/>
            <a:ext cx="850900" cy="230188"/>
          </a:xfrm>
          <a:prstGeom prst="rect">
            <a:avLst/>
          </a:prstGeom>
          <a:solidFill>
            <a:srgbClr val="FF0000">
              <a:alpha val="10196"/>
            </a:srgb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AutoNum type="ea1ChtPeriod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Calibri" pitchFamily="34" charset="0"/>
              <a:buAutoNum type="arabicPeriod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17422" name="文字方塊 14"/>
          <p:cNvSpPr txBox="1">
            <a:spLocks noChangeArrowheads="1"/>
          </p:cNvSpPr>
          <p:nvPr/>
        </p:nvSpPr>
        <p:spPr bwMode="auto">
          <a:xfrm>
            <a:off x="2041525" y="2249488"/>
            <a:ext cx="852488" cy="228600"/>
          </a:xfrm>
          <a:prstGeom prst="rect">
            <a:avLst/>
          </a:prstGeom>
          <a:solidFill>
            <a:srgbClr val="FF0000">
              <a:alpha val="20000"/>
            </a:srgb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AutoNum type="ea1ChtPeriod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Calibri" pitchFamily="34" charset="0"/>
              <a:buAutoNum type="arabicPeriod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17423" name="文字方塊 15"/>
          <p:cNvSpPr txBox="1">
            <a:spLocks noChangeArrowheads="1"/>
          </p:cNvSpPr>
          <p:nvPr/>
        </p:nvSpPr>
        <p:spPr bwMode="auto">
          <a:xfrm>
            <a:off x="5443538" y="2732088"/>
            <a:ext cx="1752600" cy="481012"/>
          </a:xfrm>
          <a:prstGeom prst="rect">
            <a:avLst/>
          </a:prstGeom>
          <a:solidFill>
            <a:srgbClr val="558ED5">
              <a:alpha val="20000"/>
            </a:srgbClr>
          </a:solidFill>
          <a:ln w="28575">
            <a:solidFill>
              <a:srgbClr val="558ED5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AutoNum type="ea1ChtPeriod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Calibri" pitchFamily="34" charset="0"/>
              <a:buAutoNum type="arabicPeriod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  <a:ea typeface="新細明體" pitchFamily="18" charset="-120"/>
            </a:endParaRPr>
          </a:p>
        </p:txBody>
      </p:sp>
      <p:cxnSp>
        <p:nvCxnSpPr>
          <p:cNvPr id="17" name="直線單箭頭接點 16"/>
          <p:cNvCxnSpPr>
            <a:endCxn id="17421" idx="1"/>
          </p:cNvCxnSpPr>
          <p:nvPr/>
        </p:nvCxnSpPr>
        <p:spPr>
          <a:xfrm>
            <a:off x="2925763" y="2390775"/>
            <a:ext cx="3708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5" name="文字方塊 20"/>
          <p:cNvSpPr txBox="1">
            <a:spLocks noChangeArrowheads="1"/>
          </p:cNvSpPr>
          <p:nvPr/>
        </p:nvSpPr>
        <p:spPr bwMode="auto">
          <a:xfrm>
            <a:off x="2017713" y="2490788"/>
            <a:ext cx="1577975" cy="361950"/>
          </a:xfrm>
          <a:prstGeom prst="rect">
            <a:avLst/>
          </a:prstGeom>
          <a:solidFill>
            <a:srgbClr val="558ED5">
              <a:alpha val="20000"/>
            </a:srgbClr>
          </a:solidFill>
          <a:ln w="28575">
            <a:solidFill>
              <a:srgbClr val="558ED5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AutoNum type="ea1ChtPeriod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Calibri" pitchFamily="34" charset="0"/>
              <a:buAutoNum type="arabicPeriod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17426" name="文字方塊 21"/>
          <p:cNvSpPr txBox="1">
            <a:spLocks noChangeArrowheads="1"/>
          </p:cNvSpPr>
          <p:nvPr/>
        </p:nvSpPr>
        <p:spPr bwMode="auto">
          <a:xfrm>
            <a:off x="612775" y="3141663"/>
            <a:ext cx="1582738" cy="361950"/>
          </a:xfrm>
          <a:prstGeom prst="rect">
            <a:avLst/>
          </a:prstGeom>
          <a:solidFill>
            <a:srgbClr val="558ED5">
              <a:alpha val="20000"/>
            </a:srgbClr>
          </a:solidFill>
          <a:ln w="28575">
            <a:solidFill>
              <a:srgbClr val="558ED5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AutoNum type="ea1ChtPeriod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Calibri" pitchFamily="34" charset="0"/>
              <a:buAutoNum type="arabicPeriod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  <a:ea typeface="新細明體" pitchFamily="18" charset="-120"/>
            </a:endParaRPr>
          </a:p>
        </p:txBody>
      </p:sp>
      <p:cxnSp>
        <p:nvCxnSpPr>
          <p:cNvPr id="20" name="肘形接點 19"/>
          <p:cNvCxnSpPr>
            <a:stCxn id="17426" idx="3"/>
            <a:endCxn id="17423" idx="1"/>
          </p:cNvCxnSpPr>
          <p:nvPr/>
        </p:nvCxnSpPr>
        <p:spPr>
          <a:xfrm flipV="1">
            <a:off x="2195513" y="2973388"/>
            <a:ext cx="3248025" cy="349250"/>
          </a:xfrm>
          <a:prstGeom prst="bentConnector3">
            <a:avLst/>
          </a:prstGeom>
          <a:ln w="28575">
            <a:solidFill>
              <a:srgbClr val="558E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endCxn id="17423" idx="1"/>
          </p:cNvCxnSpPr>
          <p:nvPr/>
        </p:nvCxnSpPr>
        <p:spPr>
          <a:xfrm>
            <a:off x="3627438" y="2671763"/>
            <a:ext cx="1816100" cy="300037"/>
          </a:xfrm>
          <a:prstGeom prst="bentConnector3">
            <a:avLst/>
          </a:prstGeom>
          <a:ln w="28575">
            <a:solidFill>
              <a:srgbClr val="558ED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3922713" y="2205038"/>
            <a:ext cx="1296987" cy="31591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b="1" dirty="0">
                <a:solidFill>
                  <a:schemeClr val="bg1">
                    <a:lumMod val="95000"/>
                  </a:schemeClr>
                </a:solidFill>
              </a:rPr>
              <a:t>顯示重量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3922713" y="2778125"/>
            <a:ext cx="1296987" cy="314325"/>
          </a:xfrm>
          <a:prstGeom prst="round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統一排列</a:t>
            </a:r>
          </a:p>
        </p:txBody>
      </p:sp>
      <p:sp>
        <p:nvSpPr>
          <p:cNvPr id="23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xfrm>
            <a:off x="7009200" y="64944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>
                <a:ea typeface="新細明體" pitchFamily="18" charset="-120"/>
              </a:rPr>
              <a:t>-</a:t>
            </a:r>
            <a:fld id="{20D3998B-AA1E-4229-83CB-420FEE61731C}" type="slidenum">
              <a:rPr lang="en-US" altLang="zh-TW" smtClean="0">
                <a:ea typeface="新細明體" pitchFamily="18" charset="-120"/>
              </a:rPr>
              <a:pPr/>
              <a:t>8</a:t>
            </a:fld>
            <a:r>
              <a:rPr lang="en-US" altLang="zh-TW" dirty="0" smtClean="0">
                <a:ea typeface="新細明體" pitchFamily="18" charset="-120"/>
              </a:rPr>
              <a:t>-</a:t>
            </a:r>
            <a:endParaRPr lang="en-US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3PL-</a:t>
            </a:r>
            <a:r>
              <a:rPr lang="zh-TW" altLang="en-US" smtClean="0"/>
              <a:t>調整單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05350" y="1628775"/>
            <a:ext cx="3971925" cy="4679950"/>
          </a:xfrm>
        </p:spPr>
        <p:txBody>
          <a:bodyPr vert="horz"/>
          <a:lstStyle/>
          <a:p>
            <a:pPr>
              <a:defRPr/>
            </a:pPr>
            <a:r>
              <a:rPr lang="zh-TW" altLang="en-US" dirty="0" smtClean="0"/>
              <a:t>新增調整單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帳務人員自主管理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杜絕</a:t>
            </a:r>
            <a:r>
              <a:rPr lang="zh-TW" altLang="en-US" dirty="0" smtClean="0"/>
              <a:t>資訊介入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保留原單號又要調整的折衷</a:t>
            </a:r>
            <a:r>
              <a:rPr lang="zh-TW" altLang="en-US" dirty="0" smtClean="0"/>
              <a:t>方案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QA</a:t>
            </a:r>
            <a:r>
              <a:rPr lang="zh-TW" altLang="en-US" dirty="0" smtClean="0"/>
              <a:t>沒了！</a:t>
            </a:r>
            <a:endParaRPr lang="en-US" altLang="zh-TW" dirty="0" smtClean="0"/>
          </a:p>
          <a:p>
            <a:pPr marL="457200" lvl="1" indent="0">
              <a:buFontTx/>
              <a:buNone/>
              <a:defRPr/>
            </a:pP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QA</a:t>
            </a:r>
            <a:r>
              <a:rPr lang="zh-TW" altLang="en-US" dirty="0" smtClean="0"/>
              <a:t>量</a:t>
            </a:r>
            <a:r>
              <a:rPr lang="zh-TW" altLang="en-US" dirty="0">
                <a:sym typeface="Wingdings" panose="05000000000000000000" pitchFamily="2" charset="2"/>
              </a:rPr>
              <a:t>：</a:t>
            </a:r>
            <a:r>
              <a:rPr lang="en-US" altLang="zh-TW" dirty="0" smtClean="0"/>
              <a:t>0</a:t>
            </a:r>
          </a:p>
        </p:txBody>
      </p:sp>
      <p:sp>
        <p:nvSpPr>
          <p:cNvPr id="18437" name="文字方塊 9"/>
          <p:cNvSpPr txBox="1">
            <a:spLocks noChangeArrowheads="1"/>
          </p:cNvSpPr>
          <p:nvPr/>
        </p:nvSpPr>
        <p:spPr bwMode="auto">
          <a:xfrm>
            <a:off x="107950" y="1700213"/>
            <a:ext cx="1790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AutoNum type="ea1ChtPeriod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Calibri" pitchFamily="34" charset="0"/>
              <a:buAutoNum type="arabicPeriod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Arial" charset="0"/>
                <a:ea typeface="新細明體" pitchFamily="18" charset="-120"/>
              </a:rPr>
              <a:t>調整單流程</a:t>
            </a:r>
          </a:p>
        </p:txBody>
      </p:sp>
      <p:sp>
        <p:nvSpPr>
          <p:cNvPr id="11" name="圓角矩形 10"/>
          <p:cNvSpPr/>
          <p:nvPr/>
        </p:nvSpPr>
        <p:spPr bwMode="auto">
          <a:xfrm>
            <a:off x="180975" y="2066925"/>
            <a:ext cx="1246188" cy="354013"/>
          </a:xfrm>
          <a:prstGeom prst="roundRect">
            <a:avLst/>
          </a:prstGeom>
          <a:solidFill>
            <a:srgbClr val="545454"/>
          </a:solidFill>
          <a:ln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建單</a:t>
            </a:r>
          </a:p>
        </p:txBody>
      </p:sp>
      <p:sp>
        <p:nvSpPr>
          <p:cNvPr id="12" name="圓角矩形 11"/>
          <p:cNvSpPr/>
          <p:nvPr/>
        </p:nvSpPr>
        <p:spPr bwMode="auto">
          <a:xfrm>
            <a:off x="1763713" y="2066925"/>
            <a:ext cx="1246187" cy="354013"/>
          </a:xfrm>
          <a:prstGeom prst="roundRect">
            <a:avLst/>
          </a:prstGeom>
          <a:solidFill>
            <a:srgbClr val="545454"/>
          </a:solidFill>
          <a:ln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業務簽核</a:t>
            </a:r>
          </a:p>
        </p:txBody>
      </p:sp>
      <p:sp>
        <p:nvSpPr>
          <p:cNvPr id="13" name="圓角矩形 12"/>
          <p:cNvSpPr/>
          <p:nvPr/>
        </p:nvSpPr>
        <p:spPr bwMode="auto">
          <a:xfrm>
            <a:off x="3406775" y="2060575"/>
            <a:ext cx="1246188" cy="354013"/>
          </a:xfrm>
          <a:prstGeom prst="roundRect">
            <a:avLst/>
          </a:prstGeom>
          <a:solidFill>
            <a:srgbClr val="545454"/>
          </a:solidFill>
          <a:ln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營運簽核</a:t>
            </a:r>
          </a:p>
        </p:txBody>
      </p:sp>
      <p:cxnSp>
        <p:nvCxnSpPr>
          <p:cNvPr id="15" name="肘形接點 14"/>
          <p:cNvCxnSpPr>
            <a:stCxn id="13" idx="2"/>
            <a:endCxn id="16" idx="0"/>
          </p:cNvCxnSpPr>
          <p:nvPr/>
        </p:nvCxnSpPr>
        <p:spPr bwMode="auto">
          <a:xfrm rot="5400000">
            <a:off x="1690688" y="1527175"/>
            <a:ext cx="1452562" cy="322738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 bwMode="auto">
          <a:xfrm>
            <a:off x="179388" y="3867150"/>
            <a:ext cx="1246187" cy="354013"/>
          </a:xfrm>
          <a:prstGeom prst="round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建單</a:t>
            </a:r>
          </a:p>
        </p:txBody>
      </p:sp>
      <p:sp>
        <p:nvSpPr>
          <p:cNvPr id="19" name="圓角矩形 18"/>
          <p:cNvSpPr/>
          <p:nvPr/>
        </p:nvSpPr>
        <p:spPr bwMode="auto">
          <a:xfrm>
            <a:off x="1547813" y="2997200"/>
            <a:ext cx="1633537" cy="3429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b="1" dirty="0">
                <a:solidFill>
                  <a:schemeClr val="bg1">
                    <a:lumMod val="95000"/>
                  </a:schemeClr>
                </a:solidFill>
              </a:rPr>
              <a:t>派工數量出錯</a:t>
            </a:r>
          </a:p>
        </p:txBody>
      </p:sp>
      <p:cxnSp>
        <p:nvCxnSpPr>
          <p:cNvPr id="25" name="直線單箭頭接點 24"/>
          <p:cNvCxnSpPr>
            <a:stCxn id="11" idx="3"/>
            <a:endCxn id="12" idx="1"/>
          </p:cNvCxnSpPr>
          <p:nvPr/>
        </p:nvCxnSpPr>
        <p:spPr bwMode="auto">
          <a:xfrm>
            <a:off x="1427163" y="2243138"/>
            <a:ext cx="336550" cy="0"/>
          </a:xfrm>
          <a:prstGeom prst="straightConnector1">
            <a:avLst/>
          </a:prstGeom>
          <a:ln w="28575">
            <a:solidFill>
              <a:srgbClr val="54545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2" idx="3"/>
            <a:endCxn id="13" idx="1"/>
          </p:cNvCxnSpPr>
          <p:nvPr/>
        </p:nvCxnSpPr>
        <p:spPr bwMode="auto">
          <a:xfrm flipV="1">
            <a:off x="3009900" y="2236788"/>
            <a:ext cx="396875" cy="6350"/>
          </a:xfrm>
          <a:prstGeom prst="straightConnector1">
            <a:avLst/>
          </a:prstGeom>
          <a:ln w="28575">
            <a:solidFill>
              <a:srgbClr val="54545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 bwMode="auto">
          <a:xfrm>
            <a:off x="1763713" y="3867150"/>
            <a:ext cx="1246187" cy="354013"/>
          </a:xfrm>
          <a:prstGeom prst="round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業務簽核</a:t>
            </a:r>
          </a:p>
        </p:txBody>
      </p:sp>
      <p:cxnSp>
        <p:nvCxnSpPr>
          <p:cNvPr id="32" name="直線單箭頭接點 31"/>
          <p:cNvCxnSpPr>
            <a:endCxn id="31" idx="1"/>
          </p:cNvCxnSpPr>
          <p:nvPr/>
        </p:nvCxnSpPr>
        <p:spPr bwMode="auto">
          <a:xfrm>
            <a:off x="1427163" y="4044950"/>
            <a:ext cx="336550" cy="0"/>
          </a:xfrm>
          <a:prstGeom prst="straightConnector1">
            <a:avLst/>
          </a:prstGeom>
          <a:ln w="28575">
            <a:solidFill>
              <a:srgbClr val="558ED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圓角矩形 33"/>
          <p:cNvSpPr/>
          <p:nvPr/>
        </p:nvSpPr>
        <p:spPr>
          <a:xfrm>
            <a:off x="3406775" y="3867150"/>
            <a:ext cx="1246188" cy="354013"/>
          </a:xfrm>
          <a:prstGeom prst="round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業務簽核</a:t>
            </a:r>
          </a:p>
        </p:txBody>
      </p:sp>
      <p:cxnSp>
        <p:nvCxnSpPr>
          <p:cNvPr id="35" name="直線單箭頭接點 34"/>
          <p:cNvCxnSpPr>
            <a:stCxn id="31" idx="3"/>
            <a:endCxn id="34" idx="1"/>
          </p:cNvCxnSpPr>
          <p:nvPr/>
        </p:nvCxnSpPr>
        <p:spPr>
          <a:xfrm>
            <a:off x="3009900" y="4044950"/>
            <a:ext cx="396875" cy="0"/>
          </a:xfrm>
          <a:prstGeom prst="straightConnector1">
            <a:avLst/>
          </a:prstGeom>
          <a:ln w="28575">
            <a:solidFill>
              <a:srgbClr val="558ED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xfrm>
            <a:off x="7009200" y="64944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>
                <a:ea typeface="新細明體" pitchFamily="18" charset="-120"/>
              </a:rPr>
              <a:t>-</a:t>
            </a:r>
            <a:fld id="{20D3998B-AA1E-4229-83CB-420FEE61731C}" type="slidenum">
              <a:rPr lang="en-US" altLang="zh-TW" smtClean="0">
                <a:ea typeface="新細明體" pitchFamily="18" charset="-120"/>
              </a:rPr>
              <a:pPr/>
              <a:t>9</a:t>
            </a:fld>
            <a:r>
              <a:rPr lang="en-US" altLang="zh-TW" dirty="0" smtClean="0">
                <a:ea typeface="新細明體" pitchFamily="18" charset="-120"/>
              </a:rPr>
              <a:t>-</a:t>
            </a:r>
            <a:endParaRPr lang="en-US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32650</TotalTime>
  <Words>537</Words>
  <Application>Microsoft Office PowerPoint</Application>
  <PresentationFormat>如螢幕大小 (4:3)</PresentationFormat>
  <Paragraphs>171</Paragraphs>
  <Slides>12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4" baseType="lpstr">
      <vt:lpstr>1_Office 佈景主題</vt:lpstr>
      <vt:lpstr>Microsoft Excel 圖表</vt:lpstr>
      <vt:lpstr>2017年下半年 資訊部年度考核</vt:lpstr>
      <vt:lpstr>PowerPoint 簡報</vt:lpstr>
      <vt:lpstr>RF</vt:lpstr>
      <vt:lpstr>RF-不良品拍照流程</vt:lpstr>
      <vt:lpstr>RF-NFC自動登入</vt:lpstr>
      <vt:lpstr>RF-推播圖示</vt:lpstr>
      <vt:lpstr>包裝機批次</vt:lpstr>
      <vt:lpstr>包裝機標籤格式</vt:lpstr>
      <vt:lpstr>3PL-調整單</vt:lpstr>
      <vt:lpstr>3PL-合併收費項目</vt:lpstr>
      <vt:lpstr>3PL-JS匯出Excel</vt:lpstr>
      <vt:lpstr>2018年工作項目總覽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資訊部 2017年下半年績效報告</dc:title>
  <dc:creator>Molly0204(林宜瑾)</dc:creator>
  <cp:lastModifiedBy>Kota_Ching(簡克達)</cp:lastModifiedBy>
  <cp:revision>1191</cp:revision>
  <cp:lastPrinted>2016-01-05T03:13:59Z</cp:lastPrinted>
  <dcterms:created xsi:type="dcterms:W3CDTF">2015-05-15T08:59:23Z</dcterms:created>
  <dcterms:modified xsi:type="dcterms:W3CDTF">2017-12-05T06:28:42Z</dcterms:modified>
</cp:coreProperties>
</file>