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d1155af-1fd9-4b8b-a5da-56763dccd7c2}">
          <p14:sldIdLst>
            <p14:sldId id="256"/>
          </p14:sldIdLst>
        </p14:section>
        <p14:section name="大綱" id="{9daec65b-0fdb-41ae-9635-b4d1033315a9}">
          <p14:sldIdLst>
            <p14:sldId id="257"/>
          </p14:sldIdLst>
        </p14:section>
        <p14:section name="行程表" id="{1a4f1db1-1d8d-4a7b-8e40-a4e034ddbae1}">
          <p14:sldIdLst>
            <p14:sldId id="259"/>
            <p14:sldId id="258"/>
          </p14:sldIdLst>
        </p14:section>
        <p14:section name="準則" id="{103d02b1-3688-40ca-b385-a6addea168dd}">
          <p14:sldIdLst>
            <p14:sldId id="262"/>
            <p14:sldId id="260"/>
          </p14:sldIdLst>
        </p14:section>
        <p14:section name="流程圖" id="{ff8e15ff-0f8c-4fe9-8f9d-31fd06b73863}">
          <p14:sldIdLst>
            <p14:sldId id="261"/>
            <p14:sldId id="264"/>
            <p14:sldId id="263"/>
            <p14:sldId id="265"/>
            <p14:sldId id="266"/>
            <p14:sldId id="267"/>
            <p14:sldId id="268"/>
          </p14:sldIdLst>
        </p14:section>
        <p14:section name="TableSchema" id="{6924e787-73ca-4dc9-9848-da4b478afd27}">
          <p14:sldIdLst>
            <p14:sldId id="269"/>
            <p14:sldId id="270"/>
          </p14:sldIdLst>
        </p14:section>
        <p14:section name="工具操作" id="{86874ef1-3a31-4c67-94ed-b5345b43019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微軟正黑體" panose="020B0604030504040204" charset="-120"/>
                <a:ea typeface="微軟正黑體" panose="020B0604030504040204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標題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文字版面配置區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/>
              <a:t>按一下以編輯母片文字様式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1028" name="日期版面配置區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fld id="{49626808-429A-4028-A4D4-897012403039}" type="datetimeFigureOut">
              <a:rPr lang="zh-TW" altLang="en-US" smtClean="0"/>
            </a:fld>
            <a:endParaRPr lang="zh-TW" altLang="en-US"/>
          </a:p>
        </p:txBody>
      </p:sp>
      <p:sp>
        <p:nvSpPr>
          <p:cNvPr id="1029" name="頁尾版面配置區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endParaRPr lang="zh-TW" altLang="en-US"/>
          </a:p>
        </p:txBody>
      </p:sp>
      <p:sp>
        <p:nvSpPr>
          <p:cNvPr id="1030" name="投影片編號版面配置區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defRPr>
            </a:lvl1pPr>
          </a:lstStyle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bg1"/>
          </a:solidFill>
          <a:latin typeface="微軟正黑體" panose="020B0604030504040204" charset="-120"/>
          <a:ea typeface="微軟正黑體" panose="020B0604030504040204" charset="-120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bg1"/>
          </a:solidFill>
          <a:latin typeface="微軟正黑體" panose="020B0604030504040204" charset="-120"/>
          <a:ea typeface="微軟正黑體" panose="020B0604030504040204" charset="-120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bg1"/>
          </a:solidFill>
          <a:latin typeface="微軟正黑體" panose="020B0604030504040204" charset="-120"/>
          <a:ea typeface="微軟正黑體" panose="020B0604030504040204" charset="-120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bg1"/>
          </a:solidFill>
          <a:latin typeface="微軟正黑體" panose="020B0604030504040204" charset="-120"/>
          <a:ea typeface="微軟正黑體" panose="020B0604030504040204" charset="-120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bg1"/>
          </a:solidFill>
          <a:latin typeface="微軟正黑體" panose="020B0604030504040204" charset="-120"/>
          <a:ea typeface="微軟正黑體" panose="020B0604030504040204" charset="-120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bg1"/>
          </a:solidFill>
          <a:latin typeface="微軟正黑體" panose="020B0604030504040204" charset="-120"/>
          <a:ea typeface="微軟正黑體" panose="020B0604030504040204" charset="-120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TW" altLang="en-US"/>
              <a:t>系統整理</a:t>
            </a:r>
            <a:br>
              <a:rPr lang="zh-TW" altLang="en-US"/>
            </a:br>
            <a:r>
              <a:rPr lang="zh-TW" altLang="en-US" sz="4800"/>
              <a:t>教學</a:t>
            </a:r>
            <a:endParaRPr lang="zh-TW" altLang="en-US" sz="48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TW"/>
              <a:t>kota</a:t>
            </a:r>
            <a:endParaRPr lang="en-US" altLang="zh-TW"/>
          </a:p>
          <a:p>
            <a:r>
              <a:rPr lang="en-US" altLang="zh-TW"/>
              <a:t>2020/1/21</a:t>
            </a:r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整理流程圖</a:t>
            </a:r>
            <a:r>
              <a:rPr lang="en-US" altLang="zh-TW">
                <a:sym typeface="+mn-ea"/>
              </a:rPr>
              <a:t>-</a:t>
            </a:r>
            <a:r>
              <a:rPr lang="zh-TW" altLang="en-US">
                <a:sym typeface="+mn-ea"/>
              </a:rPr>
              <a:t>備註</a:t>
            </a:r>
            <a:endParaRPr lang="zh-TW" altLang="en-US">
              <a:sym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有指定特別來源的時候</a:t>
            </a:r>
            <a:endParaRPr lang="zh-TW" altLang="en-US"/>
          </a:p>
          <a:p>
            <a:pPr lvl="1"/>
            <a:r>
              <a:rPr lang="en-US" altLang="zh-TW"/>
              <a:t>Table? Column? </a:t>
            </a:r>
            <a:r>
              <a:rPr lang="zh-TW" altLang="en-US"/>
              <a:t>原因</a:t>
            </a:r>
            <a:r>
              <a:rPr lang="en-US" altLang="zh-TW"/>
              <a:t>?</a:t>
            </a:r>
            <a:endParaRPr lang="zh-TW" altLang="en-US"/>
          </a:p>
          <a:p>
            <a:r>
              <a:rPr lang="zh-TW" altLang="en-US"/>
              <a:t>需要註明使用時機的時候</a:t>
            </a:r>
            <a:endParaRPr lang="zh-TW" altLang="en-US"/>
          </a:p>
          <a:p>
            <a:pPr lvl="1"/>
            <a:r>
              <a:rPr lang="zh-TW" altLang="en-US"/>
              <a:t>多備註</a:t>
            </a:r>
            <a:r>
              <a:rPr lang="en-US" altLang="zh-TW"/>
              <a:t>, </a:t>
            </a:r>
            <a:r>
              <a:rPr lang="zh-TW" altLang="en-US"/>
              <a:t>避免未來的自己忘記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735" y="5174615"/>
            <a:ext cx="6034405" cy="14801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735" y="1600200"/>
            <a:ext cx="5902325" cy="1341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整理流程圖</a:t>
            </a:r>
            <a:r>
              <a:rPr lang="en-US" altLang="zh-TW">
                <a:sym typeface="+mn-ea"/>
              </a:rPr>
              <a:t>-</a:t>
            </a:r>
            <a:r>
              <a:rPr lang="zh-TW" altLang="en-US">
                <a:sym typeface="+mn-ea"/>
              </a:rPr>
              <a:t>文件</a:t>
            </a:r>
            <a:endParaRPr lang="zh-TW" altLang="en-US">
              <a:sym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匯入    文件</a:t>
            </a:r>
            <a:endParaRPr lang="zh-TW" altLang="en-US"/>
          </a:p>
          <a:p>
            <a:r>
              <a:rPr lang="zh-TW" altLang="en-US"/>
              <a:t>匯出    文件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9625" y="1600200"/>
            <a:ext cx="1958340" cy="4156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295" y="1600200"/>
            <a:ext cx="1913890" cy="4156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整理流程圖</a:t>
            </a:r>
            <a:r>
              <a:rPr lang="en-US" altLang="zh-TW">
                <a:sym typeface="+mn-ea"/>
              </a:rPr>
              <a:t>-</a:t>
            </a:r>
            <a:r>
              <a:rPr lang="zh-TW" altLang="en-US">
                <a:sym typeface="+mn-ea"/>
              </a:rPr>
              <a:t>輸入</a:t>
            </a:r>
            <a:endParaRPr lang="zh-TW" altLang="en-US">
              <a:sym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使用者</a:t>
            </a:r>
            <a:r>
              <a:rPr lang="en-US" altLang="zh-TW"/>
              <a:t>keyin</a:t>
            </a:r>
            <a:r>
              <a:rPr lang="zh-TW" altLang="en-US"/>
              <a:t>資料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3630" y="1600200"/>
            <a:ext cx="2858770" cy="4574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整理流程圖</a:t>
            </a:r>
            <a:r>
              <a:rPr lang="en-US" altLang="zh-TW">
                <a:sym typeface="+mn-ea"/>
              </a:rPr>
              <a:t>-</a:t>
            </a:r>
            <a:r>
              <a:rPr lang="zh-TW" altLang="en-US">
                <a:sym typeface="+mn-ea"/>
              </a:rPr>
              <a:t>區塊</a:t>
            </a:r>
            <a:endParaRPr lang="zh-TW" altLang="en-US">
              <a:sym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給予主題</a:t>
            </a:r>
            <a:r>
              <a:rPr lang="en-US" altLang="zh-TW"/>
              <a:t>, </a:t>
            </a:r>
            <a:r>
              <a:rPr lang="zh-TW" altLang="en-US"/>
              <a:t>方便後續模組化需求</a:t>
            </a:r>
            <a:endParaRPr lang="zh-TW" altLang="en-US"/>
          </a:p>
          <a:p>
            <a:r>
              <a:rPr lang="zh-TW" altLang="en-US"/>
              <a:t>同性質的程式碼或者</a:t>
            </a:r>
            <a:r>
              <a:rPr lang="en-US" altLang="zh-TW"/>
              <a:t>function</a:t>
            </a:r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600200"/>
            <a:ext cx="3903980" cy="45262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4436110"/>
            <a:ext cx="7069455" cy="16903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TableSchema(1/2)</a:t>
            </a:r>
            <a:endParaRPr lang="en-US" altLang="zh-TW"/>
          </a:p>
        </p:txBody>
      </p:sp>
      <p:sp>
        <p:nvSpPr>
          <p:cNvPr id="5" name="內容版面配置區 4"/>
          <p:cNvSpPr/>
          <p:nvPr>
            <p:ph idx="1"/>
          </p:nvPr>
        </p:nvSpPr>
        <p:spPr/>
        <p:txBody>
          <a:bodyPr/>
          <a:p>
            <a:r>
              <a:rPr lang="zh-TW" altLang="en-US"/>
              <a:t>封面</a:t>
            </a:r>
            <a:endParaRPr lang="zh-TW" altLang="en-US"/>
          </a:p>
          <a:p>
            <a:pPr lvl="1"/>
            <a:r>
              <a:rPr lang="zh-TW" altLang="en-US"/>
              <a:t>紀錄改版資訊</a:t>
            </a:r>
            <a:endParaRPr lang="zh-TW" altLang="en-US"/>
          </a:p>
          <a:p>
            <a:pPr lvl="0"/>
            <a:r>
              <a:rPr lang="zh-TW" altLang="en-US"/>
              <a:t>總表</a:t>
            </a:r>
            <a:endParaRPr lang="zh-TW" altLang="en-US"/>
          </a:p>
          <a:p>
            <a:pPr lvl="1"/>
            <a:r>
              <a:rPr lang="zh-TW" altLang="en-US"/>
              <a:t>一覽資料表功能</a:t>
            </a:r>
            <a:endParaRPr lang="zh-TW" altLang="en-US"/>
          </a:p>
          <a:p>
            <a:pPr lvl="1"/>
            <a:r>
              <a:rPr lang="zh-TW" altLang="en-US"/>
              <a:t>超連結到</a:t>
            </a:r>
            <a:r>
              <a:rPr lang="zh-TW" altLang="en-US"/>
              <a:t>詳細內容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6110" y="1417955"/>
            <a:ext cx="5876290" cy="2390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110" y="4078605"/>
            <a:ext cx="370459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TableSchema(2/2)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類似</a:t>
            </a:r>
            <a:r>
              <a:rPr lang="en-US" altLang="zh-TW"/>
              <a:t>SSMS</a:t>
            </a:r>
            <a:r>
              <a:rPr lang="zh-TW" altLang="en-US"/>
              <a:t>架構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5445" y="1417955"/>
            <a:ext cx="7386955" cy="3446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大綱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準備文件三樣</a:t>
            </a:r>
            <a:endParaRPr lang="zh-TW" altLang="en-US"/>
          </a:p>
          <a:p>
            <a:pPr lvl="1"/>
            <a:r>
              <a:rPr lang="zh-TW" altLang="en-US"/>
              <a:t>行程表</a:t>
            </a:r>
            <a:r>
              <a:rPr lang="en-US" altLang="zh-TW"/>
              <a:t>(</a:t>
            </a:r>
            <a:r>
              <a:rPr lang="zh-TW" altLang="en-US"/>
              <a:t>甘特圖</a:t>
            </a:r>
            <a:r>
              <a:rPr lang="en-US" altLang="zh-TW"/>
              <a:t>)</a:t>
            </a:r>
            <a:endParaRPr lang="en-US" altLang="zh-TW"/>
          </a:p>
          <a:p>
            <a:pPr lvl="1"/>
            <a:r>
              <a:rPr lang="zh-TW" altLang="en-US"/>
              <a:t>主要功能</a:t>
            </a:r>
            <a:r>
              <a:rPr lang="en-US" altLang="zh-TW"/>
              <a:t>+</a:t>
            </a:r>
            <a:r>
              <a:rPr lang="zh-TW" altLang="en-US"/>
              <a:t>流程圖</a:t>
            </a:r>
            <a:endParaRPr lang="zh-TW" altLang="en-US"/>
          </a:p>
          <a:p>
            <a:pPr lvl="1"/>
            <a:r>
              <a:rPr lang="en-US" altLang="zh-TW">
                <a:sym typeface="+mn-ea"/>
              </a:rPr>
              <a:t>TableSchema</a:t>
            </a:r>
            <a:endParaRPr lang="zh-TW" altLang="en-US"/>
          </a:p>
          <a:p>
            <a:pPr lvl="0"/>
            <a:r>
              <a:rPr lang="zh-TW" altLang="en-US"/>
              <a:t>工具介紹與操作</a:t>
            </a:r>
            <a:endParaRPr lang="zh-TW" altLang="en-US"/>
          </a:p>
          <a:p>
            <a:pPr lvl="1"/>
            <a:r>
              <a:rPr lang="en-US" altLang="zh-TW"/>
              <a:t>GanttProject</a:t>
            </a:r>
            <a:endParaRPr lang="en-US" altLang="zh-TW"/>
          </a:p>
          <a:p>
            <a:pPr lvl="1"/>
            <a:r>
              <a:rPr lang="en-US" altLang="zh-TW"/>
              <a:t>Draw.io</a:t>
            </a:r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行程表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整理出主要功能</a:t>
            </a:r>
            <a:endParaRPr lang="zh-TW" altLang="en-US"/>
          </a:p>
          <a:p>
            <a:r>
              <a:rPr lang="zh-TW" altLang="en-US"/>
              <a:t>整理</a:t>
            </a:r>
            <a:r>
              <a:rPr lang="zh-TW" altLang="en-US"/>
              <a:t>主要</a:t>
            </a:r>
            <a:r>
              <a:rPr lang="en-US" altLang="zh-TW"/>
              <a:t>Table</a:t>
            </a:r>
            <a:endParaRPr lang="en-US" altLang="zh-TW"/>
          </a:p>
          <a:p>
            <a:r>
              <a:rPr lang="zh-TW" altLang="en-US"/>
              <a:t>每個功能</a:t>
            </a:r>
            <a:endParaRPr lang="zh-TW" altLang="en-US"/>
          </a:p>
          <a:p>
            <a:pPr lvl="1"/>
            <a:r>
              <a:rPr lang="zh-TW" altLang="en-US"/>
              <a:t>撰寫流程圖</a:t>
            </a:r>
            <a:endParaRPr lang="zh-TW" altLang="en-US"/>
          </a:p>
          <a:p>
            <a:pPr lvl="1"/>
            <a:r>
              <a:rPr lang="zh-TW" altLang="en-US"/>
              <a:t>補上</a:t>
            </a:r>
            <a:r>
              <a:rPr lang="en-US" altLang="zh-TW"/>
              <a:t>Table</a:t>
            </a:r>
            <a:endParaRPr lang="en-US" altLang="zh-TW"/>
          </a:p>
          <a:p>
            <a:pPr lvl="1"/>
            <a:r>
              <a:rPr lang="zh-TW" altLang="en-US"/>
              <a:t>基本資料估</a:t>
            </a:r>
            <a:r>
              <a:rPr lang="en-US" altLang="zh-TW"/>
              <a:t>1</a:t>
            </a:r>
            <a:r>
              <a:rPr lang="zh-TW" altLang="en-US"/>
              <a:t>天</a:t>
            </a:r>
            <a:endParaRPr lang="en-US" altLang="zh-TW"/>
          </a:p>
          <a:p>
            <a:pPr lvl="1"/>
            <a:r>
              <a:rPr lang="zh-TW" altLang="en-US"/>
              <a:t>複雜作業估</a:t>
            </a:r>
            <a:r>
              <a:rPr lang="en-US" altLang="zh-TW"/>
              <a:t>3~5</a:t>
            </a:r>
            <a:r>
              <a:rPr lang="zh-TW" altLang="en-US"/>
              <a:t>天</a:t>
            </a:r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行程表</a:t>
            </a:r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15" y="1843405"/>
            <a:ext cx="1199261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整理</a:t>
            </a:r>
            <a:r>
              <a:rPr lang="zh-TW" altLang="en-US"/>
              <a:t>主要功能</a:t>
            </a:r>
            <a:endParaRPr lang="en-US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程式繁雜</a:t>
            </a:r>
            <a:r>
              <a:rPr lang="en-US" altLang="zh-TW"/>
              <a:t>, </a:t>
            </a:r>
            <a:r>
              <a:rPr lang="zh-TW" altLang="en-US"/>
              <a:t>列出最有用的項目</a:t>
            </a:r>
            <a:endParaRPr lang="zh-TW" altLang="en-US"/>
          </a:p>
          <a:p>
            <a:pPr marL="971550" lvl="1" indent="-514350">
              <a:buFont typeface="+mj-lt"/>
              <a:buAutoNum type="arabicPeriod"/>
            </a:pPr>
            <a:r>
              <a:rPr lang="zh-TW" altLang="en-US"/>
              <a:t>近期有更新</a:t>
            </a:r>
            <a:endParaRPr lang="zh-TW" altLang="en-US"/>
          </a:p>
          <a:p>
            <a:pPr marL="971550" lvl="1" indent="-514350">
              <a:buFont typeface="+mj-lt"/>
              <a:buAutoNum type="arabicPeriod"/>
            </a:pPr>
            <a:r>
              <a:rPr lang="zh-TW" altLang="en-US"/>
              <a:t>有人使用</a:t>
            </a:r>
            <a:endParaRPr lang="zh-TW" altLang="en-US"/>
          </a:p>
          <a:p>
            <a:pPr marL="971550" lvl="1" indent="-514350">
              <a:buFont typeface="+mj-lt"/>
              <a:buAutoNum type="arabicPeriod"/>
            </a:pPr>
            <a:r>
              <a:rPr lang="zh-TW" altLang="en-US"/>
              <a:t>曾經接過</a:t>
            </a:r>
            <a:r>
              <a:rPr lang="en-US" altLang="zh-TW"/>
              <a:t>QA</a:t>
            </a:r>
            <a:endParaRPr lang="en-US" altLang="zh-TW"/>
          </a:p>
          <a:p>
            <a:pPr marL="971550" lvl="1" indent="-514350">
              <a:buFont typeface="+mj-lt"/>
              <a:buAutoNum type="arabicPeriod"/>
            </a:pPr>
            <a:r>
              <a:rPr lang="zh-TW" altLang="en-US"/>
              <a:t>無人使用</a:t>
            </a:r>
            <a:endParaRPr lang="zh-TW" altLang="en-US"/>
          </a:p>
          <a:p>
            <a:pPr lvl="0"/>
            <a:r>
              <a:rPr lang="zh-TW" altLang="en-US"/>
              <a:t>根據操作流程規畫順序</a:t>
            </a:r>
            <a:endParaRPr lang="zh-TW" altLang="en-US"/>
          </a:p>
          <a:p>
            <a:pPr lvl="1"/>
            <a:r>
              <a:rPr lang="zh-TW" altLang="en-US"/>
              <a:t>所有功能都會用到的基本資料不必畫線</a:t>
            </a:r>
            <a:r>
              <a:rPr lang="en-US" altLang="zh-TW"/>
              <a:t>, ex: </a:t>
            </a:r>
            <a:r>
              <a:rPr lang="zh-TW" altLang="en-US"/>
              <a:t>客戶資料</a:t>
            </a:r>
            <a:endParaRPr lang="zh-TW" altLang="en-US"/>
          </a:p>
          <a:p>
            <a:pPr lvl="1"/>
            <a:r>
              <a:rPr lang="zh-TW" altLang="en-US"/>
              <a:t>有用的功能先繪製流程圖</a:t>
            </a:r>
            <a:r>
              <a:rPr lang="en-US" altLang="zh-TW"/>
              <a:t>, </a:t>
            </a:r>
            <a:r>
              <a:rPr lang="zh-TW" altLang="en-US"/>
              <a:t>效益較大</a:t>
            </a: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整理主要功能</a:t>
            </a:r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2085" y="1417955"/>
            <a:ext cx="9307830" cy="5252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整理流程圖</a:t>
            </a:r>
            <a:r>
              <a:rPr lang="en-US" altLang="zh-TW">
                <a:sym typeface="+mn-ea"/>
              </a:rPr>
              <a:t>(1)</a:t>
            </a:r>
            <a:endParaRPr lang="en-US" altLang="zh-TW">
              <a:sym typeface="+mn-ea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53565"/>
            <a:ext cx="10972800" cy="4018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整理流程圖</a:t>
            </a:r>
            <a:r>
              <a:rPr lang="en-US" altLang="zh-TW">
                <a:sym typeface="+mn-ea"/>
              </a:rPr>
              <a:t>-</a:t>
            </a:r>
            <a:r>
              <a:rPr lang="zh-TW" altLang="en-US">
                <a:sym typeface="+mn-ea"/>
              </a:rPr>
              <a:t>起點終點</a:t>
            </a:r>
            <a:endParaRPr lang="zh-TW" altLang="en-US">
              <a:sym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單進單出</a:t>
            </a:r>
            <a:endParaRPr lang="zh-TW" altLang="en-US"/>
          </a:p>
          <a:p>
            <a:r>
              <a:rPr lang="zh-TW" altLang="en-US"/>
              <a:t>不同狀況下的同一個按鈕</a:t>
            </a:r>
            <a:br>
              <a:rPr lang="zh-TW" altLang="en-US"/>
            </a:br>
            <a:r>
              <a:rPr lang="zh-TW" altLang="en-US"/>
              <a:t>拆分為不同起點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5325" y="1600200"/>
            <a:ext cx="3267075" cy="3500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整理流程圖</a:t>
            </a:r>
            <a:r>
              <a:rPr lang="en-US" altLang="zh-TW">
                <a:sym typeface="+mn-ea"/>
              </a:rPr>
              <a:t>-</a:t>
            </a:r>
            <a:r>
              <a:rPr lang="zh-TW" altLang="en-US">
                <a:sym typeface="+mn-ea"/>
              </a:rPr>
              <a:t>判斷式</a:t>
            </a:r>
            <a:endParaRPr lang="zh-TW" altLang="en-US">
              <a:sym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/>
              <a:t>IF --&gt; </a:t>
            </a:r>
            <a:r>
              <a:rPr lang="zh-TW" altLang="en-US"/>
              <a:t>判斷式</a:t>
            </a:r>
            <a:endParaRPr lang="zh-TW" altLang="en-US"/>
          </a:p>
          <a:p>
            <a:pPr lvl="1"/>
            <a:r>
              <a:rPr lang="en-US" altLang="zh-TW"/>
              <a:t>Yes</a:t>
            </a:r>
            <a:endParaRPr lang="en-US" altLang="zh-TW"/>
          </a:p>
          <a:p>
            <a:pPr lvl="2"/>
            <a:r>
              <a:rPr lang="zh-TW" altLang="en-US"/>
              <a:t>右方箭頭</a:t>
            </a:r>
            <a:endParaRPr lang="zh-TW" altLang="en-US"/>
          </a:p>
          <a:p>
            <a:pPr lvl="1"/>
            <a:r>
              <a:rPr lang="en-US" altLang="zh-TW"/>
              <a:t>No</a:t>
            </a:r>
            <a:endParaRPr lang="en-US" altLang="zh-TW"/>
          </a:p>
          <a:p>
            <a:pPr lvl="2"/>
            <a:r>
              <a:rPr lang="zh-TW" altLang="en-US"/>
              <a:t>下方箭頭</a:t>
            </a:r>
            <a:endParaRPr lang="zh-TW" altLang="en-US"/>
          </a:p>
          <a:p>
            <a:pPr lvl="2"/>
            <a:r>
              <a:rPr lang="zh-TW" altLang="en-US" sz="2400">
                <a:sym typeface="+mn-ea"/>
              </a:rPr>
              <a:t>左方箭頭</a:t>
            </a:r>
            <a:endParaRPr lang="zh-TW" altLang="en-US"/>
          </a:p>
          <a:p>
            <a:pPr lvl="3"/>
            <a:r>
              <a:rPr lang="zh-TW" altLang="en-US"/>
              <a:t>會導致流程中斷的</a:t>
            </a:r>
            <a:r>
              <a:rPr lang="en-US" altLang="zh-TW"/>
              <a:t>exit</a:t>
            </a:r>
            <a:r>
              <a:rPr lang="zh-TW" altLang="en-US"/>
              <a:t>判斷</a:t>
            </a:r>
            <a:endParaRPr lang="zh-TW" altLang="en-US"/>
          </a:p>
          <a:p>
            <a:pPr lvl="3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0090" y="1417955"/>
            <a:ext cx="4512310" cy="17640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40" y="4347210"/>
            <a:ext cx="4519295" cy="2215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Presentation</Application>
  <PresentationFormat>寬螢幕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新細明體</vt:lpstr>
      <vt:lpstr>Wingdings</vt:lpstr>
      <vt:lpstr>SimSun</vt:lpstr>
      <vt:lpstr>Arial Unicode MS</vt:lpstr>
      <vt:lpstr>Calibri Light</vt:lpstr>
      <vt:lpstr>Calibri</vt:lpstr>
      <vt:lpstr>Microsoft YaHei</vt:lpstr>
      <vt:lpstr>新細明體</vt:lpstr>
      <vt:lpstr>华文新魏</vt:lpstr>
      <vt:lpstr>Segoe Print</vt:lpstr>
      <vt:lpstr>方正舒体</vt:lpstr>
      <vt:lpstr>仿宋_GB2312</vt:lpstr>
      <vt:lpstr>FangSong</vt:lpstr>
      <vt:lpstr>楷体_GB2312</vt:lpstr>
      <vt:lpstr>NSimSun</vt:lpstr>
      <vt:lpstr>华文行楷</vt:lpstr>
      <vt:lpstr>隶书</vt:lpstr>
      <vt:lpstr>微軟正黑體</vt:lpstr>
      <vt:lpstr>預設簡報設計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簡克達(A191101)</dc:creator>
  <cp:lastModifiedBy>A191101</cp:lastModifiedBy>
  <cp:revision>9</cp:revision>
  <dcterms:created xsi:type="dcterms:W3CDTF">2020-01-21T06:43:00Z</dcterms:created>
  <dcterms:modified xsi:type="dcterms:W3CDTF">2020-01-22T00:56:48Z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