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 id="2147483669" r:id="rId5"/>
  </p:sldMasterIdLst>
  <p:notesMasterIdLst>
    <p:notesMasterId r:id="rId17"/>
  </p:notesMasterIdLst>
  <p:sldIdLst>
    <p:sldId id="295" r:id="rId6"/>
    <p:sldId id="293" r:id="rId7"/>
    <p:sldId id="289" r:id="rId8"/>
    <p:sldId id="297" r:id="rId9"/>
    <p:sldId id="294" r:id="rId10"/>
    <p:sldId id="296" r:id="rId11"/>
    <p:sldId id="290" r:id="rId12"/>
    <p:sldId id="291" r:id="rId13"/>
    <p:sldId id="287" r:id="rId14"/>
    <p:sldId id="286" r:id="rId15"/>
    <p:sldId id="292" r:id="rId16"/>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07" d="100"/>
          <a:sy n="107" d="100"/>
        </p:scale>
        <p:origin x="138" y="294"/>
      </p:cViewPr>
      <p:guideLst>
        <p:guide orient="horz" pos="2160"/>
        <p:guide pos="372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5558" tIns="47779" rIns="95558" bIns="47779"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5558" tIns="47779" rIns="95558" bIns="47779" rtlCol="0"/>
          <a:lstStyle>
            <a:lvl1pPr algn="r">
              <a:defRPr sz="1200"/>
            </a:lvl1pPr>
          </a:lstStyle>
          <a:p>
            <a:fld id="{21E88448-55CC-412E-9327-69495F9BA4C0}" type="datetimeFigureOut">
              <a:rPr lang="fr-FR" smtClean="0"/>
              <a:t>22/11/2017</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5558" tIns="47779" rIns="95558" bIns="47779" rtlCol="0" anchor="ctr"/>
          <a:lstStyle/>
          <a:p>
            <a:endParaRPr lang="fr-FR"/>
          </a:p>
        </p:txBody>
      </p:sp>
      <p:sp>
        <p:nvSpPr>
          <p:cNvPr id="5" name="Espace réservé des commentaires 4"/>
          <p:cNvSpPr>
            <a:spLocks noGrp="1"/>
          </p:cNvSpPr>
          <p:nvPr>
            <p:ph type="body" sz="quarter" idx="3"/>
          </p:nvPr>
        </p:nvSpPr>
        <p:spPr>
          <a:xfrm>
            <a:off x="679768" y="4715154"/>
            <a:ext cx="5438140" cy="4466987"/>
          </a:xfrm>
          <a:prstGeom prst="rect">
            <a:avLst/>
          </a:prstGeom>
        </p:spPr>
        <p:txBody>
          <a:bodyPr vert="horz" lIns="95558" tIns="47779" rIns="95558" bIns="4777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5558" tIns="47779" rIns="95558" bIns="4777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5558" tIns="47779" rIns="95558" bIns="47779" rtlCol="0" anchor="b"/>
          <a:lstStyle>
            <a:lvl1pPr algn="r">
              <a:defRPr sz="1200"/>
            </a:lvl1pPr>
          </a:lstStyle>
          <a:p>
            <a:fld id="{136E24F1-F2F8-450D-94EA-1CB434EAA4D0}" type="slidenum">
              <a:rPr lang="fr-FR" smtClean="0"/>
              <a:t>‹N°›</a:t>
            </a:fld>
            <a:endParaRPr lang="fr-FR"/>
          </a:p>
        </p:txBody>
      </p:sp>
    </p:spTree>
    <p:extLst>
      <p:ext uri="{BB962C8B-B14F-4D97-AF65-F5344CB8AC3E}">
        <p14:creationId xmlns:p14="http://schemas.microsoft.com/office/powerpoint/2010/main" val="337624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defTabSz="629747">
              <a:defRPr/>
            </a:pPr>
            <a:fld id="{DDDE0FDD-DA08-4419-B2FA-AD611A213022}" type="slidenum">
              <a:rPr lang="fr-FR" kern="0">
                <a:solidFill>
                  <a:sysClr val="windowText" lastClr="000000"/>
                </a:solidFill>
              </a:rPr>
              <a:pPr defTabSz="629747">
                <a:defRPr/>
              </a:pPr>
              <a:t>2</a:t>
            </a:fld>
            <a:endParaRPr lang="fr-FR" kern="0">
              <a:solidFill>
                <a:sysClr val="windowText" lastClr="000000"/>
              </a:solidFill>
            </a:endParaRPr>
          </a:p>
        </p:txBody>
      </p:sp>
    </p:spTree>
    <p:extLst>
      <p:ext uri="{BB962C8B-B14F-4D97-AF65-F5344CB8AC3E}">
        <p14:creationId xmlns:p14="http://schemas.microsoft.com/office/powerpoint/2010/main" val="1393665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defTabSz="629747">
              <a:defRPr/>
            </a:pPr>
            <a:fld id="{DDDE0FDD-DA08-4419-B2FA-AD611A213022}" type="slidenum">
              <a:rPr lang="fr-FR" kern="0">
                <a:solidFill>
                  <a:sysClr val="windowText" lastClr="000000"/>
                </a:solidFill>
              </a:rPr>
              <a:pPr defTabSz="629747">
                <a:defRPr/>
              </a:pPr>
              <a:t>6</a:t>
            </a:fld>
            <a:endParaRPr lang="fr-FR" kern="0">
              <a:solidFill>
                <a:sysClr val="windowText" lastClr="000000"/>
              </a:solidFill>
            </a:endParaRPr>
          </a:p>
        </p:txBody>
      </p:sp>
    </p:spTree>
    <p:extLst>
      <p:ext uri="{BB962C8B-B14F-4D97-AF65-F5344CB8AC3E}">
        <p14:creationId xmlns:p14="http://schemas.microsoft.com/office/powerpoint/2010/main" val="119125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defTabSz="629747">
              <a:defRPr/>
            </a:pPr>
            <a:fld id="{DDDE0FDD-DA08-4419-B2FA-AD611A213022}" type="slidenum">
              <a:rPr lang="fr-FR" kern="0">
                <a:solidFill>
                  <a:sysClr val="windowText" lastClr="000000"/>
                </a:solidFill>
              </a:rPr>
              <a:pPr defTabSz="629747">
                <a:defRPr/>
              </a:pPr>
              <a:t>9</a:t>
            </a:fld>
            <a:endParaRPr lang="fr-FR" kern="0">
              <a:solidFill>
                <a:sysClr val="windowText" lastClr="000000"/>
              </a:solidFill>
            </a:endParaRPr>
          </a:p>
        </p:txBody>
      </p:sp>
    </p:spTree>
    <p:extLst>
      <p:ext uri="{BB962C8B-B14F-4D97-AF65-F5344CB8AC3E}">
        <p14:creationId xmlns:p14="http://schemas.microsoft.com/office/powerpoint/2010/main" val="2930125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B57BAE1-AE92-4E6D-83EE-F6A973D72BCB}" type="slidenum">
              <a:rPr lang="fr-FR" smtClean="0"/>
              <a:t>‹N°›</a:t>
            </a:fld>
            <a:endParaRPr lang="fr-FR" dirty="0"/>
          </a:p>
        </p:txBody>
      </p:sp>
    </p:spTree>
    <p:extLst>
      <p:ext uri="{BB962C8B-B14F-4D97-AF65-F5344CB8AC3E}">
        <p14:creationId xmlns:p14="http://schemas.microsoft.com/office/powerpoint/2010/main" val="287784072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B57BAE1-AE92-4E6D-83EE-F6A973D72BCB}" type="slidenum">
              <a:rPr lang="fr-FR" smtClean="0"/>
              <a:t>‹N°›</a:t>
            </a:fld>
            <a:endParaRPr lang="fr-FR" dirty="0"/>
          </a:p>
        </p:txBody>
      </p:sp>
    </p:spTree>
    <p:extLst>
      <p:ext uri="{BB962C8B-B14F-4D97-AF65-F5344CB8AC3E}">
        <p14:creationId xmlns:p14="http://schemas.microsoft.com/office/powerpoint/2010/main" val="90281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B57BAE1-AE92-4E6D-83EE-F6A973D72BCB}" type="slidenum">
              <a:rPr lang="fr-FR" smtClean="0"/>
              <a:t>‹N°›</a:t>
            </a:fld>
            <a:endParaRPr lang="fr-FR" dirty="0"/>
          </a:p>
        </p:txBody>
      </p:sp>
    </p:spTree>
    <p:extLst>
      <p:ext uri="{BB962C8B-B14F-4D97-AF65-F5344CB8AC3E}">
        <p14:creationId xmlns:p14="http://schemas.microsoft.com/office/powerpoint/2010/main" val="2340603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sur fond vert">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hasCustomPrompt="1"/>
          </p:nvPr>
        </p:nvSpPr>
        <p:spPr>
          <a:xfrm>
            <a:off x="1546655" y="2766219"/>
            <a:ext cx="10515600" cy="1325563"/>
          </a:xfrm>
        </p:spPr>
        <p:txBody>
          <a:bodyPr>
            <a:normAutofit/>
          </a:bodyPr>
          <a:lstStyle>
            <a:lvl1pPr>
              <a:defRPr sz="3200" b="1" baseline="0">
                <a:solidFill>
                  <a:schemeClr val="bg1"/>
                </a:solidFill>
                <a:latin typeface="Arial" panose="020B0604020202020204" pitchFamily="34" charset="0"/>
                <a:cs typeface="Arial" panose="020B0604020202020204" pitchFamily="34" charset="0"/>
              </a:defRPr>
            </a:lvl1pPr>
          </a:lstStyle>
          <a:p>
            <a:r>
              <a:rPr lang="fr-FR" dirty="0"/>
              <a:t>Titre sur fond vert</a:t>
            </a:r>
            <a:endParaRPr lang="en-US" dirty="0"/>
          </a:p>
        </p:txBody>
      </p:sp>
      <p:sp>
        <p:nvSpPr>
          <p:cNvPr id="9" name="Espace réservé du numéro de diapositive 8"/>
          <p:cNvSpPr>
            <a:spLocks noGrp="1"/>
          </p:cNvSpPr>
          <p:nvPr>
            <p:ph type="sldNum" sz="quarter" idx="12"/>
          </p:nvPr>
        </p:nvSpPr>
        <p:spPr>
          <a:xfrm>
            <a:off x="8610600" y="6541707"/>
            <a:ext cx="2743200" cy="365125"/>
          </a:xfrm>
        </p:spPr>
        <p:txBody>
          <a:bodyPr/>
          <a:lstStyle>
            <a:lvl1pPr>
              <a:defRPr>
                <a:solidFill>
                  <a:schemeClr val="bg1"/>
                </a:solidFill>
              </a:defRPr>
            </a:lvl1pPr>
          </a:lstStyle>
          <a:p>
            <a:fld id="{1B57BAE1-AE92-4E6D-83EE-F6A973D72BCB}" type="slidenum">
              <a:rPr lang="fr-FR" smtClean="0"/>
              <a:pPr/>
              <a:t>‹N°›</a:t>
            </a:fld>
            <a:endParaRPr lang="fr-FR" dirty="0"/>
          </a:p>
        </p:txBody>
      </p:sp>
      <p:sp>
        <p:nvSpPr>
          <p:cNvPr id="10" name="Date Placeholder 3"/>
          <p:cNvSpPr>
            <a:spLocks noGrp="1"/>
          </p:cNvSpPr>
          <p:nvPr>
            <p:ph type="dt" sz="half" idx="2"/>
          </p:nvPr>
        </p:nvSpPr>
        <p:spPr>
          <a:xfrm>
            <a:off x="838200" y="6560754"/>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fr-FR" dirty="0"/>
          </a:p>
        </p:txBody>
      </p:sp>
      <p:sp>
        <p:nvSpPr>
          <p:cNvPr id="11" name="Footer Placeholder 4"/>
          <p:cNvSpPr>
            <a:spLocks noGrp="1"/>
          </p:cNvSpPr>
          <p:nvPr>
            <p:ph type="ftr" sz="quarter" idx="3"/>
          </p:nvPr>
        </p:nvSpPr>
        <p:spPr>
          <a:xfrm>
            <a:off x="4038600" y="6560754"/>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fr-FR" dirty="0"/>
          </a:p>
        </p:txBody>
      </p:sp>
    </p:spTree>
    <p:extLst>
      <p:ext uri="{BB962C8B-B14F-4D97-AF65-F5344CB8AC3E}">
        <p14:creationId xmlns:p14="http://schemas.microsoft.com/office/powerpoint/2010/main" val="78689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 Titre sur fond blanc">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46655" y="2766219"/>
            <a:ext cx="10515600" cy="1325563"/>
          </a:xfrm>
        </p:spPr>
        <p:txBody>
          <a:bodyPr>
            <a:normAutofit/>
          </a:bodyPr>
          <a:lstStyle>
            <a:lvl1pPr>
              <a:defRPr sz="3200" b="1" baseline="0">
                <a:solidFill>
                  <a:srgbClr val="00577D"/>
                </a:solidFill>
                <a:latin typeface="Arial" panose="020B0604020202020204" pitchFamily="34" charset="0"/>
                <a:cs typeface="Arial" panose="020B0604020202020204" pitchFamily="34" charset="0"/>
              </a:defRPr>
            </a:lvl1pPr>
          </a:lstStyle>
          <a:p>
            <a:r>
              <a:rPr lang="en-US" dirty="0" err="1"/>
              <a:t>Titre</a:t>
            </a:r>
            <a:r>
              <a:rPr lang="en-US" dirty="0"/>
              <a:t> </a:t>
            </a:r>
            <a:r>
              <a:rPr lang="en-US" dirty="0" err="1"/>
              <a:t>sur</a:t>
            </a:r>
            <a:r>
              <a:rPr lang="en-US" dirty="0"/>
              <a:t> fond blanc</a:t>
            </a:r>
          </a:p>
        </p:txBody>
      </p:sp>
      <p:sp>
        <p:nvSpPr>
          <p:cNvPr id="9" name="Espace réservé du numéro de diapositive 8"/>
          <p:cNvSpPr>
            <a:spLocks noGrp="1"/>
          </p:cNvSpPr>
          <p:nvPr>
            <p:ph type="sldNum" sz="quarter" idx="12"/>
          </p:nvPr>
        </p:nvSpPr>
        <p:spPr>
          <a:xfrm>
            <a:off x="8610600" y="6541707"/>
            <a:ext cx="2743200" cy="365125"/>
          </a:xfrm>
        </p:spPr>
        <p:txBody>
          <a:bodyPr/>
          <a:lstStyle>
            <a:lvl1pPr>
              <a:defRPr>
                <a:solidFill>
                  <a:schemeClr val="bg1"/>
                </a:solidFill>
              </a:defRPr>
            </a:lvl1pPr>
          </a:lstStyle>
          <a:p>
            <a:fld id="{1B57BAE1-AE92-4E6D-83EE-F6A973D72BCB}" type="slidenum">
              <a:rPr lang="fr-FR" smtClean="0"/>
              <a:pPr/>
              <a:t>‹N°›</a:t>
            </a:fld>
            <a:endParaRPr lang="fr-FR" dirty="0"/>
          </a:p>
        </p:txBody>
      </p:sp>
      <p:sp>
        <p:nvSpPr>
          <p:cNvPr id="5" name="Date Placeholder 3"/>
          <p:cNvSpPr>
            <a:spLocks noGrp="1"/>
          </p:cNvSpPr>
          <p:nvPr>
            <p:ph type="dt" sz="half" idx="2"/>
          </p:nvPr>
        </p:nvSpPr>
        <p:spPr>
          <a:xfrm>
            <a:off x="838200" y="6560754"/>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fr-FR" dirty="0"/>
          </a:p>
        </p:txBody>
      </p:sp>
      <p:sp>
        <p:nvSpPr>
          <p:cNvPr id="6" name="Footer Placeholder 4"/>
          <p:cNvSpPr>
            <a:spLocks noGrp="1"/>
          </p:cNvSpPr>
          <p:nvPr>
            <p:ph type="ftr" sz="quarter" idx="3"/>
          </p:nvPr>
        </p:nvSpPr>
        <p:spPr>
          <a:xfrm>
            <a:off x="4038600" y="6560754"/>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fr-FR" dirty="0"/>
          </a:p>
        </p:txBody>
      </p:sp>
    </p:spTree>
    <p:extLst>
      <p:ext uri="{BB962C8B-B14F-4D97-AF65-F5344CB8AC3E}">
        <p14:creationId xmlns:p14="http://schemas.microsoft.com/office/powerpoint/2010/main" val="1891703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Page de Garde">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524000" y="1051055"/>
            <a:ext cx="10363200" cy="2387600"/>
          </a:xfrm>
        </p:spPr>
        <p:txBody>
          <a:bodyPr anchor="b">
            <a:normAutofit/>
          </a:bodyPr>
          <a:lstStyle>
            <a:lvl1pPr algn="l">
              <a:defRPr sz="4400" baseline="0">
                <a:solidFill>
                  <a:schemeClr val="bg1"/>
                </a:solidFill>
                <a:latin typeface="Arial" panose="020B0604020202020204" pitchFamily="34" charset="0"/>
                <a:cs typeface="Arial" panose="020B0604020202020204" pitchFamily="34" charset="0"/>
              </a:defRPr>
            </a:lvl1pPr>
          </a:lstStyle>
          <a:p>
            <a:r>
              <a:rPr lang="fr-FR" dirty="0"/>
              <a:t>Page de garde</a:t>
            </a:r>
          </a:p>
        </p:txBody>
      </p:sp>
      <p:sp>
        <p:nvSpPr>
          <p:cNvPr id="3" name="Subtitle 2"/>
          <p:cNvSpPr>
            <a:spLocks noGrp="1"/>
          </p:cNvSpPr>
          <p:nvPr>
            <p:ph type="subTitle" idx="1" hasCustomPrompt="1"/>
          </p:nvPr>
        </p:nvSpPr>
        <p:spPr>
          <a:xfrm>
            <a:off x="1524000" y="3429000"/>
            <a:ext cx="9144000" cy="1655762"/>
          </a:xfrm>
        </p:spPr>
        <p:txBody>
          <a:bodyPr>
            <a:normAutofit/>
          </a:bodyPr>
          <a:lstStyle>
            <a:lvl1pPr marL="0" indent="0" algn="l">
              <a:buNone/>
              <a:defRPr sz="3600" baseline="0">
                <a:solidFill>
                  <a:srgbClr val="CBD3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Masque PowerPoint</a:t>
            </a:r>
            <a:endParaRPr lang="en-US" dirty="0"/>
          </a:p>
        </p:txBody>
      </p:sp>
    </p:spTree>
    <p:extLst>
      <p:ext uri="{BB962C8B-B14F-4D97-AF65-F5344CB8AC3E}">
        <p14:creationId xmlns:p14="http://schemas.microsoft.com/office/powerpoint/2010/main" val="3148762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Titre sur fond blanc">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46655" y="2766219"/>
            <a:ext cx="10515600" cy="1325563"/>
          </a:xfrm>
        </p:spPr>
        <p:txBody>
          <a:bodyPr>
            <a:normAutofit/>
          </a:bodyPr>
          <a:lstStyle>
            <a:lvl1pPr>
              <a:defRPr sz="3200" b="1" baseline="0">
                <a:solidFill>
                  <a:srgbClr val="00577D"/>
                </a:solidFill>
                <a:latin typeface="Arial" panose="020B0604020202020204" pitchFamily="34" charset="0"/>
                <a:cs typeface="Arial" panose="020B0604020202020204" pitchFamily="34" charset="0"/>
              </a:defRPr>
            </a:lvl1pPr>
          </a:lstStyle>
          <a:p>
            <a:r>
              <a:rPr lang="en-US" dirty="0" err="1"/>
              <a:t>Titre</a:t>
            </a:r>
            <a:r>
              <a:rPr lang="en-US" dirty="0"/>
              <a:t> </a:t>
            </a:r>
            <a:r>
              <a:rPr lang="en-US" dirty="0" err="1"/>
              <a:t>sur</a:t>
            </a:r>
            <a:r>
              <a:rPr lang="en-US" dirty="0"/>
              <a:t> fond blanc</a:t>
            </a:r>
          </a:p>
        </p:txBody>
      </p:sp>
      <p:sp>
        <p:nvSpPr>
          <p:cNvPr id="9" name="Espace réservé du numéro de diapositive 8"/>
          <p:cNvSpPr>
            <a:spLocks noGrp="1"/>
          </p:cNvSpPr>
          <p:nvPr>
            <p:ph type="sldNum" sz="quarter" idx="12"/>
          </p:nvPr>
        </p:nvSpPr>
        <p:spPr>
          <a:xfrm>
            <a:off x="8610600" y="6541707"/>
            <a:ext cx="2743200" cy="365125"/>
          </a:xfrm>
        </p:spPr>
        <p:txBody>
          <a:bodyPr/>
          <a:lstStyle>
            <a:lvl1pPr>
              <a:defRPr>
                <a:solidFill>
                  <a:schemeClr val="bg1"/>
                </a:solidFill>
              </a:defRPr>
            </a:lvl1pPr>
          </a:lstStyle>
          <a:p>
            <a:fld id="{1B57BAE1-AE92-4E6D-83EE-F6A973D72BCB}" type="slidenum">
              <a:rPr lang="fr-FR" smtClean="0"/>
              <a:pPr/>
              <a:t>‹N°›</a:t>
            </a:fld>
            <a:endParaRPr lang="fr-FR" dirty="0"/>
          </a:p>
        </p:txBody>
      </p:sp>
      <p:sp>
        <p:nvSpPr>
          <p:cNvPr id="5" name="Date Placeholder 3"/>
          <p:cNvSpPr>
            <a:spLocks noGrp="1"/>
          </p:cNvSpPr>
          <p:nvPr>
            <p:ph type="dt" sz="half" idx="2"/>
          </p:nvPr>
        </p:nvSpPr>
        <p:spPr>
          <a:xfrm>
            <a:off x="838200" y="6560754"/>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fr-FR"/>
          </a:p>
        </p:txBody>
      </p:sp>
      <p:sp>
        <p:nvSpPr>
          <p:cNvPr id="6" name="Footer Placeholder 4"/>
          <p:cNvSpPr>
            <a:spLocks noGrp="1"/>
          </p:cNvSpPr>
          <p:nvPr>
            <p:ph type="ftr" sz="quarter" idx="3"/>
          </p:nvPr>
        </p:nvSpPr>
        <p:spPr>
          <a:xfrm>
            <a:off x="4038600" y="6560754"/>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fr-FR"/>
              <a:t>K-K5_Trajectoire lot 1_court terme_2017_v0.1</a:t>
            </a:r>
          </a:p>
        </p:txBody>
      </p:sp>
    </p:spTree>
    <p:extLst>
      <p:ext uri="{BB962C8B-B14F-4D97-AF65-F5344CB8AC3E}">
        <p14:creationId xmlns:p14="http://schemas.microsoft.com/office/powerpoint/2010/main" val="3661443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sur fond vert">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hasCustomPrompt="1"/>
          </p:nvPr>
        </p:nvSpPr>
        <p:spPr>
          <a:xfrm>
            <a:off x="1546655" y="2766219"/>
            <a:ext cx="10515600" cy="1325563"/>
          </a:xfrm>
        </p:spPr>
        <p:txBody>
          <a:bodyPr>
            <a:normAutofit/>
          </a:bodyPr>
          <a:lstStyle>
            <a:lvl1pPr>
              <a:defRPr sz="3200" b="1" baseline="0">
                <a:solidFill>
                  <a:schemeClr val="bg1"/>
                </a:solidFill>
                <a:latin typeface="Arial" panose="020B0604020202020204" pitchFamily="34" charset="0"/>
                <a:cs typeface="Arial" panose="020B0604020202020204" pitchFamily="34" charset="0"/>
              </a:defRPr>
            </a:lvl1pPr>
          </a:lstStyle>
          <a:p>
            <a:r>
              <a:rPr lang="fr-FR" dirty="0"/>
              <a:t>Titre sur fond vert</a:t>
            </a:r>
            <a:endParaRPr lang="en-US" dirty="0"/>
          </a:p>
        </p:txBody>
      </p:sp>
      <p:sp>
        <p:nvSpPr>
          <p:cNvPr id="9" name="Espace réservé du numéro de diapositive 8"/>
          <p:cNvSpPr>
            <a:spLocks noGrp="1"/>
          </p:cNvSpPr>
          <p:nvPr>
            <p:ph type="sldNum" sz="quarter" idx="12"/>
          </p:nvPr>
        </p:nvSpPr>
        <p:spPr>
          <a:xfrm>
            <a:off x="8610600" y="6541707"/>
            <a:ext cx="2743200" cy="365125"/>
          </a:xfrm>
        </p:spPr>
        <p:txBody>
          <a:bodyPr/>
          <a:lstStyle>
            <a:lvl1pPr>
              <a:defRPr>
                <a:solidFill>
                  <a:schemeClr val="bg1"/>
                </a:solidFill>
              </a:defRPr>
            </a:lvl1pPr>
          </a:lstStyle>
          <a:p>
            <a:fld id="{1B57BAE1-AE92-4E6D-83EE-F6A973D72BCB}" type="slidenum">
              <a:rPr lang="fr-FR" smtClean="0"/>
              <a:pPr/>
              <a:t>‹N°›</a:t>
            </a:fld>
            <a:endParaRPr lang="fr-FR" dirty="0"/>
          </a:p>
        </p:txBody>
      </p:sp>
      <p:sp>
        <p:nvSpPr>
          <p:cNvPr id="10" name="Date Placeholder 3"/>
          <p:cNvSpPr>
            <a:spLocks noGrp="1"/>
          </p:cNvSpPr>
          <p:nvPr>
            <p:ph type="dt" sz="half" idx="2"/>
          </p:nvPr>
        </p:nvSpPr>
        <p:spPr>
          <a:xfrm>
            <a:off x="838200" y="6560754"/>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fr-FR"/>
          </a:p>
        </p:txBody>
      </p:sp>
      <p:sp>
        <p:nvSpPr>
          <p:cNvPr id="11" name="Footer Placeholder 4"/>
          <p:cNvSpPr>
            <a:spLocks noGrp="1"/>
          </p:cNvSpPr>
          <p:nvPr>
            <p:ph type="ftr" sz="quarter" idx="3"/>
          </p:nvPr>
        </p:nvSpPr>
        <p:spPr>
          <a:xfrm>
            <a:off x="4038600" y="6560754"/>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fr-FR"/>
              <a:t>K-K5_Trajectoire lot 1_court terme_2017_v0.1</a:t>
            </a:r>
          </a:p>
        </p:txBody>
      </p:sp>
    </p:spTree>
    <p:extLst>
      <p:ext uri="{BB962C8B-B14F-4D97-AF65-F5344CB8AC3E}">
        <p14:creationId xmlns:p14="http://schemas.microsoft.com/office/powerpoint/2010/main" val="145178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3" name="Image 2"/>
          <p:cNvPicPr>
            <a:picLocks noChangeAspect="1"/>
          </p:cNvPicPr>
          <p:nvPr userDrawn="1"/>
        </p:nvPicPr>
        <p:blipFill rotWithShape="1">
          <a:blip r:embed="rId2">
            <a:extLst>
              <a:ext uri="{28A0092B-C50C-407E-A947-70E740481C1C}">
                <a14:useLocalDpi xmlns:a14="http://schemas.microsoft.com/office/drawing/2010/main" val="0"/>
              </a:ext>
            </a:extLst>
          </a:blip>
          <a:srcRect t="13209" b="77531"/>
          <a:stretch/>
        </p:blipFill>
        <p:spPr>
          <a:xfrm>
            <a:off x="1" y="465661"/>
            <a:ext cx="12192000" cy="634999"/>
          </a:xfrm>
          <a:prstGeom prst="rect">
            <a:avLst/>
          </a:prstGeom>
        </p:spPr>
      </p:pic>
      <p:pic>
        <p:nvPicPr>
          <p:cNvPr id="8" name="Image 7"/>
          <p:cNvPicPr>
            <a:picLocks noChangeAspect="1"/>
          </p:cNvPicPr>
          <p:nvPr userDrawn="1"/>
        </p:nvPicPr>
        <p:blipFill rotWithShape="1">
          <a:blip r:embed="rId3">
            <a:extLst>
              <a:ext uri="{28A0092B-C50C-407E-A947-70E740481C1C}">
                <a14:useLocalDpi xmlns:a14="http://schemas.microsoft.com/office/drawing/2010/main" val="0"/>
              </a:ext>
            </a:extLst>
          </a:blip>
          <a:srcRect l="72778" t="89259"/>
          <a:stretch/>
        </p:blipFill>
        <p:spPr>
          <a:xfrm>
            <a:off x="8873067" y="6121400"/>
            <a:ext cx="3318933" cy="736600"/>
          </a:xfrm>
          <a:prstGeom prst="rect">
            <a:avLst/>
          </a:prstGeom>
        </p:spPr>
      </p:pic>
      <p:sp>
        <p:nvSpPr>
          <p:cNvPr id="2" name="Title 1"/>
          <p:cNvSpPr>
            <a:spLocks noGrp="1"/>
          </p:cNvSpPr>
          <p:nvPr>
            <p:ph type="title" hasCustomPrompt="1"/>
          </p:nvPr>
        </p:nvSpPr>
        <p:spPr>
          <a:xfrm>
            <a:off x="838200" y="84670"/>
            <a:ext cx="10515600" cy="675130"/>
          </a:xfrm>
        </p:spPr>
        <p:txBody>
          <a:bodyPr>
            <a:normAutofit/>
          </a:bodyPr>
          <a:lstStyle>
            <a:lvl1pPr>
              <a:defRPr sz="2400" b="1" baseline="0">
                <a:solidFill>
                  <a:srgbClr val="00577D"/>
                </a:solidFill>
                <a:latin typeface="Arial" panose="020B0604020202020204" pitchFamily="34" charset="0"/>
                <a:cs typeface="Arial" panose="020B0604020202020204" pitchFamily="34" charset="0"/>
              </a:defRPr>
            </a:lvl1pPr>
          </a:lstStyle>
          <a:p>
            <a:r>
              <a:rPr lang="fr-FR" dirty="0"/>
              <a:t>Titre de la page</a:t>
            </a:r>
            <a:endParaRPr lang="en-US" dirty="0"/>
          </a:p>
        </p:txBody>
      </p:sp>
      <p:sp>
        <p:nvSpPr>
          <p:cNvPr id="4" name="Content Placeholder 3"/>
          <p:cNvSpPr>
            <a:spLocks noGrp="1"/>
          </p:cNvSpPr>
          <p:nvPr>
            <p:ph sz="half" idx="2"/>
          </p:nvPr>
        </p:nvSpPr>
        <p:spPr>
          <a:xfrm>
            <a:off x="838200" y="1158427"/>
            <a:ext cx="10439400" cy="4351338"/>
          </a:xfrm>
        </p:spPr>
        <p:txBody>
          <a:bodyPr>
            <a:normAutofit/>
          </a:bodyPr>
          <a:lstStyle>
            <a:lvl1pPr marL="0" indent="0">
              <a:buNone/>
              <a:defRPr sz="2800" baseline="0">
                <a:solidFill>
                  <a:srgbClr val="00577D"/>
                </a:solidFill>
                <a:latin typeface="Arial" panose="020B0604020202020204" pitchFamily="34" charset="0"/>
                <a:cs typeface="Arial" panose="020B0604020202020204" pitchFamily="34" charset="0"/>
              </a:defRPr>
            </a:lvl1pPr>
            <a:lvl2pPr marL="457200" indent="0">
              <a:buNone/>
              <a:defRPr sz="2400" baseline="0">
                <a:solidFill>
                  <a:srgbClr val="00577D"/>
                </a:solidFill>
                <a:latin typeface="Arial" panose="020B0604020202020204" pitchFamily="34" charset="0"/>
                <a:cs typeface="Arial" panose="020B0604020202020204" pitchFamily="34" charset="0"/>
              </a:defRPr>
            </a:lvl2pPr>
            <a:lvl3pPr marL="914400" indent="0">
              <a:buNone/>
              <a:defRPr sz="2000" baseline="0">
                <a:solidFill>
                  <a:srgbClr val="00577D"/>
                </a:solidFill>
                <a:latin typeface="Arial" panose="020B0604020202020204" pitchFamily="34" charset="0"/>
                <a:cs typeface="Arial" panose="020B0604020202020204" pitchFamily="34" charset="0"/>
              </a:defRPr>
            </a:lvl3pPr>
            <a:lvl4pPr marL="1371600" indent="0">
              <a:buNone/>
              <a:defRPr sz="1800" baseline="0">
                <a:solidFill>
                  <a:srgbClr val="00577D"/>
                </a:solidFill>
                <a:latin typeface="Arial" panose="020B0604020202020204" pitchFamily="34" charset="0"/>
                <a:cs typeface="Arial" panose="020B0604020202020204" pitchFamily="34" charset="0"/>
              </a:defRPr>
            </a:lvl4pPr>
            <a:lvl5pPr marL="1828800" indent="0">
              <a:buNone/>
              <a:defRPr sz="1800" baseline="0">
                <a:solidFill>
                  <a:srgbClr val="00577D"/>
                </a:solidFill>
                <a:latin typeface="Arial" panose="020B0604020202020204" pitchFamily="34" charset="0"/>
                <a:cs typeface="Arial" panose="020B0604020202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Espace réservé du numéro de diapositive 6"/>
          <p:cNvSpPr>
            <a:spLocks noGrp="1"/>
          </p:cNvSpPr>
          <p:nvPr>
            <p:ph type="sldNum" sz="quarter" idx="12"/>
          </p:nvPr>
        </p:nvSpPr>
        <p:spPr>
          <a:xfrm>
            <a:off x="8633172" y="6545085"/>
            <a:ext cx="2743200" cy="365125"/>
          </a:xfrm>
        </p:spPr>
        <p:txBody>
          <a:bodyPr/>
          <a:lstStyle/>
          <a:p>
            <a:fld id="{1B57BAE1-AE92-4E6D-83EE-F6A973D72BCB}" type="slidenum">
              <a:rPr lang="fr-FR" smtClean="0"/>
              <a:t>‹N°›</a:t>
            </a:fld>
            <a:endParaRPr lang="fr-FR"/>
          </a:p>
        </p:txBody>
      </p:sp>
      <p:sp>
        <p:nvSpPr>
          <p:cNvPr id="9" name="Date Placeholder 6"/>
          <p:cNvSpPr>
            <a:spLocks noGrp="1"/>
          </p:cNvSpPr>
          <p:nvPr>
            <p:ph type="dt" sz="half" idx="10"/>
          </p:nvPr>
        </p:nvSpPr>
        <p:spPr>
          <a:xfrm>
            <a:off x="838200" y="6560754"/>
            <a:ext cx="2743200" cy="365125"/>
          </a:xfrm>
        </p:spPr>
        <p:txBody>
          <a:bodyPr/>
          <a:lstStyle/>
          <a:p>
            <a:endParaRPr lang="fr-FR" dirty="0"/>
          </a:p>
        </p:txBody>
      </p:sp>
      <p:sp>
        <p:nvSpPr>
          <p:cNvPr id="10" name="Footer Placeholder 7"/>
          <p:cNvSpPr>
            <a:spLocks noGrp="1"/>
          </p:cNvSpPr>
          <p:nvPr>
            <p:ph type="ftr" sz="quarter" idx="11"/>
          </p:nvPr>
        </p:nvSpPr>
        <p:spPr>
          <a:xfrm>
            <a:off x="4038600" y="6560754"/>
            <a:ext cx="4114800" cy="365125"/>
          </a:xfrm>
        </p:spPr>
        <p:txBody>
          <a:bodyPr/>
          <a:lstStyle/>
          <a:p>
            <a:r>
              <a:rPr lang="fr-FR"/>
              <a:t>K-K5_Trajectoire lot 1_court terme_2017_v0.1</a:t>
            </a:r>
          </a:p>
        </p:txBody>
      </p:sp>
    </p:spTree>
    <p:extLst>
      <p:ext uri="{BB962C8B-B14F-4D97-AF65-F5344CB8AC3E}">
        <p14:creationId xmlns:p14="http://schemas.microsoft.com/office/powerpoint/2010/main" val="501528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839789"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1"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Espace réservé du numéro de diapositive 6"/>
          <p:cNvSpPr>
            <a:spLocks noGrp="1"/>
          </p:cNvSpPr>
          <p:nvPr>
            <p:ph type="sldNum" sz="quarter" idx="12"/>
          </p:nvPr>
        </p:nvSpPr>
        <p:spPr>
          <a:xfrm>
            <a:off x="8633172" y="6545085"/>
            <a:ext cx="2743200" cy="365125"/>
          </a:xfrm>
        </p:spPr>
        <p:txBody>
          <a:bodyPr/>
          <a:lstStyle/>
          <a:p>
            <a:fld id="{1B57BAE1-AE92-4E6D-83EE-F6A973D72BCB}" type="slidenum">
              <a:rPr lang="fr-FR" smtClean="0"/>
              <a:t>‹N°›</a:t>
            </a:fld>
            <a:endParaRPr lang="fr-FR"/>
          </a:p>
        </p:txBody>
      </p:sp>
      <p:sp>
        <p:nvSpPr>
          <p:cNvPr id="11" name="Date Placeholder 6"/>
          <p:cNvSpPr>
            <a:spLocks noGrp="1"/>
          </p:cNvSpPr>
          <p:nvPr>
            <p:ph type="dt" sz="half" idx="10"/>
          </p:nvPr>
        </p:nvSpPr>
        <p:spPr>
          <a:xfrm>
            <a:off x="838200" y="6560754"/>
            <a:ext cx="2743200" cy="365125"/>
          </a:xfrm>
        </p:spPr>
        <p:txBody>
          <a:bodyPr/>
          <a:lstStyle/>
          <a:p>
            <a:endParaRPr lang="fr-FR" dirty="0"/>
          </a:p>
        </p:txBody>
      </p:sp>
      <p:sp>
        <p:nvSpPr>
          <p:cNvPr id="12" name="Footer Placeholder 7"/>
          <p:cNvSpPr>
            <a:spLocks noGrp="1"/>
          </p:cNvSpPr>
          <p:nvPr>
            <p:ph type="ftr" sz="quarter" idx="11"/>
          </p:nvPr>
        </p:nvSpPr>
        <p:spPr>
          <a:xfrm>
            <a:off x="4038600" y="6560754"/>
            <a:ext cx="4114800" cy="365125"/>
          </a:xfrm>
        </p:spPr>
        <p:txBody>
          <a:bodyPr/>
          <a:lstStyle/>
          <a:p>
            <a:r>
              <a:rPr lang="fr-FR"/>
              <a:t>K-K5_Trajectoire lot 1_court terme_2017_v0.1</a:t>
            </a:r>
          </a:p>
        </p:txBody>
      </p:sp>
    </p:spTree>
    <p:extLst>
      <p:ext uri="{BB962C8B-B14F-4D97-AF65-F5344CB8AC3E}">
        <p14:creationId xmlns:p14="http://schemas.microsoft.com/office/powerpoint/2010/main" val="2630237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6" name="Espace réservé du numéro de diapositive 6"/>
          <p:cNvSpPr>
            <a:spLocks noGrp="1"/>
          </p:cNvSpPr>
          <p:nvPr>
            <p:ph type="sldNum" sz="quarter" idx="12"/>
          </p:nvPr>
        </p:nvSpPr>
        <p:spPr>
          <a:xfrm>
            <a:off x="8633172" y="6545085"/>
            <a:ext cx="2743200" cy="365125"/>
          </a:xfrm>
        </p:spPr>
        <p:txBody>
          <a:bodyPr/>
          <a:lstStyle/>
          <a:p>
            <a:fld id="{1B57BAE1-AE92-4E6D-83EE-F6A973D72BCB}" type="slidenum">
              <a:rPr lang="fr-FR" smtClean="0"/>
              <a:t>‹N°›</a:t>
            </a:fld>
            <a:endParaRPr lang="fr-FR"/>
          </a:p>
        </p:txBody>
      </p:sp>
      <p:sp>
        <p:nvSpPr>
          <p:cNvPr id="7" name="Date Placeholder 6"/>
          <p:cNvSpPr>
            <a:spLocks noGrp="1"/>
          </p:cNvSpPr>
          <p:nvPr>
            <p:ph type="dt" sz="half" idx="10"/>
          </p:nvPr>
        </p:nvSpPr>
        <p:spPr>
          <a:xfrm>
            <a:off x="838200" y="6560754"/>
            <a:ext cx="2743200" cy="365125"/>
          </a:xfrm>
        </p:spPr>
        <p:txBody>
          <a:bodyPr/>
          <a:lstStyle/>
          <a:p>
            <a:endParaRPr lang="fr-FR" dirty="0"/>
          </a:p>
        </p:txBody>
      </p:sp>
      <p:sp>
        <p:nvSpPr>
          <p:cNvPr id="8" name="Footer Placeholder 7"/>
          <p:cNvSpPr>
            <a:spLocks noGrp="1"/>
          </p:cNvSpPr>
          <p:nvPr>
            <p:ph type="ftr" sz="quarter" idx="11"/>
          </p:nvPr>
        </p:nvSpPr>
        <p:spPr>
          <a:xfrm>
            <a:off x="4038600" y="6560754"/>
            <a:ext cx="4114800" cy="365125"/>
          </a:xfrm>
        </p:spPr>
        <p:txBody>
          <a:bodyPr/>
          <a:lstStyle/>
          <a:p>
            <a:r>
              <a:rPr lang="fr-FR"/>
              <a:t>K-K5_Trajectoire lot 1_court terme_2017_v0.1</a:t>
            </a:r>
          </a:p>
        </p:txBody>
      </p:sp>
    </p:spTree>
    <p:extLst>
      <p:ext uri="{BB962C8B-B14F-4D97-AF65-F5344CB8AC3E}">
        <p14:creationId xmlns:p14="http://schemas.microsoft.com/office/powerpoint/2010/main" val="422899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B57BAE1-AE92-4E6D-83EE-F6A973D72BCB}" type="slidenum">
              <a:rPr lang="fr-FR" smtClean="0"/>
              <a:t>‹N°›</a:t>
            </a:fld>
            <a:endParaRPr lang="fr-FR" dirty="0"/>
          </a:p>
        </p:txBody>
      </p:sp>
    </p:spTree>
    <p:extLst>
      <p:ext uri="{BB962C8B-B14F-4D97-AF65-F5344CB8AC3E}">
        <p14:creationId xmlns:p14="http://schemas.microsoft.com/office/powerpoint/2010/main" val="162760705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u numéro de diapositive 6"/>
          <p:cNvSpPr>
            <a:spLocks noGrp="1"/>
          </p:cNvSpPr>
          <p:nvPr>
            <p:ph type="sldNum" sz="quarter" idx="12"/>
          </p:nvPr>
        </p:nvSpPr>
        <p:spPr>
          <a:xfrm>
            <a:off x="8633172" y="6545085"/>
            <a:ext cx="2743200" cy="365125"/>
          </a:xfrm>
        </p:spPr>
        <p:txBody>
          <a:bodyPr/>
          <a:lstStyle/>
          <a:p>
            <a:fld id="{1B57BAE1-AE92-4E6D-83EE-F6A973D72BCB}" type="slidenum">
              <a:rPr lang="fr-FR" smtClean="0"/>
              <a:t>‹N°›</a:t>
            </a:fld>
            <a:endParaRPr lang="fr-FR"/>
          </a:p>
        </p:txBody>
      </p:sp>
      <p:sp>
        <p:nvSpPr>
          <p:cNvPr id="6" name="Date Placeholder 6"/>
          <p:cNvSpPr>
            <a:spLocks noGrp="1"/>
          </p:cNvSpPr>
          <p:nvPr>
            <p:ph type="dt" sz="half" idx="10"/>
          </p:nvPr>
        </p:nvSpPr>
        <p:spPr>
          <a:xfrm>
            <a:off x="838200" y="6560754"/>
            <a:ext cx="2743200" cy="365125"/>
          </a:xfrm>
        </p:spPr>
        <p:txBody>
          <a:bodyPr/>
          <a:lstStyle/>
          <a:p>
            <a:endParaRPr lang="fr-FR" dirty="0"/>
          </a:p>
        </p:txBody>
      </p:sp>
      <p:sp>
        <p:nvSpPr>
          <p:cNvPr id="7" name="Footer Placeholder 7"/>
          <p:cNvSpPr>
            <a:spLocks noGrp="1"/>
          </p:cNvSpPr>
          <p:nvPr>
            <p:ph type="ftr" sz="quarter" idx="11"/>
          </p:nvPr>
        </p:nvSpPr>
        <p:spPr>
          <a:xfrm>
            <a:off x="4038600" y="6560754"/>
            <a:ext cx="4114800" cy="365125"/>
          </a:xfrm>
        </p:spPr>
        <p:txBody>
          <a:bodyPr/>
          <a:lstStyle/>
          <a:p>
            <a:r>
              <a:rPr lang="fr-FR"/>
              <a:t>K-K5_Trajectoire lot 1_court terme_2017_v0.1</a:t>
            </a:r>
          </a:p>
        </p:txBody>
      </p:sp>
    </p:spTree>
    <p:extLst>
      <p:ext uri="{BB962C8B-B14F-4D97-AF65-F5344CB8AC3E}">
        <p14:creationId xmlns:p14="http://schemas.microsoft.com/office/powerpoint/2010/main" val="1695497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8" name="Espace réservé du numéro de diapositive 6"/>
          <p:cNvSpPr>
            <a:spLocks noGrp="1"/>
          </p:cNvSpPr>
          <p:nvPr>
            <p:ph type="sldNum" sz="quarter" idx="12"/>
          </p:nvPr>
        </p:nvSpPr>
        <p:spPr>
          <a:xfrm>
            <a:off x="8633172" y="6545085"/>
            <a:ext cx="2743200" cy="365125"/>
          </a:xfrm>
        </p:spPr>
        <p:txBody>
          <a:bodyPr/>
          <a:lstStyle/>
          <a:p>
            <a:fld id="{1B57BAE1-AE92-4E6D-83EE-F6A973D72BCB}" type="slidenum">
              <a:rPr lang="fr-FR" smtClean="0"/>
              <a:t>‹N°›</a:t>
            </a:fld>
            <a:endParaRPr lang="fr-FR"/>
          </a:p>
        </p:txBody>
      </p:sp>
      <p:sp>
        <p:nvSpPr>
          <p:cNvPr id="9" name="Date Placeholder 6"/>
          <p:cNvSpPr>
            <a:spLocks noGrp="1"/>
          </p:cNvSpPr>
          <p:nvPr>
            <p:ph type="dt" sz="half" idx="10"/>
          </p:nvPr>
        </p:nvSpPr>
        <p:spPr>
          <a:xfrm>
            <a:off x="838200" y="6560754"/>
            <a:ext cx="2743200" cy="365125"/>
          </a:xfrm>
        </p:spPr>
        <p:txBody>
          <a:bodyPr/>
          <a:lstStyle/>
          <a:p>
            <a:endParaRPr lang="fr-FR" dirty="0"/>
          </a:p>
        </p:txBody>
      </p:sp>
      <p:sp>
        <p:nvSpPr>
          <p:cNvPr id="10" name="Footer Placeholder 7"/>
          <p:cNvSpPr>
            <a:spLocks noGrp="1"/>
          </p:cNvSpPr>
          <p:nvPr>
            <p:ph type="ftr" sz="quarter" idx="11"/>
          </p:nvPr>
        </p:nvSpPr>
        <p:spPr>
          <a:xfrm>
            <a:off x="4038600" y="6560754"/>
            <a:ext cx="4114800" cy="365125"/>
          </a:xfrm>
        </p:spPr>
        <p:txBody>
          <a:bodyPr/>
          <a:lstStyle/>
          <a:p>
            <a:r>
              <a:rPr lang="fr-FR"/>
              <a:t>K-K5_Trajectoire lot 1_court terme_2017_v0.1</a:t>
            </a:r>
          </a:p>
        </p:txBody>
      </p:sp>
    </p:spTree>
    <p:extLst>
      <p:ext uri="{BB962C8B-B14F-4D97-AF65-F5344CB8AC3E}">
        <p14:creationId xmlns:p14="http://schemas.microsoft.com/office/powerpoint/2010/main" val="4164280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8" name="Espace réservé du numéro de diapositive 6"/>
          <p:cNvSpPr>
            <a:spLocks noGrp="1"/>
          </p:cNvSpPr>
          <p:nvPr>
            <p:ph type="sldNum" sz="quarter" idx="12"/>
          </p:nvPr>
        </p:nvSpPr>
        <p:spPr>
          <a:xfrm>
            <a:off x="8633172" y="6545085"/>
            <a:ext cx="2743200" cy="365125"/>
          </a:xfrm>
        </p:spPr>
        <p:txBody>
          <a:bodyPr/>
          <a:lstStyle/>
          <a:p>
            <a:fld id="{1B57BAE1-AE92-4E6D-83EE-F6A973D72BCB}" type="slidenum">
              <a:rPr lang="fr-FR" smtClean="0"/>
              <a:t>‹N°›</a:t>
            </a:fld>
            <a:endParaRPr lang="fr-FR"/>
          </a:p>
        </p:txBody>
      </p:sp>
      <p:sp>
        <p:nvSpPr>
          <p:cNvPr id="9" name="Date Placeholder 6"/>
          <p:cNvSpPr>
            <a:spLocks noGrp="1"/>
          </p:cNvSpPr>
          <p:nvPr>
            <p:ph type="dt" sz="half" idx="10"/>
          </p:nvPr>
        </p:nvSpPr>
        <p:spPr>
          <a:xfrm>
            <a:off x="838200" y="6560754"/>
            <a:ext cx="2743200" cy="365125"/>
          </a:xfrm>
        </p:spPr>
        <p:txBody>
          <a:bodyPr/>
          <a:lstStyle/>
          <a:p>
            <a:endParaRPr lang="fr-FR" dirty="0"/>
          </a:p>
        </p:txBody>
      </p:sp>
      <p:sp>
        <p:nvSpPr>
          <p:cNvPr id="10" name="Footer Placeholder 7"/>
          <p:cNvSpPr>
            <a:spLocks noGrp="1"/>
          </p:cNvSpPr>
          <p:nvPr>
            <p:ph type="ftr" sz="quarter" idx="11"/>
          </p:nvPr>
        </p:nvSpPr>
        <p:spPr>
          <a:xfrm>
            <a:off x="4038600" y="6560754"/>
            <a:ext cx="4114800" cy="365125"/>
          </a:xfrm>
        </p:spPr>
        <p:txBody>
          <a:bodyPr/>
          <a:lstStyle/>
          <a:p>
            <a:r>
              <a:rPr lang="fr-FR"/>
              <a:t>K-K5_Trajectoire lot 1_court terme_2017_v0.1</a:t>
            </a:r>
          </a:p>
        </p:txBody>
      </p:sp>
    </p:spTree>
    <p:extLst>
      <p:ext uri="{BB962C8B-B14F-4D97-AF65-F5344CB8AC3E}">
        <p14:creationId xmlns:p14="http://schemas.microsoft.com/office/powerpoint/2010/main" val="1444579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Espace réservé du numéro de diapositive 6"/>
          <p:cNvSpPr>
            <a:spLocks noGrp="1"/>
          </p:cNvSpPr>
          <p:nvPr>
            <p:ph type="sldNum" sz="quarter" idx="12"/>
          </p:nvPr>
        </p:nvSpPr>
        <p:spPr>
          <a:xfrm>
            <a:off x="8633172" y="6545085"/>
            <a:ext cx="2743200" cy="365125"/>
          </a:xfrm>
        </p:spPr>
        <p:txBody>
          <a:bodyPr/>
          <a:lstStyle/>
          <a:p>
            <a:fld id="{1B57BAE1-AE92-4E6D-83EE-F6A973D72BCB}" type="slidenum">
              <a:rPr lang="fr-FR" smtClean="0"/>
              <a:t>‹N°›</a:t>
            </a:fld>
            <a:endParaRPr lang="fr-FR"/>
          </a:p>
        </p:txBody>
      </p:sp>
      <p:sp>
        <p:nvSpPr>
          <p:cNvPr id="8" name="Date Placeholder 6"/>
          <p:cNvSpPr>
            <a:spLocks noGrp="1"/>
          </p:cNvSpPr>
          <p:nvPr>
            <p:ph type="dt" sz="half" idx="10"/>
          </p:nvPr>
        </p:nvSpPr>
        <p:spPr>
          <a:xfrm>
            <a:off x="838200" y="6560754"/>
            <a:ext cx="2743200" cy="365125"/>
          </a:xfrm>
        </p:spPr>
        <p:txBody>
          <a:bodyPr/>
          <a:lstStyle/>
          <a:p>
            <a:endParaRPr lang="fr-FR" dirty="0"/>
          </a:p>
        </p:txBody>
      </p:sp>
      <p:sp>
        <p:nvSpPr>
          <p:cNvPr id="9" name="Footer Placeholder 7"/>
          <p:cNvSpPr>
            <a:spLocks noGrp="1"/>
          </p:cNvSpPr>
          <p:nvPr>
            <p:ph type="ftr" sz="quarter" idx="11"/>
          </p:nvPr>
        </p:nvSpPr>
        <p:spPr>
          <a:xfrm>
            <a:off x="4038600" y="6560754"/>
            <a:ext cx="4114800" cy="365125"/>
          </a:xfrm>
        </p:spPr>
        <p:txBody>
          <a:bodyPr/>
          <a:lstStyle/>
          <a:p>
            <a:r>
              <a:rPr lang="fr-FR"/>
              <a:t>K-K5_Trajectoire lot 1_court terme_2017_v0.1</a:t>
            </a:r>
          </a:p>
        </p:txBody>
      </p:sp>
    </p:spTree>
    <p:extLst>
      <p:ext uri="{BB962C8B-B14F-4D97-AF65-F5344CB8AC3E}">
        <p14:creationId xmlns:p14="http://schemas.microsoft.com/office/powerpoint/2010/main" val="21356057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Espace réservé du numéro de diapositive 6"/>
          <p:cNvSpPr>
            <a:spLocks noGrp="1"/>
          </p:cNvSpPr>
          <p:nvPr>
            <p:ph type="sldNum" sz="quarter" idx="12"/>
          </p:nvPr>
        </p:nvSpPr>
        <p:spPr>
          <a:xfrm>
            <a:off x="8633172" y="6545085"/>
            <a:ext cx="2743200" cy="365125"/>
          </a:xfrm>
        </p:spPr>
        <p:txBody>
          <a:bodyPr/>
          <a:lstStyle/>
          <a:p>
            <a:fld id="{1B57BAE1-AE92-4E6D-83EE-F6A973D72BCB}" type="slidenum">
              <a:rPr lang="fr-FR" smtClean="0"/>
              <a:t>‹N°›</a:t>
            </a:fld>
            <a:endParaRPr lang="fr-FR"/>
          </a:p>
        </p:txBody>
      </p:sp>
      <p:sp>
        <p:nvSpPr>
          <p:cNvPr id="8" name="Date Placeholder 6"/>
          <p:cNvSpPr>
            <a:spLocks noGrp="1"/>
          </p:cNvSpPr>
          <p:nvPr>
            <p:ph type="dt" sz="half" idx="10"/>
          </p:nvPr>
        </p:nvSpPr>
        <p:spPr>
          <a:xfrm>
            <a:off x="838200" y="6560754"/>
            <a:ext cx="2743200" cy="365125"/>
          </a:xfrm>
        </p:spPr>
        <p:txBody>
          <a:bodyPr/>
          <a:lstStyle/>
          <a:p>
            <a:endParaRPr lang="fr-FR" dirty="0"/>
          </a:p>
        </p:txBody>
      </p:sp>
      <p:sp>
        <p:nvSpPr>
          <p:cNvPr id="9" name="Footer Placeholder 7"/>
          <p:cNvSpPr>
            <a:spLocks noGrp="1"/>
          </p:cNvSpPr>
          <p:nvPr>
            <p:ph type="ftr" sz="quarter" idx="11"/>
          </p:nvPr>
        </p:nvSpPr>
        <p:spPr>
          <a:xfrm>
            <a:off x="4038600" y="6560754"/>
            <a:ext cx="4114800" cy="365125"/>
          </a:xfrm>
        </p:spPr>
        <p:txBody>
          <a:bodyPr/>
          <a:lstStyle/>
          <a:p>
            <a:r>
              <a:rPr lang="fr-FR"/>
              <a:t>K-K5_Trajectoire lot 1_court terme_2017_v0.1</a:t>
            </a:r>
          </a:p>
        </p:txBody>
      </p:sp>
    </p:spTree>
    <p:extLst>
      <p:ext uri="{BB962C8B-B14F-4D97-AF65-F5344CB8AC3E}">
        <p14:creationId xmlns:p14="http://schemas.microsoft.com/office/powerpoint/2010/main" val="345492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B57BAE1-AE92-4E6D-83EE-F6A973D72BCB}" type="slidenum">
              <a:rPr lang="fr-FR" smtClean="0"/>
              <a:t>‹N°›</a:t>
            </a:fld>
            <a:endParaRPr lang="fr-FR" dirty="0"/>
          </a:p>
        </p:txBody>
      </p:sp>
    </p:spTree>
    <p:extLst>
      <p:ext uri="{BB962C8B-B14F-4D97-AF65-F5344CB8AC3E}">
        <p14:creationId xmlns:p14="http://schemas.microsoft.com/office/powerpoint/2010/main" val="259529059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B57BAE1-AE92-4E6D-83EE-F6A973D72BCB}" type="slidenum">
              <a:rPr lang="fr-FR" smtClean="0"/>
              <a:t>‹N°›</a:t>
            </a:fld>
            <a:endParaRPr lang="fr-FR" dirty="0"/>
          </a:p>
        </p:txBody>
      </p:sp>
    </p:spTree>
    <p:extLst>
      <p:ext uri="{BB962C8B-B14F-4D97-AF65-F5344CB8AC3E}">
        <p14:creationId xmlns:p14="http://schemas.microsoft.com/office/powerpoint/2010/main" val="33741227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1B57BAE1-AE92-4E6D-83EE-F6A973D72BCB}" type="slidenum">
              <a:rPr lang="fr-FR" smtClean="0"/>
              <a:t>‹N°›</a:t>
            </a:fld>
            <a:endParaRPr lang="fr-FR" dirty="0"/>
          </a:p>
        </p:txBody>
      </p:sp>
    </p:spTree>
    <p:extLst>
      <p:ext uri="{BB962C8B-B14F-4D97-AF65-F5344CB8AC3E}">
        <p14:creationId xmlns:p14="http://schemas.microsoft.com/office/powerpoint/2010/main" val="288727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1B57BAE1-AE92-4E6D-83EE-F6A973D72BCB}" type="slidenum">
              <a:rPr lang="fr-FR" smtClean="0"/>
              <a:t>‹N°›</a:t>
            </a:fld>
            <a:endParaRPr lang="fr-FR" dirty="0"/>
          </a:p>
        </p:txBody>
      </p:sp>
    </p:spTree>
    <p:extLst>
      <p:ext uri="{BB962C8B-B14F-4D97-AF65-F5344CB8AC3E}">
        <p14:creationId xmlns:p14="http://schemas.microsoft.com/office/powerpoint/2010/main" val="13114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1B57BAE1-AE92-4E6D-83EE-F6A973D72BCB}" type="slidenum">
              <a:rPr lang="fr-FR" smtClean="0"/>
              <a:t>‹N°›</a:t>
            </a:fld>
            <a:endParaRPr lang="fr-FR" dirty="0"/>
          </a:p>
        </p:txBody>
      </p:sp>
    </p:spTree>
    <p:extLst>
      <p:ext uri="{BB962C8B-B14F-4D97-AF65-F5344CB8AC3E}">
        <p14:creationId xmlns:p14="http://schemas.microsoft.com/office/powerpoint/2010/main" val="63830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B57BAE1-AE92-4E6D-83EE-F6A973D72BCB}" type="slidenum">
              <a:rPr lang="fr-FR" smtClean="0"/>
              <a:t>‹N°›</a:t>
            </a:fld>
            <a:endParaRPr lang="fr-FR" dirty="0"/>
          </a:p>
        </p:txBody>
      </p:sp>
    </p:spTree>
    <p:extLst>
      <p:ext uri="{BB962C8B-B14F-4D97-AF65-F5344CB8AC3E}">
        <p14:creationId xmlns:p14="http://schemas.microsoft.com/office/powerpoint/2010/main" val="172628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B57BAE1-AE92-4E6D-83EE-F6A973D72BCB}" type="slidenum">
              <a:rPr lang="fr-FR" smtClean="0"/>
              <a:t>‹N°›</a:t>
            </a:fld>
            <a:endParaRPr lang="fr-FR" dirty="0"/>
          </a:p>
        </p:txBody>
      </p:sp>
    </p:spTree>
    <p:extLst>
      <p:ext uri="{BB962C8B-B14F-4D97-AF65-F5344CB8AC3E}">
        <p14:creationId xmlns:p14="http://schemas.microsoft.com/office/powerpoint/2010/main" val="253759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7BAE1-AE92-4E6D-83EE-F6A973D72BCB}" type="slidenum">
              <a:rPr lang="fr-FR" smtClean="0"/>
              <a:t>‹N°›</a:t>
            </a:fld>
            <a:endParaRPr lang="fr-FR" dirty="0"/>
          </a:p>
        </p:txBody>
      </p:sp>
    </p:spTree>
    <p:extLst>
      <p:ext uri="{BB962C8B-B14F-4D97-AF65-F5344CB8AC3E}">
        <p14:creationId xmlns:p14="http://schemas.microsoft.com/office/powerpoint/2010/main" val="278243556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7" r:id="rId12"/>
    <p:sldLayoutId id="2147483668"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K-K5_Trajectoire lot 1_court terme_2017_v0.1</a:t>
            </a:r>
            <a:endParaRPr lang="fr-FR"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7BAE1-AE92-4E6D-83EE-F6A973D72BCB}" type="slidenum">
              <a:rPr lang="fr-FR" smtClean="0"/>
              <a:t>‹N°›</a:t>
            </a:fld>
            <a:endParaRPr lang="fr-FR"/>
          </a:p>
        </p:txBody>
      </p:sp>
    </p:spTree>
    <p:extLst>
      <p:ext uri="{BB962C8B-B14F-4D97-AF65-F5344CB8AC3E}">
        <p14:creationId xmlns:p14="http://schemas.microsoft.com/office/powerpoint/2010/main" val="319916941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6562" y="1795244"/>
            <a:ext cx="9714452" cy="2179997"/>
          </a:xfrm>
        </p:spPr>
        <p:txBody>
          <a:bodyPr>
            <a:noAutofit/>
          </a:bodyPr>
          <a:lstStyle/>
          <a:p>
            <a:pPr algn="ctr"/>
            <a:r>
              <a:rPr lang="fr-FR" sz="4000" dirty="0"/>
              <a:t>Modèle vierge</a:t>
            </a:r>
            <a:br>
              <a:rPr lang="fr-FR" sz="4000" dirty="0"/>
            </a:br>
            <a:r>
              <a:rPr lang="fr-FR" sz="4000" dirty="0"/>
              <a:t>NOTE  D’OPPORTUNITES - SYNTHESE</a:t>
            </a:r>
          </a:p>
        </p:txBody>
      </p:sp>
      <p:sp>
        <p:nvSpPr>
          <p:cNvPr id="3" name="Espace réservé du numéro de diapositive 2"/>
          <p:cNvSpPr>
            <a:spLocks noGrp="1"/>
          </p:cNvSpPr>
          <p:nvPr>
            <p:ph type="sldNum" sz="quarter" idx="12"/>
          </p:nvPr>
        </p:nvSpPr>
        <p:spPr/>
        <p:txBody>
          <a:bodyPr/>
          <a:lstStyle/>
          <a:p>
            <a:fld id="{1B57BAE1-AE92-4E6D-83EE-F6A973D72BCB}" type="slidenum">
              <a:rPr lang="fr-FR" smtClean="0"/>
              <a:pPr/>
              <a:t>1</a:t>
            </a:fld>
            <a:endParaRPr lang="fr-FR" dirty="0"/>
          </a:p>
        </p:txBody>
      </p:sp>
    </p:spTree>
    <p:extLst>
      <p:ext uri="{BB962C8B-B14F-4D97-AF65-F5344CB8AC3E}">
        <p14:creationId xmlns:p14="http://schemas.microsoft.com/office/powerpoint/2010/main" val="417813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1B57BAE1-AE92-4E6D-83EE-F6A973D72BCB}" type="slidenum">
              <a:rPr lang="fr-FR" smtClean="0"/>
              <a:t>10</a:t>
            </a:fld>
            <a:endParaRPr lang="fr-FR" dirty="0"/>
          </a:p>
        </p:txBody>
      </p:sp>
      <p:sp>
        <p:nvSpPr>
          <p:cNvPr id="3" name="Rectangle 2"/>
          <p:cNvSpPr/>
          <p:nvPr/>
        </p:nvSpPr>
        <p:spPr>
          <a:xfrm>
            <a:off x="0" y="313765"/>
            <a:ext cx="12192000" cy="654423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rPr>
              <a:t>-</a:t>
            </a:r>
          </a:p>
        </p:txBody>
      </p:sp>
      <p:sp>
        <p:nvSpPr>
          <p:cNvPr id="4" name="Shape 1211"/>
          <p:cNvSpPr txBox="1">
            <a:spLocks/>
          </p:cNvSpPr>
          <p:nvPr/>
        </p:nvSpPr>
        <p:spPr>
          <a:xfrm>
            <a:off x="233085" y="-19478"/>
            <a:ext cx="11820906" cy="290439"/>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lvl="0" defTabSz="919163">
              <a:spcBef>
                <a:spcPts val="0"/>
              </a:spcBef>
              <a:buClr>
                <a:srgbClr val="2DBAE5"/>
              </a:buClr>
              <a:buSzPct val="25000"/>
              <a:tabLst>
                <a:tab pos="8613775" algn="l"/>
              </a:tabLst>
              <a:defRPr/>
            </a:pPr>
            <a:r>
              <a:rPr lang="fr-FR" sz="2000" b="1" dirty="0">
                <a:solidFill>
                  <a:schemeClr val="accent5">
                    <a:lumMod val="75000"/>
                  </a:schemeClr>
                </a:solidFill>
                <a:latin typeface="Calibri"/>
                <a:ea typeface="Calibri"/>
                <a:cs typeface="Calibri"/>
                <a:sym typeface="Calibri"/>
              </a:rPr>
              <a:t>Opportunité du projet</a:t>
            </a:r>
            <a:r>
              <a:rPr kumimoji="0" lang="fr-FR" sz="2000" b="0" i="0" u="none" strike="noStrike" kern="1200" cap="none" spc="0" normalizeH="0" baseline="0" noProof="0" dirty="0">
                <a:ln>
                  <a:noFill/>
                </a:ln>
                <a:solidFill>
                  <a:schemeClr val="accent5">
                    <a:lumMod val="75000"/>
                  </a:schemeClr>
                </a:solidFill>
                <a:effectLst/>
                <a:uLnTx/>
                <a:uFillTx/>
                <a:latin typeface="Calibri"/>
                <a:ea typeface="Calibri"/>
                <a:cs typeface="Calibri"/>
                <a:sym typeface="Calibri"/>
              </a:rPr>
              <a:t> </a:t>
            </a:r>
            <a:r>
              <a:rPr kumimoji="0" lang="fr-FR" sz="2400" b="0" i="0" u="none" strike="noStrike" kern="1200" cap="none" spc="0" normalizeH="0" baseline="0" noProof="0" dirty="0">
                <a:ln>
                  <a:noFill/>
                </a:ln>
                <a:solidFill>
                  <a:schemeClr val="accent5">
                    <a:lumMod val="75000"/>
                  </a:schemeClr>
                </a:solidFill>
                <a:effectLst/>
                <a:uLnTx/>
                <a:uFillTx/>
                <a:latin typeface="Calibri"/>
                <a:ea typeface="Calibri"/>
                <a:cs typeface="Calibri"/>
                <a:sym typeface="Calibri"/>
              </a:rPr>
              <a:t>« </a:t>
            </a:r>
            <a:r>
              <a:rPr kumimoji="0" lang="fr-FR" sz="2000" b="1" i="0" u="none" strike="noStrike" kern="1200" cap="none" spc="0" normalizeH="0" baseline="0" noProof="0" dirty="0">
                <a:ln>
                  <a:noFill/>
                </a:ln>
                <a:solidFill>
                  <a:schemeClr val="accent5">
                    <a:lumMod val="75000"/>
                  </a:schemeClr>
                </a:solidFill>
                <a:effectLst/>
                <a:uLnTx/>
                <a:uFillTx/>
                <a:latin typeface="Calibri"/>
                <a:ea typeface="Calibri"/>
                <a:cs typeface="Calibri"/>
                <a:sym typeface="Calibri"/>
              </a:rPr>
              <a:t>Industrialisation des restitutions légales »  	</a:t>
            </a:r>
            <a:r>
              <a:rPr lang="fr-FR" sz="1000" dirty="0">
                <a:solidFill>
                  <a:schemeClr val="accent5">
                    <a:lumMod val="75000"/>
                  </a:schemeClr>
                </a:solidFill>
                <a:latin typeface="Calibri"/>
                <a:ea typeface="Calibri"/>
                <a:cs typeface="Calibri"/>
                <a:sym typeface="Calibri"/>
              </a:rPr>
              <a:t>07.07.2017_</a:t>
            </a:r>
            <a:r>
              <a:rPr kumimoji="0" lang="fr-FR" sz="1000" i="0" u="none" strike="noStrike" kern="1200" cap="none" spc="0" normalizeH="0" baseline="0" noProof="0" dirty="0">
                <a:ln>
                  <a:noFill/>
                </a:ln>
                <a:solidFill>
                  <a:schemeClr val="accent5">
                    <a:lumMod val="75000"/>
                  </a:schemeClr>
                </a:solidFill>
                <a:effectLst/>
                <a:uLnTx/>
                <a:uFillTx/>
                <a:latin typeface="Calibri"/>
                <a:ea typeface="Calibri"/>
                <a:cs typeface="Calibri"/>
                <a:sym typeface="Calibri"/>
              </a:rPr>
              <a:t>Réf. : K-K5_Synthèse note d’opportunité_v0.2</a:t>
            </a:r>
          </a:p>
        </p:txBody>
      </p:sp>
      <p:sp>
        <p:nvSpPr>
          <p:cNvPr id="5" name="Rectangle 4"/>
          <p:cNvSpPr/>
          <p:nvPr/>
        </p:nvSpPr>
        <p:spPr>
          <a:xfrm>
            <a:off x="233085" y="2536695"/>
            <a:ext cx="5680277" cy="4277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5992599" y="2546220"/>
            <a:ext cx="3037100" cy="427704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9145781" y="2550194"/>
            <a:ext cx="2913534" cy="17724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hape 1211"/>
          <p:cNvSpPr txBox="1">
            <a:spLocks/>
          </p:cNvSpPr>
          <p:nvPr/>
        </p:nvSpPr>
        <p:spPr>
          <a:xfrm>
            <a:off x="2309029" y="2626531"/>
            <a:ext cx="2147211"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BESOINS EXTERNES</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9" name="Shape 1211"/>
          <p:cNvSpPr txBox="1">
            <a:spLocks/>
          </p:cNvSpPr>
          <p:nvPr/>
        </p:nvSpPr>
        <p:spPr>
          <a:xfrm>
            <a:off x="6972534" y="2603194"/>
            <a:ext cx="1935921"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lvl="0">
              <a:spcBef>
                <a:spcPts val="0"/>
              </a:spcBef>
              <a:buClr>
                <a:srgbClr val="2DBAE5"/>
              </a:buClr>
              <a:buSzPct val="25000"/>
              <a:defRPr/>
            </a:pPr>
            <a:r>
              <a:rPr lang="fr-FR" sz="1600" dirty="0">
                <a:solidFill>
                  <a:schemeClr val="accent5">
                    <a:lumMod val="75000"/>
                  </a:schemeClr>
                </a:solidFill>
                <a:latin typeface="+mn-lt"/>
                <a:ea typeface="Calibri"/>
                <a:cs typeface="Calibri"/>
                <a:sym typeface="Calibri"/>
              </a:rPr>
              <a:t>SERVICE RENDU</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10" name="Shape 1211"/>
          <p:cNvSpPr txBox="1">
            <a:spLocks/>
          </p:cNvSpPr>
          <p:nvPr/>
        </p:nvSpPr>
        <p:spPr>
          <a:xfrm>
            <a:off x="10068307" y="2491032"/>
            <a:ext cx="123921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VALEUR</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11" name="Rectangle 10"/>
          <p:cNvSpPr/>
          <p:nvPr/>
        </p:nvSpPr>
        <p:spPr>
          <a:xfrm>
            <a:off x="732007" y="3467301"/>
            <a:ext cx="5145234" cy="1169551"/>
          </a:xfrm>
          <a:prstGeom prst="rect">
            <a:avLst/>
          </a:prstGeom>
        </p:spPr>
        <p:txBody>
          <a:bodyPr wrap="square">
            <a:spAutoFit/>
          </a:bodyPr>
          <a:lstStyle/>
          <a:p>
            <a:pPr>
              <a:buSzPct val="25000"/>
            </a:pPr>
            <a:endParaRPr lang="fr-FR" sz="1400" dirty="0">
              <a:ea typeface="Tahoma"/>
              <a:cs typeface="Tahoma"/>
              <a:sym typeface="Tahoma"/>
            </a:endParaRPr>
          </a:p>
          <a:p>
            <a:pPr>
              <a:buSzPct val="25000"/>
            </a:pPr>
            <a:r>
              <a:rPr lang="fr-FR" sz="1400" dirty="0">
                <a:ea typeface="Tahoma"/>
                <a:cs typeface="Tahoma"/>
                <a:sym typeface="Tahoma"/>
              </a:rPr>
              <a:t>Conformité aux attendus </a:t>
            </a:r>
          </a:p>
          <a:p>
            <a:pPr>
              <a:buSzPct val="25000"/>
            </a:pPr>
            <a:r>
              <a:rPr lang="fr-FR" sz="1400" dirty="0">
                <a:ea typeface="Tahoma"/>
                <a:cs typeface="Tahoma"/>
                <a:sym typeface="Tahoma"/>
              </a:rPr>
              <a:t>(exactitude, délais, normes, formats, codifications …) </a:t>
            </a:r>
          </a:p>
          <a:p>
            <a:pPr algn="ctr">
              <a:buSzPct val="25000"/>
            </a:pPr>
            <a:endParaRPr lang="fr-FR" sz="1400" dirty="0">
              <a:solidFill>
                <a:schemeClr val="accent5">
                  <a:lumMod val="75000"/>
                </a:schemeClr>
              </a:solidFill>
              <a:ea typeface="Tahoma"/>
              <a:cs typeface="Tahoma"/>
              <a:sym typeface="Tahoma"/>
            </a:endParaRPr>
          </a:p>
          <a:p>
            <a:pPr algn="ctr">
              <a:buSzPct val="25000"/>
            </a:pPr>
            <a:endParaRPr lang="fr-FR" sz="1400" dirty="0">
              <a:solidFill>
                <a:schemeClr val="accent5">
                  <a:lumMod val="75000"/>
                </a:schemeClr>
              </a:solidFill>
              <a:ea typeface="Tahoma"/>
              <a:cs typeface="Tahoma"/>
              <a:sym typeface="Tahoma"/>
            </a:endParaRPr>
          </a:p>
        </p:txBody>
      </p:sp>
      <p:sp>
        <p:nvSpPr>
          <p:cNvPr id="12" name="Rectangle 11"/>
          <p:cNvSpPr/>
          <p:nvPr/>
        </p:nvSpPr>
        <p:spPr>
          <a:xfrm>
            <a:off x="6172255" y="3623570"/>
            <a:ext cx="2768153" cy="430887"/>
          </a:xfrm>
          <a:prstGeom prst="rect">
            <a:avLst/>
          </a:prstGeom>
        </p:spPr>
        <p:txBody>
          <a:bodyPr wrap="square">
            <a:spAutoFit/>
          </a:bodyPr>
          <a:lstStyle/>
          <a:p>
            <a:pPr marL="171450" lvl="0" indent="-171450">
              <a:buSzPct val="25000"/>
              <a:buFontTx/>
              <a:buChar char="-"/>
            </a:pPr>
            <a:endParaRPr lang="fr-FR" sz="1200" dirty="0">
              <a:solidFill>
                <a:schemeClr val="accent5">
                  <a:lumMod val="75000"/>
                </a:schemeClr>
              </a:solidFill>
              <a:latin typeface="Tahoma"/>
              <a:ea typeface="Tahoma"/>
              <a:cs typeface="Tahoma"/>
              <a:sym typeface="Tahoma"/>
            </a:endParaRPr>
          </a:p>
          <a:p>
            <a:pPr marL="171450" indent="-171450">
              <a:buSzPct val="25000"/>
              <a:buFontTx/>
              <a:buChar char="-"/>
            </a:pPr>
            <a:endParaRPr lang="fr-FR" sz="1000" dirty="0">
              <a:solidFill>
                <a:schemeClr val="accent5">
                  <a:lumMod val="75000"/>
                </a:schemeClr>
              </a:solidFill>
              <a:latin typeface="Tahoma"/>
              <a:ea typeface="Tahoma"/>
              <a:cs typeface="Tahoma"/>
              <a:sym typeface="Tahoma"/>
            </a:endParaRPr>
          </a:p>
        </p:txBody>
      </p:sp>
      <p:sp>
        <p:nvSpPr>
          <p:cNvPr id="16" name="Rectangle 15"/>
          <p:cNvSpPr/>
          <p:nvPr/>
        </p:nvSpPr>
        <p:spPr>
          <a:xfrm>
            <a:off x="231732" y="425809"/>
            <a:ext cx="5712092" cy="1996114"/>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rPr>
              <a:t> </a:t>
            </a:r>
          </a:p>
        </p:txBody>
      </p:sp>
      <p:sp>
        <p:nvSpPr>
          <p:cNvPr id="17" name="Rectangle 16"/>
          <p:cNvSpPr/>
          <p:nvPr/>
        </p:nvSpPr>
        <p:spPr>
          <a:xfrm>
            <a:off x="5987208" y="425810"/>
            <a:ext cx="6083770" cy="199611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Shape 1211"/>
          <p:cNvSpPr txBox="1">
            <a:spLocks/>
          </p:cNvSpPr>
          <p:nvPr/>
        </p:nvSpPr>
        <p:spPr>
          <a:xfrm>
            <a:off x="8810062" y="380307"/>
            <a:ext cx="98132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bg1"/>
                </a:solidFill>
                <a:latin typeface="Calibri"/>
                <a:ea typeface="Calibri"/>
                <a:cs typeface="Calibri"/>
                <a:sym typeface="Calibri"/>
              </a:rPr>
              <a:t>CIBLES</a:t>
            </a:r>
            <a:endParaRPr kumimoji="0" lang="fr-FR" sz="1600" b="0" i="0" u="none" strike="noStrike" kern="1200" cap="none" spc="0" normalizeH="0" baseline="0" noProof="0" dirty="0">
              <a:ln>
                <a:noFill/>
              </a:ln>
              <a:solidFill>
                <a:schemeClr val="bg1"/>
              </a:solidFill>
              <a:effectLst/>
              <a:uLnTx/>
              <a:uFillTx/>
              <a:latin typeface="Calibri"/>
              <a:ea typeface="Calibri"/>
              <a:cs typeface="Calibri"/>
              <a:sym typeface="Calibri"/>
            </a:endParaRPr>
          </a:p>
        </p:txBody>
      </p:sp>
      <p:sp>
        <p:nvSpPr>
          <p:cNvPr id="19" name="Rectangle 18"/>
          <p:cNvSpPr/>
          <p:nvPr/>
        </p:nvSpPr>
        <p:spPr>
          <a:xfrm>
            <a:off x="6416486" y="769120"/>
            <a:ext cx="2393576" cy="307777"/>
          </a:xfrm>
          <a:prstGeom prst="rect">
            <a:avLst/>
          </a:prstGeom>
        </p:spPr>
        <p:txBody>
          <a:bodyPr wrap="square" anchor="ctr">
            <a:spAutoFit/>
          </a:bodyPr>
          <a:lstStyle/>
          <a:p>
            <a:pPr lvl="0" algn="ctr">
              <a:buSzPct val="25000"/>
            </a:pPr>
            <a:r>
              <a:rPr lang="fr-FR" sz="1400" dirty="0">
                <a:solidFill>
                  <a:schemeClr val="bg1"/>
                </a:solidFill>
                <a:ea typeface="Tahoma"/>
                <a:cs typeface="Tahoma"/>
                <a:sym typeface="Tahoma"/>
              </a:rPr>
              <a:t>EXTERNES</a:t>
            </a:r>
          </a:p>
        </p:txBody>
      </p:sp>
      <p:sp>
        <p:nvSpPr>
          <p:cNvPr id="21" name="Rectangle 20"/>
          <p:cNvSpPr/>
          <p:nvPr/>
        </p:nvSpPr>
        <p:spPr>
          <a:xfrm>
            <a:off x="9140457" y="4419769"/>
            <a:ext cx="2913534" cy="239397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
        <p:nvSpPr>
          <p:cNvPr id="22" name="Rectangle 21"/>
          <p:cNvSpPr/>
          <p:nvPr/>
        </p:nvSpPr>
        <p:spPr>
          <a:xfrm>
            <a:off x="9280052" y="4754988"/>
            <a:ext cx="2668316" cy="2462213"/>
          </a:xfrm>
          <a:prstGeom prst="rect">
            <a:avLst/>
          </a:prstGeom>
        </p:spPr>
        <p:txBody>
          <a:bodyPr wrap="square">
            <a:spAutoFit/>
          </a:bodyPr>
          <a:lstStyle/>
          <a:p>
            <a:r>
              <a:rPr lang="fr-FR" sz="1200" dirty="0">
                <a:solidFill>
                  <a:schemeClr val="accent5">
                    <a:lumMod val="75000"/>
                  </a:schemeClr>
                </a:solidFill>
                <a:ea typeface="Tahoma"/>
                <a:cs typeface="Tahoma"/>
              </a:rPr>
              <a:t>À ne pas saisir l’opportunité:</a:t>
            </a:r>
          </a:p>
          <a:p>
            <a:pPr marL="171450" indent="-171450">
              <a:buFont typeface="Arial" panose="020B0604020202020204" pitchFamily="34" charset="0"/>
              <a:buChar char="•"/>
            </a:pPr>
            <a:r>
              <a:rPr lang="fr-FR" sz="1200" dirty="0">
                <a:ea typeface="Tahoma"/>
                <a:cs typeface="Tahoma"/>
              </a:rPr>
              <a:t>pertes d’habilitations, d’agréments de gestion d’offres santé</a:t>
            </a:r>
          </a:p>
          <a:p>
            <a:pPr marL="171450" indent="-171450">
              <a:buFont typeface="Arial" panose="020B0604020202020204" pitchFamily="34" charset="0"/>
              <a:buChar char="•"/>
            </a:pPr>
            <a:r>
              <a:rPr lang="fr-FR" sz="1200" dirty="0">
                <a:ea typeface="Tahoma"/>
                <a:cs typeface="Tahoma"/>
              </a:rPr>
              <a:t>sanctions ACPR</a:t>
            </a:r>
          </a:p>
          <a:p>
            <a:pPr marL="171450" indent="-171450">
              <a:buFont typeface="Arial" panose="020B0604020202020204" pitchFamily="34" charset="0"/>
              <a:buChar char="•"/>
            </a:pPr>
            <a:r>
              <a:rPr lang="fr-FR" sz="1200" dirty="0">
                <a:ea typeface="Tahoma"/>
                <a:cs typeface="Tahoma"/>
              </a:rPr>
              <a:t>mauvaise image de la MNT</a:t>
            </a:r>
          </a:p>
          <a:p>
            <a:pPr marL="171450" indent="-171450">
              <a:buFont typeface="Arial" panose="020B0604020202020204" pitchFamily="34" charset="0"/>
              <a:buChar char="•"/>
            </a:pPr>
            <a:endParaRPr lang="fr-FR" sz="1200" dirty="0">
              <a:solidFill>
                <a:schemeClr val="accent5">
                  <a:lumMod val="75000"/>
                </a:schemeClr>
              </a:solidFill>
              <a:ea typeface="Tahoma"/>
              <a:cs typeface="Tahoma"/>
            </a:endParaRPr>
          </a:p>
          <a:p>
            <a:r>
              <a:rPr lang="fr-FR" sz="1200" dirty="0">
                <a:solidFill>
                  <a:schemeClr val="accent5">
                    <a:lumMod val="75000"/>
                  </a:schemeClr>
                </a:solidFill>
                <a:ea typeface="Tahoma"/>
                <a:cs typeface="Tahoma"/>
              </a:rPr>
              <a:t>À saisir l’opportunité:</a:t>
            </a:r>
          </a:p>
          <a:p>
            <a:pPr marL="171450" indent="-171450">
              <a:buFont typeface="Arial" panose="020B0604020202020204" pitchFamily="34" charset="0"/>
              <a:buChar char="•"/>
            </a:pPr>
            <a:r>
              <a:rPr lang="fr-FR" sz="1200" dirty="0">
                <a:ea typeface="Tahoma"/>
                <a:cs typeface="Tahoma"/>
              </a:rPr>
              <a:t>incompréhension des destinataires au vu de l’évolution des contenus des attendus ( ==&gt; communication à organiser)</a:t>
            </a:r>
          </a:p>
          <a:p>
            <a:r>
              <a:rPr lang="fr-FR" sz="1200" dirty="0">
                <a:solidFill>
                  <a:schemeClr val="accent5">
                    <a:lumMod val="75000"/>
                  </a:schemeClr>
                </a:solidFill>
                <a:ea typeface="Tahoma"/>
                <a:cs typeface="Tahoma"/>
              </a:rPr>
              <a:t>     </a:t>
            </a:r>
          </a:p>
          <a:p>
            <a:endParaRPr lang="fr-FR" sz="1000" dirty="0">
              <a:solidFill>
                <a:schemeClr val="accent5">
                  <a:lumMod val="75000"/>
                </a:schemeClr>
              </a:solidFill>
              <a:ea typeface="Tahoma"/>
              <a:cs typeface="Tahoma"/>
            </a:endParaRPr>
          </a:p>
        </p:txBody>
      </p:sp>
      <p:sp>
        <p:nvSpPr>
          <p:cNvPr id="24" name="Rectangle 23"/>
          <p:cNvSpPr/>
          <p:nvPr/>
        </p:nvSpPr>
        <p:spPr>
          <a:xfrm>
            <a:off x="9459453" y="761280"/>
            <a:ext cx="2393576" cy="307777"/>
          </a:xfrm>
          <a:prstGeom prst="rect">
            <a:avLst/>
          </a:prstGeom>
        </p:spPr>
        <p:txBody>
          <a:bodyPr wrap="square" anchor="ctr">
            <a:spAutoFit/>
          </a:bodyPr>
          <a:lstStyle/>
          <a:p>
            <a:pPr lvl="0" algn="ctr">
              <a:buSzPct val="25000"/>
            </a:pPr>
            <a:r>
              <a:rPr lang="fr-FR" sz="1400" dirty="0">
                <a:solidFill>
                  <a:schemeClr val="bg1"/>
                </a:solidFill>
                <a:ea typeface="Tahoma"/>
                <a:cs typeface="Tahoma"/>
                <a:sym typeface="Tahoma"/>
              </a:rPr>
              <a:t>INTERNES</a:t>
            </a:r>
          </a:p>
        </p:txBody>
      </p:sp>
      <p:sp>
        <p:nvSpPr>
          <p:cNvPr id="25" name="Shape 1211"/>
          <p:cNvSpPr txBox="1">
            <a:spLocks/>
          </p:cNvSpPr>
          <p:nvPr/>
        </p:nvSpPr>
        <p:spPr>
          <a:xfrm>
            <a:off x="2015615" y="380307"/>
            <a:ext cx="3125328"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bg1"/>
                </a:solidFill>
                <a:latin typeface="+mn-lt"/>
                <a:ea typeface="Calibri"/>
                <a:cs typeface="Calibri"/>
                <a:sym typeface="Calibri"/>
              </a:rPr>
              <a:t>OBJECTIFS STRATEGIQUES</a:t>
            </a:r>
            <a:endParaRPr kumimoji="0" lang="fr-FR" sz="1600" b="0" i="0" u="none" strike="noStrike" kern="1200" cap="none" spc="0" normalizeH="0" baseline="0" noProof="0" dirty="0">
              <a:ln>
                <a:noFill/>
              </a:ln>
              <a:solidFill>
                <a:schemeClr val="bg1"/>
              </a:solidFill>
              <a:effectLst/>
              <a:uLnTx/>
              <a:uFillTx/>
              <a:latin typeface="+mn-lt"/>
              <a:ea typeface="Calibri"/>
              <a:cs typeface="Calibri"/>
              <a:sym typeface="Calibri"/>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366" y="512291"/>
            <a:ext cx="328454" cy="489186"/>
          </a:xfrm>
          <a:prstGeom prst="rect">
            <a:avLst/>
          </a:prstGeom>
        </p:spPr>
      </p:pic>
      <p:pic>
        <p:nvPicPr>
          <p:cNvPr id="30" name="Imag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273" y="438676"/>
            <a:ext cx="531831" cy="531831"/>
          </a:xfrm>
          <a:prstGeom prst="rect">
            <a:avLst/>
          </a:prstGeom>
        </p:spPr>
      </p:pic>
      <p:pic>
        <p:nvPicPr>
          <p:cNvPr id="31" name="Imag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273" y="2618957"/>
            <a:ext cx="457085" cy="457085"/>
          </a:xfrm>
          <a:prstGeom prst="rect">
            <a:avLst/>
          </a:prstGeom>
        </p:spPr>
      </p:pic>
      <p:pic>
        <p:nvPicPr>
          <p:cNvPr id="32" name="Imag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6675" y="2692837"/>
            <a:ext cx="322327" cy="323997"/>
          </a:xfrm>
          <a:prstGeom prst="rect">
            <a:avLst/>
          </a:prstGeom>
        </p:spPr>
      </p:pic>
      <p:pic>
        <p:nvPicPr>
          <p:cNvPr id="33" name="Imag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0746" y="2609958"/>
            <a:ext cx="470409" cy="470409"/>
          </a:xfrm>
          <a:prstGeom prst="rect">
            <a:avLst/>
          </a:prstGeom>
        </p:spPr>
      </p:pic>
      <p:grpSp>
        <p:nvGrpSpPr>
          <p:cNvPr id="29" name="Groupe 28"/>
          <p:cNvGrpSpPr/>
          <p:nvPr/>
        </p:nvGrpSpPr>
        <p:grpSpPr>
          <a:xfrm>
            <a:off x="9214225" y="4334644"/>
            <a:ext cx="2061624" cy="421542"/>
            <a:chOff x="9214225" y="4531873"/>
            <a:chExt cx="2061624" cy="485101"/>
          </a:xfrm>
        </p:grpSpPr>
        <p:sp>
          <p:nvSpPr>
            <p:cNvPr id="26" name="Shape 1211"/>
            <p:cNvSpPr txBox="1">
              <a:spLocks/>
            </p:cNvSpPr>
            <p:nvPr/>
          </p:nvSpPr>
          <p:spPr>
            <a:xfrm>
              <a:off x="10036633" y="4531873"/>
              <a:ext cx="123921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RISQUES</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pic>
          <p:nvPicPr>
            <p:cNvPr id="36" name="Imag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14225" y="4542064"/>
              <a:ext cx="464719" cy="464719"/>
            </a:xfrm>
            <a:prstGeom prst="rect">
              <a:avLst/>
            </a:prstGeom>
          </p:spPr>
        </p:pic>
      </p:grpSp>
      <p:sp>
        <p:nvSpPr>
          <p:cNvPr id="13" name="ZoneTexte 12"/>
          <p:cNvSpPr txBox="1"/>
          <p:nvPr/>
        </p:nvSpPr>
        <p:spPr>
          <a:xfrm>
            <a:off x="484094" y="1200856"/>
            <a:ext cx="5283001" cy="954107"/>
          </a:xfrm>
          <a:prstGeom prst="rect">
            <a:avLst/>
          </a:prstGeom>
          <a:noFill/>
        </p:spPr>
        <p:txBody>
          <a:bodyPr wrap="square" rtlCol="0">
            <a:spAutoFit/>
          </a:bodyPr>
          <a:lstStyle/>
          <a:p>
            <a:r>
              <a:rPr lang="fr-FR" sz="1400" dirty="0"/>
              <a:t>Fourniture des restitutions, concernant les prestations santé prises en charge par la  MNT, </a:t>
            </a:r>
            <a:r>
              <a:rPr lang="fr-FR" sz="1400"/>
              <a:t>MUTACITE, </a:t>
            </a:r>
            <a:r>
              <a:rPr lang="fr-FR" sz="1400" dirty="0"/>
              <a:t>les mutuelles délégantes (MGEFI…), conformes aux attendus européens, législatifs, réglementaires, fédératifs et conventionnels</a:t>
            </a:r>
          </a:p>
        </p:txBody>
      </p:sp>
      <p:sp>
        <p:nvSpPr>
          <p:cNvPr id="15" name="ZoneTexte 14"/>
          <p:cNvSpPr txBox="1"/>
          <p:nvPr/>
        </p:nvSpPr>
        <p:spPr>
          <a:xfrm>
            <a:off x="6593215" y="1039896"/>
            <a:ext cx="2129444" cy="1384995"/>
          </a:xfrm>
          <a:prstGeom prst="rect">
            <a:avLst/>
          </a:prstGeom>
          <a:noFill/>
        </p:spPr>
        <p:txBody>
          <a:bodyPr wrap="square" rtlCol="0">
            <a:spAutoFit/>
          </a:bodyPr>
          <a:lstStyle/>
          <a:p>
            <a:r>
              <a:rPr lang="fr-FR" sz="1400" dirty="0"/>
              <a:t>ACPR</a:t>
            </a:r>
          </a:p>
          <a:p>
            <a:r>
              <a:rPr lang="fr-FR" sz="1400" dirty="0"/>
              <a:t>BCE</a:t>
            </a:r>
          </a:p>
          <a:p>
            <a:r>
              <a:rPr lang="fr-FR" sz="1400" dirty="0"/>
              <a:t>Ministère de la santé</a:t>
            </a:r>
          </a:p>
          <a:p>
            <a:r>
              <a:rPr lang="fr-FR" sz="1400" dirty="0"/>
              <a:t>Fonds CMU</a:t>
            </a:r>
          </a:p>
          <a:p>
            <a:r>
              <a:rPr lang="fr-FR" sz="1400" dirty="0"/>
              <a:t>FNMF</a:t>
            </a:r>
          </a:p>
          <a:p>
            <a:r>
              <a:rPr lang="fr-FR" sz="1400" dirty="0"/>
              <a:t>Harmonie Mutuelle </a:t>
            </a:r>
          </a:p>
        </p:txBody>
      </p:sp>
      <p:sp>
        <p:nvSpPr>
          <p:cNvPr id="34" name="ZoneTexte 33"/>
          <p:cNvSpPr txBox="1"/>
          <p:nvPr/>
        </p:nvSpPr>
        <p:spPr>
          <a:xfrm>
            <a:off x="9578474" y="1201249"/>
            <a:ext cx="2129444" cy="307777"/>
          </a:xfrm>
          <a:prstGeom prst="rect">
            <a:avLst/>
          </a:prstGeom>
          <a:noFill/>
        </p:spPr>
        <p:txBody>
          <a:bodyPr wrap="square" rtlCol="0">
            <a:spAutoFit/>
          </a:bodyPr>
          <a:lstStyle/>
          <a:p>
            <a:pPr algn="ctr"/>
            <a:r>
              <a:rPr lang="fr-FR" sz="1400" dirty="0"/>
              <a:t>DRA</a:t>
            </a:r>
          </a:p>
        </p:txBody>
      </p:sp>
      <p:sp>
        <p:nvSpPr>
          <p:cNvPr id="20" name="ZoneTexte 19"/>
          <p:cNvSpPr txBox="1"/>
          <p:nvPr/>
        </p:nvSpPr>
        <p:spPr>
          <a:xfrm>
            <a:off x="6172255" y="3102706"/>
            <a:ext cx="2768153" cy="3754874"/>
          </a:xfrm>
          <a:prstGeom prst="rect">
            <a:avLst/>
          </a:prstGeom>
          <a:noFill/>
        </p:spPr>
        <p:txBody>
          <a:bodyPr wrap="square" rtlCol="0">
            <a:spAutoFit/>
          </a:bodyPr>
          <a:lstStyle/>
          <a:p>
            <a:r>
              <a:rPr lang="fr-FR" sz="1400" dirty="0"/>
              <a:t>Socle commun aux :</a:t>
            </a:r>
          </a:p>
          <a:p>
            <a:pPr marL="285750" indent="-285750">
              <a:buFont typeface="Arial" panose="020B0604020202020204" pitchFamily="34" charset="0"/>
              <a:buChar char="•"/>
            </a:pPr>
            <a:r>
              <a:rPr lang="fr-FR" sz="1400" dirty="0"/>
              <a:t>restitutions, </a:t>
            </a:r>
          </a:p>
          <a:p>
            <a:pPr marL="285750" indent="-285750">
              <a:buFont typeface="Arial" panose="020B0604020202020204" pitchFamily="34" charset="0"/>
              <a:buChar char="•"/>
            </a:pPr>
            <a:r>
              <a:rPr lang="fr-FR" sz="1400" dirty="0"/>
              <a:t>études actuaires, </a:t>
            </a:r>
          </a:p>
          <a:p>
            <a:pPr marL="285750" indent="-285750">
              <a:buFont typeface="Arial" panose="020B0604020202020204" pitchFamily="34" charset="0"/>
              <a:buChar char="•"/>
            </a:pPr>
            <a:r>
              <a:rPr lang="fr-FR" sz="1400" dirty="0"/>
              <a:t>tableaux de bord et indicateurs internes </a:t>
            </a:r>
          </a:p>
          <a:p>
            <a:r>
              <a:rPr lang="fr-FR" sz="1400" dirty="0"/>
              <a:t>contenant toutes les informations détaillées et les agrégats de :</a:t>
            </a:r>
          </a:p>
          <a:p>
            <a:pPr marL="285750" indent="-285750">
              <a:buFont typeface="Arial" panose="020B0604020202020204" pitchFamily="34" charset="0"/>
              <a:buChar char="•"/>
            </a:pPr>
            <a:r>
              <a:rPr lang="fr-FR" sz="1400" dirty="0"/>
              <a:t>toutes les prestations santé prises en charge par les mutuelles concernées, ou qui leurs ont été remboursées</a:t>
            </a:r>
          </a:p>
          <a:p>
            <a:pPr marL="285750" indent="-285750">
              <a:buFont typeface="Arial" panose="020B0604020202020204" pitchFamily="34" charset="0"/>
              <a:buChar char="•"/>
            </a:pPr>
            <a:r>
              <a:rPr lang="fr-FR" sz="1400" dirty="0"/>
              <a:t>des adhérents concernés, leurs contrats et leurs cotisations.</a:t>
            </a:r>
          </a:p>
          <a:p>
            <a:pPr marL="285750" indent="-285750">
              <a:buFont typeface="Arial" panose="020B0604020202020204" pitchFamily="34" charset="0"/>
              <a:buChar char="•"/>
            </a:pPr>
            <a:endParaRPr lang="fr-FR" sz="1400" dirty="0"/>
          </a:p>
          <a:p>
            <a:r>
              <a:rPr lang="fr-FR" sz="1400" dirty="0"/>
              <a:t>Procédures automatisées et maîtrisées de production des attendus </a:t>
            </a:r>
          </a:p>
        </p:txBody>
      </p:sp>
      <p:sp>
        <p:nvSpPr>
          <p:cNvPr id="27" name="ZoneTexte 26"/>
          <p:cNvSpPr txBox="1"/>
          <p:nvPr/>
        </p:nvSpPr>
        <p:spPr>
          <a:xfrm>
            <a:off x="9157444" y="2915335"/>
            <a:ext cx="2901871" cy="1815882"/>
          </a:xfrm>
          <a:prstGeom prst="rect">
            <a:avLst/>
          </a:prstGeom>
          <a:noFill/>
        </p:spPr>
        <p:txBody>
          <a:bodyPr wrap="square" rtlCol="0">
            <a:spAutoFit/>
          </a:bodyPr>
          <a:lstStyle/>
          <a:p>
            <a:pPr marL="285750" indent="-285750">
              <a:buFont typeface="Arial" panose="020B0604020202020204" pitchFamily="34" charset="0"/>
              <a:buChar char="•"/>
            </a:pPr>
            <a:r>
              <a:rPr lang="fr-FR" sz="1200" dirty="0"/>
              <a:t>considération du professionnalisme de la MNT</a:t>
            </a:r>
          </a:p>
          <a:p>
            <a:pPr marL="285750" indent="-285750">
              <a:buFont typeface="Arial" panose="020B0604020202020204" pitchFamily="34" charset="0"/>
              <a:buChar char="•"/>
            </a:pPr>
            <a:r>
              <a:rPr lang="fr-FR" sz="1200" dirty="0"/>
              <a:t>diminution du coût de la non-qualité</a:t>
            </a:r>
          </a:p>
          <a:p>
            <a:pPr marL="285750" indent="-285750">
              <a:buFont typeface="Arial" panose="020B0604020202020204" pitchFamily="34" charset="0"/>
              <a:buChar char="•"/>
            </a:pPr>
            <a:r>
              <a:rPr lang="fr-FR" sz="1200" dirty="0"/>
              <a:t>augmentation de la maîtrise de la gestion des prestations santé</a:t>
            </a:r>
          </a:p>
          <a:p>
            <a:pPr marL="285750" indent="-285750">
              <a:buFont typeface="Arial" panose="020B0604020202020204" pitchFamily="34" charset="0"/>
              <a:buChar char="•"/>
            </a:pPr>
            <a:r>
              <a:rPr lang="fr-FR" sz="1200" dirty="0"/>
              <a:t>gain d’un ETP minimum à la DRA</a:t>
            </a:r>
          </a:p>
          <a:p>
            <a:pPr marL="285750" indent="-285750">
              <a:buFont typeface="Arial" panose="020B0604020202020204" pitchFamily="34" charset="0"/>
              <a:buChar char="•"/>
            </a:pPr>
            <a:r>
              <a:rPr lang="fr-FR" sz="1200" dirty="0"/>
              <a:t>satisfaction du personnel</a:t>
            </a: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endParaRPr lang="fr-FR" sz="1400" dirty="0"/>
          </a:p>
        </p:txBody>
      </p:sp>
    </p:spTree>
    <p:extLst>
      <p:ext uri="{BB962C8B-B14F-4D97-AF65-F5344CB8AC3E}">
        <p14:creationId xmlns:p14="http://schemas.microsoft.com/office/powerpoint/2010/main" val="379068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0" y="113678"/>
            <a:ext cx="12192000" cy="674432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rPr>
              <a:t>-</a:t>
            </a:r>
          </a:p>
        </p:txBody>
      </p:sp>
      <p:sp>
        <p:nvSpPr>
          <p:cNvPr id="10" name="Shape 1211"/>
          <p:cNvSpPr txBox="1">
            <a:spLocks/>
          </p:cNvSpPr>
          <p:nvPr/>
        </p:nvSpPr>
        <p:spPr>
          <a:xfrm>
            <a:off x="3801977" y="-420344"/>
            <a:ext cx="9646023" cy="457200"/>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kumimoji="0" lang="fr-FR" sz="2400" b="0" i="0" u="none" strike="noStrike" kern="1200" cap="none" spc="0" normalizeH="0" baseline="0" noProof="0" dirty="0">
                <a:ln>
                  <a:noFill/>
                </a:ln>
                <a:solidFill>
                  <a:schemeClr val="accent5">
                    <a:lumMod val="75000"/>
                  </a:schemeClr>
                </a:solidFill>
                <a:effectLst/>
                <a:uLnTx/>
                <a:uFillTx/>
                <a:latin typeface="Calibri"/>
                <a:ea typeface="Calibri"/>
                <a:cs typeface="Calibri"/>
                <a:sym typeface="Calibri"/>
              </a:rPr>
              <a:t>Opportunité : Adhérer</a:t>
            </a:r>
            <a:r>
              <a:rPr kumimoji="0" lang="fr-FR" sz="2400" b="0" i="0" u="none" strike="noStrike" kern="1200" cap="none" spc="0" normalizeH="0" noProof="0" dirty="0">
                <a:ln>
                  <a:noFill/>
                </a:ln>
                <a:solidFill>
                  <a:schemeClr val="accent5">
                    <a:lumMod val="75000"/>
                  </a:schemeClr>
                </a:solidFill>
                <a:effectLst/>
                <a:uLnTx/>
                <a:uFillTx/>
                <a:latin typeface="Calibri"/>
                <a:ea typeface="Calibri"/>
                <a:cs typeface="Calibri"/>
                <a:sym typeface="Calibri"/>
              </a:rPr>
              <a:t> en ligne</a:t>
            </a:r>
            <a:endParaRPr kumimoji="0" lang="fr-FR" sz="2400" b="0" i="0" u="none" strike="noStrike" kern="1200" cap="none" spc="0" normalizeH="0" baseline="0" noProof="0" dirty="0">
              <a:ln>
                <a:noFill/>
              </a:ln>
              <a:solidFill>
                <a:schemeClr val="accent5">
                  <a:lumMod val="75000"/>
                </a:schemeClr>
              </a:solidFill>
              <a:effectLst/>
              <a:uLnTx/>
              <a:uFillTx/>
              <a:latin typeface="Calibri"/>
              <a:ea typeface="Calibri"/>
              <a:cs typeface="Calibri"/>
              <a:sym typeface="Calibri"/>
            </a:endParaRPr>
          </a:p>
        </p:txBody>
      </p:sp>
      <p:sp>
        <p:nvSpPr>
          <p:cNvPr id="19" name="Rectangle 18"/>
          <p:cNvSpPr/>
          <p:nvPr/>
        </p:nvSpPr>
        <p:spPr>
          <a:xfrm>
            <a:off x="233085" y="2438080"/>
            <a:ext cx="5680277" cy="4277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p:cNvSpPr/>
          <p:nvPr/>
        </p:nvSpPr>
        <p:spPr>
          <a:xfrm>
            <a:off x="5992599" y="2447605"/>
            <a:ext cx="3037100" cy="427704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p:cNvSpPr/>
          <p:nvPr/>
        </p:nvSpPr>
        <p:spPr>
          <a:xfrm>
            <a:off x="9145781" y="2469866"/>
            <a:ext cx="2913534" cy="21829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Shape 1211"/>
          <p:cNvSpPr txBox="1">
            <a:spLocks/>
          </p:cNvSpPr>
          <p:nvPr/>
        </p:nvSpPr>
        <p:spPr>
          <a:xfrm>
            <a:off x="2279845" y="2527916"/>
            <a:ext cx="218444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BESOINS EXTERNES</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24" name="Shape 1211"/>
          <p:cNvSpPr txBox="1">
            <a:spLocks/>
          </p:cNvSpPr>
          <p:nvPr/>
        </p:nvSpPr>
        <p:spPr>
          <a:xfrm>
            <a:off x="6886349" y="2504579"/>
            <a:ext cx="1924961"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lvl="0">
              <a:spcBef>
                <a:spcPts val="0"/>
              </a:spcBef>
              <a:buClr>
                <a:srgbClr val="2DBAE5"/>
              </a:buClr>
              <a:buSzPct val="25000"/>
              <a:defRPr/>
            </a:pPr>
            <a:r>
              <a:rPr lang="fr-FR" sz="1600" dirty="0">
                <a:solidFill>
                  <a:schemeClr val="accent5">
                    <a:lumMod val="75000"/>
                  </a:schemeClr>
                </a:solidFill>
                <a:latin typeface="+mn-lt"/>
                <a:ea typeface="Calibri"/>
                <a:cs typeface="Calibri"/>
                <a:sym typeface="Calibri"/>
              </a:rPr>
              <a:t>SERVICE RENDU</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25" name="Shape 1211"/>
          <p:cNvSpPr txBox="1">
            <a:spLocks/>
          </p:cNvSpPr>
          <p:nvPr/>
        </p:nvSpPr>
        <p:spPr>
          <a:xfrm>
            <a:off x="10068307" y="2431329"/>
            <a:ext cx="123921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VALEUR</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26" name="Rectangle 25"/>
          <p:cNvSpPr/>
          <p:nvPr/>
        </p:nvSpPr>
        <p:spPr>
          <a:xfrm>
            <a:off x="354502" y="3368686"/>
            <a:ext cx="5054298" cy="1138773"/>
          </a:xfrm>
          <a:prstGeom prst="rect">
            <a:avLst/>
          </a:prstGeom>
        </p:spPr>
        <p:txBody>
          <a:bodyPr wrap="square">
            <a:spAutoFit/>
          </a:bodyPr>
          <a:lstStyle/>
          <a:p>
            <a:pPr marL="171450" indent="-171450">
              <a:buSzPct val="25000"/>
              <a:buFontTx/>
              <a:buChar char="-"/>
            </a:pPr>
            <a:r>
              <a:rPr lang="fr-FR" sz="1000" dirty="0">
                <a:solidFill>
                  <a:schemeClr val="accent5">
                    <a:lumMod val="75000"/>
                  </a:schemeClr>
                </a:solidFill>
                <a:ea typeface="Tahoma"/>
                <a:cs typeface="Tahoma"/>
                <a:sym typeface="Tahoma"/>
              </a:rPr>
              <a:t>- Choisir l’offre qui correspond le mieux à mes besoins et à mon budget</a:t>
            </a:r>
            <a:r>
              <a:rPr lang="fr-FR" sz="1000" dirty="0">
                <a:solidFill>
                  <a:schemeClr val="accent5">
                    <a:lumMod val="75000"/>
                  </a:schemeClr>
                </a:solidFill>
                <a:latin typeface="Tahoma"/>
                <a:ea typeface="Tahoma"/>
                <a:cs typeface="Tahoma"/>
                <a:sym typeface="Tahoma"/>
              </a:rPr>
              <a:t> à tout moment et sur tous mes équipements</a:t>
            </a:r>
            <a:endParaRPr lang="fr-FR" sz="1000" dirty="0">
              <a:solidFill>
                <a:schemeClr val="accent5">
                  <a:lumMod val="75000"/>
                </a:schemeClr>
              </a:solidFill>
              <a:ea typeface="Tahoma"/>
              <a:cs typeface="Tahoma"/>
              <a:sym typeface="Tahoma"/>
            </a:endParaRPr>
          </a:p>
          <a:p>
            <a:pPr marL="171450" indent="-171450">
              <a:buSzPct val="25000"/>
              <a:buFontTx/>
              <a:buChar char="-"/>
            </a:pPr>
            <a:r>
              <a:rPr lang="fr-FR" sz="1000" dirty="0">
                <a:solidFill>
                  <a:schemeClr val="accent5">
                    <a:lumMod val="75000"/>
                  </a:schemeClr>
                </a:solidFill>
                <a:ea typeface="Tahoma"/>
                <a:cs typeface="Tahoma"/>
                <a:sym typeface="Tahoma"/>
              </a:rPr>
              <a:t>- Avoir une expérience client agréable</a:t>
            </a:r>
          </a:p>
          <a:p>
            <a:pPr marL="171450" indent="-171450">
              <a:buSzPct val="25000"/>
              <a:buFontTx/>
              <a:buChar char="-"/>
            </a:pPr>
            <a:r>
              <a:rPr lang="fr-FR" sz="1000" dirty="0">
                <a:solidFill>
                  <a:schemeClr val="accent5">
                    <a:lumMod val="75000"/>
                  </a:schemeClr>
                </a:solidFill>
                <a:ea typeface="Tahoma"/>
                <a:cs typeface="Tahoma"/>
                <a:sym typeface="Tahoma"/>
              </a:rPr>
              <a:t>- Être informé en temps utile du traitement de mes demandes</a:t>
            </a:r>
          </a:p>
          <a:p>
            <a:pPr algn="ctr">
              <a:buSzPct val="25000"/>
            </a:pPr>
            <a:endParaRPr lang="fr-FR" sz="1400" dirty="0">
              <a:solidFill>
                <a:schemeClr val="accent5">
                  <a:lumMod val="75000"/>
                </a:schemeClr>
              </a:solidFill>
              <a:ea typeface="Tahoma"/>
              <a:cs typeface="Tahoma"/>
              <a:sym typeface="Tahoma"/>
            </a:endParaRPr>
          </a:p>
          <a:p>
            <a:pPr algn="ctr">
              <a:buSzPct val="25000"/>
            </a:pPr>
            <a:endParaRPr lang="fr-FR" sz="1400" dirty="0">
              <a:solidFill>
                <a:schemeClr val="accent5">
                  <a:lumMod val="75000"/>
                </a:schemeClr>
              </a:solidFill>
              <a:ea typeface="Tahoma"/>
              <a:cs typeface="Tahoma"/>
              <a:sym typeface="Tahoma"/>
            </a:endParaRPr>
          </a:p>
        </p:txBody>
      </p:sp>
      <p:sp>
        <p:nvSpPr>
          <p:cNvPr id="27" name="Rectangle 26"/>
          <p:cNvSpPr/>
          <p:nvPr/>
        </p:nvSpPr>
        <p:spPr>
          <a:xfrm>
            <a:off x="6172255" y="3524955"/>
            <a:ext cx="2768153" cy="1661993"/>
          </a:xfrm>
          <a:prstGeom prst="rect">
            <a:avLst/>
          </a:prstGeom>
        </p:spPr>
        <p:txBody>
          <a:bodyPr wrap="square">
            <a:spAutoFit/>
          </a:bodyPr>
          <a:lstStyle/>
          <a:p>
            <a:pPr marL="171450" lvl="0" indent="-171450">
              <a:buSzPct val="25000"/>
              <a:buFontTx/>
              <a:buChar char="-"/>
            </a:pPr>
            <a:endParaRPr lang="fr-FR" sz="1200" dirty="0">
              <a:solidFill>
                <a:schemeClr val="accent5">
                  <a:lumMod val="75000"/>
                </a:schemeClr>
              </a:solidFill>
              <a:latin typeface="Tahoma"/>
              <a:ea typeface="Tahoma"/>
              <a:cs typeface="Tahoma"/>
              <a:sym typeface="Tahoma"/>
            </a:endParaRPr>
          </a:p>
          <a:p>
            <a:pPr>
              <a:buSzPct val="25000"/>
            </a:pPr>
            <a:r>
              <a:rPr lang="fr-FR" sz="1000" dirty="0">
                <a:solidFill>
                  <a:schemeClr val="accent5">
                    <a:lumMod val="75000"/>
                  </a:schemeClr>
                </a:solidFill>
                <a:latin typeface="Tahoma"/>
                <a:ea typeface="Tahoma"/>
                <a:cs typeface="Tahoma"/>
                <a:sym typeface="Tahoma"/>
              </a:rPr>
              <a:t>- Proposer un accès accessible à tout moment et sur tout équipement</a:t>
            </a:r>
          </a:p>
          <a:p>
            <a:pPr>
              <a:buSzPct val="25000"/>
            </a:pPr>
            <a:r>
              <a:rPr lang="fr-FR" sz="1000" dirty="0">
                <a:solidFill>
                  <a:schemeClr val="accent5">
                    <a:lumMod val="75000"/>
                  </a:schemeClr>
                </a:solidFill>
                <a:latin typeface="Tahoma"/>
                <a:ea typeface="Tahoma"/>
                <a:cs typeface="Tahoma"/>
                <a:sym typeface="Tahoma"/>
              </a:rPr>
              <a:t>- Disposer des informations complètes et de qualité, fiables nécessaires à l’adhésion</a:t>
            </a:r>
          </a:p>
          <a:p>
            <a:pPr>
              <a:buSzPct val="25000"/>
            </a:pPr>
            <a:r>
              <a:rPr lang="fr-FR" sz="1000" dirty="0">
                <a:solidFill>
                  <a:schemeClr val="accent5">
                    <a:lumMod val="75000"/>
                  </a:schemeClr>
                </a:solidFill>
                <a:latin typeface="Tahoma"/>
                <a:ea typeface="Tahoma"/>
                <a:cs typeface="Tahoma"/>
                <a:sym typeface="Tahoma"/>
              </a:rPr>
              <a:t>- Traiter la demande de la façon la plus automatisée possible</a:t>
            </a:r>
          </a:p>
          <a:p>
            <a:pPr>
              <a:buSzPct val="25000"/>
            </a:pPr>
            <a:r>
              <a:rPr lang="fr-FR" sz="1000" dirty="0">
                <a:solidFill>
                  <a:schemeClr val="accent5">
                    <a:lumMod val="75000"/>
                  </a:schemeClr>
                </a:solidFill>
                <a:latin typeface="Tahoma"/>
                <a:ea typeface="Tahoma"/>
                <a:cs typeface="Tahoma"/>
                <a:sym typeface="Tahoma"/>
              </a:rPr>
              <a:t>- Communiquer le contenu approprié aux moments clés du parcours adhérent</a:t>
            </a:r>
          </a:p>
          <a:p>
            <a:pPr marL="171450" indent="-171450">
              <a:buSzPct val="25000"/>
              <a:buFontTx/>
              <a:buChar char="-"/>
            </a:pPr>
            <a:endParaRPr lang="fr-FR" sz="1000" dirty="0">
              <a:solidFill>
                <a:schemeClr val="accent5">
                  <a:lumMod val="75000"/>
                </a:schemeClr>
              </a:solidFill>
              <a:latin typeface="Tahoma"/>
              <a:ea typeface="Tahoma"/>
              <a:cs typeface="Tahoma"/>
              <a:sym typeface="Tahoma"/>
            </a:endParaRPr>
          </a:p>
        </p:txBody>
      </p:sp>
      <p:sp>
        <p:nvSpPr>
          <p:cNvPr id="28" name="Rectangle 27"/>
          <p:cNvSpPr/>
          <p:nvPr/>
        </p:nvSpPr>
        <p:spPr>
          <a:xfrm>
            <a:off x="9558211" y="3149770"/>
            <a:ext cx="2512766" cy="276999"/>
          </a:xfrm>
          <a:prstGeom prst="rect">
            <a:avLst/>
          </a:prstGeom>
        </p:spPr>
        <p:txBody>
          <a:bodyPr wrap="square">
            <a:spAutoFit/>
          </a:bodyPr>
          <a:lstStyle/>
          <a:p>
            <a:pPr>
              <a:buSzPct val="25000"/>
            </a:pPr>
            <a:r>
              <a:rPr lang="fr-FR" sz="1200" dirty="0">
                <a:solidFill>
                  <a:schemeClr val="accent5">
                    <a:lumMod val="75000"/>
                  </a:schemeClr>
                </a:solidFill>
                <a:ea typeface="Tahoma"/>
                <a:cs typeface="Tahoma"/>
                <a:sym typeface="Tahoma"/>
              </a:rPr>
              <a:t>- S’aligner sur la concurrence</a:t>
            </a:r>
          </a:p>
        </p:txBody>
      </p:sp>
      <p:pic>
        <p:nvPicPr>
          <p:cNvPr id="2" name="Image 1"/>
          <p:cNvPicPr>
            <a:picLocks noChangeAspect="1"/>
          </p:cNvPicPr>
          <p:nvPr/>
        </p:nvPicPr>
        <p:blipFill>
          <a:blip r:embed="rId2"/>
          <a:stretch>
            <a:fillRect/>
          </a:stretch>
        </p:blipFill>
        <p:spPr>
          <a:xfrm>
            <a:off x="9979134" y="-300886"/>
            <a:ext cx="883997" cy="414564"/>
          </a:xfrm>
          <a:prstGeom prst="rect">
            <a:avLst/>
          </a:prstGeom>
        </p:spPr>
      </p:pic>
      <p:sp>
        <p:nvSpPr>
          <p:cNvPr id="32" name="Rectangle 31"/>
          <p:cNvSpPr/>
          <p:nvPr/>
        </p:nvSpPr>
        <p:spPr>
          <a:xfrm>
            <a:off x="202158" y="314326"/>
            <a:ext cx="5712092" cy="1996114"/>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
        <p:nvSpPr>
          <p:cNvPr id="38" name="Rectangle 37"/>
          <p:cNvSpPr/>
          <p:nvPr/>
        </p:nvSpPr>
        <p:spPr>
          <a:xfrm>
            <a:off x="437613" y="971835"/>
            <a:ext cx="5314139" cy="954107"/>
          </a:xfrm>
          <a:prstGeom prst="rect">
            <a:avLst/>
          </a:prstGeom>
        </p:spPr>
        <p:txBody>
          <a:bodyPr wrap="square">
            <a:spAutoFit/>
          </a:bodyPr>
          <a:lstStyle/>
          <a:p>
            <a:pPr marL="285750" indent="-285750">
              <a:buFontTx/>
              <a:buChar char="-"/>
            </a:pPr>
            <a:r>
              <a:rPr lang="fr-FR" sz="1400" i="1" dirty="0">
                <a:solidFill>
                  <a:schemeClr val="bg1"/>
                </a:solidFill>
              </a:rPr>
              <a:t>Augmenter le nombre d’adhésion de 15% par rapport à celui (tous canaux) de 2016 en 1 an</a:t>
            </a:r>
          </a:p>
          <a:p>
            <a:pPr marL="285750" indent="-285750">
              <a:buFontTx/>
              <a:buChar char="-"/>
            </a:pPr>
            <a:r>
              <a:rPr lang="fr-FR" sz="1400" i="1" dirty="0">
                <a:solidFill>
                  <a:schemeClr val="bg1"/>
                </a:solidFill>
              </a:rPr>
              <a:t>Atteindre l’Excellence Opérationnelle (Coût, Délai, Qualité).</a:t>
            </a:r>
          </a:p>
          <a:p>
            <a:pPr marL="285750" indent="-285750">
              <a:buFontTx/>
              <a:buChar char="-"/>
            </a:pPr>
            <a:r>
              <a:rPr lang="fr-FR" sz="1400" i="1" dirty="0">
                <a:solidFill>
                  <a:schemeClr val="bg1"/>
                </a:solidFill>
                <a:ea typeface="Tahoma"/>
                <a:cs typeface="Tahoma"/>
              </a:rPr>
              <a:t>Offrir une bonne expérience Adhérent</a:t>
            </a:r>
          </a:p>
        </p:txBody>
      </p:sp>
      <p:sp>
        <p:nvSpPr>
          <p:cNvPr id="39" name="Rectangle 38"/>
          <p:cNvSpPr/>
          <p:nvPr/>
        </p:nvSpPr>
        <p:spPr>
          <a:xfrm>
            <a:off x="5987208" y="314327"/>
            <a:ext cx="6083770" cy="199611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Shape 1211"/>
          <p:cNvSpPr txBox="1">
            <a:spLocks/>
          </p:cNvSpPr>
          <p:nvPr/>
        </p:nvSpPr>
        <p:spPr>
          <a:xfrm>
            <a:off x="8810062" y="281692"/>
            <a:ext cx="98132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Calibri"/>
                <a:ea typeface="Calibri"/>
                <a:cs typeface="Calibri"/>
                <a:sym typeface="Calibri"/>
              </a:rPr>
              <a:t>CIBLE</a:t>
            </a:r>
            <a:endParaRPr kumimoji="0" lang="fr-FR" sz="1600" b="0" i="0" u="none" strike="noStrike" kern="1200" cap="none" spc="0" normalizeH="0" baseline="0" noProof="0" dirty="0">
              <a:ln>
                <a:noFill/>
              </a:ln>
              <a:solidFill>
                <a:schemeClr val="accent5">
                  <a:lumMod val="75000"/>
                </a:schemeClr>
              </a:solidFill>
              <a:effectLst/>
              <a:uLnTx/>
              <a:uFillTx/>
              <a:latin typeface="Calibri"/>
              <a:ea typeface="Calibri"/>
              <a:cs typeface="Calibri"/>
              <a:sym typeface="Calibri"/>
            </a:endParaRPr>
          </a:p>
        </p:txBody>
      </p:sp>
      <p:sp>
        <p:nvSpPr>
          <p:cNvPr id="41" name="Rectangle 40"/>
          <p:cNvSpPr/>
          <p:nvPr/>
        </p:nvSpPr>
        <p:spPr>
          <a:xfrm>
            <a:off x="6416486" y="1002210"/>
            <a:ext cx="2393576" cy="1107996"/>
          </a:xfrm>
          <a:prstGeom prst="rect">
            <a:avLst/>
          </a:prstGeom>
        </p:spPr>
        <p:txBody>
          <a:bodyPr wrap="square">
            <a:spAutoFit/>
          </a:bodyPr>
          <a:lstStyle/>
          <a:p>
            <a:pPr lvl="0" algn="ctr">
              <a:buSzPct val="25000"/>
            </a:pPr>
            <a:r>
              <a:rPr lang="fr-FR" sz="1400" dirty="0">
                <a:solidFill>
                  <a:schemeClr val="accent5">
                    <a:lumMod val="75000"/>
                  </a:schemeClr>
                </a:solidFill>
                <a:ea typeface="Tahoma"/>
                <a:cs typeface="Tahoma"/>
                <a:sym typeface="Tahoma"/>
              </a:rPr>
              <a:t>EXTERNE</a:t>
            </a:r>
          </a:p>
          <a:p>
            <a:pPr lvl="0">
              <a:buSzPct val="25000"/>
            </a:pPr>
            <a:r>
              <a:rPr lang="fr-FR" sz="1200" dirty="0">
                <a:solidFill>
                  <a:schemeClr val="accent5">
                    <a:lumMod val="75000"/>
                  </a:schemeClr>
                </a:solidFill>
                <a:ea typeface="Tahoma"/>
                <a:cs typeface="Tahoma"/>
                <a:sym typeface="Tahoma"/>
              </a:rPr>
              <a:t>-</a:t>
            </a:r>
            <a:r>
              <a:rPr lang="fr-FR" sz="1400" dirty="0">
                <a:solidFill>
                  <a:schemeClr val="accent5">
                    <a:lumMod val="75000"/>
                  </a:schemeClr>
                </a:solidFill>
                <a:ea typeface="Tahoma"/>
                <a:cs typeface="Tahoma"/>
                <a:sym typeface="Tahoma"/>
              </a:rPr>
              <a:t> </a:t>
            </a:r>
            <a:r>
              <a:rPr lang="fr-FR" sz="1200" dirty="0">
                <a:solidFill>
                  <a:schemeClr val="accent5">
                    <a:lumMod val="75000"/>
                  </a:schemeClr>
                </a:solidFill>
                <a:ea typeface="Tahoma"/>
                <a:cs typeface="Tahoma"/>
                <a:sym typeface="Tahoma"/>
              </a:rPr>
              <a:t>Agents territoriaux</a:t>
            </a:r>
          </a:p>
          <a:p>
            <a:pPr lvl="0">
              <a:buSzPct val="25000"/>
            </a:pPr>
            <a:r>
              <a:rPr lang="fr-FR" sz="1200" dirty="0">
                <a:solidFill>
                  <a:schemeClr val="accent5">
                    <a:lumMod val="75000"/>
                  </a:schemeClr>
                </a:solidFill>
                <a:ea typeface="Tahoma"/>
                <a:cs typeface="Tahoma"/>
                <a:sym typeface="Tahoma"/>
              </a:rPr>
              <a:t>- Tout internaute cherchant une assurance santé et/ou prévoyance</a:t>
            </a:r>
          </a:p>
          <a:p>
            <a:pPr lvl="0" algn="ctr"/>
            <a:endParaRPr lang="fr-FR" sz="1400" dirty="0">
              <a:solidFill>
                <a:schemeClr val="accent5">
                  <a:lumMod val="75000"/>
                </a:schemeClr>
              </a:solidFill>
              <a:ea typeface="Tahoma"/>
              <a:cs typeface="Tahoma"/>
              <a:sym typeface="Tahoma"/>
            </a:endParaRPr>
          </a:p>
        </p:txBody>
      </p:sp>
      <p:sp>
        <p:nvSpPr>
          <p:cNvPr id="43" name="Rectangle 42"/>
          <p:cNvSpPr/>
          <p:nvPr/>
        </p:nvSpPr>
        <p:spPr>
          <a:xfrm>
            <a:off x="9157444" y="4743450"/>
            <a:ext cx="2913534" cy="19812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
        <p:nvSpPr>
          <p:cNvPr id="45" name="Rectangle 44"/>
          <p:cNvSpPr/>
          <p:nvPr/>
        </p:nvSpPr>
        <p:spPr>
          <a:xfrm>
            <a:off x="9280052" y="5105876"/>
            <a:ext cx="2668316" cy="1723549"/>
          </a:xfrm>
          <a:prstGeom prst="rect">
            <a:avLst/>
          </a:prstGeom>
        </p:spPr>
        <p:txBody>
          <a:bodyPr wrap="square">
            <a:spAutoFit/>
          </a:bodyPr>
          <a:lstStyle/>
          <a:p>
            <a:pPr marL="285750" indent="-285750">
              <a:buFontTx/>
              <a:buChar char="-"/>
            </a:pPr>
            <a:r>
              <a:rPr lang="fr-FR" sz="1200" dirty="0">
                <a:solidFill>
                  <a:schemeClr val="accent5">
                    <a:lumMod val="75000"/>
                  </a:schemeClr>
                </a:solidFill>
                <a:ea typeface="Tahoma"/>
                <a:cs typeface="Tahoma"/>
              </a:rPr>
              <a:t>À ne pas saisir l’opportunité:</a:t>
            </a:r>
          </a:p>
          <a:p>
            <a:r>
              <a:rPr lang="fr-FR" sz="1200" dirty="0">
                <a:solidFill>
                  <a:schemeClr val="accent5">
                    <a:lumMod val="75000"/>
                  </a:schemeClr>
                </a:solidFill>
                <a:ea typeface="Tahoma"/>
                <a:cs typeface="Tahoma"/>
              </a:rPr>
              <a:t>     opportunités d’adhésions manquées,  </a:t>
            </a:r>
          </a:p>
          <a:p>
            <a:r>
              <a:rPr lang="fr-FR" sz="1200" dirty="0">
                <a:solidFill>
                  <a:schemeClr val="accent5">
                    <a:lumMod val="75000"/>
                  </a:schemeClr>
                </a:solidFill>
                <a:ea typeface="Tahoma"/>
                <a:cs typeface="Tahoma"/>
              </a:rPr>
              <a:t>     image de la MNT, retard par rapport </a:t>
            </a:r>
          </a:p>
          <a:p>
            <a:r>
              <a:rPr lang="fr-FR" sz="1200" dirty="0">
                <a:solidFill>
                  <a:schemeClr val="accent5">
                    <a:lumMod val="75000"/>
                  </a:schemeClr>
                </a:solidFill>
                <a:ea typeface="Tahoma"/>
                <a:cs typeface="Tahoma"/>
              </a:rPr>
              <a:t>     à la concurrence</a:t>
            </a:r>
          </a:p>
          <a:p>
            <a:endParaRPr lang="fr-FR" sz="1200" dirty="0">
              <a:solidFill>
                <a:schemeClr val="accent5">
                  <a:lumMod val="75000"/>
                </a:schemeClr>
              </a:solidFill>
              <a:ea typeface="Tahoma"/>
              <a:cs typeface="Tahoma"/>
            </a:endParaRPr>
          </a:p>
          <a:p>
            <a:pPr marL="285750" indent="-285750">
              <a:buFontTx/>
              <a:buChar char="-"/>
            </a:pPr>
            <a:r>
              <a:rPr lang="fr-FR" sz="1200" dirty="0">
                <a:solidFill>
                  <a:schemeClr val="accent5">
                    <a:lumMod val="75000"/>
                  </a:schemeClr>
                </a:solidFill>
                <a:ea typeface="Tahoma"/>
                <a:cs typeface="Tahoma"/>
              </a:rPr>
              <a:t>À saisir l’opportunité:</a:t>
            </a:r>
          </a:p>
          <a:p>
            <a:r>
              <a:rPr lang="fr-FR" sz="1200" dirty="0">
                <a:solidFill>
                  <a:schemeClr val="accent5">
                    <a:lumMod val="75000"/>
                  </a:schemeClr>
                </a:solidFill>
                <a:ea typeface="Tahoma"/>
                <a:cs typeface="Tahoma"/>
              </a:rPr>
              <a:t>     effort financier à fournir, conformité avec la règlementation</a:t>
            </a:r>
          </a:p>
          <a:p>
            <a:endParaRPr lang="fr-FR" sz="1000" dirty="0">
              <a:solidFill>
                <a:schemeClr val="accent5">
                  <a:lumMod val="75000"/>
                </a:schemeClr>
              </a:solidFill>
              <a:ea typeface="Tahoma"/>
              <a:cs typeface="Tahoma"/>
            </a:endParaRPr>
          </a:p>
        </p:txBody>
      </p:sp>
      <p:sp>
        <p:nvSpPr>
          <p:cNvPr id="47" name="Rectangle 46"/>
          <p:cNvSpPr/>
          <p:nvPr/>
        </p:nvSpPr>
        <p:spPr>
          <a:xfrm>
            <a:off x="9459453" y="922650"/>
            <a:ext cx="2393576" cy="861774"/>
          </a:xfrm>
          <a:prstGeom prst="rect">
            <a:avLst/>
          </a:prstGeom>
        </p:spPr>
        <p:txBody>
          <a:bodyPr wrap="square">
            <a:spAutoFit/>
          </a:bodyPr>
          <a:lstStyle/>
          <a:p>
            <a:pPr lvl="0" algn="ctr">
              <a:buSzPct val="25000"/>
            </a:pPr>
            <a:r>
              <a:rPr lang="fr-FR" sz="1400" dirty="0">
                <a:solidFill>
                  <a:schemeClr val="accent5">
                    <a:lumMod val="75000"/>
                  </a:schemeClr>
                </a:solidFill>
                <a:ea typeface="Tahoma"/>
                <a:cs typeface="Tahoma"/>
                <a:sym typeface="Tahoma"/>
              </a:rPr>
              <a:t>INTERNE</a:t>
            </a:r>
          </a:p>
          <a:p>
            <a:pPr lvl="0">
              <a:buSzPct val="25000"/>
            </a:pPr>
            <a:r>
              <a:rPr lang="fr-FR" sz="1200" dirty="0">
                <a:solidFill>
                  <a:schemeClr val="accent5">
                    <a:lumMod val="75000"/>
                  </a:schemeClr>
                </a:solidFill>
                <a:ea typeface="Tahoma"/>
                <a:cs typeface="Tahoma"/>
                <a:sym typeface="Tahoma"/>
              </a:rPr>
              <a:t>- Les acteurs MNT pilotant / intervenant dans le processus d’adhésion</a:t>
            </a:r>
          </a:p>
        </p:txBody>
      </p:sp>
      <p:sp>
        <p:nvSpPr>
          <p:cNvPr id="29" name="Shape 1211"/>
          <p:cNvSpPr txBox="1">
            <a:spLocks/>
          </p:cNvSpPr>
          <p:nvPr/>
        </p:nvSpPr>
        <p:spPr>
          <a:xfrm>
            <a:off x="2015615" y="281692"/>
            <a:ext cx="3125328"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bg1"/>
                </a:solidFill>
                <a:latin typeface="+mn-lt"/>
                <a:ea typeface="Calibri"/>
                <a:cs typeface="Calibri"/>
                <a:sym typeface="Calibri"/>
              </a:rPr>
              <a:t>OBJECTIFS STRATEGIQUES</a:t>
            </a:r>
            <a:endParaRPr kumimoji="0" lang="fr-FR" sz="1600" b="0" i="0" u="none" strike="noStrike" kern="1200" cap="none" spc="0" normalizeH="0" baseline="0" noProof="0" dirty="0">
              <a:ln>
                <a:noFill/>
              </a:ln>
              <a:solidFill>
                <a:schemeClr val="bg1"/>
              </a:solidFill>
              <a:effectLst/>
              <a:uLnTx/>
              <a:uFillTx/>
              <a:latin typeface="+mn-lt"/>
              <a:ea typeface="Calibri"/>
              <a:cs typeface="Calibri"/>
              <a:sym typeface="Calibri"/>
            </a:endParaRPr>
          </a:p>
        </p:txBody>
      </p:sp>
      <p:sp>
        <p:nvSpPr>
          <p:cNvPr id="34" name="Shape 1211"/>
          <p:cNvSpPr txBox="1">
            <a:spLocks/>
          </p:cNvSpPr>
          <p:nvPr/>
        </p:nvSpPr>
        <p:spPr>
          <a:xfrm>
            <a:off x="10068307" y="4673615"/>
            <a:ext cx="123921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RISQUES</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pic>
        <p:nvPicPr>
          <p:cNvPr id="33" name="Imag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7170" y="379574"/>
            <a:ext cx="328454" cy="489186"/>
          </a:xfrm>
          <a:prstGeom prst="rect">
            <a:avLst/>
          </a:prstGeom>
        </p:spPr>
      </p:pic>
      <p:pic>
        <p:nvPicPr>
          <p:cNvPr id="35" name="Imag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877" y="379574"/>
            <a:ext cx="489186" cy="489186"/>
          </a:xfrm>
          <a:prstGeom prst="rect">
            <a:avLst/>
          </a:prstGeom>
        </p:spPr>
      </p:pic>
      <p:pic>
        <p:nvPicPr>
          <p:cNvPr id="36" name="Imag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877" y="2469866"/>
            <a:ext cx="457085" cy="457085"/>
          </a:xfrm>
          <a:prstGeom prst="rect">
            <a:avLst/>
          </a:prstGeom>
        </p:spPr>
      </p:pic>
      <p:pic>
        <p:nvPicPr>
          <p:cNvPr id="37" name="Imag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63910" y="2638472"/>
            <a:ext cx="322327" cy="323997"/>
          </a:xfrm>
          <a:prstGeom prst="rect">
            <a:avLst/>
          </a:prstGeom>
        </p:spPr>
      </p:pic>
      <p:pic>
        <p:nvPicPr>
          <p:cNvPr id="44" name="Image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62968" y="2527916"/>
            <a:ext cx="470409" cy="470409"/>
          </a:xfrm>
          <a:prstGeom prst="rect">
            <a:avLst/>
          </a:prstGeom>
        </p:spPr>
      </p:pic>
      <p:sp>
        <p:nvSpPr>
          <p:cNvPr id="3" name="AutoShape 2" descr="Image result for images risques"/>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9" name="Image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59050" y="4699987"/>
            <a:ext cx="464719" cy="464719"/>
          </a:xfrm>
          <a:prstGeom prst="rect">
            <a:avLst/>
          </a:prstGeom>
        </p:spPr>
      </p:pic>
    </p:spTree>
    <p:extLst>
      <p:ext uri="{BB962C8B-B14F-4D97-AF65-F5344CB8AC3E}">
        <p14:creationId xmlns:p14="http://schemas.microsoft.com/office/powerpoint/2010/main" val="405669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77505" y="2147581"/>
            <a:ext cx="9127222" cy="817377"/>
          </a:xfrm>
        </p:spPr>
        <p:txBody>
          <a:bodyPr>
            <a:normAutofit/>
          </a:bodyPr>
          <a:lstStyle/>
          <a:p>
            <a:r>
              <a:rPr lang="fr-FR" sz="3600" i="1" dirty="0"/>
              <a:t>NOTE D’OPPORTUNITES – SYNTHESE</a:t>
            </a:r>
          </a:p>
        </p:txBody>
      </p:sp>
      <p:sp>
        <p:nvSpPr>
          <p:cNvPr id="3" name="Sous-titre 2"/>
          <p:cNvSpPr>
            <a:spLocks noGrp="1"/>
          </p:cNvSpPr>
          <p:nvPr>
            <p:ph type="subTitle" idx="1"/>
          </p:nvPr>
        </p:nvSpPr>
        <p:spPr>
          <a:xfrm>
            <a:off x="453007" y="3369425"/>
            <a:ext cx="8934274" cy="2255520"/>
          </a:xfrm>
        </p:spPr>
        <p:txBody>
          <a:bodyPr>
            <a:normAutofit fontScale="25000" lnSpcReduction="20000"/>
          </a:bodyPr>
          <a:lstStyle/>
          <a:p>
            <a:endParaRPr lang="fr-FR" dirty="0"/>
          </a:p>
          <a:p>
            <a:pPr>
              <a:lnSpc>
                <a:spcPct val="120000"/>
              </a:lnSpc>
            </a:pPr>
            <a:r>
              <a:rPr lang="fr-FR" sz="11200" i="1" dirty="0"/>
              <a:t>‘Nom du projet’ </a:t>
            </a:r>
            <a:br>
              <a:rPr lang="fr-FR" sz="11200" i="1" dirty="0"/>
            </a:br>
            <a:r>
              <a:rPr lang="fr-FR" sz="11200" i="1" dirty="0"/>
              <a:t>‘Nom du Programme’</a:t>
            </a:r>
            <a:endParaRPr lang="fr-FR" sz="11200" i="1" dirty="0">
              <a:solidFill>
                <a:schemeClr val="bg1"/>
              </a:solidFill>
            </a:endParaRPr>
          </a:p>
          <a:p>
            <a:pPr>
              <a:lnSpc>
                <a:spcPct val="120000"/>
              </a:lnSpc>
            </a:pPr>
            <a:r>
              <a:rPr lang="fr-FR" sz="9600" i="1" dirty="0"/>
              <a:t>‘N° de version’</a:t>
            </a:r>
          </a:p>
          <a:p>
            <a:pPr>
              <a:lnSpc>
                <a:spcPct val="120000"/>
              </a:lnSpc>
            </a:pPr>
            <a:r>
              <a:rPr lang="fr-FR" sz="9600" i="1" dirty="0"/>
              <a:t>‘Date de la présentation du document ‘JJ/MM/AA’</a:t>
            </a:r>
          </a:p>
          <a:p>
            <a:endParaRPr lang="fr-FR" sz="11200" dirty="0"/>
          </a:p>
        </p:txBody>
      </p:sp>
      <p:sp>
        <p:nvSpPr>
          <p:cNvPr id="4" name="Rectangle 3"/>
          <p:cNvSpPr/>
          <p:nvPr/>
        </p:nvSpPr>
        <p:spPr>
          <a:xfrm>
            <a:off x="453007" y="6037268"/>
            <a:ext cx="7097786" cy="545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kern="0" dirty="0">
                <a:solidFill>
                  <a:sysClr val="windowText" lastClr="000000"/>
                </a:solidFill>
              </a:rPr>
              <a:t>‘Nom Prénom de l’animateur’ </a:t>
            </a:r>
          </a:p>
          <a:p>
            <a:r>
              <a:rPr lang="fr-FR" i="1" kern="0" dirty="0">
                <a:solidFill>
                  <a:sysClr val="windowText" lastClr="000000"/>
                </a:solidFill>
              </a:rPr>
              <a:t>‘Acronyme de la Direction’/Acronyme du département de l’animateur</a:t>
            </a:r>
          </a:p>
        </p:txBody>
      </p:sp>
    </p:spTree>
    <p:extLst>
      <p:ext uri="{BB962C8B-B14F-4D97-AF65-F5344CB8AC3E}">
        <p14:creationId xmlns:p14="http://schemas.microsoft.com/office/powerpoint/2010/main" val="252584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1B57BAE1-AE92-4E6D-83EE-F6A973D72BCB}" type="slidenum">
              <a:rPr lang="fr-FR" smtClean="0"/>
              <a:t>3</a:t>
            </a:fld>
            <a:endParaRPr lang="fr-FR" dirty="0"/>
          </a:p>
        </p:txBody>
      </p:sp>
      <p:sp>
        <p:nvSpPr>
          <p:cNvPr id="3" name="Rectangle 2"/>
          <p:cNvSpPr/>
          <p:nvPr/>
        </p:nvSpPr>
        <p:spPr>
          <a:xfrm>
            <a:off x="0" y="313765"/>
            <a:ext cx="12192000" cy="654423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rPr>
              <a:t>-</a:t>
            </a:r>
          </a:p>
        </p:txBody>
      </p:sp>
      <p:sp>
        <p:nvSpPr>
          <p:cNvPr id="4" name="Shape 1211"/>
          <p:cNvSpPr txBox="1">
            <a:spLocks/>
          </p:cNvSpPr>
          <p:nvPr/>
        </p:nvSpPr>
        <p:spPr>
          <a:xfrm>
            <a:off x="0" y="46067"/>
            <a:ext cx="12191999" cy="206960"/>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kumimoji="0" lang="fr-FR" sz="1600" b="0" i="0" u="none" strike="noStrike" kern="1200" cap="none" spc="0" normalizeH="0" baseline="0" noProof="0" dirty="0">
                <a:ln>
                  <a:noFill/>
                </a:ln>
                <a:effectLst/>
                <a:uLnTx/>
                <a:uFillTx/>
                <a:latin typeface="Calibri"/>
                <a:ea typeface="Calibri"/>
                <a:cs typeface="Calibri"/>
                <a:sym typeface="Calibri"/>
              </a:rPr>
              <a:t>Note d’opportunités - </a:t>
            </a:r>
            <a:r>
              <a:rPr lang="fr-FR" sz="1600" dirty="0">
                <a:latin typeface="Calibri"/>
                <a:ea typeface="Calibri"/>
                <a:cs typeface="Calibri"/>
                <a:sym typeface="Calibri"/>
              </a:rPr>
              <a:t>Synthèse </a:t>
            </a:r>
            <a:r>
              <a:rPr lang="fr-FR" sz="1600" i="1" dirty="0">
                <a:solidFill>
                  <a:schemeClr val="accent5">
                    <a:lumMod val="75000"/>
                  </a:schemeClr>
                </a:solidFill>
                <a:latin typeface="Calibri"/>
                <a:ea typeface="Calibri"/>
                <a:cs typeface="Calibri"/>
                <a:sym typeface="Calibri"/>
              </a:rPr>
              <a:t>‘n° de version’ </a:t>
            </a:r>
            <a:r>
              <a:rPr lang="fr-FR" sz="1600" dirty="0">
                <a:latin typeface="Calibri"/>
                <a:ea typeface="Calibri"/>
                <a:cs typeface="Calibri"/>
                <a:sym typeface="Calibri"/>
              </a:rPr>
              <a:t>: </a:t>
            </a:r>
            <a:r>
              <a:rPr lang="fr-FR" sz="1600" i="1" dirty="0">
                <a:solidFill>
                  <a:schemeClr val="accent5">
                    <a:lumMod val="75000"/>
                  </a:schemeClr>
                </a:solidFill>
                <a:latin typeface="Calibri"/>
                <a:ea typeface="Calibri"/>
                <a:cs typeface="Calibri"/>
                <a:sym typeface="Calibri"/>
              </a:rPr>
              <a:t>‘Nom du Projet’- ‘Nom du Programme’</a:t>
            </a:r>
            <a:endParaRPr kumimoji="0" lang="fr-FR" sz="2400" b="0" i="1" u="none" strike="noStrike" kern="1200" cap="none" spc="0" normalizeH="0" baseline="0" noProof="0" dirty="0">
              <a:ln>
                <a:noFill/>
              </a:ln>
              <a:solidFill>
                <a:srgbClr val="FF0000"/>
              </a:solidFill>
              <a:effectLst/>
              <a:uLnTx/>
              <a:uFillTx/>
              <a:latin typeface="Calibri"/>
              <a:ea typeface="Calibri"/>
              <a:cs typeface="Calibri"/>
              <a:sym typeface="Calibri"/>
            </a:endParaRPr>
          </a:p>
        </p:txBody>
      </p:sp>
      <p:sp>
        <p:nvSpPr>
          <p:cNvPr id="5" name="Rectangle 4"/>
          <p:cNvSpPr/>
          <p:nvPr/>
        </p:nvSpPr>
        <p:spPr>
          <a:xfrm>
            <a:off x="233085" y="2536695"/>
            <a:ext cx="5680277" cy="4277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5992599" y="2546220"/>
            <a:ext cx="3037100" cy="427704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9145781" y="2568481"/>
            <a:ext cx="2913534" cy="21829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hape 1211"/>
          <p:cNvSpPr txBox="1">
            <a:spLocks/>
          </p:cNvSpPr>
          <p:nvPr/>
        </p:nvSpPr>
        <p:spPr>
          <a:xfrm>
            <a:off x="2192563" y="2626531"/>
            <a:ext cx="1980153"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BESOINS EXTERNES</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9" name="Shape 1211"/>
          <p:cNvSpPr txBox="1">
            <a:spLocks/>
          </p:cNvSpPr>
          <p:nvPr/>
        </p:nvSpPr>
        <p:spPr>
          <a:xfrm>
            <a:off x="6835889" y="2603194"/>
            <a:ext cx="1794232"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lvl="0">
              <a:spcBef>
                <a:spcPts val="0"/>
              </a:spcBef>
              <a:buClr>
                <a:srgbClr val="2DBAE5"/>
              </a:buClr>
              <a:buSzPct val="25000"/>
              <a:defRPr/>
            </a:pPr>
            <a:r>
              <a:rPr lang="fr-FR" sz="1600" dirty="0">
                <a:solidFill>
                  <a:schemeClr val="accent5">
                    <a:lumMod val="75000"/>
                  </a:schemeClr>
                </a:solidFill>
                <a:latin typeface="+mn-lt"/>
                <a:ea typeface="Calibri"/>
                <a:cs typeface="Calibri"/>
                <a:sym typeface="Calibri"/>
              </a:rPr>
              <a:t>SERVICE RENDU</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10" name="Shape 1211"/>
          <p:cNvSpPr txBox="1">
            <a:spLocks/>
          </p:cNvSpPr>
          <p:nvPr/>
        </p:nvSpPr>
        <p:spPr>
          <a:xfrm>
            <a:off x="10068307" y="2491032"/>
            <a:ext cx="123921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VALEUR</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12" name="Rectangle 11"/>
          <p:cNvSpPr/>
          <p:nvPr/>
        </p:nvSpPr>
        <p:spPr>
          <a:xfrm>
            <a:off x="6172255" y="3623570"/>
            <a:ext cx="2768153" cy="430887"/>
          </a:xfrm>
          <a:prstGeom prst="rect">
            <a:avLst/>
          </a:prstGeom>
        </p:spPr>
        <p:txBody>
          <a:bodyPr wrap="square">
            <a:spAutoFit/>
          </a:bodyPr>
          <a:lstStyle/>
          <a:p>
            <a:pPr marL="171450" lvl="0" indent="-171450">
              <a:buSzPct val="25000"/>
              <a:buFontTx/>
              <a:buChar char="-"/>
            </a:pPr>
            <a:endParaRPr lang="fr-FR" sz="1200" dirty="0">
              <a:solidFill>
                <a:schemeClr val="accent5">
                  <a:lumMod val="75000"/>
                </a:schemeClr>
              </a:solidFill>
              <a:latin typeface="Tahoma"/>
              <a:ea typeface="Tahoma"/>
              <a:cs typeface="Tahoma"/>
              <a:sym typeface="Tahoma"/>
            </a:endParaRPr>
          </a:p>
          <a:p>
            <a:pPr marL="171450" indent="-171450">
              <a:buSzPct val="25000"/>
              <a:buFontTx/>
              <a:buChar char="-"/>
            </a:pPr>
            <a:endParaRPr lang="fr-FR" sz="1000" dirty="0">
              <a:solidFill>
                <a:schemeClr val="accent5">
                  <a:lumMod val="75000"/>
                </a:schemeClr>
              </a:solidFill>
              <a:latin typeface="Tahoma"/>
              <a:ea typeface="Tahoma"/>
              <a:cs typeface="Tahoma"/>
              <a:sym typeface="Tahoma"/>
            </a:endParaRPr>
          </a:p>
        </p:txBody>
      </p:sp>
      <p:sp>
        <p:nvSpPr>
          <p:cNvPr id="16" name="Rectangle 15"/>
          <p:cNvSpPr/>
          <p:nvPr/>
        </p:nvSpPr>
        <p:spPr>
          <a:xfrm>
            <a:off x="202158" y="412941"/>
            <a:ext cx="5712092" cy="1996114"/>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
        <p:nvSpPr>
          <p:cNvPr id="17" name="Rectangle 16"/>
          <p:cNvSpPr/>
          <p:nvPr/>
        </p:nvSpPr>
        <p:spPr>
          <a:xfrm>
            <a:off x="5987208" y="412942"/>
            <a:ext cx="6083770" cy="199611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Shape 1211"/>
          <p:cNvSpPr txBox="1">
            <a:spLocks/>
          </p:cNvSpPr>
          <p:nvPr/>
        </p:nvSpPr>
        <p:spPr>
          <a:xfrm>
            <a:off x="8810062" y="380307"/>
            <a:ext cx="98132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Calibri"/>
                <a:ea typeface="Calibri"/>
                <a:cs typeface="Calibri"/>
                <a:sym typeface="Calibri"/>
              </a:rPr>
              <a:t>CIBLE</a:t>
            </a:r>
            <a:endParaRPr kumimoji="0" lang="fr-FR" sz="1600" b="0" i="0" u="none" strike="noStrike" kern="1200" cap="none" spc="0" normalizeH="0" baseline="0" noProof="0" dirty="0">
              <a:ln>
                <a:noFill/>
              </a:ln>
              <a:solidFill>
                <a:schemeClr val="accent5">
                  <a:lumMod val="75000"/>
                </a:schemeClr>
              </a:solidFill>
              <a:effectLst/>
              <a:uLnTx/>
              <a:uFillTx/>
              <a:latin typeface="Calibri"/>
              <a:ea typeface="Calibri"/>
              <a:cs typeface="Calibri"/>
              <a:sym typeface="Calibri"/>
            </a:endParaRPr>
          </a:p>
        </p:txBody>
      </p:sp>
      <p:sp>
        <p:nvSpPr>
          <p:cNvPr id="19" name="Rectangle 18"/>
          <p:cNvSpPr/>
          <p:nvPr/>
        </p:nvSpPr>
        <p:spPr>
          <a:xfrm>
            <a:off x="6416486" y="1100825"/>
            <a:ext cx="2393576" cy="523220"/>
          </a:xfrm>
          <a:prstGeom prst="rect">
            <a:avLst/>
          </a:prstGeom>
        </p:spPr>
        <p:txBody>
          <a:bodyPr wrap="square">
            <a:spAutoFit/>
          </a:bodyPr>
          <a:lstStyle/>
          <a:p>
            <a:pPr lvl="0" algn="ctr">
              <a:buSzPct val="25000"/>
            </a:pPr>
            <a:r>
              <a:rPr lang="fr-FR" sz="1400" dirty="0">
                <a:solidFill>
                  <a:schemeClr val="accent5">
                    <a:lumMod val="75000"/>
                  </a:schemeClr>
                </a:solidFill>
                <a:ea typeface="Tahoma"/>
                <a:cs typeface="Tahoma"/>
                <a:sym typeface="Tahoma"/>
              </a:rPr>
              <a:t>EXTERNE</a:t>
            </a:r>
          </a:p>
          <a:p>
            <a:pPr lvl="0" algn="ctr"/>
            <a:endParaRPr lang="fr-FR" sz="1400" dirty="0">
              <a:solidFill>
                <a:schemeClr val="accent5">
                  <a:lumMod val="75000"/>
                </a:schemeClr>
              </a:solidFill>
              <a:ea typeface="Tahoma"/>
              <a:cs typeface="Tahoma"/>
              <a:sym typeface="Tahoma"/>
            </a:endParaRPr>
          </a:p>
        </p:txBody>
      </p:sp>
      <p:sp>
        <p:nvSpPr>
          <p:cNvPr id="21" name="Rectangle 20"/>
          <p:cNvSpPr/>
          <p:nvPr/>
        </p:nvSpPr>
        <p:spPr>
          <a:xfrm>
            <a:off x="9157444" y="4842065"/>
            <a:ext cx="2913534" cy="19812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
        <p:nvSpPr>
          <p:cNvPr id="22" name="Rectangle 21"/>
          <p:cNvSpPr/>
          <p:nvPr/>
        </p:nvSpPr>
        <p:spPr>
          <a:xfrm>
            <a:off x="9280052" y="5204491"/>
            <a:ext cx="2668316" cy="1354217"/>
          </a:xfrm>
          <a:prstGeom prst="rect">
            <a:avLst/>
          </a:prstGeom>
        </p:spPr>
        <p:txBody>
          <a:bodyPr wrap="square">
            <a:spAutoFit/>
          </a:bodyPr>
          <a:lstStyle/>
          <a:p>
            <a:pPr marL="285750" indent="-285750">
              <a:buFontTx/>
              <a:buChar char="-"/>
            </a:pPr>
            <a:r>
              <a:rPr lang="fr-FR" sz="1200" dirty="0">
                <a:solidFill>
                  <a:schemeClr val="accent5">
                    <a:lumMod val="75000"/>
                  </a:schemeClr>
                </a:solidFill>
                <a:ea typeface="Tahoma"/>
                <a:cs typeface="Tahoma"/>
              </a:rPr>
              <a:t>À ne pas saisir l’opportunité:</a:t>
            </a:r>
          </a:p>
          <a:p>
            <a:endParaRPr lang="fr-FR" sz="1200" dirty="0">
              <a:solidFill>
                <a:schemeClr val="accent5">
                  <a:lumMod val="75000"/>
                </a:schemeClr>
              </a:solidFill>
              <a:ea typeface="Tahoma"/>
              <a:cs typeface="Tahoma"/>
            </a:endParaRPr>
          </a:p>
          <a:p>
            <a:endParaRPr lang="fr-FR" sz="1200" dirty="0">
              <a:solidFill>
                <a:schemeClr val="accent5">
                  <a:lumMod val="75000"/>
                </a:schemeClr>
              </a:solidFill>
              <a:ea typeface="Tahoma"/>
              <a:cs typeface="Tahoma"/>
            </a:endParaRPr>
          </a:p>
          <a:p>
            <a:endParaRPr lang="fr-FR" sz="1200" dirty="0">
              <a:solidFill>
                <a:schemeClr val="accent5">
                  <a:lumMod val="75000"/>
                </a:schemeClr>
              </a:solidFill>
              <a:ea typeface="Tahoma"/>
              <a:cs typeface="Tahoma"/>
            </a:endParaRPr>
          </a:p>
          <a:p>
            <a:pPr marL="285750" indent="-285750">
              <a:buFontTx/>
              <a:buChar char="-"/>
            </a:pPr>
            <a:r>
              <a:rPr lang="fr-FR" sz="1200" dirty="0">
                <a:solidFill>
                  <a:schemeClr val="accent5">
                    <a:lumMod val="75000"/>
                  </a:schemeClr>
                </a:solidFill>
                <a:ea typeface="Tahoma"/>
                <a:cs typeface="Tahoma"/>
              </a:rPr>
              <a:t>À saisir l’opportunité:</a:t>
            </a:r>
          </a:p>
          <a:p>
            <a:r>
              <a:rPr lang="fr-FR" sz="1200" dirty="0">
                <a:solidFill>
                  <a:schemeClr val="accent5">
                    <a:lumMod val="75000"/>
                  </a:schemeClr>
                </a:solidFill>
                <a:ea typeface="Tahoma"/>
                <a:cs typeface="Tahoma"/>
              </a:rPr>
              <a:t>     </a:t>
            </a:r>
          </a:p>
          <a:p>
            <a:endParaRPr lang="fr-FR" sz="1000" dirty="0">
              <a:solidFill>
                <a:schemeClr val="accent5">
                  <a:lumMod val="75000"/>
                </a:schemeClr>
              </a:solidFill>
              <a:ea typeface="Tahoma"/>
              <a:cs typeface="Tahoma"/>
            </a:endParaRPr>
          </a:p>
        </p:txBody>
      </p:sp>
      <p:sp>
        <p:nvSpPr>
          <p:cNvPr id="24" name="Rectangle 23"/>
          <p:cNvSpPr/>
          <p:nvPr/>
        </p:nvSpPr>
        <p:spPr>
          <a:xfrm>
            <a:off x="9459453" y="1021265"/>
            <a:ext cx="2393576" cy="307777"/>
          </a:xfrm>
          <a:prstGeom prst="rect">
            <a:avLst/>
          </a:prstGeom>
        </p:spPr>
        <p:txBody>
          <a:bodyPr wrap="square">
            <a:spAutoFit/>
          </a:bodyPr>
          <a:lstStyle/>
          <a:p>
            <a:pPr lvl="0" algn="ctr">
              <a:buSzPct val="25000"/>
            </a:pPr>
            <a:r>
              <a:rPr lang="fr-FR" sz="1400" dirty="0">
                <a:solidFill>
                  <a:schemeClr val="accent5">
                    <a:lumMod val="75000"/>
                  </a:schemeClr>
                </a:solidFill>
                <a:ea typeface="Tahoma"/>
                <a:cs typeface="Tahoma"/>
                <a:sym typeface="Tahoma"/>
              </a:rPr>
              <a:t>INTERNE</a:t>
            </a:r>
          </a:p>
        </p:txBody>
      </p:sp>
      <p:sp>
        <p:nvSpPr>
          <p:cNvPr id="25" name="Shape 1211"/>
          <p:cNvSpPr txBox="1">
            <a:spLocks/>
          </p:cNvSpPr>
          <p:nvPr/>
        </p:nvSpPr>
        <p:spPr>
          <a:xfrm>
            <a:off x="2015615" y="380307"/>
            <a:ext cx="3125328"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bg1"/>
                </a:solidFill>
                <a:latin typeface="+mn-lt"/>
                <a:ea typeface="Calibri"/>
                <a:cs typeface="Calibri"/>
                <a:sym typeface="Calibri"/>
              </a:rPr>
              <a:t>OBJECTIFS STRATEGIQUES</a:t>
            </a:r>
            <a:endParaRPr kumimoji="0" lang="fr-FR" sz="1600" b="0" i="0" u="none" strike="noStrike" kern="1200" cap="none" spc="0" normalizeH="0" baseline="0" noProof="0" dirty="0">
              <a:ln>
                <a:noFill/>
              </a:ln>
              <a:solidFill>
                <a:schemeClr val="bg1"/>
              </a:solidFill>
              <a:effectLst/>
              <a:uLnTx/>
              <a:uFillTx/>
              <a:latin typeface="+mn-lt"/>
              <a:ea typeface="Calibri"/>
              <a:cs typeface="Calibri"/>
              <a:sym typeface="Calibri"/>
            </a:endParaRPr>
          </a:p>
        </p:txBody>
      </p:sp>
      <p:sp>
        <p:nvSpPr>
          <p:cNvPr id="26" name="Shape 1211"/>
          <p:cNvSpPr txBox="1">
            <a:spLocks/>
          </p:cNvSpPr>
          <p:nvPr/>
        </p:nvSpPr>
        <p:spPr>
          <a:xfrm>
            <a:off x="10068307" y="4772230"/>
            <a:ext cx="123921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RISQUES</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366" y="512291"/>
            <a:ext cx="328454" cy="489186"/>
          </a:xfrm>
          <a:prstGeom prst="rect">
            <a:avLst/>
          </a:prstGeom>
        </p:spPr>
      </p:pic>
      <p:pic>
        <p:nvPicPr>
          <p:cNvPr id="30" name="Imag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273" y="438676"/>
            <a:ext cx="531831" cy="531831"/>
          </a:xfrm>
          <a:prstGeom prst="rect">
            <a:avLst/>
          </a:prstGeom>
        </p:spPr>
      </p:pic>
      <p:pic>
        <p:nvPicPr>
          <p:cNvPr id="31" name="Imag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273" y="2618957"/>
            <a:ext cx="457085" cy="457085"/>
          </a:xfrm>
          <a:prstGeom prst="rect">
            <a:avLst/>
          </a:prstGeom>
        </p:spPr>
      </p:pic>
      <p:pic>
        <p:nvPicPr>
          <p:cNvPr id="32" name="Imag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6675" y="2692837"/>
            <a:ext cx="322327" cy="323997"/>
          </a:xfrm>
          <a:prstGeom prst="rect">
            <a:avLst/>
          </a:prstGeom>
        </p:spPr>
      </p:pic>
      <p:pic>
        <p:nvPicPr>
          <p:cNvPr id="33" name="Imag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0746" y="2609958"/>
            <a:ext cx="470409" cy="470409"/>
          </a:xfrm>
          <a:prstGeom prst="rect">
            <a:avLst/>
          </a:prstGeom>
        </p:spPr>
      </p:pic>
      <p:pic>
        <p:nvPicPr>
          <p:cNvPr id="36" name="Imag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14225" y="4766328"/>
            <a:ext cx="464719" cy="464719"/>
          </a:xfrm>
          <a:prstGeom prst="rect">
            <a:avLst/>
          </a:prstGeom>
        </p:spPr>
      </p:pic>
    </p:spTree>
    <p:extLst>
      <p:ext uri="{BB962C8B-B14F-4D97-AF65-F5344CB8AC3E}">
        <p14:creationId xmlns:p14="http://schemas.microsoft.com/office/powerpoint/2010/main" val="392512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1B57BAE1-AE92-4E6D-83EE-F6A973D72BCB}" type="slidenum">
              <a:rPr lang="fr-FR" smtClean="0"/>
              <a:t>4</a:t>
            </a:fld>
            <a:endParaRPr lang="fr-FR" dirty="0"/>
          </a:p>
        </p:txBody>
      </p:sp>
      <p:sp>
        <p:nvSpPr>
          <p:cNvPr id="3" name="Rectangle 2"/>
          <p:cNvSpPr/>
          <p:nvPr/>
        </p:nvSpPr>
        <p:spPr>
          <a:xfrm>
            <a:off x="0" y="313765"/>
            <a:ext cx="12192000" cy="654423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rPr>
              <a:t>-</a:t>
            </a:r>
          </a:p>
        </p:txBody>
      </p:sp>
      <p:sp>
        <p:nvSpPr>
          <p:cNvPr id="4" name="Shape 1211"/>
          <p:cNvSpPr txBox="1">
            <a:spLocks/>
          </p:cNvSpPr>
          <p:nvPr/>
        </p:nvSpPr>
        <p:spPr>
          <a:xfrm>
            <a:off x="0" y="46067"/>
            <a:ext cx="12191999" cy="206960"/>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kumimoji="0" lang="fr-FR" sz="1600" b="0" i="0" u="none" strike="noStrike" kern="1200" cap="none" spc="0" normalizeH="0" baseline="0" noProof="0" dirty="0">
                <a:ln>
                  <a:noFill/>
                </a:ln>
                <a:effectLst/>
                <a:uLnTx/>
                <a:uFillTx/>
                <a:latin typeface="Calibri"/>
                <a:ea typeface="Calibri"/>
                <a:cs typeface="Calibri"/>
                <a:sym typeface="Calibri"/>
              </a:rPr>
              <a:t>Note d’opportunités - </a:t>
            </a:r>
            <a:r>
              <a:rPr lang="fr-FR" sz="1600" dirty="0">
                <a:latin typeface="Calibri"/>
                <a:ea typeface="Calibri"/>
                <a:cs typeface="Calibri"/>
                <a:sym typeface="Calibri"/>
              </a:rPr>
              <a:t>Synthèse </a:t>
            </a:r>
            <a:r>
              <a:rPr lang="fr-FR" sz="1600" i="1" dirty="0">
                <a:solidFill>
                  <a:schemeClr val="accent5">
                    <a:lumMod val="75000"/>
                  </a:schemeClr>
                </a:solidFill>
                <a:latin typeface="Calibri"/>
                <a:ea typeface="Calibri"/>
                <a:cs typeface="Calibri"/>
                <a:sym typeface="Calibri"/>
              </a:rPr>
              <a:t>‘n° de version’ </a:t>
            </a:r>
            <a:r>
              <a:rPr lang="fr-FR" sz="1600" dirty="0">
                <a:latin typeface="Calibri"/>
                <a:ea typeface="Calibri"/>
                <a:cs typeface="Calibri"/>
                <a:sym typeface="Calibri"/>
              </a:rPr>
              <a:t>: </a:t>
            </a:r>
            <a:r>
              <a:rPr lang="fr-FR" sz="1600" i="1" dirty="0">
                <a:solidFill>
                  <a:schemeClr val="accent5">
                    <a:lumMod val="75000"/>
                  </a:schemeClr>
                </a:solidFill>
                <a:latin typeface="Calibri"/>
                <a:ea typeface="Calibri"/>
                <a:cs typeface="Calibri"/>
                <a:sym typeface="Calibri"/>
              </a:rPr>
              <a:t>‘Nom du Projet’- ‘Nom du Programme’</a:t>
            </a:r>
            <a:endParaRPr kumimoji="0" lang="fr-FR" sz="2400" b="0" i="1" u="none" strike="noStrike" kern="1200" cap="none" spc="0" normalizeH="0" baseline="0" noProof="0" dirty="0">
              <a:ln>
                <a:noFill/>
              </a:ln>
              <a:solidFill>
                <a:srgbClr val="FF0000"/>
              </a:solidFill>
              <a:effectLst/>
              <a:uLnTx/>
              <a:uFillTx/>
              <a:latin typeface="Calibri"/>
              <a:ea typeface="Calibri"/>
              <a:cs typeface="Calibri"/>
              <a:sym typeface="Calibri"/>
            </a:endParaRPr>
          </a:p>
        </p:txBody>
      </p:sp>
      <p:sp>
        <p:nvSpPr>
          <p:cNvPr id="5" name="Rectangle 4"/>
          <p:cNvSpPr/>
          <p:nvPr/>
        </p:nvSpPr>
        <p:spPr>
          <a:xfrm>
            <a:off x="233085" y="2536695"/>
            <a:ext cx="5680277" cy="4277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5992599" y="2546220"/>
            <a:ext cx="3037100" cy="427704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9145781" y="2568481"/>
            <a:ext cx="2913534" cy="21829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hape 1211"/>
          <p:cNvSpPr txBox="1">
            <a:spLocks/>
          </p:cNvSpPr>
          <p:nvPr/>
        </p:nvSpPr>
        <p:spPr>
          <a:xfrm>
            <a:off x="2192563" y="2626531"/>
            <a:ext cx="1980153"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BESOINS EXTERNES</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9" name="Shape 1211"/>
          <p:cNvSpPr txBox="1">
            <a:spLocks/>
          </p:cNvSpPr>
          <p:nvPr/>
        </p:nvSpPr>
        <p:spPr>
          <a:xfrm>
            <a:off x="6835889" y="2603194"/>
            <a:ext cx="1794232"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lvl="0">
              <a:spcBef>
                <a:spcPts val="0"/>
              </a:spcBef>
              <a:buClr>
                <a:srgbClr val="2DBAE5"/>
              </a:buClr>
              <a:buSzPct val="25000"/>
              <a:defRPr/>
            </a:pPr>
            <a:r>
              <a:rPr lang="fr-FR" sz="1600" dirty="0">
                <a:solidFill>
                  <a:schemeClr val="accent5">
                    <a:lumMod val="75000"/>
                  </a:schemeClr>
                </a:solidFill>
                <a:latin typeface="+mn-lt"/>
                <a:ea typeface="Calibri"/>
                <a:cs typeface="Calibri"/>
                <a:sym typeface="Calibri"/>
              </a:rPr>
              <a:t>SERVICE RENDU</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10" name="Shape 1211"/>
          <p:cNvSpPr txBox="1">
            <a:spLocks/>
          </p:cNvSpPr>
          <p:nvPr/>
        </p:nvSpPr>
        <p:spPr>
          <a:xfrm>
            <a:off x="10068307" y="2491032"/>
            <a:ext cx="123921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VALEUR</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12" name="Rectangle 11"/>
          <p:cNvSpPr/>
          <p:nvPr/>
        </p:nvSpPr>
        <p:spPr>
          <a:xfrm>
            <a:off x="6172255" y="3623570"/>
            <a:ext cx="2768153" cy="430887"/>
          </a:xfrm>
          <a:prstGeom prst="rect">
            <a:avLst/>
          </a:prstGeom>
        </p:spPr>
        <p:txBody>
          <a:bodyPr wrap="square">
            <a:spAutoFit/>
          </a:bodyPr>
          <a:lstStyle/>
          <a:p>
            <a:pPr marL="171450" lvl="0" indent="-171450">
              <a:buSzPct val="25000"/>
              <a:buFontTx/>
              <a:buChar char="-"/>
            </a:pPr>
            <a:endParaRPr lang="fr-FR" sz="1200" dirty="0">
              <a:solidFill>
                <a:schemeClr val="accent5">
                  <a:lumMod val="75000"/>
                </a:schemeClr>
              </a:solidFill>
              <a:latin typeface="Tahoma"/>
              <a:ea typeface="Tahoma"/>
              <a:cs typeface="Tahoma"/>
              <a:sym typeface="Tahoma"/>
            </a:endParaRPr>
          </a:p>
          <a:p>
            <a:pPr marL="171450" indent="-171450">
              <a:buSzPct val="25000"/>
              <a:buFontTx/>
              <a:buChar char="-"/>
            </a:pPr>
            <a:endParaRPr lang="fr-FR" sz="1000" dirty="0">
              <a:solidFill>
                <a:schemeClr val="accent5">
                  <a:lumMod val="75000"/>
                </a:schemeClr>
              </a:solidFill>
              <a:latin typeface="Tahoma"/>
              <a:ea typeface="Tahoma"/>
              <a:cs typeface="Tahoma"/>
              <a:sym typeface="Tahoma"/>
            </a:endParaRPr>
          </a:p>
        </p:txBody>
      </p:sp>
      <p:sp>
        <p:nvSpPr>
          <p:cNvPr id="16" name="Rectangle 15"/>
          <p:cNvSpPr/>
          <p:nvPr/>
        </p:nvSpPr>
        <p:spPr>
          <a:xfrm>
            <a:off x="202158" y="412941"/>
            <a:ext cx="5712092" cy="1996114"/>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
        <p:nvSpPr>
          <p:cNvPr id="17" name="Rectangle 16"/>
          <p:cNvSpPr/>
          <p:nvPr/>
        </p:nvSpPr>
        <p:spPr>
          <a:xfrm>
            <a:off x="5987208" y="412942"/>
            <a:ext cx="6083770" cy="199611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Shape 1211"/>
          <p:cNvSpPr txBox="1">
            <a:spLocks/>
          </p:cNvSpPr>
          <p:nvPr/>
        </p:nvSpPr>
        <p:spPr>
          <a:xfrm>
            <a:off x="8810062" y="380307"/>
            <a:ext cx="98132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Calibri"/>
                <a:ea typeface="Calibri"/>
                <a:cs typeface="Calibri"/>
                <a:sym typeface="Calibri"/>
              </a:rPr>
              <a:t>CIBLE</a:t>
            </a:r>
            <a:endParaRPr kumimoji="0" lang="fr-FR" sz="1600" b="0" i="0" u="none" strike="noStrike" kern="1200" cap="none" spc="0" normalizeH="0" baseline="0" noProof="0" dirty="0">
              <a:ln>
                <a:noFill/>
              </a:ln>
              <a:solidFill>
                <a:schemeClr val="accent5">
                  <a:lumMod val="75000"/>
                </a:schemeClr>
              </a:solidFill>
              <a:effectLst/>
              <a:uLnTx/>
              <a:uFillTx/>
              <a:latin typeface="Calibri"/>
              <a:ea typeface="Calibri"/>
              <a:cs typeface="Calibri"/>
              <a:sym typeface="Calibri"/>
            </a:endParaRPr>
          </a:p>
        </p:txBody>
      </p:sp>
      <p:sp>
        <p:nvSpPr>
          <p:cNvPr id="19" name="Rectangle 18"/>
          <p:cNvSpPr/>
          <p:nvPr/>
        </p:nvSpPr>
        <p:spPr>
          <a:xfrm>
            <a:off x="6416486" y="1100825"/>
            <a:ext cx="2393576" cy="523220"/>
          </a:xfrm>
          <a:prstGeom prst="rect">
            <a:avLst/>
          </a:prstGeom>
        </p:spPr>
        <p:txBody>
          <a:bodyPr wrap="square">
            <a:spAutoFit/>
          </a:bodyPr>
          <a:lstStyle/>
          <a:p>
            <a:pPr lvl="0" algn="ctr">
              <a:buSzPct val="25000"/>
            </a:pPr>
            <a:r>
              <a:rPr lang="fr-FR" sz="1400" dirty="0">
                <a:solidFill>
                  <a:schemeClr val="accent5">
                    <a:lumMod val="75000"/>
                  </a:schemeClr>
                </a:solidFill>
                <a:ea typeface="Tahoma"/>
                <a:cs typeface="Tahoma"/>
                <a:sym typeface="Tahoma"/>
              </a:rPr>
              <a:t>EXTERNE</a:t>
            </a:r>
          </a:p>
          <a:p>
            <a:pPr lvl="0" algn="ctr"/>
            <a:endParaRPr lang="fr-FR" sz="1400" dirty="0">
              <a:solidFill>
                <a:schemeClr val="accent5">
                  <a:lumMod val="75000"/>
                </a:schemeClr>
              </a:solidFill>
              <a:ea typeface="Tahoma"/>
              <a:cs typeface="Tahoma"/>
              <a:sym typeface="Tahoma"/>
            </a:endParaRPr>
          </a:p>
        </p:txBody>
      </p:sp>
      <p:sp>
        <p:nvSpPr>
          <p:cNvPr id="21" name="Rectangle 20"/>
          <p:cNvSpPr/>
          <p:nvPr/>
        </p:nvSpPr>
        <p:spPr>
          <a:xfrm>
            <a:off x="9157444" y="4842065"/>
            <a:ext cx="2913534" cy="19812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
        <p:nvSpPr>
          <p:cNvPr id="22" name="Rectangle 21"/>
          <p:cNvSpPr/>
          <p:nvPr/>
        </p:nvSpPr>
        <p:spPr>
          <a:xfrm>
            <a:off x="9280052" y="5204491"/>
            <a:ext cx="2668316" cy="1354217"/>
          </a:xfrm>
          <a:prstGeom prst="rect">
            <a:avLst/>
          </a:prstGeom>
        </p:spPr>
        <p:txBody>
          <a:bodyPr wrap="square">
            <a:spAutoFit/>
          </a:bodyPr>
          <a:lstStyle/>
          <a:p>
            <a:pPr marL="285750" indent="-285750">
              <a:buFontTx/>
              <a:buChar char="-"/>
            </a:pPr>
            <a:r>
              <a:rPr lang="fr-FR" sz="1200" dirty="0">
                <a:solidFill>
                  <a:schemeClr val="accent5">
                    <a:lumMod val="75000"/>
                  </a:schemeClr>
                </a:solidFill>
                <a:ea typeface="Tahoma"/>
                <a:cs typeface="Tahoma"/>
              </a:rPr>
              <a:t>À ne pas saisir l’opportunité:</a:t>
            </a:r>
          </a:p>
          <a:p>
            <a:endParaRPr lang="fr-FR" sz="1200" dirty="0">
              <a:solidFill>
                <a:schemeClr val="accent5">
                  <a:lumMod val="75000"/>
                </a:schemeClr>
              </a:solidFill>
              <a:ea typeface="Tahoma"/>
              <a:cs typeface="Tahoma"/>
            </a:endParaRPr>
          </a:p>
          <a:p>
            <a:endParaRPr lang="fr-FR" sz="1200" dirty="0">
              <a:solidFill>
                <a:schemeClr val="accent5">
                  <a:lumMod val="75000"/>
                </a:schemeClr>
              </a:solidFill>
              <a:ea typeface="Tahoma"/>
              <a:cs typeface="Tahoma"/>
            </a:endParaRPr>
          </a:p>
          <a:p>
            <a:endParaRPr lang="fr-FR" sz="1200" dirty="0">
              <a:solidFill>
                <a:schemeClr val="accent5">
                  <a:lumMod val="75000"/>
                </a:schemeClr>
              </a:solidFill>
              <a:ea typeface="Tahoma"/>
              <a:cs typeface="Tahoma"/>
            </a:endParaRPr>
          </a:p>
          <a:p>
            <a:pPr marL="285750" indent="-285750">
              <a:buFontTx/>
              <a:buChar char="-"/>
            </a:pPr>
            <a:r>
              <a:rPr lang="fr-FR" sz="1200" dirty="0">
                <a:solidFill>
                  <a:schemeClr val="accent5">
                    <a:lumMod val="75000"/>
                  </a:schemeClr>
                </a:solidFill>
                <a:ea typeface="Tahoma"/>
                <a:cs typeface="Tahoma"/>
              </a:rPr>
              <a:t>À saisir l’opportunité:</a:t>
            </a:r>
          </a:p>
          <a:p>
            <a:r>
              <a:rPr lang="fr-FR" sz="1200" dirty="0">
                <a:solidFill>
                  <a:schemeClr val="accent5">
                    <a:lumMod val="75000"/>
                  </a:schemeClr>
                </a:solidFill>
                <a:ea typeface="Tahoma"/>
                <a:cs typeface="Tahoma"/>
              </a:rPr>
              <a:t>     </a:t>
            </a:r>
          </a:p>
          <a:p>
            <a:endParaRPr lang="fr-FR" sz="1000" dirty="0">
              <a:solidFill>
                <a:schemeClr val="accent5">
                  <a:lumMod val="75000"/>
                </a:schemeClr>
              </a:solidFill>
              <a:ea typeface="Tahoma"/>
              <a:cs typeface="Tahoma"/>
            </a:endParaRPr>
          </a:p>
        </p:txBody>
      </p:sp>
      <p:sp>
        <p:nvSpPr>
          <p:cNvPr id="24" name="Rectangle 23"/>
          <p:cNvSpPr/>
          <p:nvPr/>
        </p:nvSpPr>
        <p:spPr>
          <a:xfrm>
            <a:off x="9459453" y="1021265"/>
            <a:ext cx="2393576" cy="307777"/>
          </a:xfrm>
          <a:prstGeom prst="rect">
            <a:avLst/>
          </a:prstGeom>
        </p:spPr>
        <p:txBody>
          <a:bodyPr wrap="square">
            <a:spAutoFit/>
          </a:bodyPr>
          <a:lstStyle/>
          <a:p>
            <a:pPr lvl="0" algn="ctr">
              <a:buSzPct val="25000"/>
            </a:pPr>
            <a:r>
              <a:rPr lang="fr-FR" sz="1400" dirty="0">
                <a:solidFill>
                  <a:schemeClr val="accent5">
                    <a:lumMod val="75000"/>
                  </a:schemeClr>
                </a:solidFill>
                <a:ea typeface="Tahoma"/>
                <a:cs typeface="Tahoma"/>
                <a:sym typeface="Tahoma"/>
              </a:rPr>
              <a:t>INTERNE</a:t>
            </a:r>
          </a:p>
        </p:txBody>
      </p:sp>
      <p:sp>
        <p:nvSpPr>
          <p:cNvPr id="25" name="Shape 1211"/>
          <p:cNvSpPr txBox="1">
            <a:spLocks/>
          </p:cNvSpPr>
          <p:nvPr/>
        </p:nvSpPr>
        <p:spPr>
          <a:xfrm>
            <a:off x="2015615" y="380307"/>
            <a:ext cx="3125328"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bg1"/>
                </a:solidFill>
                <a:latin typeface="+mn-lt"/>
                <a:ea typeface="Calibri"/>
                <a:cs typeface="Calibri"/>
                <a:sym typeface="Calibri"/>
              </a:rPr>
              <a:t>OBJECTIFS STRATEGIQUES</a:t>
            </a:r>
            <a:endParaRPr kumimoji="0" lang="fr-FR" sz="1600" b="0" i="0" u="none" strike="noStrike" kern="1200" cap="none" spc="0" normalizeH="0" baseline="0" noProof="0" dirty="0">
              <a:ln>
                <a:noFill/>
              </a:ln>
              <a:solidFill>
                <a:schemeClr val="bg1"/>
              </a:solidFill>
              <a:effectLst/>
              <a:uLnTx/>
              <a:uFillTx/>
              <a:latin typeface="+mn-lt"/>
              <a:ea typeface="Calibri"/>
              <a:cs typeface="Calibri"/>
              <a:sym typeface="Calibri"/>
            </a:endParaRPr>
          </a:p>
        </p:txBody>
      </p:sp>
      <p:sp>
        <p:nvSpPr>
          <p:cNvPr id="26" name="Shape 1211"/>
          <p:cNvSpPr txBox="1">
            <a:spLocks/>
          </p:cNvSpPr>
          <p:nvPr/>
        </p:nvSpPr>
        <p:spPr>
          <a:xfrm>
            <a:off x="10068307" y="4772230"/>
            <a:ext cx="123921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RISQUES</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366" y="512291"/>
            <a:ext cx="328454" cy="489186"/>
          </a:xfrm>
          <a:prstGeom prst="rect">
            <a:avLst/>
          </a:prstGeom>
        </p:spPr>
      </p:pic>
      <p:pic>
        <p:nvPicPr>
          <p:cNvPr id="30" name="Imag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273" y="438676"/>
            <a:ext cx="531831" cy="531831"/>
          </a:xfrm>
          <a:prstGeom prst="rect">
            <a:avLst/>
          </a:prstGeom>
        </p:spPr>
      </p:pic>
      <p:pic>
        <p:nvPicPr>
          <p:cNvPr id="31" name="Imag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273" y="2618957"/>
            <a:ext cx="457085" cy="457085"/>
          </a:xfrm>
          <a:prstGeom prst="rect">
            <a:avLst/>
          </a:prstGeom>
        </p:spPr>
      </p:pic>
      <p:pic>
        <p:nvPicPr>
          <p:cNvPr id="32" name="Imag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6675" y="2692837"/>
            <a:ext cx="322327" cy="323997"/>
          </a:xfrm>
          <a:prstGeom prst="rect">
            <a:avLst/>
          </a:prstGeom>
        </p:spPr>
      </p:pic>
      <p:pic>
        <p:nvPicPr>
          <p:cNvPr id="33" name="Imag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0746" y="2609958"/>
            <a:ext cx="470409" cy="470409"/>
          </a:xfrm>
          <a:prstGeom prst="rect">
            <a:avLst/>
          </a:prstGeom>
        </p:spPr>
      </p:pic>
      <p:pic>
        <p:nvPicPr>
          <p:cNvPr id="36" name="Imag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14225" y="4766328"/>
            <a:ext cx="464719" cy="464719"/>
          </a:xfrm>
          <a:prstGeom prst="rect">
            <a:avLst/>
          </a:prstGeom>
        </p:spPr>
      </p:pic>
    </p:spTree>
    <p:extLst>
      <p:ext uri="{BB962C8B-B14F-4D97-AF65-F5344CB8AC3E}">
        <p14:creationId xmlns:p14="http://schemas.microsoft.com/office/powerpoint/2010/main" val="294629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6562" y="1795244"/>
            <a:ext cx="9714452" cy="2179997"/>
          </a:xfrm>
        </p:spPr>
        <p:txBody>
          <a:bodyPr>
            <a:noAutofit/>
          </a:bodyPr>
          <a:lstStyle/>
          <a:p>
            <a:pPr algn="ctr"/>
            <a:r>
              <a:rPr lang="fr-FR" sz="4000" dirty="0"/>
              <a:t>Mode opératoire de la </a:t>
            </a:r>
            <a:br>
              <a:rPr lang="fr-FR" sz="4000" dirty="0"/>
            </a:br>
            <a:r>
              <a:rPr lang="fr-FR" sz="4000" dirty="0"/>
              <a:t>NOTE  D’OPPORTUNITES - SYNTHESE</a:t>
            </a:r>
          </a:p>
        </p:txBody>
      </p:sp>
      <p:sp>
        <p:nvSpPr>
          <p:cNvPr id="3" name="Espace réservé du numéro de diapositive 2"/>
          <p:cNvSpPr>
            <a:spLocks noGrp="1"/>
          </p:cNvSpPr>
          <p:nvPr>
            <p:ph type="sldNum" sz="quarter" idx="12"/>
          </p:nvPr>
        </p:nvSpPr>
        <p:spPr/>
        <p:txBody>
          <a:bodyPr/>
          <a:lstStyle/>
          <a:p>
            <a:fld id="{1B57BAE1-AE92-4E6D-83EE-F6A973D72BCB}" type="slidenum">
              <a:rPr lang="fr-FR" smtClean="0"/>
              <a:pPr/>
              <a:t>5</a:t>
            </a:fld>
            <a:endParaRPr lang="fr-FR" dirty="0"/>
          </a:p>
        </p:txBody>
      </p:sp>
    </p:spTree>
    <p:extLst>
      <p:ext uri="{BB962C8B-B14F-4D97-AF65-F5344CB8AC3E}">
        <p14:creationId xmlns:p14="http://schemas.microsoft.com/office/powerpoint/2010/main" val="424249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77505" y="2147581"/>
            <a:ext cx="9127222" cy="817377"/>
          </a:xfrm>
        </p:spPr>
        <p:txBody>
          <a:bodyPr>
            <a:normAutofit/>
          </a:bodyPr>
          <a:lstStyle/>
          <a:p>
            <a:r>
              <a:rPr lang="fr-FR" sz="3600" i="1" dirty="0"/>
              <a:t>NOTE D’OPPORTUNITES – SYNTHESE</a:t>
            </a:r>
          </a:p>
        </p:txBody>
      </p:sp>
      <p:sp>
        <p:nvSpPr>
          <p:cNvPr id="3" name="Sous-titre 2"/>
          <p:cNvSpPr>
            <a:spLocks noGrp="1"/>
          </p:cNvSpPr>
          <p:nvPr>
            <p:ph type="subTitle" idx="1"/>
          </p:nvPr>
        </p:nvSpPr>
        <p:spPr>
          <a:xfrm>
            <a:off x="453007" y="3369425"/>
            <a:ext cx="8934274" cy="2255520"/>
          </a:xfrm>
        </p:spPr>
        <p:txBody>
          <a:bodyPr>
            <a:normAutofit fontScale="25000" lnSpcReduction="20000"/>
          </a:bodyPr>
          <a:lstStyle/>
          <a:p>
            <a:endParaRPr lang="fr-FR" dirty="0"/>
          </a:p>
          <a:p>
            <a:pPr>
              <a:lnSpc>
                <a:spcPct val="120000"/>
              </a:lnSpc>
            </a:pPr>
            <a:r>
              <a:rPr lang="fr-FR" sz="11200" i="1" dirty="0"/>
              <a:t>‘Nom du projet’ </a:t>
            </a:r>
            <a:br>
              <a:rPr lang="fr-FR" sz="11200" i="1" dirty="0"/>
            </a:br>
            <a:r>
              <a:rPr lang="fr-FR" sz="11200" i="1" dirty="0"/>
              <a:t>‘Nom du Programme’</a:t>
            </a:r>
            <a:endParaRPr lang="fr-FR" sz="11200" i="1" dirty="0">
              <a:solidFill>
                <a:schemeClr val="bg1"/>
              </a:solidFill>
            </a:endParaRPr>
          </a:p>
          <a:p>
            <a:pPr>
              <a:lnSpc>
                <a:spcPct val="120000"/>
              </a:lnSpc>
            </a:pPr>
            <a:r>
              <a:rPr lang="fr-FR" sz="9600" i="1" dirty="0"/>
              <a:t>‘N° de version’</a:t>
            </a:r>
          </a:p>
          <a:p>
            <a:pPr>
              <a:lnSpc>
                <a:spcPct val="120000"/>
              </a:lnSpc>
            </a:pPr>
            <a:r>
              <a:rPr lang="fr-FR" sz="9600" i="1" dirty="0"/>
              <a:t>‘Date de la présentation du document ‘JJ/MM/AA’</a:t>
            </a:r>
          </a:p>
          <a:p>
            <a:endParaRPr lang="fr-FR" sz="11200" dirty="0"/>
          </a:p>
        </p:txBody>
      </p:sp>
      <p:sp>
        <p:nvSpPr>
          <p:cNvPr id="4" name="Rectangle 3"/>
          <p:cNvSpPr/>
          <p:nvPr/>
        </p:nvSpPr>
        <p:spPr>
          <a:xfrm>
            <a:off x="453007" y="6037268"/>
            <a:ext cx="7097786" cy="545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kern="0" dirty="0">
                <a:solidFill>
                  <a:sysClr val="windowText" lastClr="000000"/>
                </a:solidFill>
              </a:rPr>
              <a:t>‘Nom Prénom de l’animateur’ </a:t>
            </a:r>
          </a:p>
          <a:p>
            <a:r>
              <a:rPr lang="fr-FR" i="1" kern="0" dirty="0">
                <a:solidFill>
                  <a:sysClr val="windowText" lastClr="000000"/>
                </a:solidFill>
              </a:rPr>
              <a:t>‘Acronyme de la Direction’/Acronyme du département de l’animateur</a:t>
            </a:r>
          </a:p>
        </p:txBody>
      </p:sp>
    </p:spTree>
    <p:extLst>
      <p:ext uri="{BB962C8B-B14F-4D97-AF65-F5344CB8AC3E}">
        <p14:creationId xmlns:p14="http://schemas.microsoft.com/office/powerpoint/2010/main" val="236743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0" y="113678"/>
            <a:ext cx="12192000" cy="674432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rPr>
              <a:t>-</a:t>
            </a:r>
          </a:p>
        </p:txBody>
      </p:sp>
      <p:sp>
        <p:nvSpPr>
          <p:cNvPr id="10" name="Shape 1211"/>
          <p:cNvSpPr txBox="1">
            <a:spLocks/>
          </p:cNvSpPr>
          <p:nvPr/>
        </p:nvSpPr>
        <p:spPr>
          <a:xfrm>
            <a:off x="3801978" y="-420344"/>
            <a:ext cx="7370520" cy="457200"/>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kumimoji="0" lang="fr-FR" sz="2400" b="0" i="0" u="none" strike="noStrike" kern="1200" cap="none" spc="0" normalizeH="0" baseline="0" noProof="0" dirty="0">
                <a:ln>
                  <a:noFill/>
                </a:ln>
                <a:solidFill>
                  <a:schemeClr val="accent5">
                    <a:lumMod val="75000"/>
                  </a:schemeClr>
                </a:solidFill>
                <a:effectLst/>
                <a:uLnTx/>
                <a:uFillTx/>
                <a:latin typeface="Calibri"/>
                <a:ea typeface="Calibri"/>
                <a:cs typeface="Calibri"/>
                <a:sym typeface="Calibri"/>
              </a:rPr>
              <a:t>Template de Note d’opportunité</a:t>
            </a:r>
          </a:p>
        </p:txBody>
      </p:sp>
      <p:sp>
        <p:nvSpPr>
          <p:cNvPr id="19" name="Rectangle 18"/>
          <p:cNvSpPr/>
          <p:nvPr/>
        </p:nvSpPr>
        <p:spPr>
          <a:xfrm>
            <a:off x="233085" y="2438080"/>
            <a:ext cx="5680277" cy="4277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p:cNvSpPr/>
          <p:nvPr/>
        </p:nvSpPr>
        <p:spPr>
          <a:xfrm>
            <a:off x="5992599" y="2447605"/>
            <a:ext cx="3037100" cy="427704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p:cNvSpPr/>
          <p:nvPr/>
        </p:nvSpPr>
        <p:spPr>
          <a:xfrm>
            <a:off x="9145781" y="2469866"/>
            <a:ext cx="2913534" cy="21829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Shape 1211"/>
          <p:cNvSpPr txBox="1">
            <a:spLocks/>
          </p:cNvSpPr>
          <p:nvPr/>
        </p:nvSpPr>
        <p:spPr>
          <a:xfrm>
            <a:off x="2182561" y="2527916"/>
            <a:ext cx="1938208"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BESOINS EXTERNES</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24" name="Shape 1211"/>
          <p:cNvSpPr txBox="1">
            <a:spLocks/>
          </p:cNvSpPr>
          <p:nvPr/>
        </p:nvSpPr>
        <p:spPr>
          <a:xfrm>
            <a:off x="6930480" y="2493528"/>
            <a:ext cx="1879581"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lvl="0">
              <a:spcBef>
                <a:spcPts val="0"/>
              </a:spcBef>
              <a:buClr>
                <a:srgbClr val="2DBAE5"/>
              </a:buClr>
              <a:buSzPct val="25000"/>
              <a:defRPr/>
            </a:pPr>
            <a:r>
              <a:rPr lang="fr-FR" sz="1600" dirty="0">
                <a:solidFill>
                  <a:schemeClr val="accent5">
                    <a:lumMod val="75000"/>
                  </a:schemeClr>
                </a:solidFill>
                <a:latin typeface="+mn-lt"/>
                <a:ea typeface="Calibri"/>
                <a:cs typeface="Calibri"/>
                <a:sym typeface="Calibri"/>
              </a:rPr>
              <a:t>SERVICE RENDU</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25" name="Shape 1211"/>
          <p:cNvSpPr txBox="1">
            <a:spLocks/>
          </p:cNvSpPr>
          <p:nvPr/>
        </p:nvSpPr>
        <p:spPr>
          <a:xfrm>
            <a:off x="10162900" y="2449484"/>
            <a:ext cx="123921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VALEUR</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sp>
        <p:nvSpPr>
          <p:cNvPr id="32" name="Rectangle 31"/>
          <p:cNvSpPr/>
          <p:nvPr/>
        </p:nvSpPr>
        <p:spPr>
          <a:xfrm>
            <a:off x="202158" y="314326"/>
            <a:ext cx="5712092" cy="1996114"/>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
        <p:nvSpPr>
          <p:cNvPr id="39" name="Rectangle 38"/>
          <p:cNvSpPr/>
          <p:nvPr/>
        </p:nvSpPr>
        <p:spPr>
          <a:xfrm>
            <a:off x="5987208" y="314327"/>
            <a:ext cx="6083770" cy="199611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Shape 1211"/>
          <p:cNvSpPr txBox="1">
            <a:spLocks/>
          </p:cNvSpPr>
          <p:nvPr/>
        </p:nvSpPr>
        <p:spPr>
          <a:xfrm>
            <a:off x="8810062" y="281692"/>
            <a:ext cx="98132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Calibri"/>
                <a:ea typeface="Calibri"/>
                <a:cs typeface="Calibri"/>
                <a:sym typeface="Calibri"/>
              </a:rPr>
              <a:t>CIBLE</a:t>
            </a:r>
            <a:endParaRPr kumimoji="0" lang="fr-FR" sz="1600" b="0" i="0" u="none" strike="noStrike" kern="1200" cap="none" spc="0" normalizeH="0" baseline="0" noProof="0" dirty="0">
              <a:ln>
                <a:noFill/>
              </a:ln>
              <a:solidFill>
                <a:schemeClr val="accent5">
                  <a:lumMod val="75000"/>
                </a:schemeClr>
              </a:solidFill>
              <a:effectLst/>
              <a:uLnTx/>
              <a:uFillTx/>
              <a:latin typeface="Calibri"/>
              <a:ea typeface="Calibri"/>
              <a:cs typeface="Calibri"/>
              <a:sym typeface="Calibri"/>
            </a:endParaRPr>
          </a:p>
        </p:txBody>
      </p:sp>
      <p:sp>
        <p:nvSpPr>
          <p:cNvPr id="43" name="Rectangle 42"/>
          <p:cNvSpPr/>
          <p:nvPr/>
        </p:nvSpPr>
        <p:spPr>
          <a:xfrm>
            <a:off x="9157444" y="4743450"/>
            <a:ext cx="2913534" cy="19812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sz="2400" b="1" dirty="0">
              <a:ln w="9525">
                <a:solidFill>
                  <a:schemeClr val="bg1"/>
                </a:solidFill>
                <a:prstDash val="solid"/>
              </a:ln>
              <a:solidFill>
                <a:schemeClr val="accent5">
                  <a:lumMod val="75000"/>
                </a:schemeClr>
              </a:solidFill>
              <a:effectLst>
                <a:outerShdw blurRad="12700" dist="38100" dir="2700000" algn="tl" rotWithShape="0">
                  <a:schemeClr val="accent5">
                    <a:lumMod val="60000"/>
                    <a:lumOff val="40000"/>
                  </a:schemeClr>
                </a:outerShdw>
              </a:effectLst>
            </a:endParaRPr>
          </a:p>
        </p:txBody>
      </p:sp>
      <p:sp>
        <p:nvSpPr>
          <p:cNvPr id="29" name="Rectangle 28"/>
          <p:cNvSpPr/>
          <p:nvPr/>
        </p:nvSpPr>
        <p:spPr>
          <a:xfrm>
            <a:off x="7032276" y="868760"/>
            <a:ext cx="4227010" cy="1169551"/>
          </a:xfrm>
          <a:prstGeom prst="rect">
            <a:avLst/>
          </a:prstGeom>
        </p:spPr>
        <p:txBody>
          <a:bodyPr wrap="square">
            <a:spAutoFit/>
          </a:bodyPr>
          <a:lstStyle/>
          <a:p>
            <a:pPr lvl="0" algn="ctr">
              <a:buSzPct val="25000"/>
            </a:pPr>
            <a:r>
              <a:rPr lang="fr-FR" sz="1400" dirty="0">
                <a:solidFill>
                  <a:schemeClr val="accent5">
                    <a:lumMod val="75000"/>
                  </a:schemeClr>
                </a:solidFill>
                <a:latin typeface="Tahoma"/>
                <a:ea typeface="Tahoma"/>
                <a:cs typeface="Tahoma"/>
                <a:sym typeface="Tahoma"/>
              </a:rPr>
              <a:t>Qui va acheter / utiliser le service ? </a:t>
            </a:r>
          </a:p>
          <a:p>
            <a:pPr lvl="0" algn="ctr"/>
            <a:endParaRPr lang="fr-FR" sz="1400" dirty="0">
              <a:solidFill>
                <a:schemeClr val="accent5">
                  <a:lumMod val="75000"/>
                </a:schemeClr>
              </a:solidFill>
              <a:latin typeface="Tahoma"/>
              <a:ea typeface="Tahoma"/>
              <a:cs typeface="Tahoma"/>
              <a:sym typeface="Tahoma"/>
            </a:endParaRPr>
          </a:p>
          <a:p>
            <a:pPr lvl="0" algn="ctr"/>
            <a:endParaRPr lang="fr-FR" sz="1400" dirty="0">
              <a:solidFill>
                <a:schemeClr val="accent5">
                  <a:lumMod val="75000"/>
                </a:schemeClr>
              </a:solidFill>
              <a:latin typeface="Tahoma"/>
              <a:ea typeface="Tahoma"/>
              <a:cs typeface="Tahoma"/>
              <a:sym typeface="Tahoma"/>
            </a:endParaRPr>
          </a:p>
          <a:p>
            <a:pPr lvl="0" algn="ctr">
              <a:buSzPct val="25000"/>
            </a:pPr>
            <a:r>
              <a:rPr lang="fr-FR" sz="1400" dirty="0">
                <a:solidFill>
                  <a:schemeClr val="accent5">
                    <a:lumMod val="75000"/>
                  </a:schemeClr>
                </a:solidFill>
                <a:latin typeface="Tahoma"/>
                <a:ea typeface="Tahoma"/>
                <a:cs typeface="Tahoma"/>
                <a:sym typeface="Tahoma"/>
              </a:rPr>
              <a:t>Quelle est la cible d’utilisateur ou de consommateur ?</a:t>
            </a:r>
          </a:p>
        </p:txBody>
      </p:sp>
      <p:sp>
        <p:nvSpPr>
          <p:cNvPr id="34" name="Rectangle 33"/>
          <p:cNvSpPr/>
          <p:nvPr/>
        </p:nvSpPr>
        <p:spPr>
          <a:xfrm>
            <a:off x="2027110" y="4063510"/>
            <a:ext cx="2034988" cy="738664"/>
          </a:xfrm>
          <a:prstGeom prst="rect">
            <a:avLst/>
          </a:prstGeom>
        </p:spPr>
        <p:txBody>
          <a:bodyPr wrap="square">
            <a:spAutoFit/>
          </a:bodyPr>
          <a:lstStyle/>
          <a:p>
            <a:pPr algn="ctr">
              <a:buSzPct val="25000"/>
            </a:pPr>
            <a:r>
              <a:rPr lang="fr-FR" sz="1400" dirty="0">
                <a:solidFill>
                  <a:schemeClr val="accent5">
                    <a:lumMod val="75000"/>
                  </a:schemeClr>
                </a:solidFill>
                <a:latin typeface="Tahoma"/>
                <a:ea typeface="Tahoma"/>
                <a:cs typeface="Tahoma"/>
                <a:sym typeface="Tahoma"/>
              </a:rPr>
              <a:t>Quels besoins du client / partenaire externe adresse le service ?</a:t>
            </a:r>
          </a:p>
        </p:txBody>
      </p:sp>
      <p:sp>
        <p:nvSpPr>
          <p:cNvPr id="35" name="Rectangle 34"/>
          <p:cNvSpPr/>
          <p:nvPr/>
        </p:nvSpPr>
        <p:spPr>
          <a:xfrm>
            <a:off x="1303283" y="1132612"/>
            <a:ext cx="3510455" cy="523220"/>
          </a:xfrm>
          <a:prstGeom prst="rect">
            <a:avLst/>
          </a:prstGeom>
        </p:spPr>
        <p:txBody>
          <a:bodyPr wrap="square">
            <a:spAutoFit/>
          </a:bodyPr>
          <a:lstStyle/>
          <a:p>
            <a:pPr algn="ctr"/>
            <a:r>
              <a:rPr lang="fr-FR" sz="1400" dirty="0">
                <a:solidFill>
                  <a:schemeClr val="bg1"/>
                </a:solidFill>
                <a:latin typeface="Tahoma"/>
                <a:ea typeface="Tahoma"/>
                <a:cs typeface="Tahoma"/>
              </a:rPr>
              <a:t>A quels objectifs stratégiques peut répondre l’opportunité ?</a:t>
            </a:r>
          </a:p>
        </p:txBody>
      </p:sp>
      <p:sp>
        <p:nvSpPr>
          <p:cNvPr id="36" name="Rectangle 35"/>
          <p:cNvSpPr/>
          <p:nvPr/>
        </p:nvSpPr>
        <p:spPr>
          <a:xfrm>
            <a:off x="6239435" y="3816449"/>
            <a:ext cx="2712375" cy="1384995"/>
          </a:xfrm>
          <a:prstGeom prst="rect">
            <a:avLst/>
          </a:prstGeom>
        </p:spPr>
        <p:txBody>
          <a:bodyPr wrap="square">
            <a:spAutoFit/>
          </a:bodyPr>
          <a:lstStyle/>
          <a:p>
            <a:pPr lvl="0" algn="ctr">
              <a:buSzPct val="25000"/>
            </a:pPr>
            <a:r>
              <a:rPr lang="fr-FR" sz="1400" dirty="0">
                <a:solidFill>
                  <a:schemeClr val="accent5">
                    <a:lumMod val="75000"/>
                  </a:schemeClr>
                </a:solidFill>
                <a:latin typeface="Tahoma"/>
                <a:ea typeface="Tahoma"/>
                <a:cs typeface="Tahoma"/>
                <a:sym typeface="Tahoma"/>
              </a:rPr>
              <a:t>Quelles caractéristiques du service sont indispensables / nécessaires ou critiques pour satisfaire les besoins exprimés et donc permettre le succès du service ?</a:t>
            </a:r>
          </a:p>
        </p:txBody>
      </p:sp>
      <p:sp>
        <p:nvSpPr>
          <p:cNvPr id="37" name="Rectangle 36"/>
          <p:cNvSpPr/>
          <p:nvPr/>
        </p:nvSpPr>
        <p:spPr>
          <a:xfrm>
            <a:off x="9367997" y="3094011"/>
            <a:ext cx="2512766" cy="1446550"/>
          </a:xfrm>
          <a:prstGeom prst="rect">
            <a:avLst/>
          </a:prstGeom>
        </p:spPr>
        <p:txBody>
          <a:bodyPr wrap="square">
            <a:spAutoFit/>
          </a:bodyPr>
          <a:lstStyle/>
          <a:p>
            <a:pPr algn="ctr">
              <a:buSzPct val="25000"/>
            </a:pPr>
            <a:r>
              <a:rPr lang="fr-FR" sz="1100" dirty="0">
                <a:solidFill>
                  <a:schemeClr val="accent5">
                    <a:lumMod val="75000"/>
                  </a:schemeClr>
                </a:solidFill>
                <a:latin typeface="Tahoma"/>
                <a:ea typeface="Tahoma"/>
                <a:cs typeface="Tahoma"/>
                <a:sym typeface="Tahoma"/>
              </a:rPr>
              <a:t>Comment le service se positionne vis à vis des services existants, de la concurrence ou de l’entreprise ?</a:t>
            </a:r>
          </a:p>
          <a:p>
            <a:pPr algn="ctr">
              <a:buSzPct val="25000"/>
            </a:pPr>
            <a:endParaRPr lang="fr-FR" sz="1100" dirty="0">
              <a:solidFill>
                <a:schemeClr val="accent5">
                  <a:lumMod val="75000"/>
                </a:schemeClr>
              </a:solidFill>
              <a:latin typeface="Tahoma"/>
              <a:ea typeface="Tahoma"/>
              <a:cs typeface="Tahoma"/>
              <a:sym typeface="Tahoma"/>
            </a:endParaRPr>
          </a:p>
          <a:p>
            <a:pPr algn="ctr">
              <a:buSzPct val="25000"/>
            </a:pPr>
            <a:r>
              <a:rPr lang="fr-FR" sz="1100" dirty="0">
                <a:solidFill>
                  <a:schemeClr val="accent5">
                    <a:lumMod val="75000"/>
                  </a:schemeClr>
                </a:solidFill>
                <a:latin typeface="Tahoma"/>
                <a:ea typeface="Tahoma"/>
                <a:cs typeface="Tahoma"/>
                <a:sym typeface="Tahoma"/>
              </a:rPr>
              <a:t>Quels sont les facteurs intrinsèques au service (ex : richesse fonctionnelle, coût, qualité, image de marque, fiabilité….) ?</a:t>
            </a:r>
          </a:p>
        </p:txBody>
      </p:sp>
      <p:sp>
        <p:nvSpPr>
          <p:cNvPr id="49" name="Rectangle 48"/>
          <p:cNvSpPr/>
          <p:nvPr/>
        </p:nvSpPr>
        <p:spPr>
          <a:xfrm>
            <a:off x="9620672" y="5342759"/>
            <a:ext cx="2034988" cy="954107"/>
          </a:xfrm>
          <a:prstGeom prst="rect">
            <a:avLst/>
          </a:prstGeom>
        </p:spPr>
        <p:txBody>
          <a:bodyPr wrap="square">
            <a:spAutoFit/>
          </a:bodyPr>
          <a:lstStyle/>
          <a:p>
            <a:pPr algn="ctr"/>
            <a:r>
              <a:rPr lang="fr-FR" sz="1400" dirty="0">
                <a:solidFill>
                  <a:schemeClr val="accent5">
                    <a:lumMod val="75000"/>
                  </a:schemeClr>
                </a:solidFill>
                <a:latin typeface="Tahoma"/>
                <a:ea typeface="Tahoma"/>
                <a:cs typeface="Tahoma"/>
              </a:rPr>
              <a:t>Identifier l’ensemble des risques associés au fait de saisir et de ne pas saisir l’opportunité</a:t>
            </a:r>
          </a:p>
        </p:txBody>
      </p:sp>
      <p:sp>
        <p:nvSpPr>
          <p:cNvPr id="50" name="Shape 1211"/>
          <p:cNvSpPr txBox="1">
            <a:spLocks/>
          </p:cNvSpPr>
          <p:nvPr/>
        </p:nvSpPr>
        <p:spPr>
          <a:xfrm>
            <a:off x="1830568" y="281692"/>
            <a:ext cx="3125328"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bg1"/>
                </a:solidFill>
                <a:latin typeface="+mn-lt"/>
                <a:ea typeface="Calibri"/>
                <a:cs typeface="Calibri"/>
                <a:sym typeface="Calibri"/>
              </a:rPr>
              <a:t>OBJECTIFS STRATEGIQUES</a:t>
            </a:r>
            <a:endParaRPr kumimoji="0" lang="fr-FR" sz="1600" b="0" i="0" u="none" strike="noStrike" kern="1200" cap="none" spc="0" normalizeH="0" baseline="0" noProof="0" dirty="0">
              <a:ln>
                <a:noFill/>
              </a:ln>
              <a:solidFill>
                <a:schemeClr val="bg1"/>
              </a:solidFill>
              <a:effectLst/>
              <a:uLnTx/>
              <a:uFillTx/>
              <a:latin typeface="+mn-lt"/>
              <a:ea typeface="Calibri"/>
              <a:cs typeface="Calibri"/>
              <a:sym typeface="Calibri"/>
            </a:endParaRPr>
          </a:p>
        </p:txBody>
      </p:sp>
      <p:sp>
        <p:nvSpPr>
          <p:cNvPr id="51" name="Shape 1211"/>
          <p:cNvSpPr txBox="1">
            <a:spLocks/>
          </p:cNvSpPr>
          <p:nvPr/>
        </p:nvSpPr>
        <p:spPr>
          <a:xfrm>
            <a:off x="10162900" y="4743450"/>
            <a:ext cx="1239216" cy="485101"/>
          </a:xfrm>
          <a:prstGeom prst="rect">
            <a:avLst/>
          </a:prstGeom>
          <a:noFill/>
          <a:ln>
            <a:noFill/>
          </a:ln>
        </p:spPr>
        <p:txBody>
          <a:bodyPr vert="horz" lIns="91425" tIns="45700" rIns="91425" bIns="45700" rtlCol="0" anchor="ctr" anchorCtr="0">
            <a:noAutofit/>
          </a:bodyPr>
          <a:lstStyle>
            <a:lvl1pPr algn="l" defTabSz="914400" rtl="0" eaLnBrk="1" latinLnBrk="0" hangingPunct="1">
              <a:spcBef>
                <a:spcPct val="0"/>
              </a:spcBef>
              <a:buNone/>
              <a:defRPr sz="5200" b="0" i="0" u="none" kern="1200">
                <a:solidFill>
                  <a:schemeClr val="tx1"/>
                </a:solidFill>
                <a:latin typeface="Corbel" pitchFamily="34" charset="0"/>
                <a:ea typeface="+mj-ea"/>
                <a:cs typeface="+mj-cs"/>
              </a:defRPr>
            </a:lvl1pPr>
          </a:lstStyle>
          <a:p>
            <a:pPr marL="0" marR="0" lvl="0" indent="0" algn="l" defTabSz="914400" rtl="0" eaLnBrk="1" fontAlgn="auto" latinLnBrk="0" hangingPunct="1">
              <a:lnSpc>
                <a:spcPct val="100000"/>
              </a:lnSpc>
              <a:spcBef>
                <a:spcPts val="0"/>
              </a:spcBef>
              <a:spcAft>
                <a:spcPts val="0"/>
              </a:spcAft>
              <a:buClr>
                <a:srgbClr val="2DBAE5"/>
              </a:buClr>
              <a:buSzPct val="25000"/>
              <a:buFont typeface="Calibri"/>
              <a:buNone/>
              <a:tabLst/>
              <a:defRPr/>
            </a:pPr>
            <a:r>
              <a:rPr lang="fr-FR" sz="1600" dirty="0">
                <a:solidFill>
                  <a:schemeClr val="accent5">
                    <a:lumMod val="75000"/>
                  </a:schemeClr>
                </a:solidFill>
                <a:latin typeface="+mn-lt"/>
                <a:ea typeface="Calibri"/>
                <a:cs typeface="Calibri"/>
                <a:sym typeface="Calibri"/>
              </a:rPr>
              <a:t>RISQUES</a:t>
            </a:r>
            <a:endParaRPr kumimoji="0" lang="fr-FR" sz="1600" b="0" i="0" u="none" strike="noStrike" kern="1200" cap="none" spc="0" normalizeH="0" baseline="0" noProof="0" dirty="0">
              <a:ln>
                <a:noFill/>
              </a:ln>
              <a:solidFill>
                <a:schemeClr val="accent5">
                  <a:lumMod val="75000"/>
                </a:schemeClr>
              </a:solidFill>
              <a:effectLst/>
              <a:uLnTx/>
              <a:uFillTx/>
              <a:latin typeface="+mn-lt"/>
              <a:ea typeface="Calibri"/>
              <a:cs typeface="Calibri"/>
              <a:sym typeface="Calibri"/>
            </a:endParaRPr>
          </a:p>
        </p:txBody>
      </p:sp>
      <p:pic>
        <p:nvPicPr>
          <p:cNvPr id="26" name="Imag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7170" y="379574"/>
            <a:ext cx="328454" cy="489186"/>
          </a:xfrm>
          <a:prstGeom prst="rect">
            <a:avLst/>
          </a:prstGeom>
        </p:spPr>
      </p:pic>
      <p:pic>
        <p:nvPicPr>
          <p:cNvPr id="27" name="Imag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877" y="379574"/>
            <a:ext cx="489186" cy="489186"/>
          </a:xfrm>
          <a:prstGeom prst="rect">
            <a:avLst/>
          </a:prstGeom>
        </p:spPr>
      </p:pic>
      <p:pic>
        <p:nvPicPr>
          <p:cNvPr id="28" name="Imag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877" y="2486590"/>
            <a:ext cx="457085" cy="457085"/>
          </a:xfrm>
          <a:prstGeom prst="rect">
            <a:avLst/>
          </a:prstGeom>
        </p:spPr>
      </p:pic>
      <p:pic>
        <p:nvPicPr>
          <p:cNvPr id="33" name="Imag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59050" y="2569605"/>
            <a:ext cx="322327" cy="323997"/>
          </a:xfrm>
          <a:prstGeom prst="rect">
            <a:avLst/>
          </a:prstGeom>
        </p:spPr>
      </p:pic>
      <p:pic>
        <p:nvPicPr>
          <p:cNvPr id="38" name="Imag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9015" y="2479927"/>
            <a:ext cx="470409" cy="470409"/>
          </a:xfrm>
          <a:prstGeom prst="rect">
            <a:avLst/>
          </a:prstGeom>
        </p:spPr>
      </p:pic>
      <p:pic>
        <p:nvPicPr>
          <p:cNvPr id="3" name="Imag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59050" y="4699987"/>
            <a:ext cx="464719" cy="464719"/>
          </a:xfrm>
          <a:prstGeom prst="rect">
            <a:avLst/>
          </a:prstGeom>
        </p:spPr>
      </p:pic>
    </p:spTree>
    <p:extLst>
      <p:ext uri="{BB962C8B-B14F-4D97-AF65-F5344CB8AC3E}">
        <p14:creationId xmlns:p14="http://schemas.microsoft.com/office/powerpoint/2010/main" val="121589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91679" y="2640713"/>
            <a:ext cx="5418921" cy="1325563"/>
          </a:xfrm>
        </p:spPr>
        <p:txBody>
          <a:bodyPr>
            <a:normAutofit fontScale="90000"/>
          </a:bodyPr>
          <a:lstStyle/>
          <a:p>
            <a:r>
              <a:rPr lang="fr-FR" sz="8000" dirty="0"/>
              <a:t>EXEMPLES</a:t>
            </a:r>
          </a:p>
        </p:txBody>
      </p:sp>
      <p:sp>
        <p:nvSpPr>
          <p:cNvPr id="3" name="Espace réservé du numéro de diapositive 2"/>
          <p:cNvSpPr>
            <a:spLocks noGrp="1"/>
          </p:cNvSpPr>
          <p:nvPr>
            <p:ph type="sldNum" sz="quarter" idx="12"/>
          </p:nvPr>
        </p:nvSpPr>
        <p:spPr/>
        <p:txBody>
          <a:bodyPr/>
          <a:lstStyle/>
          <a:p>
            <a:fld id="{1B57BAE1-AE92-4E6D-83EE-F6A973D72BCB}" type="slidenum">
              <a:rPr lang="fr-FR" smtClean="0"/>
              <a:pPr/>
              <a:t>8</a:t>
            </a:fld>
            <a:endParaRPr lang="fr-FR" dirty="0"/>
          </a:p>
        </p:txBody>
      </p:sp>
      <p:sp>
        <p:nvSpPr>
          <p:cNvPr id="4" name="AutoShape 2" descr="Image result for images risques"/>
          <p:cNvSpPr>
            <a:spLocks noChangeAspect="1" noChangeArrowheads="1"/>
          </p:cNvSpPr>
          <p:nvPr/>
        </p:nvSpPr>
        <p:spPr bwMode="auto">
          <a:xfrm>
            <a:off x="927475" y="58961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38026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67000" y="1051056"/>
            <a:ext cx="5978236" cy="2006181"/>
          </a:xfrm>
        </p:spPr>
        <p:txBody>
          <a:bodyPr/>
          <a:lstStyle/>
          <a:p>
            <a:r>
              <a:rPr lang="fr-FR" dirty="0"/>
              <a:t>Industrialisation des restitutions légales</a:t>
            </a:r>
          </a:p>
        </p:txBody>
      </p:sp>
      <p:sp>
        <p:nvSpPr>
          <p:cNvPr id="3" name="Sous-titre 2"/>
          <p:cNvSpPr>
            <a:spLocks noGrp="1"/>
          </p:cNvSpPr>
          <p:nvPr>
            <p:ph type="subTitle" idx="1"/>
          </p:nvPr>
        </p:nvSpPr>
        <p:spPr>
          <a:xfrm>
            <a:off x="2667000" y="3369425"/>
            <a:ext cx="5954486" cy="1898217"/>
          </a:xfrm>
        </p:spPr>
        <p:txBody>
          <a:bodyPr>
            <a:normAutofit fontScale="25000" lnSpcReduction="20000"/>
          </a:bodyPr>
          <a:lstStyle/>
          <a:p>
            <a:endParaRPr lang="fr-FR" dirty="0"/>
          </a:p>
          <a:p>
            <a:pPr>
              <a:lnSpc>
                <a:spcPct val="120000"/>
              </a:lnSpc>
            </a:pPr>
            <a:r>
              <a:rPr lang="fr-FR" sz="9800" dirty="0"/>
              <a:t>Vue synthétique d’opportunité</a:t>
            </a:r>
          </a:p>
          <a:p>
            <a:pPr>
              <a:lnSpc>
                <a:spcPct val="120000"/>
              </a:lnSpc>
            </a:pPr>
            <a:r>
              <a:rPr lang="fr-FR" sz="9800" dirty="0"/>
              <a:t>version 0.2</a:t>
            </a:r>
          </a:p>
          <a:p>
            <a:pPr>
              <a:lnSpc>
                <a:spcPct val="120000"/>
              </a:lnSpc>
            </a:pPr>
            <a:r>
              <a:rPr lang="fr-FR" sz="9800" dirty="0"/>
              <a:t>07 juillet 2017</a:t>
            </a:r>
          </a:p>
          <a:p>
            <a:endParaRPr lang="fr-FR" sz="11200" dirty="0"/>
          </a:p>
        </p:txBody>
      </p:sp>
      <p:sp>
        <p:nvSpPr>
          <p:cNvPr id="4" name="Rectangle 3"/>
          <p:cNvSpPr/>
          <p:nvPr/>
        </p:nvSpPr>
        <p:spPr>
          <a:xfrm>
            <a:off x="2767535" y="5706454"/>
            <a:ext cx="3147647" cy="545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kern="0" dirty="0">
                <a:solidFill>
                  <a:sysClr val="windowText" lastClr="000000"/>
                </a:solidFill>
              </a:rPr>
              <a:t>Patricia AMATO – DTP AC</a:t>
            </a:r>
          </a:p>
        </p:txBody>
      </p:sp>
    </p:spTree>
    <p:extLst>
      <p:ext uri="{BB962C8B-B14F-4D97-AF65-F5344CB8AC3E}">
        <p14:creationId xmlns:p14="http://schemas.microsoft.com/office/powerpoint/2010/main" val="654507623"/>
      </p:ext>
    </p:extLst>
  </p:cSld>
  <p:clrMapOvr>
    <a:masterClrMapping/>
  </p:clrMapOvr>
</p:sld>
</file>

<file path=ppt/theme/theme1.xml><?xml version="1.0" encoding="utf-8"?>
<a:theme xmlns:a="http://schemas.openxmlformats.org/drawingml/2006/main" name="1_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spPr>
      <a:bodyPr rtlCol="0" anchor="ctr"/>
      <a:lstStyle>
        <a:defPPr>
          <a:defRPr sz="2400" kern="100" dirty="0" smtClean="0">
            <a:ln w="9525">
              <a:solidFill>
                <a:schemeClr val="bg1"/>
              </a:solidFill>
              <a:prstDash val="solid"/>
            </a:ln>
            <a:solidFill>
              <a:schemeClr val="tx1"/>
            </a:solidFill>
            <a:effectLst>
              <a:outerShdw blurRad="50800" dist="50800" dir="5400000" algn="ctr" rotWithShape="0">
                <a:schemeClr val="tx1"/>
              </a:outerShdw>
            </a:effectLst>
            <a:latin typeface="Arial" panose="020B0604020202020204" pitchFamily="34" charset="0"/>
            <a:cs typeface="Arial" panose="020B0604020202020204" pitchFamily="34" charset="0"/>
          </a:defRPr>
        </a:defP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93A0733B935B4A9470D583F849B155" ma:contentTypeVersion="" ma:contentTypeDescription="Crée un document." ma:contentTypeScope="" ma:versionID="11025085ac298aec9e487034122a3ef9">
  <xsd:schema xmlns:xsd="http://www.w3.org/2001/XMLSchema" xmlns:xs="http://www.w3.org/2001/XMLSchema" xmlns:p="http://schemas.microsoft.com/office/2006/metadata/properties" xmlns:ns1="http://schemas.microsoft.com/sharepoint/v3" targetNamespace="http://schemas.microsoft.com/office/2006/metadata/properties" ma:root="true" ma:fieldsID="5c55ae0b87e0e266a7bd7574fbdd117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BAE2AAD-DE70-4FD3-8295-3E0E9BD78E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05DFFD-A1B5-4E9F-99C3-1679EEA7E1F3}">
  <ds:schemaRefs>
    <ds:schemaRef ds:uri="http://schemas.microsoft.com/sharepoint/v3/contenttype/forms"/>
  </ds:schemaRefs>
</ds:datastoreItem>
</file>

<file path=customXml/itemProps3.xml><?xml version="1.0" encoding="utf-8"?>
<ds:datastoreItem xmlns:ds="http://schemas.openxmlformats.org/officeDocument/2006/customXml" ds:itemID="{459EBA16-722B-4ACD-867E-B0AE948CF11A}">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1434</TotalTime>
  <Words>706</Words>
  <Application>Microsoft Office PowerPoint</Application>
  <PresentationFormat>Grand écran</PresentationFormat>
  <Paragraphs>159</Paragraphs>
  <Slides>11</Slides>
  <Notes>3</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11</vt:i4>
      </vt:variant>
    </vt:vector>
  </HeadingPairs>
  <TitlesOfParts>
    <vt:vector size="17" baseType="lpstr">
      <vt:lpstr>Arial</vt:lpstr>
      <vt:lpstr>Calibri</vt:lpstr>
      <vt:lpstr>Calibri Light</vt:lpstr>
      <vt:lpstr>Tahoma</vt:lpstr>
      <vt:lpstr>1_Thème Office</vt:lpstr>
      <vt:lpstr>Thème Office</vt:lpstr>
      <vt:lpstr>Modèle vierge NOTE  D’OPPORTUNITES - SYNTHESE</vt:lpstr>
      <vt:lpstr>NOTE D’OPPORTUNITES – SYNTHESE</vt:lpstr>
      <vt:lpstr>Présentation PowerPoint</vt:lpstr>
      <vt:lpstr>Présentation PowerPoint</vt:lpstr>
      <vt:lpstr>Mode opératoire de la  NOTE  D’OPPORTUNITES - SYNTHESE</vt:lpstr>
      <vt:lpstr>NOTE D’OPPORTUNITES – SYNTHESE</vt:lpstr>
      <vt:lpstr>Présentation PowerPoint</vt:lpstr>
      <vt:lpstr>EXEMPLES</vt:lpstr>
      <vt:lpstr>Industrialisation des restitutions légales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Lucie VALETTE</dc:creator>
  <cp:lastModifiedBy>UNDERWOOD Yann</cp:lastModifiedBy>
  <cp:revision>161</cp:revision>
  <cp:lastPrinted>2017-07-06T17:47:18Z</cp:lastPrinted>
  <dcterms:created xsi:type="dcterms:W3CDTF">2017-02-08T08:26:00Z</dcterms:created>
  <dcterms:modified xsi:type="dcterms:W3CDTF">2017-11-22T17:04:12Z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0x010100AE93A0733B935B4A9470D583F849B155</vt:lpwstr>
  </property>
</Properties>
</file>