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32"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BFC17-68E7-4666-9139-6E6146068BD9}" type="datetimeFigureOut">
              <a:rPr lang="en-IN" smtClean="0"/>
              <a:t>17-10-2023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D1A866-D6E1-4B5E-820C-A5868890BA31}" type="slidenum">
              <a:rPr lang="en-IN" smtClean="0"/>
              <a:t>‹#›</a:t>
            </a:fld>
            <a:endParaRPr lang="en-IN"/>
          </a:p>
        </p:txBody>
      </p:sp>
    </p:spTree>
    <p:extLst>
      <p:ext uri="{BB962C8B-B14F-4D97-AF65-F5344CB8AC3E}">
        <p14:creationId xmlns:p14="http://schemas.microsoft.com/office/powerpoint/2010/main" val="3554584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B34DAE-D18A-428B-A6C1-D937074E1630}" type="datetimeFigureOut">
              <a:rPr lang="en-IN" smtClean="0"/>
              <a:t>17-10-2023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3657010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34DAE-D18A-428B-A6C1-D937074E1630}"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305945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34DAE-D18A-428B-A6C1-D937074E1630}"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391831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34DAE-D18A-428B-A6C1-D937074E1630}"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3519839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34DAE-D18A-428B-A6C1-D937074E1630}"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632399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34DAE-D18A-428B-A6C1-D937074E1630}"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953772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34DAE-D18A-428B-A6C1-D937074E1630}"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2245661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34DAE-D18A-428B-A6C1-D937074E1630}"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1470145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34DAE-D18A-428B-A6C1-D937074E1630}"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37308036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B34DAE-D18A-428B-A6C1-D937074E1630}"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2475980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34DAE-D18A-428B-A6C1-D937074E1630}"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3910426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34DAE-D18A-428B-A6C1-D937074E1630}"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3138982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34DAE-D18A-428B-A6C1-D937074E1630}"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25068484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B34DAE-D18A-428B-A6C1-D937074E1630}"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35801559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B34DAE-D18A-428B-A6C1-D937074E1630}" type="datetimeFigureOut">
              <a:rPr lang="en-IN" smtClean="0"/>
              <a:t>17-10-2023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12325173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B34DAE-D18A-428B-A6C1-D937074E1630}" type="datetimeFigureOut">
              <a:rPr lang="en-IN" smtClean="0"/>
              <a:t>17-10-2023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567012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7B34DAE-D18A-428B-A6C1-D937074E1630}" type="datetimeFigureOut">
              <a:rPr lang="en-IN" smtClean="0"/>
              <a:t>17-10-2023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42111944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B34DAE-D18A-428B-A6C1-D937074E1630}"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39898858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B34DAE-D18A-428B-A6C1-D937074E1630}"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26937314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B34DAE-D18A-428B-A6C1-D937074E1630}"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31230245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B34DAE-D18A-428B-A6C1-D937074E1630}"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35996791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B34DAE-D18A-428B-A6C1-D937074E1630}"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820283-19F4-41C4-989C-B4E129422BDF}"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98255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34DAE-D18A-428B-A6C1-D937074E1630}"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24700543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B34DAE-D18A-428B-A6C1-D937074E1630}"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7061522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B34DAE-D18A-428B-A6C1-D937074E1630}" type="datetimeFigureOut">
              <a:rPr lang="en-IN" smtClean="0"/>
              <a:t>17-10-2023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7682002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B34DAE-D18A-428B-A6C1-D937074E1630}" type="datetimeFigureOut">
              <a:rPr lang="en-IN" smtClean="0"/>
              <a:t>17-10-2023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40351638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34DAE-D18A-428B-A6C1-D937074E1630}"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1419806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34DAE-D18A-428B-A6C1-D937074E1630}"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36449018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34DAE-D18A-428B-A6C1-D937074E1630}"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2990969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B34DAE-D18A-428B-A6C1-D937074E1630}"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3026432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B34DAE-D18A-428B-A6C1-D937074E1630}" type="datetimeFigureOut">
              <a:rPr lang="en-IN" smtClean="0"/>
              <a:t>17-10-2023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1540297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B34DAE-D18A-428B-A6C1-D937074E1630}" type="datetimeFigureOut">
              <a:rPr lang="en-IN" smtClean="0"/>
              <a:t>17-10-2023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1011665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34DAE-D18A-428B-A6C1-D937074E1630}" type="datetimeFigureOut">
              <a:rPr lang="en-IN" smtClean="0"/>
              <a:t>17-10-2023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2055797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34DAE-D18A-428B-A6C1-D937074E1630}"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2680733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34DAE-D18A-428B-A6C1-D937074E1630}"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820283-19F4-41C4-989C-B4E129422BDF}" type="slidenum">
              <a:rPr lang="en-IN" smtClean="0"/>
              <a:t>‹#›</a:t>
            </a:fld>
            <a:endParaRPr lang="en-IN"/>
          </a:p>
        </p:txBody>
      </p:sp>
    </p:spTree>
    <p:extLst>
      <p:ext uri="{BB962C8B-B14F-4D97-AF65-F5344CB8AC3E}">
        <p14:creationId xmlns:p14="http://schemas.microsoft.com/office/powerpoint/2010/main" val="3453375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B34DAE-D18A-428B-A6C1-D937074E1630}" type="datetimeFigureOut">
              <a:rPr lang="en-IN" smtClean="0"/>
              <a:t>17-10-2023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C820283-19F4-41C4-989C-B4E129422BDF}" type="slidenum">
              <a:rPr lang="en-IN" smtClean="0"/>
              <a:t>‹#›</a:t>
            </a:fld>
            <a:endParaRPr lang="en-IN"/>
          </a:p>
        </p:txBody>
      </p:sp>
    </p:spTree>
    <p:extLst>
      <p:ext uri="{BB962C8B-B14F-4D97-AF65-F5344CB8AC3E}">
        <p14:creationId xmlns:p14="http://schemas.microsoft.com/office/powerpoint/2010/main" val="169266876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7B34DAE-D18A-428B-A6C1-D937074E1630}" type="datetimeFigureOut">
              <a:rPr lang="en-IN" smtClean="0"/>
              <a:t>17-10-2023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C820283-19F4-41C4-989C-B4E129422BDF}" type="slidenum">
              <a:rPr lang="en-IN" smtClean="0"/>
              <a:t>‹#›</a:t>
            </a:fld>
            <a:endParaRPr lang="en-IN"/>
          </a:p>
        </p:txBody>
      </p:sp>
    </p:spTree>
    <p:extLst>
      <p:ext uri="{BB962C8B-B14F-4D97-AF65-F5344CB8AC3E}">
        <p14:creationId xmlns:p14="http://schemas.microsoft.com/office/powerpoint/2010/main" val="250623664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5.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A1404-04B8-AC2A-22BD-B903E2B43781}"/>
              </a:ext>
            </a:extLst>
          </p:cNvPr>
          <p:cNvSpPr>
            <a:spLocks noGrp="1"/>
          </p:cNvSpPr>
          <p:nvPr>
            <p:ph type="ctrTitle"/>
          </p:nvPr>
        </p:nvSpPr>
        <p:spPr/>
        <p:txBody>
          <a:bodyPr/>
          <a:lstStyle/>
          <a:p>
            <a:r>
              <a:rPr lang="en-IN" dirty="0">
                <a:latin typeface="Arial Black" panose="020B0A04020102020204" pitchFamily="34" charset="0"/>
              </a:rPr>
              <a:t>Lead Score Case Study</a:t>
            </a:r>
          </a:p>
        </p:txBody>
      </p:sp>
      <p:sp>
        <p:nvSpPr>
          <p:cNvPr id="3" name="Subtitle 2">
            <a:extLst>
              <a:ext uri="{FF2B5EF4-FFF2-40B4-BE49-F238E27FC236}">
                <a16:creationId xmlns:a16="http://schemas.microsoft.com/office/drawing/2014/main" id="{FAB2B7C9-668B-531C-2F7A-38AC02286F20}"/>
              </a:ext>
            </a:extLst>
          </p:cNvPr>
          <p:cNvSpPr>
            <a:spLocks noGrp="1"/>
          </p:cNvSpPr>
          <p:nvPr>
            <p:ph type="subTitle" idx="1"/>
          </p:nvPr>
        </p:nvSpPr>
        <p:spPr/>
        <p:txBody>
          <a:bodyPr>
            <a:normAutofit fontScale="85000" lnSpcReduction="20000"/>
          </a:bodyPr>
          <a:lstStyle/>
          <a:p>
            <a:r>
              <a:rPr lang="en-IN" sz="2300" b="1" dirty="0"/>
              <a:t>Submitted by:</a:t>
            </a:r>
          </a:p>
          <a:p>
            <a:r>
              <a:rPr lang="en-IN" sz="1800" dirty="0" err="1"/>
              <a:t>Koushal</a:t>
            </a:r>
            <a:r>
              <a:rPr lang="en-IN" sz="1800" dirty="0"/>
              <a:t> </a:t>
            </a:r>
            <a:r>
              <a:rPr lang="en-IN" sz="1800" dirty="0" err="1"/>
              <a:t>Jaral</a:t>
            </a:r>
            <a:endParaRPr lang="en-IN" sz="1800" dirty="0"/>
          </a:p>
          <a:p>
            <a:r>
              <a:rPr lang="en-IN" sz="1800" dirty="0"/>
              <a:t>Akhil Kodali</a:t>
            </a:r>
          </a:p>
          <a:p>
            <a:r>
              <a:rPr lang="en-IN" sz="1800" dirty="0"/>
              <a:t>Konark Kashyap</a:t>
            </a:r>
          </a:p>
          <a:p>
            <a:endParaRPr lang="en-IN" dirty="0"/>
          </a:p>
        </p:txBody>
      </p:sp>
    </p:spTree>
    <p:extLst>
      <p:ext uri="{BB962C8B-B14F-4D97-AF65-F5344CB8AC3E}">
        <p14:creationId xmlns:p14="http://schemas.microsoft.com/office/powerpoint/2010/main" val="2635557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BB97-CBF2-8A73-A2DE-5849474C29D8}"/>
              </a:ext>
            </a:extLst>
          </p:cNvPr>
          <p:cNvSpPr>
            <a:spLocks noGrp="1"/>
          </p:cNvSpPr>
          <p:nvPr>
            <p:ph type="title"/>
          </p:nvPr>
        </p:nvSpPr>
        <p:spPr>
          <a:xfrm>
            <a:off x="-1541929" y="0"/>
            <a:ext cx="9603275" cy="1049235"/>
          </a:xfrm>
        </p:spPr>
        <p:txBody>
          <a:bodyPr/>
          <a:lstStyle/>
          <a:p>
            <a:r>
              <a:rPr lang="en-IN" dirty="0"/>
              <a:t>Exploratory Data </a:t>
            </a:r>
            <a:r>
              <a:rPr lang="en-IN" dirty="0" err="1"/>
              <a:t>Analasis</a:t>
            </a:r>
            <a:endParaRPr lang="en-IN" dirty="0"/>
          </a:p>
        </p:txBody>
      </p:sp>
      <p:pic>
        <p:nvPicPr>
          <p:cNvPr id="5" name="Content Placeholder 4">
            <a:extLst>
              <a:ext uri="{FF2B5EF4-FFF2-40B4-BE49-F238E27FC236}">
                <a16:creationId xmlns:a16="http://schemas.microsoft.com/office/drawing/2014/main" id="{B60D6F02-7B0B-40B4-E3FB-30E0BD2168E4}"/>
              </a:ext>
            </a:extLst>
          </p:cNvPr>
          <p:cNvPicPr>
            <a:picLocks noGrp="1" noChangeAspect="1"/>
          </p:cNvPicPr>
          <p:nvPr>
            <p:ph idx="1"/>
          </p:nvPr>
        </p:nvPicPr>
        <p:blipFill>
          <a:blip r:embed="rId2"/>
          <a:stretch>
            <a:fillRect/>
          </a:stretch>
        </p:blipFill>
        <p:spPr>
          <a:xfrm>
            <a:off x="179298" y="874060"/>
            <a:ext cx="4684546" cy="3124200"/>
          </a:xfrm>
        </p:spPr>
      </p:pic>
      <p:sp>
        <p:nvSpPr>
          <p:cNvPr id="6" name="TextBox 5">
            <a:extLst>
              <a:ext uri="{FF2B5EF4-FFF2-40B4-BE49-F238E27FC236}">
                <a16:creationId xmlns:a16="http://schemas.microsoft.com/office/drawing/2014/main" id="{A3F16507-FFAA-F97B-EE75-6ADC059E8EF5}"/>
              </a:ext>
            </a:extLst>
          </p:cNvPr>
          <p:cNvSpPr txBox="1"/>
          <p:nvPr/>
        </p:nvSpPr>
        <p:spPr>
          <a:xfrm>
            <a:off x="62753" y="4105837"/>
            <a:ext cx="5647765" cy="369332"/>
          </a:xfrm>
          <a:prstGeom prst="rect">
            <a:avLst/>
          </a:prstGeom>
          <a:noFill/>
        </p:spPr>
        <p:txBody>
          <a:bodyPr wrap="square" rtlCol="0">
            <a:spAutoFit/>
          </a:bodyPr>
          <a:lstStyle/>
          <a:p>
            <a:r>
              <a:rPr lang="en-IN" dirty="0"/>
              <a:t>Most of the customers are from India </a:t>
            </a:r>
          </a:p>
        </p:txBody>
      </p:sp>
      <p:pic>
        <p:nvPicPr>
          <p:cNvPr id="8" name="Picture 7">
            <a:extLst>
              <a:ext uri="{FF2B5EF4-FFF2-40B4-BE49-F238E27FC236}">
                <a16:creationId xmlns:a16="http://schemas.microsoft.com/office/drawing/2014/main" id="{9E63A2F3-080C-C7DB-EFA7-CEA99B0112C0}"/>
              </a:ext>
            </a:extLst>
          </p:cNvPr>
          <p:cNvPicPr>
            <a:picLocks noChangeAspect="1"/>
          </p:cNvPicPr>
          <p:nvPr/>
        </p:nvPicPr>
        <p:blipFill>
          <a:blip r:embed="rId3"/>
          <a:stretch>
            <a:fillRect/>
          </a:stretch>
        </p:blipFill>
        <p:spPr>
          <a:xfrm>
            <a:off x="7064188" y="3061881"/>
            <a:ext cx="4607858" cy="3598896"/>
          </a:xfrm>
          <a:prstGeom prst="rect">
            <a:avLst/>
          </a:prstGeom>
        </p:spPr>
      </p:pic>
      <p:sp>
        <p:nvSpPr>
          <p:cNvPr id="9" name="TextBox 8">
            <a:extLst>
              <a:ext uri="{FF2B5EF4-FFF2-40B4-BE49-F238E27FC236}">
                <a16:creationId xmlns:a16="http://schemas.microsoft.com/office/drawing/2014/main" id="{0F7F4D4C-E456-4B0C-0A6B-2858D22FE60E}"/>
              </a:ext>
            </a:extLst>
          </p:cNvPr>
          <p:cNvSpPr txBox="1"/>
          <p:nvPr/>
        </p:nvSpPr>
        <p:spPr>
          <a:xfrm>
            <a:off x="6463553" y="1819835"/>
            <a:ext cx="5647765" cy="369332"/>
          </a:xfrm>
          <a:prstGeom prst="rect">
            <a:avLst/>
          </a:prstGeom>
        </p:spPr>
        <p:txBody>
          <a:bodyPr wrap="square" rtlCol="0">
            <a:spAutoFit/>
          </a:bodyPr>
          <a:lstStyle/>
          <a:p>
            <a:endParaRPr lang="en-IN" dirty="0"/>
          </a:p>
        </p:txBody>
      </p:sp>
      <p:sp>
        <p:nvSpPr>
          <p:cNvPr id="11" name="TextBox 10">
            <a:extLst>
              <a:ext uri="{FF2B5EF4-FFF2-40B4-BE49-F238E27FC236}">
                <a16:creationId xmlns:a16="http://schemas.microsoft.com/office/drawing/2014/main" id="{669D29AC-10B4-AEA7-6321-408592D941BC}"/>
              </a:ext>
            </a:extLst>
          </p:cNvPr>
          <p:cNvSpPr txBox="1"/>
          <p:nvPr/>
        </p:nvSpPr>
        <p:spPr>
          <a:xfrm>
            <a:off x="6585070" y="2124705"/>
            <a:ext cx="5526247" cy="923330"/>
          </a:xfrm>
          <a:prstGeom prst="rect">
            <a:avLst/>
          </a:prstGeom>
          <a:noFill/>
        </p:spPr>
        <p:txBody>
          <a:bodyPr wrap="square">
            <a:spAutoFit/>
          </a:bodyPr>
          <a:lstStyle/>
          <a:p>
            <a:r>
              <a:rPr lang="en-US" dirty="0"/>
              <a:t>Here we can observe that we have a 38% conversion rate which is pretty less than the target given by the CEO </a:t>
            </a:r>
            <a:r>
              <a:rPr lang="en-US" dirty="0" err="1"/>
              <a:t>i.e</a:t>
            </a:r>
            <a:r>
              <a:rPr lang="en-US" dirty="0"/>
              <a:t> of 80% </a:t>
            </a:r>
            <a:endParaRPr lang="en-IN" dirty="0"/>
          </a:p>
        </p:txBody>
      </p:sp>
    </p:spTree>
    <p:extLst>
      <p:ext uri="{BB962C8B-B14F-4D97-AF65-F5344CB8AC3E}">
        <p14:creationId xmlns:p14="http://schemas.microsoft.com/office/powerpoint/2010/main" val="3642747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B31FA6-F30D-1610-0516-55F1487BC2B9}"/>
              </a:ext>
            </a:extLst>
          </p:cNvPr>
          <p:cNvPicPr>
            <a:picLocks noChangeAspect="1"/>
          </p:cNvPicPr>
          <p:nvPr/>
        </p:nvPicPr>
        <p:blipFill>
          <a:blip r:embed="rId2"/>
          <a:stretch>
            <a:fillRect/>
          </a:stretch>
        </p:blipFill>
        <p:spPr>
          <a:xfrm>
            <a:off x="2005012" y="303680"/>
            <a:ext cx="8181975" cy="2838450"/>
          </a:xfrm>
          <a:prstGeom prst="rect">
            <a:avLst/>
          </a:prstGeom>
        </p:spPr>
      </p:pic>
      <p:sp>
        <p:nvSpPr>
          <p:cNvPr id="7" name="TextBox 6">
            <a:extLst>
              <a:ext uri="{FF2B5EF4-FFF2-40B4-BE49-F238E27FC236}">
                <a16:creationId xmlns:a16="http://schemas.microsoft.com/office/drawing/2014/main" id="{F22FA433-E347-91D4-CDCD-AC84DDA55AF1}"/>
              </a:ext>
            </a:extLst>
          </p:cNvPr>
          <p:cNvSpPr txBox="1"/>
          <p:nvPr/>
        </p:nvSpPr>
        <p:spPr>
          <a:xfrm>
            <a:off x="1846729" y="3792071"/>
            <a:ext cx="8489577" cy="1200329"/>
          </a:xfrm>
          <a:prstGeom prst="rect">
            <a:avLst/>
          </a:prstGeom>
          <a:noFill/>
        </p:spPr>
        <p:txBody>
          <a:bodyPr wrap="square" rtlCol="0">
            <a:spAutoFit/>
          </a:bodyPr>
          <a:lstStyle/>
          <a:p>
            <a:r>
              <a:rPr lang="en-US"/>
              <a:t>It is evident from the above graphs that the ratio of conversion to visists is highest in refferals along with Welingak Websites and google. Also the lead orignated by the lead add form is performing great as well. Hence, we can focus on such customers for better conversions</a:t>
            </a:r>
            <a:endParaRPr lang="en-IN" dirty="0"/>
          </a:p>
        </p:txBody>
      </p:sp>
    </p:spTree>
    <p:extLst>
      <p:ext uri="{BB962C8B-B14F-4D97-AF65-F5344CB8AC3E}">
        <p14:creationId xmlns:p14="http://schemas.microsoft.com/office/powerpoint/2010/main" val="439883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B344EB-0EFC-59C7-F42E-3F1AA41CBE73}"/>
              </a:ext>
            </a:extLst>
          </p:cNvPr>
          <p:cNvPicPr>
            <a:picLocks noChangeAspect="1"/>
          </p:cNvPicPr>
          <p:nvPr/>
        </p:nvPicPr>
        <p:blipFill>
          <a:blip r:embed="rId2"/>
          <a:stretch>
            <a:fillRect/>
          </a:stretch>
        </p:blipFill>
        <p:spPr>
          <a:xfrm>
            <a:off x="1" y="0"/>
            <a:ext cx="6096000" cy="3429000"/>
          </a:xfrm>
          <a:prstGeom prst="rect">
            <a:avLst/>
          </a:prstGeom>
        </p:spPr>
      </p:pic>
      <p:sp>
        <p:nvSpPr>
          <p:cNvPr id="6" name="TextBox 5">
            <a:extLst>
              <a:ext uri="{FF2B5EF4-FFF2-40B4-BE49-F238E27FC236}">
                <a16:creationId xmlns:a16="http://schemas.microsoft.com/office/drawing/2014/main" id="{8393F493-89A9-4C59-674E-8870CEF9FD82}"/>
              </a:ext>
            </a:extLst>
          </p:cNvPr>
          <p:cNvSpPr txBox="1"/>
          <p:nvPr/>
        </p:nvSpPr>
        <p:spPr>
          <a:xfrm>
            <a:off x="277906" y="3693459"/>
            <a:ext cx="5593976" cy="646331"/>
          </a:xfrm>
          <a:prstGeom prst="rect">
            <a:avLst/>
          </a:prstGeom>
          <a:noFill/>
        </p:spPr>
        <p:txBody>
          <a:bodyPr wrap="square" rtlCol="0">
            <a:spAutoFit/>
          </a:bodyPr>
          <a:lstStyle/>
          <a:p>
            <a:r>
              <a:rPr lang="en-IN" dirty="0"/>
              <a:t>There is a good conversion rate by sending emails and calling the customers.</a:t>
            </a:r>
          </a:p>
        </p:txBody>
      </p:sp>
      <p:pic>
        <p:nvPicPr>
          <p:cNvPr id="8" name="Picture 7">
            <a:extLst>
              <a:ext uri="{FF2B5EF4-FFF2-40B4-BE49-F238E27FC236}">
                <a16:creationId xmlns:a16="http://schemas.microsoft.com/office/drawing/2014/main" id="{93CF16FF-91DA-6756-A996-D85715B5A533}"/>
              </a:ext>
            </a:extLst>
          </p:cNvPr>
          <p:cNvPicPr>
            <a:picLocks noChangeAspect="1"/>
          </p:cNvPicPr>
          <p:nvPr/>
        </p:nvPicPr>
        <p:blipFill>
          <a:blip r:embed="rId3"/>
          <a:stretch>
            <a:fillRect/>
          </a:stretch>
        </p:blipFill>
        <p:spPr>
          <a:xfrm>
            <a:off x="6095998" y="3429000"/>
            <a:ext cx="6096000" cy="3429000"/>
          </a:xfrm>
          <a:prstGeom prst="rect">
            <a:avLst/>
          </a:prstGeom>
        </p:spPr>
      </p:pic>
      <p:sp>
        <p:nvSpPr>
          <p:cNvPr id="9" name="TextBox 8">
            <a:extLst>
              <a:ext uri="{FF2B5EF4-FFF2-40B4-BE49-F238E27FC236}">
                <a16:creationId xmlns:a16="http://schemas.microsoft.com/office/drawing/2014/main" id="{5D3C0B94-1AE7-3561-4C23-BC6485E6C839}"/>
              </a:ext>
            </a:extLst>
          </p:cNvPr>
          <p:cNvSpPr txBox="1"/>
          <p:nvPr/>
        </p:nvSpPr>
        <p:spPr>
          <a:xfrm>
            <a:off x="6598021" y="2402541"/>
            <a:ext cx="5091953" cy="646331"/>
          </a:xfrm>
          <a:prstGeom prst="rect">
            <a:avLst/>
          </a:prstGeom>
          <a:noFill/>
        </p:spPr>
        <p:txBody>
          <a:bodyPr wrap="square" rtlCol="0">
            <a:spAutoFit/>
          </a:bodyPr>
          <a:lstStyle/>
          <a:p>
            <a:r>
              <a:rPr lang="en-IN" dirty="0"/>
              <a:t>In the Lead Origin, maximum number of conversions are from landing page submission</a:t>
            </a:r>
          </a:p>
        </p:txBody>
      </p:sp>
    </p:spTree>
    <p:extLst>
      <p:ext uri="{BB962C8B-B14F-4D97-AF65-F5344CB8AC3E}">
        <p14:creationId xmlns:p14="http://schemas.microsoft.com/office/powerpoint/2010/main" val="1446403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0A0FA2-23DD-77D6-6938-B4E1A309E4EE}"/>
              </a:ext>
            </a:extLst>
          </p:cNvPr>
          <p:cNvPicPr>
            <a:picLocks noChangeAspect="1"/>
          </p:cNvPicPr>
          <p:nvPr/>
        </p:nvPicPr>
        <p:blipFill>
          <a:blip r:embed="rId2"/>
          <a:stretch>
            <a:fillRect/>
          </a:stretch>
        </p:blipFill>
        <p:spPr>
          <a:xfrm>
            <a:off x="2940424" y="233082"/>
            <a:ext cx="6463553" cy="4057391"/>
          </a:xfrm>
          <a:prstGeom prst="rect">
            <a:avLst/>
          </a:prstGeom>
        </p:spPr>
      </p:pic>
      <p:sp>
        <p:nvSpPr>
          <p:cNvPr id="6" name="TextBox 5">
            <a:extLst>
              <a:ext uri="{FF2B5EF4-FFF2-40B4-BE49-F238E27FC236}">
                <a16:creationId xmlns:a16="http://schemas.microsoft.com/office/drawing/2014/main" id="{5704ADBA-DFA8-F10C-48B2-64D103B3A313}"/>
              </a:ext>
            </a:extLst>
          </p:cNvPr>
          <p:cNvSpPr txBox="1"/>
          <p:nvPr/>
        </p:nvSpPr>
        <p:spPr>
          <a:xfrm>
            <a:off x="457200" y="4733365"/>
            <a:ext cx="11277600" cy="1477328"/>
          </a:xfrm>
          <a:prstGeom prst="rect">
            <a:avLst/>
          </a:prstGeom>
          <a:noFill/>
        </p:spPr>
        <p:txBody>
          <a:bodyPr wrap="square" rtlCol="0">
            <a:spAutoFit/>
          </a:bodyPr>
          <a:lstStyle/>
          <a:p>
            <a:r>
              <a:rPr lang="en-US" dirty="0"/>
              <a:t>Here we can observe that people who have spend a considerable amount of time in our website are likely to convert which is an evident factor. Hence, approaching them will be highly lucrative.</a:t>
            </a:r>
          </a:p>
          <a:p>
            <a:r>
              <a:rPr lang="en-US" dirty="0"/>
              <a:t>The provided exploratory data analysis (EDA) suggests that certain elements within the dataset contain limited data, which could potentially result in reduced relevance for our subsequent analysis. Hence, removing them from our dataset will be beneficial.</a:t>
            </a:r>
            <a:endParaRPr lang="en-IN" dirty="0"/>
          </a:p>
        </p:txBody>
      </p:sp>
    </p:spTree>
    <p:extLst>
      <p:ext uri="{BB962C8B-B14F-4D97-AF65-F5344CB8AC3E}">
        <p14:creationId xmlns:p14="http://schemas.microsoft.com/office/powerpoint/2010/main" val="3906501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F47A1-6FCE-95AD-EDDA-0DC2EC47D8FB}"/>
              </a:ext>
            </a:extLst>
          </p:cNvPr>
          <p:cNvSpPr>
            <a:spLocks noGrp="1"/>
          </p:cNvSpPr>
          <p:nvPr>
            <p:ph type="title"/>
          </p:nvPr>
        </p:nvSpPr>
        <p:spPr>
          <a:xfrm>
            <a:off x="-1121214" y="1"/>
            <a:ext cx="10364451" cy="735106"/>
          </a:xfrm>
        </p:spPr>
        <p:txBody>
          <a:bodyPr/>
          <a:lstStyle/>
          <a:p>
            <a:r>
              <a:rPr lang="en-IN" dirty="0"/>
              <a:t>Modal Evaluation on Train data set</a:t>
            </a:r>
          </a:p>
        </p:txBody>
      </p:sp>
      <p:pic>
        <p:nvPicPr>
          <p:cNvPr id="5" name="Picture 4">
            <a:extLst>
              <a:ext uri="{FF2B5EF4-FFF2-40B4-BE49-F238E27FC236}">
                <a16:creationId xmlns:a16="http://schemas.microsoft.com/office/drawing/2014/main" id="{EB51FD46-8DDD-E32B-4D5A-1202043ECE7F}"/>
              </a:ext>
            </a:extLst>
          </p:cNvPr>
          <p:cNvPicPr>
            <a:picLocks noChangeAspect="1"/>
          </p:cNvPicPr>
          <p:nvPr/>
        </p:nvPicPr>
        <p:blipFill>
          <a:blip r:embed="rId2"/>
          <a:stretch>
            <a:fillRect/>
          </a:stretch>
        </p:blipFill>
        <p:spPr>
          <a:xfrm>
            <a:off x="1" y="735107"/>
            <a:ext cx="6096000" cy="2545975"/>
          </a:xfrm>
          <a:prstGeom prst="rect">
            <a:avLst/>
          </a:prstGeom>
        </p:spPr>
      </p:pic>
      <p:pic>
        <p:nvPicPr>
          <p:cNvPr id="7" name="Picture 6">
            <a:extLst>
              <a:ext uri="{FF2B5EF4-FFF2-40B4-BE49-F238E27FC236}">
                <a16:creationId xmlns:a16="http://schemas.microsoft.com/office/drawing/2014/main" id="{51969EC7-0B13-E8B0-F333-52876DFB7053}"/>
              </a:ext>
            </a:extLst>
          </p:cNvPr>
          <p:cNvPicPr>
            <a:picLocks noChangeAspect="1"/>
          </p:cNvPicPr>
          <p:nvPr/>
        </p:nvPicPr>
        <p:blipFill>
          <a:blip r:embed="rId3"/>
          <a:stretch>
            <a:fillRect/>
          </a:stretch>
        </p:blipFill>
        <p:spPr>
          <a:xfrm>
            <a:off x="6096000" y="735107"/>
            <a:ext cx="6012795" cy="2545975"/>
          </a:xfrm>
          <a:prstGeom prst="rect">
            <a:avLst/>
          </a:prstGeom>
        </p:spPr>
      </p:pic>
      <p:sp>
        <p:nvSpPr>
          <p:cNvPr id="8" name="TextBox 7">
            <a:extLst>
              <a:ext uri="{FF2B5EF4-FFF2-40B4-BE49-F238E27FC236}">
                <a16:creationId xmlns:a16="http://schemas.microsoft.com/office/drawing/2014/main" id="{3C99134A-0AF5-AF73-1AF8-D08469B1DEB1}"/>
              </a:ext>
            </a:extLst>
          </p:cNvPr>
          <p:cNvSpPr txBox="1"/>
          <p:nvPr/>
        </p:nvSpPr>
        <p:spPr>
          <a:xfrm>
            <a:off x="744071" y="3325898"/>
            <a:ext cx="10703858" cy="646331"/>
          </a:xfrm>
          <a:prstGeom prst="rect">
            <a:avLst/>
          </a:prstGeom>
          <a:noFill/>
        </p:spPr>
        <p:txBody>
          <a:bodyPr wrap="square" rtlCol="0">
            <a:spAutoFit/>
          </a:bodyPr>
          <a:lstStyle/>
          <a:p>
            <a:pPr marL="285750" indent="-285750">
              <a:buFont typeface="Wingdings" panose="05000000000000000000" pitchFamily="2" charset="2"/>
              <a:buChar char="à"/>
            </a:pPr>
            <a:r>
              <a:rPr lang="en-US" dirty="0"/>
              <a:t>The area under ROC curve is 0.88 which depicts that the model is working excellent.</a:t>
            </a:r>
          </a:p>
          <a:p>
            <a:pPr marL="285750" indent="-285750">
              <a:buFont typeface="Wingdings" panose="05000000000000000000" pitchFamily="2" charset="2"/>
              <a:buChar char="à"/>
            </a:pPr>
            <a:r>
              <a:rPr lang="en-US" dirty="0"/>
              <a:t>From the graph it is visible that the optimal cut off is approximately 0.35.</a:t>
            </a:r>
            <a:endParaRPr lang="en-IN" dirty="0"/>
          </a:p>
        </p:txBody>
      </p:sp>
      <p:pic>
        <p:nvPicPr>
          <p:cNvPr id="10" name="Picture 9">
            <a:extLst>
              <a:ext uri="{FF2B5EF4-FFF2-40B4-BE49-F238E27FC236}">
                <a16:creationId xmlns:a16="http://schemas.microsoft.com/office/drawing/2014/main" id="{54D569A0-5C82-97BF-67FE-BAEC6F14C4E7}"/>
              </a:ext>
            </a:extLst>
          </p:cNvPr>
          <p:cNvPicPr>
            <a:picLocks noChangeAspect="1"/>
          </p:cNvPicPr>
          <p:nvPr/>
        </p:nvPicPr>
        <p:blipFill>
          <a:blip r:embed="rId4"/>
          <a:stretch>
            <a:fillRect/>
          </a:stretch>
        </p:blipFill>
        <p:spPr>
          <a:xfrm>
            <a:off x="5997388" y="4016188"/>
            <a:ext cx="5210175" cy="2841812"/>
          </a:xfrm>
          <a:prstGeom prst="rect">
            <a:avLst/>
          </a:prstGeom>
        </p:spPr>
      </p:pic>
      <p:sp>
        <p:nvSpPr>
          <p:cNvPr id="11" name="TextBox 10">
            <a:extLst>
              <a:ext uri="{FF2B5EF4-FFF2-40B4-BE49-F238E27FC236}">
                <a16:creationId xmlns:a16="http://schemas.microsoft.com/office/drawing/2014/main" id="{A1683BE4-999D-0C6F-6A3B-DEFD0B4C7FAE}"/>
              </a:ext>
            </a:extLst>
          </p:cNvPr>
          <p:cNvSpPr txBox="1"/>
          <p:nvPr/>
        </p:nvSpPr>
        <p:spPr>
          <a:xfrm>
            <a:off x="744071" y="4303059"/>
            <a:ext cx="4625788" cy="369332"/>
          </a:xfrm>
          <a:prstGeom prst="rect">
            <a:avLst/>
          </a:prstGeom>
          <a:noFill/>
        </p:spPr>
        <p:txBody>
          <a:bodyPr wrap="square" rtlCol="0">
            <a:spAutoFit/>
          </a:bodyPr>
          <a:lstStyle/>
          <a:p>
            <a:r>
              <a:rPr lang="en-IN" b="1" u="sng" dirty="0"/>
              <a:t>PRECISION AND RECALL ON TRAIN DATASET</a:t>
            </a:r>
          </a:p>
        </p:txBody>
      </p:sp>
      <p:sp>
        <p:nvSpPr>
          <p:cNvPr id="12" name="TextBox 11">
            <a:extLst>
              <a:ext uri="{FF2B5EF4-FFF2-40B4-BE49-F238E27FC236}">
                <a16:creationId xmlns:a16="http://schemas.microsoft.com/office/drawing/2014/main" id="{15EF4DB1-09E3-CE50-9AF5-39DBE33C7938}"/>
              </a:ext>
            </a:extLst>
          </p:cNvPr>
          <p:cNvSpPr txBox="1"/>
          <p:nvPr/>
        </p:nvSpPr>
        <p:spPr>
          <a:xfrm>
            <a:off x="336177" y="4796118"/>
            <a:ext cx="5441576" cy="923330"/>
          </a:xfrm>
          <a:prstGeom prst="rect">
            <a:avLst/>
          </a:prstGeom>
          <a:noFill/>
        </p:spPr>
        <p:txBody>
          <a:bodyPr wrap="square" rtlCol="0">
            <a:spAutoFit/>
          </a:bodyPr>
          <a:lstStyle/>
          <a:p>
            <a:r>
              <a:rPr lang="en-US" dirty="0"/>
              <a:t>array([[3333,  582], [ 563, 1815]], </a:t>
            </a:r>
            <a:r>
              <a:rPr lang="en-US" dirty="0" err="1"/>
              <a:t>dtype</a:t>
            </a:r>
            <a:r>
              <a:rPr lang="en-US" dirty="0"/>
              <a:t>=int64)</a:t>
            </a:r>
          </a:p>
          <a:p>
            <a:r>
              <a:rPr lang="en-US" dirty="0">
                <a:sym typeface="Wingdings" panose="05000000000000000000" pitchFamily="2" charset="2"/>
              </a:rPr>
              <a:t> Precision = TP / TP + FP = 0.7571964956195244</a:t>
            </a:r>
          </a:p>
          <a:p>
            <a:r>
              <a:rPr lang="en-IN" dirty="0">
                <a:sym typeface="Wingdings" panose="05000000000000000000" pitchFamily="2" charset="2"/>
              </a:rPr>
              <a:t> Recall = TP / TP + FN=0.763246425567704</a:t>
            </a:r>
          </a:p>
        </p:txBody>
      </p:sp>
    </p:spTree>
    <p:extLst>
      <p:ext uri="{BB962C8B-B14F-4D97-AF65-F5344CB8AC3E}">
        <p14:creationId xmlns:p14="http://schemas.microsoft.com/office/powerpoint/2010/main" val="2478417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3584-7A89-C3C9-0178-8B4D67FEDC0F}"/>
              </a:ext>
            </a:extLst>
          </p:cNvPr>
          <p:cNvSpPr>
            <a:spLocks noGrp="1"/>
          </p:cNvSpPr>
          <p:nvPr>
            <p:ph type="title"/>
          </p:nvPr>
        </p:nvSpPr>
        <p:spPr>
          <a:xfrm>
            <a:off x="-331694" y="0"/>
            <a:ext cx="8848790" cy="645459"/>
          </a:xfrm>
        </p:spPr>
        <p:txBody>
          <a:bodyPr/>
          <a:lstStyle/>
          <a:p>
            <a:r>
              <a:rPr lang="en-IN" dirty="0"/>
              <a:t>Modal Evaluation on TEST data set</a:t>
            </a:r>
          </a:p>
        </p:txBody>
      </p:sp>
      <p:sp>
        <p:nvSpPr>
          <p:cNvPr id="3" name="Content Placeholder 2">
            <a:extLst>
              <a:ext uri="{FF2B5EF4-FFF2-40B4-BE49-F238E27FC236}">
                <a16:creationId xmlns:a16="http://schemas.microsoft.com/office/drawing/2014/main" id="{406E2327-4F2C-69BE-0613-7ABB11F9405F}"/>
              </a:ext>
            </a:extLst>
          </p:cNvPr>
          <p:cNvSpPr>
            <a:spLocks noGrp="1"/>
          </p:cNvSpPr>
          <p:nvPr>
            <p:ph idx="1"/>
          </p:nvPr>
        </p:nvSpPr>
        <p:spPr>
          <a:xfrm>
            <a:off x="277281" y="1004458"/>
            <a:ext cx="10364452" cy="3424107"/>
          </a:xfrm>
        </p:spPr>
        <p:txBody>
          <a:bodyPr/>
          <a:lstStyle/>
          <a:p>
            <a:r>
              <a:rPr lang="en-US" u="sng" dirty="0"/>
              <a:t>CONFUSION MATRIX </a:t>
            </a:r>
            <a:r>
              <a:rPr lang="en-US" dirty="0"/>
              <a:t>=&gt; array([[1426,  251], [ 273,  748]], </a:t>
            </a:r>
            <a:r>
              <a:rPr lang="en-US" dirty="0" err="1"/>
              <a:t>dtype</a:t>
            </a:r>
            <a:r>
              <a:rPr lang="en-US" dirty="0"/>
              <a:t>=int64)</a:t>
            </a:r>
          </a:p>
          <a:p>
            <a:r>
              <a:rPr lang="en-US" dirty="0">
                <a:sym typeface="Wingdings" panose="05000000000000000000" pitchFamily="2" charset="2"/>
              </a:rPr>
              <a:t> Precision = TP / TP + FP = 0.7487487487487487</a:t>
            </a:r>
          </a:p>
          <a:p>
            <a:r>
              <a:rPr lang="en-IN" dirty="0">
                <a:sym typeface="Wingdings" panose="05000000000000000000" pitchFamily="2" charset="2"/>
              </a:rPr>
              <a:t> Recall = TP / TP + FN=0.732615083251714</a:t>
            </a:r>
          </a:p>
          <a:p>
            <a:pPr marL="0" indent="0">
              <a:buNone/>
            </a:pPr>
            <a:r>
              <a:rPr lang="en-US" dirty="0">
                <a:sym typeface="Wingdings" panose="05000000000000000000" pitchFamily="2" charset="2"/>
              </a:rPr>
              <a:t>With the current cut off as 0.41 we have Precision around 75% , Recall around 73% and accuracy 80.5%.</a:t>
            </a:r>
            <a:endParaRPr lang="en-IN" dirty="0">
              <a:sym typeface="Wingdings" panose="05000000000000000000" pitchFamily="2" charset="2"/>
            </a:endParaRPr>
          </a:p>
          <a:p>
            <a:pPr marL="0" indent="0">
              <a:buNone/>
            </a:pPr>
            <a:r>
              <a:rPr lang="en-US" dirty="0">
                <a:sym typeface="Wingdings" panose="05000000000000000000" pitchFamily="2" charset="2"/>
              </a:rPr>
              <a:t>The Model seems to predict the Conversion Rate very well and we should be able to give the CEO confidence in making good calls based on this model</a:t>
            </a:r>
            <a:endParaRPr lang="en-IN" dirty="0">
              <a:sym typeface="Wingdings" panose="05000000000000000000" pitchFamily="2" charset="2"/>
            </a:endParaRPr>
          </a:p>
          <a:p>
            <a:pPr marL="0" indent="0">
              <a:buNone/>
            </a:pPr>
            <a:endParaRPr lang="en-IN" dirty="0"/>
          </a:p>
        </p:txBody>
      </p:sp>
    </p:spTree>
    <p:extLst>
      <p:ext uri="{BB962C8B-B14F-4D97-AF65-F5344CB8AC3E}">
        <p14:creationId xmlns:p14="http://schemas.microsoft.com/office/powerpoint/2010/main" val="1914103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E7427-6A0E-6761-D0AA-5530EDAEC0E3}"/>
              </a:ext>
            </a:extLst>
          </p:cNvPr>
          <p:cNvSpPr>
            <a:spLocks noGrp="1"/>
          </p:cNvSpPr>
          <p:nvPr>
            <p:ph type="title"/>
          </p:nvPr>
        </p:nvSpPr>
        <p:spPr>
          <a:xfrm>
            <a:off x="913775" y="0"/>
            <a:ext cx="10364451" cy="1596177"/>
          </a:xfrm>
        </p:spPr>
        <p:txBody>
          <a:bodyPr/>
          <a:lstStyle/>
          <a:p>
            <a:r>
              <a:rPr lang="en-IN" dirty="0"/>
              <a:t>Conclusion</a:t>
            </a:r>
          </a:p>
        </p:txBody>
      </p:sp>
      <p:sp>
        <p:nvSpPr>
          <p:cNvPr id="3" name="Content Placeholder 2">
            <a:extLst>
              <a:ext uri="{FF2B5EF4-FFF2-40B4-BE49-F238E27FC236}">
                <a16:creationId xmlns:a16="http://schemas.microsoft.com/office/drawing/2014/main" id="{16B8735F-0493-AA43-2DB3-3DCEAB7EE94E}"/>
              </a:ext>
            </a:extLst>
          </p:cNvPr>
          <p:cNvSpPr>
            <a:spLocks noGrp="1"/>
          </p:cNvSpPr>
          <p:nvPr>
            <p:ph idx="1"/>
          </p:nvPr>
        </p:nvSpPr>
        <p:spPr>
          <a:xfrm>
            <a:off x="913775" y="1103070"/>
            <a:ext cx="10364452" cy="5432201"/>
          </a:xfrm>
        </p:spPr>
        <p:txBody>
          <a:bodyPr>
            <a:normAutofit fontScale="77500" lnSpcReduction="20000"/>
          </a:bodyPr>
          <a:lstStyle/>
          <a:p>
            <a:pPr marL="0" indent="0">
              <a:buNone/>
            </a:pPr>
            <a:r>
              <a:rPr lang="en-US" dirty="0"/>
              <a:t>It was found that the variables that mattered the most in the potential buyers are (In descending order)</a:t>
            </a:r>
          </a:p>
          <a:p>
            <a:r>
              <a:rPr lang="en-IN" dirty="0" err="1"/>
              <a:t>TotalVisits</a:t>
            </a:r>
            <a:endParaRPr lang="en-IN" dirty="0"/>
          </a:p>
          <a:p>
            <a:r>
              <a:rPr lang="en-US" dirty="0"/>
              <a:t>The total time spend on the Website.</a:t>
            </a:r>
            <a:endParaRPr lang="en-IN" dirty="0"/>
          </a:p>
          <a:p>
            <a:r>
              <a:rPr lang="en-US" dirty="0"/>
              <a:t>Lead </a:t>
            </a:r>
            <a:r>
              <a:rPr lang="en-US" dirty="0" err="1"/>
              <a:t>Origin_Lead</a:t>
            </a:r>
            <a:r>
              <a:rPr lang="en-US" dirty="0"/>
              <a:t> Add Form</a:t>
            </a:r>
            <a:endParaRPr lang="en-IN" dirty="0"/>
          </a:p>
          <a:p>
            <a:r>
              <a:rPr lang="en-IN" dirty="0"/>
              <a:t>Lead </a:t>
            </a:r>
            <a:r>
              <a:rPr lang="en-IN" dirty="0" err="1"/>
              <a:t>Source_Direct</a:t>
            </a:r>
            <a:r>
              <a:rPr lang="en-IN" dirty="0"/>
              <a:t> Traffic</a:t>
            </a:r>
          </a:p>
          <a:p>
            <a:r>
              <a:rPr lang="en-IN" dirty="0"/>
              <a:t>Lead </a:t>
            </a:r>
            <a:r>
              <a:rPr lang="en-IN" dirty="0" err="1"/>
              <a:t>Source_Google</a:t>
            </a:r>
            <a:endParaRPr lang="en-IN" dirty="0"/>
          </a:p>
          <a:p>
            <a:r>
              <a:rPr lang="en-IN" dirty="0"/>
              <a:t>Lead </a:t>
            </a:r>
            <a:r>
              <a:rPr lang="en-IN" dirty="0" err="1"/>
              <a:t>Source_Welingak</a:t>
            </a:r>
            <a:r>
              <a:rPr lang="en-IN" dirty="0"/>
              <a:t> Website</a:t>
            </a:r>
          </a:p>
          <a:p>
            <a:r>
              <a:rPr lang="en-IN" dirty="0"/>
              <a:t>Lead </a:t>
            </a:r>
            <a:r>
              <a:rPr lang="en-IN" dirty="0" err="1"/>
              <a:t>Source_Organic</a:t>
            </a:r>
            <a:r>
              <a:rPr lang="en-IN" dirty="0"/>
              <a:t> Search</a:t>
            </a:r>
          </a:p>
          <a:p>
            <a:r>
              <a:rPr lang="en-IN" dirty="0"/>
              <a:t>Lead </a:t>
            </a:r>
            <a:r>
              <a:rPr lang="en-IN" dirty="0" err="1"/>
              <a:t>Source_Referral</a:t>
            </a:r>
            <a:r>
              <a:rPr lang="en-IN" dirty="0"/>
              <a:t> Sites</a:t>
            </a:r>
          </a:p>
          <a:p>
            <a:r>
              <a:rPr lang="en-IN" dirty="0"/>
              <a:t>Lead </a:t>
            </a:r>
            <a:r>
              <a:rPr lang="en-IN" dirty="0" err="1"/>
              <a:t>Source_Welingak</a:t>
            </a:r>
            <a:r>
              <a:rPr lang="en-IN" dirty="0"/>
              <a:t> Website</a:t>
            </a:r>
          </a:p>
          <a:p>
            <a:r>
              <a:rPr lang="en-IN" dirty="0"/>
              <a:t>Do Not </a:t>
            </a:r>
            <a:r>
              <a:rPr lang="en-IN" dirty="0" err="1"/>
              <a:t>Email_Yes</a:t>
            </a:r>
            <a:endParaRPr lang="en-IN" dirty="0"/>
          </a:p>
          <a:p>
            <a:r>
              <a:rPr lang="en-IN" dirty="0"/>
              <a:t>Last </a:t>
            </a:r>
            <a:r>
              <a:rPr lang="en-IN" dirty="0" err="1"/>
              <a:t>Activity_Email</a:t>
            </a:r>
            <a:r>
              <a:rPr lang="en-IN" dirty="0"/>
              <a:t> Bounced</a:t>
            </a:r>
          </a:p>
          <a:p>
            <a:r>
              <a:rPr lang="en-US" dirty="0"/>
              <a:t>Last </a:t>
            </a:r>
            <a:r>
              <a:rPr lang="en-US" dirty="0" err="1"/>
              <a:t>Activity_Olark</a:t>
            </a:r>
            <a:r>
              <a:rPr lang="en-US" dirty="0"/>
              <a:t> Chat Conversation</a:t>
            </a:r>
          </a:p>
          <a:p>
            <a:pPr marL="0" indent="0">
              <a:buNone/>
            </a:pPr>
            <a:r>
              <a:rPr lang="en-US" dirty="0"/>
              <a:t>With the above analysis the </a:t>
            </a:r>
            <a:r>
              <a:rPr lang="en-US" dirty="0" err="1"/>
              <a:t>organisation</a:t>
            </a:r>
            <a:r>
              <a:rPr lang="en-US" dirty="0"/>
              <a:t> can have a conversion accuracy of more than 80% which is pretty robust the </a:t>
            </a:r>
            <a:r>
              <a:rPr lang="en-US" dirty="0" err="1"/>
              <a:t>organisation</a:t>
            </a:r>
            <a:r>
              <a:rPr lang="en-US" dirty="0"/>
              <a:t> to flourish.</a:t>
            </a:r>
            <a:endParaRPr lang="en-IN" dirty="0"/>
          </a:p>
        </p:txBody>
      </p:sp>
    </p:spTree>
    <p:extLst>
      <p:ext uri="{BB962C8B-B14F-4D97-AF65-F5344CB8AC3E}">
        <p14:creationId xmlns:p14="http://schemas.microsoft.com/office/powerpoint/2010/main" val="20271730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138</TotalTime>
  <Words>487</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Arial Black</vt:lpstr>
      <vt:lpstr>Calibri</vt:lpstr>
      <vt:lpstr>Corbel</vt:lpstr>
      <vt:lpstr>Tw Cen MT</vt:lpstr>
      <vt:lpstr>Wingdings</vt:lpstr>
      <vt:lpstr>Parallax</vt:lpstr>
      <vt:lpstr>Droplet</vt:lpstr>
      <vt:lpstr>Lead Score Case Study</vt:lpstr>
      <vt:lpstr>Exploratory Data Analasis</vt:lpstr>
      <vt:lpstr>PowerPoint Presentation</vt:lpstr>
      <vt:lpstr>PowerPoint Presentation</vt:lpstr>
      <vt:lpstr>PowerPoint Presentation</vt:lpstr>
      <vt:lpstr>Modal Evaluation on Train data set</vt:lpstr>
      <vt:lpstr>Modal Evaluation on TEST data set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kodali Akhil</dc:creator>
  <cp:lastModifiedBy>kodali Akhil</cp:lastModifiedBy>
  <cp:revision>1</cp:revision>
  <dcterms:created xsi:type="dcterms:W3CDTF">2023-10-16T23:14:39Z</dcterms:created>
  <dcterms:modified xsi:type="dcterms:W3CDTF">2023-10-17T01:33:20Z</dcterms:modified>
</cp:coreProperties>
</file>