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417" r:id="rId2"/>
    <p:sldId id="258" r:id="rId3"/>
    <p:sldId id="407" r:id="rId4"/>
    <p:sldId id="411" r:id="rId5"/>
    <p:sldId id="397" r:id="rId6"/>
    <p:sldId id="420" r:id="rId7"/>
    <p:sldId id="398" r:id="rId8"/>
    <p:sldId id="413" r:id="rId9"/>
    <p:sldId id="399" r:id="rId10"/>
    <p:sldId id="418" r:id="rId11"/>
    <p:sldId id="419" r:id="rId12"/>
    <p:sldId id="421" r:id="rId13"/>
    <p:sldId id="422" r:id="rId14"/>
    <p:sldId id="405" r:id="rId15"/>
    <p:sldId id="39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86" d="100"/>
          <a:sy n="86" d="100"/>
        </p:scale>
        <p:origin x="138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5/8/2019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5/8/2019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Michigan Neighborhood Segmentation</a:t>
            </a:r>
          </a:p>
          <a:p>
            <a:pPr algn="ctr"/>
            <a:r>
              <a:rPr lang="en-US" sz="2800" dirty="0"/>
              <a:t>Teja Kodali</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pic>
        <p:nvPicPr>
          <p:cNvPr id="5122" name="Picture 2" descr="https://lh4.googleusercontent.com/KztnHVfOA_tzZMQHq5OJM-pRWW-aoHZC67Lx-2ztDxp4AbaBPkya6fTrEuQpMGINj1jGYMMDdzgUVwKW9626C8nhATwuWdjpiMWxb8Ep-erI8P6TLlu6ee6YLXR8-u47GicEm2R4">
            <a:extLst>
              <a:ext uri="{FF2B5EF4-FFF2-40B4-BE49-F238E27FC236}">
                <a16:creationId xmlns:a16="http://schemas.microsoft.com/office/drawing/2014/main" id="{E177E69F-A4A0-48E9-B53E-C0B5FB64D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94" y="874643"/>
            <a:ext cx="7459153" cy="49945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EA2C35C-0628-4512-8648-5CC1EEEC39DD}"/>
              </a:ext>
            </a:extLst>
          </p:cNvPr>
          <p:cNvSpPr/>
          <p:nvPr/>
        </p:nvSpPr>
        <p:spPr>
          <a:xfrm>
            <a:off x="1808467" y="5983357"/>
            <a:ext cx="552706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7. Visualizing the data in 2-D space using PCA</a:t>
            </a:r>
            <a:endParaRPr lang="en-US" dirty="0"/>
          </a:p>
        </p:txBody>
      </p:sp>
    </p:spTree>
    <p:extLst>
      <p:ext uri="{BB962C8B-B14F-4D97-AF65-F5344CB8AC3E}">
        <p14:creationId xmlns:p14="http://schemas.microsoft.com/office/powerpoint/2010/main" val="330135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8. Michigan Zip codes with the assigned cluster label</a:t>
            </a:r>
            <a:r>
              <a:rPr lang="en-US" dirty="0">
                <a:solidFill>
                  <a:srgbClr val="000000"/>
                </a:solidFill>
                <a:latin typeface="Times New Roman" panose="02020603050405020304" pitchFamily="18" charset="0"/>
              </a:rPr>
              <a:t> </a:t>
            </a:r>
            <a:endParaRPr lang="en-US" dirty="0"/>
          </a:p>
        </p:txBody>
      </p:sp>
      <p:pic>
        <p:nvPicPr>
          <p:cNvPr id="6146" name="Picture 2" descr="https://lh4.googleusercontent.com/y2Kpq201z80c4YmXyOJRvWfZ5d2DlyWxrIr3AtPCQS1DmaeL-21JQs911xHIFP_74-ZStEooMLHJOnKiLZ-rXe-3YfdUKePAp5unNGBnjMIV4esFREDM4WjzcB3rNji7SQPO2vEu">
            <a:extLst>
              <a:ext uri="{FF2B5EF4-FFF2-40B4-BE49-F238E27FC236}">
                <a16:creationId xmlns:a16="http://schemas.microsoft.com/office/drawing/2014/main" id="{C881B451-80D5-447C-9A40-CC664C0CE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0" y="1675984"/>
            <a:ext cx="3455505" cy="32703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eHVMnpC3ZXPMPgihlFfampsbbsZ-MV-m-DmOQcxBMv9kCz5YEkzaXLB6gUOmz7zUB_L4Czyh6Dt9z5yPVw-WxnWiBeU6GlOJedkTJSh4uWkyBhAOSRRHm-jAsEh9pXX9V_T0i02p">
            <a:extLst>
              <a:ext uri="{FF2B5EF4-FFF2-40B4-BE49-F238E27FC236}">
                <a16:creationId xmlns:a16="http://schemas.microsoft.com/office/drawing/2014/main" id="{1457A1BE-17B9-42BA-BC70-B57147DDE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307" y="1675305"/>
            <a:ext cx="3478098" cy="32710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spTree>
    <p:extLst>
      <p:ext uri="{BB962C8B-B14F-4D97-AF65-F5344CB8AC3E}">
        <p14:creationId xmlns:p14="http://schemas.microsoft.com/office/powerpoint/2010/main" val="37216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3 top venues</a:t>
            </a:r>
          </a:p>
        </p:txBody>
      </p:sp>
      <p:sp>
        <p:nvSpPr>
          <p:cNvPr id="2" name="Rectangle 1">
            <a:extLst>
              <a:ext uri="{FF2B5EF4-FFF2-40B4-BE49-F238E27FC236}">
                <a16:creationId xmlns:a16="http://schemas.microsoft.com/office/drawing/2014/main" id="{045D3C26-D194-44DE-B737-2747CFEB82B2}"/>
              </a:ext>
            </a:extLst>
          </p:cNvPr>
          <p:cNvSpPr/>
          <p:nvPr/>
        </p:nvSpPr>
        <p:spPr>
          <a:xfrm>
            <a:off x="3127512" y="6021314"/>
            <a:ext cx="4611755"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9. </a:t>
            </a:r>
            <a:r>
              <a:rPr lang="en-US" b="1" i="1" dirty="0"/>
              <a:t>Cluster 3 top venues</a:t>
            </a:r>
            <a:endParaRPr lang="en-US" dirty="0"/>
          </a:p>
        </p:txBody>
      </p:sp>
      <p:pic>
        <p:nvPicPr>
          <p:cNvPr id="7170" name="Picture 2" descr="https://lh4.googleusercontent.com/bhab81UHgK-wXNxnbQsE-cJ6ZdeN3mjcHj_TATdJIkNVPCCd2gZBbthdvpwZpYksOlXMwn0207-pZtYfXfYumK1p2HWRfCN4TZLCSJzCFEZjdOADsc2JV3EAUTQMJ9Agm_FpMRAf">
            <a:extLst>
              <a:ext uri="{FF2B5EF4-FFF2-40B4-BE49-F238E27FC236}">
                <a16:creationId xmlns:a16="http://schemas.microsoft.com/office/drawing/2014/main" id="{5CE91286-FA07-4D46-9AB8-813A25320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35" y="1126435"/>
            <a:ext cx="8591330" cy="42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3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5 top venues</a:t>
            </a:r>
          </a:p>
        </p:txBody>
      </p:sp>
      <p:sp>
        <p:nvSpPr>
          <p:cNvPr id="2" name="Rectangle 1">
            <a:extLst>
              <a:ext uri="{FF2B5EF4-FFF2-40B4-BE49-F238E27FC236}">
                <a16:creationId xmlns:a16="http://schemas.microsoft.com/office/drawing/2014/main" id="{045D3C26-D194-44DE-B737-2747CFEB82B2}"/>
              </a:ext>
            </a:extLst>
          </p:cNvPr>
          <p:cNvSpPr/>
          <p:nvPr/>
        </p:nvSpPr>
        <p:spPr>
          <a:xfrm>
            <a:off x="2769704" y="6021314"/>
            <a:ext cx="3657600"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10.</a:t>
            </a:r>
            <a:r>
              <a:rPr lang="en-US" b="1" i="1" dirty="0"/>
              <a:t>  Cluster 5 top venues</a:t>
            </a:r>
            <a:endParaRPr lang="en-US" dirty="0"/>
          </a:p>
        </p:txBody>
      </p:sp>
      <p:pic>
        <p:nvPicPr>
          <p:cNvPr id="9218" name="Picture 2" descr="https://lh5.googleusercontent.com/kyPw4D_H7HzWWdGA_Pms0QgTD367btjVClfbD7JKvZQqO2CoHzUKgfkraoUHdzde9wfn-Cbx0_N1fLD8y1R-a76ZrOxIjQWjEN2tC2Lyq2RSQTSbsfU9jVE0ze4O6uvNdn0ZB7mB">
            <a:extLst>
              <a:ext uri="{FF2B5EF4-FFF2-40B4-BE49-F238E27FC236}">
                <a16:creationId xmlns:a16="http://schemas.microsoft.com/office/drawing/2014/main" id="{4F2C6159-DE6B-4EEF-9CFD-84C788FBE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4" y="1192696"/>
            <a:ext cx="8295861" cy="42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5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8951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Michigan State, which includes 598 zip codes each having 200 features even after dimensionality reduction with PCA. The problem is that we have a huge feature space but limited number of samples. We can collect data from entire United States,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7,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Dearborn, Michigan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Dearborn and relocate to Grand Rapids, MI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Grand Rapids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Feature Correlation Map</a:t>
            </a:r>
          </a:p>
        </p:txBody>
      </p:sp>
      <p:pic>
        <p:nvPicPr>
          <p:cNvPr id="1026" name="Picture 2" descr="https://lh5.googleusercontent.com/FSlOAXZ4QBbcz7iq1ZgIIA6mwcHNrTpEYA8iFRJD3IU8bi5C7qkAJizJso3c-Lf3qni8ctuW8Jd-8xyyhfr_ZAYKU1pnpGER4oaLCos1rXT899EGheGi-JLLcBKy6mgVqys3yJYe">
            <a:extLst>
              <a:ext uri="{FF2B5EF4-FFF2-40B4-BE49-F238E27FC236}">
                <a16:creationId xmlns:a16="http://schemas.microsoft.com/office/drawing/2014/main" id="{D55070AB-C31D-478A-8805-3FBFB21A4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197" y="600364"/>
            <a:ext cx="6675606" cy="5662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FE79F8-E9CA-4BC9-B368-AF4CCBE03A0E}"/>
              </a:ext>
            </a:extLst>
          </p:cNvPr>
          <p:cNvSpPr/>
          <p:nvPr/>
        </p:nvSpPr>
        <p:spPr>
          <a:xfrm>
            <a:off x="1417983" y="6211669"/>
            <a:ext cx="6135756" cy="646331"/>
          </a:xfrm>
          <a:prstGeom prst="rect">
            <a:avLst/>
          </a:prstGeom>
        </p:spPr>
        <p:txBody>
          <a:bodyPr wrap="square">
            <a:spAutoFit/>
          </a:bodyPr>
          <a:lstStyle/>
          <a:p>
            <a:r>
              <a:rPr lang="en-US" b="1" i="1" dirty="0">
                <a:solidFill>
                  <a:srgbClr val="000000"/>
                </a:solidFill>
                <a:latin typeface="Times New Roman" panose="02020603050405020304" pitchFamily="18" charset="0"/>
              </a:rPr>
              <a:t>Figure 2.</a:t>
            </a:r>
            <a:r>
              <a:rPr lang="en-US" i="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Feature correlation heatmap (425 features). Violet means no correlation, whereas yellow means high correlation</a:t>
            </a:r>
            <a:endParaRPr lang="en-US" dirty="0"/>
          </a:p>
        </p:txBody>
      </p:sp>
    </p:spTree>
    <p:extLst>
      <p:ext uri="{BB962C8B-B14F-4D97-AF65-F5344CB8AC3E}">
        <p14:creationId xmlns:p14="http://schemas.microsoft.com/office/powerpoint/2010/main" val="268196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Mean distance of Each Centroid</a:t>
            </a:r>
          </a:p>
        </p:txBody>
      </p:sp>
      <p:sp>
        <p:nvSpPr>
          <p:cNvPr id="2" name="Rectangle 1">
            <a:extLst>
              <a:ext uri="{FF2B5EF4-FFF2-40B4-BE49-F238E27FC236}">
                <a16:creationId xmlns:a16="http://schemas.microsoft.com/office/drawing/2014/main" id="{E6FE79F8-E9CA-4BC9-B368-AF4CCBE03A0E}"/>
              </a:ext>
            </a:extLst>
          </p:cNvPr>
          <p:cNvSpPr/>
          <p:nvPr/>
        </p:nvSpPr>
        <p:spPr>
          <a:xfrm>
            <a:off x="2597425" y="6211669"/>
            <a:ext cx="49563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3.</a:t>
            </a:r>
            <a:r>
              <a:rPr lang="en-US" i="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Mean distance of Each Centroid</a:t>
            </a:r>
            <a:endParaRPr lang="en-US" dirty="0"/>
          </a:p>
        </p:txBody>
      </p:sp>
      <p:pic>
        <p:nvPicPr>
          <p:cNvPr id="5" name="Picture 4">
            <a:extLst>
              <a:ext uri="{FF2B5EF4-FFF2-40B4-BE49-F238E27FC236}">
                <a16:creationId xmlns:a16="http://schemas.microsoft.com/office/drawing/2014/main" id="{808DDA13-1027-4194-A4B5-28B2723AFF2F}"/>
              </a:ext>
            </a:extLst>
          </p:cNvPr>
          <p:cNvPicPr>
            <a:picLocks noChangeAspect="1"/>
          </p:cNvPicPr>
          <p:nvPr/>
        </p:nvPicPr>
        <p:blipFill>
          <a:blip r:embed="rId2"/>
          <a:stretch>
            <a:fillRect/>
          </a:stretch>
        </p:blipFill>
        <p:spPr>
          <a:xfrm>
            <a:off x="1550504" y="863988"/>
            <a:ext cx="6069495" cy="5152521"/>
          </a:xfrm>
          <a:prstGeom prst="rect">
            <a:avLst/>
          </a:prstGeom>
        </p:spPr>
      </p:pic>
    </p:spTree>
    <p:extLst>
      <p:ext uri="{BB962C8B-B14F-4D97-AF65-F5344CB8AC3E}">
        <p14:creationId xmlns:p14="http://schemas.microsoft.com/office/powerpoint/2010/main" val="236441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pic>
        <p:nvPicPr>
          <p:cNvPr id="2050" name="Picture 2" descr="https://lh5.googleusercontent.com/8-stWzMsF9ppkkTG5ajGieA1IiEMkotxtduhzme7J6rh8MMYAOV5jGq9XHkcEJSF6N243ElNZRHIk1oGV7Yn9YG5rVQsjkYL79VeG3qLI8JC9c9Fx9vGXYTde61uQqI0QaPA650s">
            <a:extLst>
              <a:ext uri="{FF2B5EF4-FFF2-40B4-BE49-F238E27FC236}">
                <a16:creationId xmlns:a16="http://schemas.microsoft.com/office/drawing/2014/main" id="{C8F2F815-81DD-46D4-A9E1-1D3636932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13" y="1192696"/>
            <a:ext cx="7528327" cy="43467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4. Selecting Principal Components</a:t>
            </a:r>
            <a:endParaRPr lang="en-US" dirty="0"/>
          </a:p>
        </p:txBody>
      </p:sp>
    </p:spTree>
    <p:extLst>
      <p:ext uri="{BB962C8B-B14F-4D97-AF65-F5344CB8AC3E}">
        <p14:creationId xmlns:p14="http://schemas.microsoft.com/office/powerpoint/2010/main" val="261990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pic>
        <p:nvPicPr>
          <p:cNvPr id="3074" name="Picture 2" descr="https://lh4.googleusercontent.com/Ti2zH9FYRxzIHH9GhDbu2ptxwlOyhumINFxZdfA9T0bZE4rBypW0Vq4VUtadkQx8yEz5xYK-iZ6IeM8VmPrLBEv5dl67m0-nLeNzygEdXWinCvDlIYjM75LlYauh54lhZvnpFuyO">
            <a:extLst>
              <a:ext uri="{FF2B5EF4-FFF2-40B4-BE49-F238E27FC236}">
                <a16:creationId xmlns:a16="http://schemas.microsoft.com/office/drawing/2014/main" id="{BC7265C3-B3CD-4AE5-B201-08A6481AA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59" y="1073426"/>
            <a:ext cx="7560654" cy="46579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5. Silhouette Score confirms optimal Cluster Number 15</a:t>
            </a:r>
            <a:endParaRPr lang="en-US" dirty="0"/>
          </a:p>
        </p:txBody>
      </p:sp>
    </p:spTree>
    <p:extLst>
      <p:ext uri="{BB962C8B-B14F-4D97-AF65-F5344CB8AC3E}">
        <p14:creationId xmlns:p14="http://schemas.microsoft.com/office/powerpoint/2010/main" val="393659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pic>
        <p:nvPicPr>
          <p:cNvPr id="4098" name="Picture 2" descr="https://lh6.googleusercontent.com/1Terahs4ItKx_eyDXMLQ5ZhHcji3Qa62NoiQrGx2m8OnVoIMxixIY7Ee2DfcA0kFJhAH3viFJFYbZMldbDk-5sgm0a_8_yLCAi3TMJli8xShAIoGMlzcr952xbQTclwgg-M0EKB8">
            <a:extLst>
              <a:ext uri="{FF2B5EF4-FFF2-40B4-BE49-F238E27FC236}">
                <a16:creationId xmlns:a16="http://schemas.microsoft.com/office/drawing/2014/main" id="{A81D3123-7FC9-45A8-9F8F-C57EA295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687" y="1046961"/>
            <a:ext cx="7010625" cy="49032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=15 (K is number of Clusters)</a:t>
            </a:r>
            <a:endParaRPr lang="en-US" dirty="0"/>
          </a:p>
        </p:txBody>
      </p:sp>
    </p:spTree>
    <p:extLst>
      <p:ext uri="{BB962C8B-B14F-4D97-AF65-F5344CB8AC3E}">
        <p14:creationId xmlns:p14="http://schemas.microsoft.com/office/powerpoint/2010/main" val="293204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Teja Kodali</cp:lastModifiedBy>
  <cp:revision>190</cp:revision>
  <dcterms:created xsi:type="dcterms:W3CDTF">2014-05-07T16:40:04Z</dcterms:created>
  <dcterms:modified xsi:type="dcterms:W3CDTF">2019-05-09T02:03:02Z</dcterms:modified>
</cp:coreProperties>
</file>