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60" r:id="rId4"/>
    <p:sldId id="264" r:id="rId5"/>
    <p:sldId id="270" r:id="rId6"/>
    <p:sldId id="271" r:id="rId7"/>
    <p:sldId id="272" r:id="rId8"/>
    <p:sldId id="273" r:id="rId9"/>
    <p:sldId id="263" r:id="rId10"/>
    <p:sldId id="267" r:id="rId11"/>
    <p:sldId id="268" r:id="rId12"/>
    <p:sldId id="266" r:id="rId13"/>
    <p:sldId id="265" r:id="rId14"/>
    <p:sldId id="259" r:id="rId15"/>
    <p:sldId id="274" r:id="rId16"/>
    <p:sldId id="276" r:id="rId17"/>
    <p:sldId id="269"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Confusion Matrix</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kodali va	run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1C9A79-5C0F-4E25-8383-EB7FE3762FDE}"/>
              </a:ext>
            </a:extLst>
          </p:cNvPr>
          <p:cNvPicPr>
            <a:picLocks noGrp="1" noChangeAspect="1"/>
          </p:cNvPicPr>
          <p:nvPr>
            <p:ph idx="1"/>
          </p:nvPr>
        </p:nvPicPr>
        <p:blipFill>
          <a:blip r:embed="rId2"/>
          <a:stretch>
            <a:fillRect/>
          </a:stretch>
        </p:blipFill>
        <p:spPr>
          <a:xfrm>
            <a:off x="120650" y="911749"/>
            <a:ext cx="11950700" cy="5586952"/>
          </a:xfrm>
          <a:prstGeom prst="rect">
            <a:avLst/>
          </a:prstGeom>
          <a:noFill/>
        </p:spPr>
      </p:pic>
    </p:spTree>
    <p:extLst>
      <p:ext uri="{BB962C8B-B14F-4D97-AF65-F5344CB8AC3E}">
        <p14:creationId xmlns:p14="http://schemas.microsoft.com/office/powerpoint/2010/main" val="243905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08098D-B0E0-4AE8-9510-A85A82F97952}"/>
              </a:ext>
            </a:extLst>
          </p:cNvPr>
          <p:cNvPicPr>
            <a:picLocks noGrp="1" noChangeAspect="1"/>
          </p:cNvPicPr>
          <p:nvPr>
            <p:ph idx="1"/>
          </p:nvPr>
        </p:nvPicPr>
        <p:blipFill>
          <a:blip r:embed="rId2"/>
          <a:stretch>
            <a:fillRect/>
          </a:stretch>
        </p:blipFill>
        <p:spPr>
          <a:xfrm>
            <a:off x="120650" y="971503"/>
            <a:ext cx="11950700" cy="5467445"/>
          </a:xfrm>
          <a:prstGeom prst="rect">
            <a:avLst/>
          </a:prstGeom>
          <a:noFill/>
        </p:spPr>
      </p:pic>
    </p:spTree>
    <p:extLst>
      <p:ext uri="{BB962C8B-B14F-4D97-AF65-F5344CB8AC3E}">
        <p14:creationId xmlns:p14="http://schemas.microsoft.com/office/powerpoint/2010/main" val="327535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84DEB-24E3-42CD-BB1F-51913D33F448}"/>
              </a:ext>
            </a:extLst>
          </p:cNvPr>
          <p:cNvPicPr>
            <a:picLocks noGrp="1" noChangeAspect="1"/>
          </p:cNvPicPr>
          <p:nvPr>
            <p:ph idx="1"/>
          </p:nvPr>
        </p:nvPicPr>
        <p:blipFill>
          <a:blip r:embed="rId2"/>
          <a:stretch>
            <a:fillRect/>
          </a:stretch>
        </p:blipFill>
        <p:spPr>
          <a:xfrm>
            <a:off x="120650" y="926688"/>
            <a:ext cx="11950700" cy="5557075"/>
          </a:xfrm>
          <a:prstGeom prst="rect">
            <a:avLst/>
          </a:prstGeom>
          <a:noFill/>
        </p:spPr>
      </p:pic>
    </p:spTree>
    <p:extLst>
      <p:ext uri="{BB962C8B-B14F-4D97-AF65-F5344CB8AC3E}">
        <p14:creationId xmlns:p14="http://schemas.microsoft.com/office/powerpoint/2010/main" val="371212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33BF5-7B5F-4265-BCC1-13FF2BE1A767}"/>
              </a:ext>
            </a:extLst>
          </p:cNvPr>
          <p:cNvPicPr>
            <a:picLocks noGrp="1" noChangeAspect="1"/>
          </p:cNvPicPr>
          <p:nvPr>
            <p:ph idx="1"/>
          </p:nvPr>
        </p:nvPicPr>
        <p:blipFill>
          <a:blip r:embed="rId2"/>
          <a:stretch>
            <a:fillRect/>
          </a:stretch>
        </p:blipFill>
        <p:spPr>
          <a:xfrm>
            <a:off x="120650" y="1031256"/>
            <a:ext cx="11950700" cy="5347938"/>
          </a:xfrm>
          <a:prstGeom prst="rect">
            <a:avLst/>
          </a:prstGeom>
          <a:noFill/>
        </p:spPr>
      </p:pic>
    </p:spTree>
    <p:extLst>
      <p:ext uri="{BB962C8B-B14F-4D97-AF65-F5344CB8AC3E}">
        <p14:creationId xmlns:p14="http://schemas.microsoft.com/office/powerpoint/2010/main" val="107147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3AAD-D617-4BD5-97A6-6206638436E0}"/>
              </a:ext>
            </a:extLst>
          </p:cNvPr>
          <p:cNvSpPr>
            <a:spLocks noGrp="1"/>
          </p:cNvSpPr>
          <p:nvPr>
            <p:ph type="title"/>
          </p:nvPr>
        </p:nvSpPr>
        <p:spPr/>
        <p:txBody>
          <a:bodyPr/>
          <a:lstStyle/>
          <a:p>
            <a:r>
              <a:rPr lang="en-US" dirty="0"/>
              <a:t>Need for confusion matrices</a:t>
            </a:r>
          </a:p>
        </p:txBody>
      </p:sp>
      <p:sp>
        <p:nvSpPr>
          <p:cNvPr id="3" name="Content Placeholder 2">
            <a:extLst>
              <a:ext uri="{FF2B5EF4-FFF2-40B4-BE49-F238E27FC236}">
                <a16:creationId xmlns:a16="http://schemas.microsoft.com/office/drawing/2014/main" id="{F4FB6F1B-E108-4C5A-A00E-EBC5391D5D44}"/>
              </a:ext>
            </a:extLst>
          </p:cNvPr>
          <p:cNvSpPr>
            <a:spLocks noGrp="1"/>
          </p:cNvSpPr>
          <p:nvPr>
            <p:ph idx="1"/>
          </p:nvPr>
        </p:nvSpPr>
        <p:spPr>
          <a:xfrm>
            <a:off x="581193" y="2007170"/>
            <a:ext cx="11029615" cy="3640364"/>
          </a:xfrm>
        </p:spPr>
        <p:txBody>
          <a:bodyPr>
            <a:normAutofit/>
          </a:bodyPr>
          <a:lstStyle/>
          <a:p>
            <a:r>
              <a:rPr lang="en-US" sz="2800" dirty="0"/>
              <a:t>Classification Models have multiple output categories. Most error measures will tell us the total error in our model, but we cannot use it to find out individual instances of errors in our model.</a:t>
            </a:r>
          </a:p>
          <a:p>
            <a:r>
              <a:rPr lang="en-US" sz="2800" dirty="0"/>
              <a:t>Generally, We use accuracy for Balanced dataset and Recall, Precision and F1-Score for Imbalanced dataset.</a:t>
            </a:r>
          </a:p>
        </p:txBody>
      </p:sp>
    </p:spTree>
    <p:extLst>
      <p:ext uri="{BB962C8B-B14F-4D97-AF65-F5344CB8AC3E}">
        <p14:creationId xmlns:p14="http://schemas.microsoft.com/office/powerpoint/2010/main" val="242394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AC9A-C7AB-42AD-8956-3AAAA8985BE4}"/>
              </a:ext>
            </a:extLst>
          </p:cNvPr>
          <p:cNvSpPr>
            <a:spLocks noGrp="1"/>
          </p:cNvSpPr>
          <p:nvPr>
            <p:ph type="title"/>
          </p:nvPr>
        </p:nvSpPr>
        <p:spPr>
          <a:xfrm>
            <a:off x="581193" y="729658"/>
            <a:ext cx="11029616" cy="988332"/>
          </a:xfrm>
        </p:spPr>
        <p:txBody>
          <a:bodyPr anchor="b">
            <a:normAutofit/>
          </a:bodyPr>
          <a:lstStyle/>
          <a:p>
            <a:r>
              <a:rPr lang="en-US" dirty="0"/>
              <a:t>Example : Cancer patient (yes/no)</a:t>
            </a:r>
          </a:p>
        </p:txBody>
      </p:sp>
      <p:pic>
        <p:nvPicPr>
          <p:cNvPr id="4" name="Content Placeholder 3">
            <a:extLst>
              <a:ext uri="{FF2B5EF4-FFF2-40B4-BE49-F238E27FC236}">
                <a16:creationId xmlns:a16="http://schemas.microsoft.com/office/drawing/2014/main" id="{AB7DA792-D029-4119-9914-70EE471F8983}"/>
              </a:ext>
            </a:extLst>
          </p:cNvPr>
          <p:cNvPicPr>
            <a:picLocks noGrp="1" noChangeAspect="1"/>
          </p:cNvPicPr>
          <p:nvPr>
            <p:ph sz="half" idx="1"/>
          </p:nvPr>
        </p:nvPicPr>
        <p:blipFill>
          <a:blip r:embed="rId2"/>
          <a:stretch>
            <a:fillRect/>
          </a:stretch>
        </p:blipFill>
        <p:spPr>
          <a:xfrm>
            <a:off x="948852" y="2228003"/>
            <a:ext cx="4459448" cy="3633047"/>
          </a:xfrm>
          <a:prstGeom prst="rect">
            <a:avLst/>
          </a:prstGeom>
          <a:noFill/>
        </p:spPr>
      </p:pic>
      <p:pic>
        <p:nvPicPr>
          <p:cNvPr id="5" name="Content Placeholder 4">
            <a:extLst>
              <a:ext uri="{FF2B5EF4-FFF2-40B4-BE49-F238E27FC236}">
                <a16:creationId xmlns:a16="http://schemas.microsoft.com/office/drawing/2014/main" id="{0AA139D5-B537-4F22-A508-CB75B3F76E67}"/>
              </a:ext>
            </a:extLst>
          </p:cNvPr>
          <p:cNvPicPr>
            <a:picLocks noGrp="1" noChangeAspect="1"/>
          </p:cNvPicPr>
          <p:nvPr>
            <p:ph sz="half" idx="2"/>
          </p:nvPr>
        </p:nvPicPr>
        <p:blipFill>
          <a:blip r:embed="rId3"/>
          <a:stretch>
            <a:fillRect/>
          </a:stretch>
        </p:blipFill>
        <p:spPr>
          <a:xfrm>
            <a:off x="6575925" y="2228004"/>
            <a:ext cx="4876791" cy="3633046"/>
          </a:xfrm>
          <a:prstGeom prst="rect">
            <a:avLst/>
          </a:prstGeom>
        </p:spPr>
      </p:pic>
    </p:spTree>
    <p:extLst>
      <p:ext uri="{BB962C8B-B14F-4D97-AF65-F5344CB8AC3E}">
        <p14:creationId xmlns:p14="http://schemas.microsoft.com/office/powerpoint/2010/main" val="349193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E623-F97D-43D9-AC2F-13A4C67DC3C8}"/>
              </a:ext>
            </a:extLst>
          </p:cNvPr>
          <p:cNvSpPr>
            <a:spLocks noGrp="1"/>
          </p:cNvSpPr>
          <p:nvPr>
            <p:ph type="title"/>
          </p:nvPr>
        </p:nvSpPr>
        <p:spPr/>
        <p:txBody>
          <a:bodyPr/>
          <a:lstStyle/>
          <a:p>
            <a:r>
              <a:rPr lang="en-US" dirty="0"/>
              <a:t>Classification report and confusion matrix in python code</a:t>
            </a:r>
          </a:p>
        </p:txBody>
      </p:sp>
      <p:pic>
        <p:nvPicPr>
          <p:cNvPr id="5" name="Content Placeholder 4">
            <a:extLst>
              <a:ext uri="{FF2B5EF4-FFF2-40B4-BE49-F238E27FC236}">
                <a16:creationId xmlns:a16="http://schemas.microsoft.com/office/drawing/2014/main" id="{8CF32DC0-DCE6-404C-87B0-6D6064162145}"/>
              </a:ext>
            </a:extLst>
          </p:cNvPr>
          <p:cNvPicPr>
            <a:picLocks noGrp="1" noChangeAspect="1"/>
          </p:cNvPicPr>
          <p:nvPr>
            <p:ph sz="half" idx="2"/>
          </p:nvPr>
        </p:nvPicPr>
        <p:blipFill>
          <a:blip r:embed="rId2"/>
          <a:stretch>
            <a:fillRect/>
          </a:stretch>
        </p:blipFill>
        <p:spPr>
          <a:xfrm>
            <a:off x="6416675" y="2913322"/>
            <a:ext cx="5194300" cy="2261669"/>
          </a:xfrm>
          <a:prstGeom prst="rect">
            <a:avLst/>
          </a:prstGeom>
        </p:spPr>
      </p:pic>
      <p:pic>
        <p:nvPicPr>
          <p:cNvPr id="6" name="Content Placeholder 3">
            <a:extLst>
              <a:ext uri="{FF2B5EF4-FFF2-40B4-BE49-F238E27FC236}">
                <a16:creationId xmlns:a16="http://schemas.microsoft.com/office/drawing/2014/main" id="{E4867150-C125-4DFE-A909-53E48F4A78F8}"/>
              </a:ext>
            </a:extLst>
          </p:cNvPr>
          <p:cNvPicPr>
            <a:picLocks noGrp="1" noChangeAspect="1"/>
          </p:cNvPicPr>
          <p:nvPr>
            <p:ph sz="half" idx="1"/>
          </p:nvPr>
        </p:nvPicPr>
        <p:blipFill>
          <a:blip r:embed="rId3"/>
          <a:stretch>
            <a:fillRect/>
          </a:stretch>
        </p:blipFill>
        <p:spPr>
          <a:xfrm>
            <a:off x="1487487" y="3586956"/>
            <a:ext cx="3381375" cy="914400"/>
          </a:xfrm>
          <a:prstGeom prst="rect">
            <a:avLst/>
          </a:prstGeom>
        </p:spPr>
      </p:pic>
    </p:spTree>
    <p:extLst>
      <p:ext uri="{BB962C8B-B14F-4D97-AF65-F5344CB8AC3E}">
        <p14:creationId xmlns:p14="http://schemas.microsoft.com/office/powerpoint/2010/main" val="231718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B61F4C-5582-43DB-A327-3F695B5E9537}"/>
              </a:ext>
            </a:extLst>
          </p:cNvPr>
          <p:cNvPicPr>
            <a:picLocks noGrp="1" noChangeAspect="1"/>
          </p:cNvPicPr>
          <p:nvPr>
            <p:ph idx="1"/>
          </p:nvPr>
        </p:nvPicPr>
        <p:blipFill>
          <a:blip r:embed="rId2"/>
          <a:stretch>
            <a:fillRect/>
          </a:stretch>
        </p:blipFill>
        <p:spPr>
          <a:xfrm>
            <a:off x="18940" y="102637"/>
            <a:ext cx="12173060" cy="6721232"/>
          </a:xfrm>
          <a:prstGeom prst="rect">
            <a:avLst/>
          </a:prstGeom>
          <a:noFill/>
        </p:spPr>
      </p:pic>
    </p:spTree>
    <p:extLst>
      <p:ext uri="{BB962C8B-B14F-4D97-AF65-F5344CB8AC3E}">
        <p14:creationId xmlns:p14="http://schemas.microsoft.com/office/powerpoint/2010/main" val="354237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9E8C8E9-FAA3-4C19-B4D8-397E586E95C9}"/>
              </a:ext>
            </a:extLst>
          </p:cNvPr>
          <p:cNvSpPr>
            <a:spLocks noGrp="1"/>
          </p:cNvSpPr>
          <p:nvPr>
            <p:ph type="title"/>
          </p:nvPr>
        </p:nvSpPr>
        <p:spPr>
          <a:xfrm>
            <a:off x="581193" y="729658"/>
            <a:ext cx="11029616" cy="988332"/>
          </a:xfrm>
        </p:spPr>
        <p:txBody>
          <a:bodyPr/>
          <a:lstStyle/>
          <a:p>
            <a:r>
              <a:rPr lang="en-US" dirty="0"/>
              <a:t>Confusion Matrix TP &amp; TN</a:t>
            </a:r>
          </a:p>
        </p:txBody>
      </p:sp>
      <p:pic>
        <p:nvPicPr>
          <p:cNvPr id="4" name="Content Placeholder 3" descr="Text&#10;&#10;Description automatically generated">
            <a:extLst>
              <a:ext uri="{FF2B5EF4-FFF2-40B4-BE49-F238E27FC236}">
                <a16:creationId xmlns:a16="http://schemas.microsoft.com/office/drawing/2014/main" id="{F03BE63F-2797-4F59-8078-7368A3BF2DE1}"/>
              </a:ext>
            </a:extLst>
          </p:cNvPr>
          <p:cNvPicPr>
            <a:picLocks noGrp="1" noChangeAspect="1"/>
          </p:cNvPicPr>
          <p:nvPr>
            <p:ph sz="half" idx="1"/>
          </p:nvPr>
        </p:nvPicPr>
        <p:blipFill>
          <a:blip r:embed="rId2"/>
          <a:stretch>
            <a:fillRect/>
          </a:stretch>
        </p:blipFill>
        <p:spPr>
          <a:xfrm>
            <a:off x="581193" y="2252332"/>
            <a:ext cx="5194767" cy="3584389"/>
          </a:xfrm>
          <a:prstGeom prst="rect">
            <a:avLst/>
          </a:prstGeom>
          <a:noFill/>
        </p:spPr>
      </p:pic>
      <p:pic>
        <p:nvPicPr>
          <p:cNvPr id="5" name="Content Placeholder 4">
            <a:extLst>
              <a:ext uri="{FF2B5EF4-FFF2-40B4-BE49-F238E27FC236}">
                <a16:creationId xmlns:a16="http://schemas.microsoft.com/office/drawing/2014/main" id="{D2A29441-614D-452D-86E8-C7DFF529EFA5}"/>
              </a:ext>
            </a:extLst>
          </p:cNvPr>
          <p:cNvPicPr>
            <a:picLocks noGrp="1" noChangeAspect="1"/>
          </p:cNvPicPr>
          <p:nvPr>
            <p:ph sz="half" idx="2"/>
          </p:nvPr>
        </p:nvPicPr>
        <p:blipFill>
          <a:blip r:embed="rId3"/>
          <a:stretch>
            <a:fillRect/>
          </a:stretch>
        </p:blipFill>
        <p:spPr>
          <a:xfrm>
            <a:off x="6302422" y="2252332"/>
            <a:ext cx="5423925" cy="3584389"/>
          </a:xfrm>
          <a:prstGeom prst="rect">
            <a:avLst/>
          </a:prstGeom>
        </p:spPr>
      </p:pic>
    </p:spTree>
    <p:extLst>
      <p:ext uri="{BB962C8B-B14F-4D97-AF65-F5344CB8AC3E}">
        <p14:creationId xmlns:p14="http://schemas.microsoft.com/office/powerpoint/2010/main" val="307808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DA1DD58-B7DE-4647-B11B-33DEF95E817C}"/>
              </a:ext>
            </a:extLst>
          </p:cNvPr>
          <p:cNvSpPr>
            <a:spLocks noGrp="1"/>
          </p:cNvSpPr>
          <p:nvPr>
            <p:ph type="title"/>
          </p:nvPr>
        </p:nvSpPr>
        <p:spPr>
          <a:xfrm>
            <a:off x="581193" y="729658"/>
            <a:ext cx="11029616" cy="988332"/>
          </a:xfrm>
        </p:spPr>
        <p:txBody>
          <a:bodyPr/>
          <a:lstStyle/>
          <a:p>
            <a:r>
              <a:rPr lang="en-US" dirty="0"/>
              <a:t>Confusion Matrix FP &amp; FP</a:t>
            </a:r>
          </a:p>
        </p:txBody>
      </p:sp>
      <p:pic>
        <p:nvPicPr>
          <p:cNvPr id="4" name="Content Placeholder 3">
            <a:extLst>
              <a:ext uri="{FF2B5EF4-FFF2-40B4-BE49-F238E27FC236}">
                <a16:creationId xmlns:a16="http://schemas.microsoft.com/office/drawing/2014/main" id="{8F76B195-413F-45CD-9219-8048DC72C6F0}"/>
              </a:ext>
            </a:extLst>
          </p:cNvPr>
          <p:cNvPicPr>
            <a:picLocks noGrp="1" noChangeAspect="1"/>
          </p:cNvPicPr>
          <p:nvPr>
            <p:ph sz="half" idx="1"/>
          </p:nvPr>
        </p:nvPicPr>
        <p:blipFill>
          <a:blip r:embed="rId2"/>
          <a:stretch>
            <a:fillRect/>
          </a:stretch>
        </p:blipFill>
        <p:spPr>
          <a:xfrm>
            <a:off x="581193" y="2362721"/>
            <a:ext cx="5194767" cy="3363611"/>
          </a:xfrm>
          <a:prstGeom prst="rect">
            <a:avLst/>
          </a:prstGeom>
          <a:noFill/>
        </p:spPr>
      </p:pic>
      <p:pic>
        <p:nvPicPr>
          <p:cNvPr id="5" name="Content Placeholder 4">
            <a:extLst>
              <a:ext uri="{FF2B5EF4-FFF2-40B4-BE49-F238E27FC236}">
                <a16:creationId xmlns:a16="http://schemas.microsoft.com/office/drawing/2014/main" id="{E879E56F-C766-44D3-840B-0A9A51CD574E}"/>
              </a:ext>
            </a:extLst>
          </p:cNvPr>
          <p:cNvPicPr>
            <a:picLocks noGrp="1" noChangeAspect="1"/>
          </p:cNvPicPr>
          <p:nvPr>
            <p:ph sz="half" idx="2"/>
          </p:nvPr>
        </p:nvPicPr>
        <p:blipFill>
          <a:blip r:embed="rId3"/>
          <a:stretch>
            <a:fillRect/>
          </a:stretch>
        </p:blipFill>
        <p:spPr>
          <a:xfrm>
            <a:off x="6349904" y="2362721"/>
            <a:ext cx="5329015" cy="3363611"/>
          </a:xfrm>
          <a:prstGeom prst="rect">
            <a:avLst/>
          </a:prstGeom>
        </p:spPr>
      </p:pic>
    </p:spTree>
    <p:extLst>
      <p:ext uri="{BB962C8B-B14F-4D97-AF65-F5344CB8AC3E}">
        <p14:creationId xmlns:p14="http://schemas.microsoft.com/office/powerpoint/2010/main" val="162008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44DA-80F3-4B9D-B46E-BA2E29307CDE}"/>
              </a:ext>
            </a:extLst>
          </p:cNvPr>
          <p:cNvSpPr>
            <a:spLocks noGrp="1"/>
          </p:cNvSpPr>
          <p:nvPr>
            <p:ph type="title"/>
          </p:nvPr>
        </p:nvSpPr>
        <p:spPr/>
        <p:txBody>
          <a:bodyPr/>
          <a:lstStyle/>
          <a:p>
            <a:r>
              <a:rPr lang="en-US" dirty="0"/>
              <a:t>What is a confusion matrix</a:t>
            </a:r>
          </a:p>
        </p:txBody>
      </p:sp>
      <p:sp>
        <p:nvSpPr>
          <p:cNvPr id="3" name="Content Placeholder 2">
            <a:extLst>
              <a:ext uri="{FF2B5EF4-FFF2-40B4-BE49-F238E27FC236}">
                <a16:creationId xmlns:a16="http://schemas.microsoft.com/office/drawing/2014/main" id="{C89F9F5B-3A73-44F7-94B4-E5C550108ECF}"/>
              </a:ext>
            </a:extLst>
          </p:cNvPr>
          <p:cNvSpPr>
            <a:spLocks noGrp="1"/>
          </p:cNvSpPr>
          <p:nvPr>
            <p:ph idx="1"/>
          </p:nvPr>
        </p:nvSpPr>
        <p:spPr>
          <a:xfrm>
            <a:off x="581193" y="2134272"/>
            <a:ext cx="11029615" cy="3634486"/>
          </a:xfrm>
        </p:spPr>
        <p:txBody>
          <a:bodyPr>
            <a:normAutofit/>
          </a:bodyPr>
          <a:lstStyle/>
          <a:p>
            <a:r>
              <a:rPr lang="en-US" sz="2800" dirty="0"/>
              <a:t>A Confusion matrix </a:t>
            </a:r>
            <a:r>
              <a:rPr lang="en-US" sz="2800" dirty="0">
                <a:solidFill>
                  <a:srgbClr val="292929"/>
                </a:solidFill>
              </a:rPr>
              <a:t>is a performance measurement for machine learning classification problem where output can be two or more classes. </a:t>
            </a:r>
          </a:p>
          <a:p>
            <a:r>
              <a:rPr lang="en-US" sz="2800" dirty="0">
                <a:solidFill>
                  <a:srgbClr val="292929"/>
                </a:solidFill>
              </a:rPr>
              <a:t>It is a table with 4 different combinations of predicted and actual values.</a:t>
            </a:r>
            <a:endParaRPr lang="en-US" sz="2800" dirty="0"/>
          </a:p>
        </p:txBody>
      </p:sp>
    </p:spTree>
    <p:extLst>
      <p:ext uri="{BB962C8B-B14F-4D97-AF65-F5344CB8AC3E}">
        <p14:creationId xmlns:p14="http://schemas.microsoft.com/office/powerpoint/2010/main" val="276935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AA55272-ECB8-4CB0-BD0D-DD49B40C5139}"/>
              </a:ext>
            </a:extLst>
          </p:cNvPr>
          <p:cNvPicPr>
            <a:picLocks noGrp="1" noChangeAspect="1"/>
          </p:cNvPicPr>
          <p:nvPr>
            <p:ph idx="1"/>
          </p:nvPr>
        </p:nvPicPr>
        <p:blipFill>
          <a:blip r:embed="rId2"/>
          <a:stretch>
            <a:fillRect/>
          </a:stretch>
        </p:blipFill>
        <p:spPr>
          <a:xfrm>
            <a:off x="1600124" y="620713"/>
            <a:ext cx="8991752" cy="6169025"/>
          </a:xfrm>
          <a:prstGeom prst="rect">
            <a:avLst/>
          </a:prstGeom>
          <a:noFill/>
        </p:spPr>
      </p:pic>
    </p:spTree>
    <p:extLst>
      <p:ext uri="{BB962C8B-B14F-4D97-AF65-F5344CB8AC3E}">
        <p14:creationId xmlns:p14="http://schemas.microsoft.com/office/powerpoint/2010/main" val="99022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website&#10;&#10;Description automatically generated">
            <a:extLst>
              <a:ext uri="{FF2B5EF4-FFF2-40B4-BE49-F238E27FC236}">
                <a16:creationId xmlns:a16="http://schemas.microsoft.com/office/drawing/2014/main" id="{6FCB56FA-ADAA-4113-83FB-78EF129C4768}"/>
              </a:ext>
            </a:extLst>
          </p:cNvPr>
          <p:cNvPicPr>
            <a:picLocks noGrp="1" noChangeAspect="1"/>
          </p:cNvPicPr>
          <p:nvPr>
            <p:ph idx="1"/>
          </p:nvPr>
        </p:nvPicPr>
        <p:blipFill>
          <a:blip r:embed="rId2"/>
          <a:stretch>
            <a:fillRect/>
          </a:stretch>
        </p:blipFill>
        <p:spPr>
          <a:xfrm>
            <a:off x="1856120" y="620713"/>
            <a:ext cx="8479759" cy="6169025"/>
          </a:xfrm>
          <a:prstGeom prst="rect">
            <a:avLst/>
          </a:prstGeom>
          <a:noFill/>
        </p:spPr>
      </p:pic>
    </p:spTree>
    <p:extLst>
      <p:ext uri="{BB962C8B-B14F-4D97-AF65-F5344CB8AC3E}">
        <p14:creationId xmlns:p14="http://schemas.microsoft.com/office/powerpoint/2010/main" val="200012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E9D303F-1B0F-4AA4-8600-184AAE495A38}"/>
              </a:ext>
            </a:extLst>
          </p:cNvPr>
          <p:cNvSpPr>
            <a:spLocks noGrp="1"/>
          </p:cNvSpPr>
          <p:nvPr>
            <p:ph type="title"/>
          </p:nvPr>
        </p:nvSpPr>
        <p:spPr>
          <a:xfrm>
            <a:off x="581192" y="702156"/>
            <a:ext cx="11029616" cy="1188720"/>
          </a:xfrm>
        </p:spPr>
        <p:txBody>
          <a:bodyPr/>
          <a:lstStyle/>
          <a:p>
            <a:r>
              <a:rPr lang="en-US" dirty="0"/>
              <a:t>Confusion Matrix(tp)</a:t>
            </a:r>
          </a:p>
        </p:txBody>
      </p:sp>
      <p:pic>
        <p:nvPicPr>
          <p:cNvPr id="4" name="Content Placeholder 3">
            <a:extLst>
              <a:ext uri="{FF2B5EF4-FFF2-40B4-BE49-F238E27FC236}">
                <a16:creationId xmlns:a16="http://schemas.microsoft.com/office/drawing/2014/main" id="{3374F707-391D-4D78-A6E1-D412A66C77DF}"/>
              </a:ext>
            </a:extLst>
          </p:cNvPr>
          <p:cNvPicPr>
            <a:picLocks noGrp="1" noChangeAspect="1"/>
          </p:cNvPicPr>
          <p:nvPr>
            <p:ph idx="1"/>
          </p:nvPr>
        </p:nvPicPr>
        <p:blipFill>
          <a:blip r:embed="rId2"/>
          <a:stretch>
            <a:fillRect/>
          </a:stretch>
        </p:blipFill>
        <p:spPr>
          <a:xfrm>
            <a:off x="581192" y="2446952"/>
            <a:ext cx="11029615" cy="3422309"/>
          </a:xfrm>
          <a:prstGeom prst="rect">
            <a:avLst/>
          </a:prstGeom>
          <a:noFill/>
        </p:spPr>
      </p:pic>
    </p:spTree>
    <p:extLst>
      <p:ext uri="{BB962C8B-B14F-4D97-AF65-F5344CB8AC3E}">
        <p14:creationId xmlns:p14="http://schemas.microsoft.com/office/powerpoint/2010/main" val="347996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A9473-E9D1-409A-AB50-0553D03107B6}"/>
              </a:ext>
            </a:extLst>
          </p:cNvPr>
          <p:cNvSpPr>
            <a:spLocks noGrp="1"/>
          </p:cNvSpPr>
          <p:nvPr>
            <p:ph type="title"/>
          </p:nvPr>
        </p:nvSpPr>
        <p:spPr>
          <a:xfrm>
            <a:off x="581192" y="702156"/>
            <a:ext cx="11029616" cy="1188720"/>
          </a:xfrm>
        </p:spPr>
        <p:txBody>
          <a:bodyPr/>
          <a:lstStyle/>
          <a:p>
            <a:r>
              <a:rPr lang="en-US" dirty="0"/>
              <a:t>Confusion Matrix(tn)</a:t>
            </a:r>
          </a:p>
        </p:txBody>
      </p:sp>
      <p:pic>
        <p:nvPicPr>
          <p:cNvPr id="4" name="Content Placeholder 3">
            <a:extLst>
              <a:ext uri="{FF2B5EF4-FFF2-40B4-BE49-F238E27FC236}">
                <a16:creationId xmlns:a16="http://schemas.microsoft.com/office/drawing/2014/main" id="{7D6BCFB0-1B0A-4022-80B0-39AE3C488942}"/>
              </a:ext>
            </a:extLst>
          </p:cNvPr>
          <p:cNvPicPr>
            <a:picLocks noGrp="1" noChangeAspect="1"/>
          </p:cNvPicPr>
          <p:nvPr>
            <p:ph idx="1"/>
          </p:nvPr>
        </p:nvPicPr>
        <p:blipFill>
          <a:blip r:embed="rId2"/>
          <a:stretch>
            <a:fillRect/>
          </a:stretch>
        </p:blipFill>
        <p:spPr>
          <a:xfrm>
            <a:off x="581192" y="2462303"/>
            <a:ext cx="11029615" cy="3391607"/>
          </a:xfrm>
          <a:prstGeom prst="rect">
            <a:avLst/>
          </a:prstGeom>
          <a:noFill/>
        </p:spPr>
      </p:pic>
    </p:spTree>
    <p:extLst>
      <p:ext uri="{BB962C8B-B14F-4D97-AF65-F5344CB8AC3E}">
        <p14:creationId xmlns:p14="http://schemas.microsoft.com/office/powerpoint/2010/main" val="37399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1C47CEA-3AB1-43ED-B32F-7076637A0E28}"/>
              </a:ext>
            </a:extLst>
          </p:cNvPr>
          <p:cNvSpPr>
            <a:spLocks noGrp="1"/>
          </p:cNvSpPr>
          <p:nvPr>
            <p:ph type="title"/>
          </p:nvPr>
        </p:nvSpPr>
        <p:spPr>
          <a:xfrm>
            <a:off x="581192" y="702156"/>
            <a:ext cx="11029616" cy="1188720"/>
          </a:xfrm>
        </p:spPr>
        <p:txBody>
          <a:bodyPr/>
          <a:lstStyle/>
          <a:p>
            <a:r>
              <a:rPr lang="en-US" dirty="0"/>
              <a:t>Confusion Matrix(fp)</a:t>
            </a:r>
          </a:p>
        </p:txBody>
      </p:sp>
      <p:pic>
        <p:nvPicPr>
          <p:cNvPr id="4" name="Content Placeholder 3">
            <a:extLst>
              <a:ext uri="{FF2B5EF4-FFF2-40B4-BE49-F238E27FC236}">
                <a16:creationId xmlns:a16="http://schemas.microsoft.com/office/drawing/2014/main" id="{3A7E07F1-4995-4817-8D2B-D3387465684C}"/>
              </a:ext>
            </a:extLst>
          </p:cNvPr>
          <p:cNvPicPr>
            <a:picLocks noGrp="1" noChangeAspect="1"/>
          </p:cNvPicPr>
          <p:nvPr>
            <p:ph idx="1"/>
          </p:nvPr>
        </p:nvPicPr>
        <p:blipFill>
          <a:blip r:embed="rId2"/>
          <a:stretch>
            <a:fillRect/>
          </a:stretch>
        </p:blipFill>
        <p:spPr>
          <a:xfrm>
            <a:off x="581192" y="2396156"/>
            <a:ext cx="11029615" cy="3523902"/>
          </a:xfrm>
          <a:prstGeom prst="rect">
            <a:avLst/>
          </a:prstGeom>
          <a:noFill/>
        </p:spPr>
      </p:pic>
    </p:spTree>
    <p:extLst>
      <p:ext uri="{BB962C8B-B14F-4D97-AF65-F5344CB8AC3E}">
        <p14:creationId xmlns:p14="http://schemas.microsoft.com/office/powerpoint/2010/main" val="306798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9E429A-2726-4259-93D7-2E8FFD3B5191}"/>
              </a:ext>
            </a:extLst>
          </p:cNvPr>
          <p:cNvSpPr>
            <a:spLocks noGrp="1"/>
          </p:cNvSpPr>
          <p:nvPr>
            <p:ph type="title"/>
          </p:nvPr>
        </p:nvSpPr>
        <p:spPr>
          <a:xfrm>
            <a:off x="581192" y="702156"/>
            <a:ext cx="11029616" cy="1188720"/>
          </a:xfrm>
        </p:spPr>
        <p:txBody>
          <a:bodyPr/>
          <a:lstStyle/>
          <a:p>
            <a:r>
              <a:rPr lang="en-US" dirty="0"/>
              <a:t>Confusion Matrix(fn)</a:t>
            </a:r>
          </a:p>
        </p:txBody>
      </p:sp>
      <p:pic>
        <p:nvPicPr>
          <p:cNvPr id="4" name="Content Placeholder 3">
            <a:extLst>
              <a:ext uri="{FF2B5EF4-FFF2-40B4-BE49-F238E27FC236}">
                <a16:creationId xmlns:a16="http://schemas.microsoft.com/office/drawing/2014/main" id="{F79147E7-1BBC-47B7-B847-F77657B196B7}"/>
              </a:ext>
            </a:extLst>
          </p:cNvPr>
          <p:cNvPicPr>
            <a:picLocks noGrp="1" noChangeAspect="1"/>
          </p:cNvPicPr>
          <p:nvPr>
            <p:ph idx="1"/>
          </p:nvPr>
        </p:nvPicPr>
        <p:blipFill>
          <a:blip r:embed="rId2"/>
          <a:stretch>
            <a:fillRect/>
          </a:stretch>
        </p:blipFill>
        <p:spPr>
          <a:xfrm>
            <a:off x="581192" y="2531239"/>
            <a:ext cx="11029615" cy="3253736"/>
          </a:xfrm>
          <a:prstGeom prst="rect">
            <a:avLst/>
          </a:prstGeom>
          <a:noFill/>
        </p:spPr>
      </p:pic>
    </p:spTree>
    <p:extLst>
      <p:ext uri="{BB962C8B-B14F-4D97-AF65-F5344CB8AC3E}">
        <p14:creationId xmlns:p14="http://schemas.microsoft.com/office/powerpoint/2010/main" val="130492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73C5-009D-4101-8288-75AC82A17DA1}"/>
              </a:ext>
            </a:extLst>
          </p:cNvPr>
          <p:cNvSpPr>
            <a:spLocks noGrp="1"/>
          </p:cNvSpPr>
          <p:nvPr>
            <p:ph type="title"/>
          </p:nvPr>
        </p:nvSpPr>
        <p:spPr>
          <a:xfrm>
            <a:off x="581193" y="729658"/>
            <a:ext cx="11029616" cy="988332"/>
          </a:xfrm>
        </p:spPr>
        <p:txBody>
          <a:bodyPr anchor="b">
            <a:normAutofit/>
          </a:bodyPr>
          <a:lstStyle/>
          <a:p>
            <a:r>
              <a:rPr lang="en-US" dirty="0"/>
              <a:t>Confusion matrix metrics</a:t>
            </a:r>
          </a:p>
        </p:txBody>
      </p:sp>
      <p:sp>
        <p:nvSpPr>
          <p:cNvPr id="3" name="Content Placeholder 2">
            <a:extLst>
              <a:ext uri="{FF2B5EF4-FFF2-40B4-BE49-F238E27FC236}">
                <a16:creationId xmlns:a16="http://schemas.microsoft.com/office/drawing/2014/main" id="{3BAD8A5B-F61C-427A-A89C-FBF90CAC4872}"/>
              </a:ext>
            </a:extLst>
          </p:cNvPr>
          <p:cNvSpPr>
            <a:spLocks noGrp="1"/>
          </p:cNvSpPr>
          <p:nvPr>
            <p:ph sz="half" idx="1"/>
          </p:nvPr>
        </p:nvSpPr>
        <p:spPr>
          <a:xfrm>
            <a:off x="581193" y="2228003"/>
            <a:ext cx="5194767" cy="3633047"/>
          </a:xfrm>
        </p:spPr>
        <p:txBody>
          <a:bodyPr anchor="ctr">
            <a:normAutofit/>
          </a:bodyPr>
          <a:lstStyle/>
          <a:p>
            <a:r>
              <a:rPr lang="en-US" sz="2400" dirty="0"/>
              <a:t>Confusion matrix metrics are performance measures which help us find the accuracy of our classifier. There are four main metrics : </a:t>
            </a:r>
          </a:p>
          <a:p>
            <a:endParaRPr lang="en-US" dirty="0"/>
          </a:p>
        </p:txBody>
      </p:sp>
      <p:pic>
        <p:nvPicPr>
          <p:cNvPr id="4" name="Picture 3">
            <a:extLst>
              <a:ext uri="{FF2B5EF4-FFF2-40B4-BE49-F238E27FC236}">
                <a16:creationId xmlns:a16="http://schemas.microsoft.com/office/drawing/2014/main" id="{3CA94397-ACFD-4209-A0CF-C8ED2A297C5B}"/>
              </a:ext>
            </a:extLst>
          </p:cNvPr>
          <p:cNvPicPr>
            <a:picLocks noChangeAspect="1"/>
          </p:cNvPicPr>
          <p:nvPr/>
        </p:nvPicPr>
        <p:blipFill>
          <a:blip r:embed="rId2"/>
          <a:stretch>
            <a:fillRect/>
          </a:stretch>
        </p:blipFill>
        <p:spPr>
          <a:xfrm>
            <a:off x="6901187" y="2228003"/>
            <a:ext cx="4224473" cy="3633047"/>
          </a:xfrm>
          <a:prstGeom prst="rect">
            <a:avLst/>
          </a:prstGeom>
          <a:noFill/>
        </p:spPr>
      </p:pic>
    </p:spTree>
    <p:extLst>
      <p:ext uri="{BB962C8B-B14F-4D97-AF65-F5344CB8AC3E}">
        <p14:creationId xmlns:p14="http://schemas.microsoft.com/office/powerpoint/2010/main" val="11833954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Widescreen</PresentationFormat>
  <Paragraphs>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Franklin Gothic Book</vt:lpstr>
      <vt:lpstr>Franklin Gothic Demi</vt:lpstr>
      <vt:lpstr>Wingdings 2</vt:lpstr>
      <vt:lpstr>DividendVTI</vt:lpstr>
      <vt:lpstr>Confusion Matrix</vt:lpstr>
      <vt:lpstr>What is a confusion matrix</vt:lpstr>
      <vt:lpstr>PowerPoint Presentation</vt:lpstr>
      <vt:lpstr>PowerPoint Presentation</vt:lpstr>
      <vt:lpstr>Confusion Matrix(tp)</vt:lpstr>
      <vt:lpstr>Confusion Matrix(tn)</vt:lpstr>
      <vt:lpstr>Confusion Matrix(fp)</vt:lpstr>
      <vt:lpstr>Confusion Matrix(fn)</vt:lpstr>
      <vt:lpstr>Confusion matrix metrics</vt:lpstr>
      <vt:lpstr>PowerPoint Presentation</vt:lpstr>
      <vt:lpstr>PowerPoint Presentation</vt:lpstr>
      <vt:lpstr>PowerPoint Presentation</vt:lpstr>
      <vt:lpstr>PowerPoint Presentation</vt:lpstr>
      <vt:lpstr>Need for confusion matrices</vt:lpstr>
      <vt:lpstr>Example : Cancer patient (yes/no)</vt:lpstr>
      <vt:lpstr>Classification report and confusion matrix in python code</vt:lpstr>
      <vt:lpstr>PowerPoint Presentation</vt:lpstr>
      <vt:lpstr>Confusion Matrix TP &amp; TN</vt:lpstr>
      <vt:lpstr>Confusion Matrix FP &amp; 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2021-01-30T01:29:12Z</dcterms:created>
  <dcterms:modified xsi:type="dcterms:W3CDTF">2021-01-30T02:29:33Z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Yamini.Kodali@xs.nestle.com</vt:lpwstr>
  </property>
  <property fmtid="{D5CDD505-2E9C-101B-9397-08002B2CF9AE}" pid="5" name="MSIP_Label_1ada0a2f-b917-4d51-b0d0-d418a10c8b23_SetDate">
    <vt:lpwstr>2021-01-30T02:18:04.7502069Z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ActionId">
    <vt:lpwstr>94b3fb59-3ea2-496d-abe8-b15e605683ee</vt:lpwstr>
  </property>
  <property fmtid="{D5CDD505-2E9C-101B-9397-08002B2CF9AE}" pid="9" name="MSIP_Label_1ada0a2f-b917-4d51-b0d0-d418a10c8b23_Extended_MSFT_Method">
    <vt:lpwstr>Automatic</vt:lpwstr>
  </property>
  <property fmtid="{D5CDD505-2E9C-101B-9397-08002B2CF9AE}" pid="10" name="Sensitivity">
    <vt:lpwstr>General Use</vt:lpwstr>
  </property>
</Properties>
</file>