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322" r:id="rId3"/>
    <p:sldId id="323" r:id="rId4"/>
    <p:sldId id="321" r:id="rId5"/>
    <p:sldId id="324" r:id="rId6"/>
    <p:sldId id="328" r:id="rId7"/>
    <p:sldId id="332" r:id="rId8"/>
    <p:sldId id="325" r:id="rId9"/>
    <p:sldId id="329" r:id="rId10"/>
    <p:sldId id="333" r:id="rId11"/>
    <p:sldId id="326" r:id="rId12"/>
    <p:sldId id="330" r:id="rId13"/>
    <p:sldId id="334" r:id="rId14"/>
    <p:sldId id="327" r:id="rId15"/>
    <p:sldId id="331" r:id="rId16"/>
    <p:sldId id="335" r:id="rId17"/>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99"/>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249" autoAdjust="0"/>
    <p:restoredTop sz="94660"/>
  </p:normalViewPr>
  <p:slideViewPr>
    <p:cSldViewPr snapToGrid="0">
      <p:cViewPr varScale="1">
        <p:scale>
          <a:sx n="110" d="100"/>
          <a:sy n="110" d="100"/>
        </p:scale>
        <p:origin x="480"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39166BB-A413-4533-8966-D3958492EBEF}"/>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5217FC9D-8719-418B-87AA-4D428EC6563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25931000-AD6B-4839-B21D-FAE712AADE64}"/>
              </a:ext>
            </a:extLst>
          </p:cNvPr>
          <p:cNvSpPr>
            <a:spLocks noGrp="1"/>
          </p:cNvSpPr>
          <p:nvPr>
            <p:ph type="dt" sz="half" idx="10"/>
          </p:nvPr>
        </p:nvSpPr>
        <p:spPr/>
        <p:txBody>
          <a:bodyPr/>
          <a:lstStyle/>
          <a:p>
            <a:fld id="{40398E49-7B02-45E2-82B4-982F99B89FFD}" type="datetimeFigureOut">
              <a:rPr kumimoji="1" lang="ja-JP" altLang="en-US" smtClean="0"/>
              <a:t>2019/9/12</a:t>
            </a:fld>
            <a:endParaRPr kumimoji="1" lang="ja-JP" altLang="en-US"/>
          </a:p>
        </p:txBody>
      </p:sp>
      <p:sp>
        <p:nvSpPr>
          <p:cNvPr id="5" name="フッター プレースホルダー 4">
            <a:extLst>
              <a:ext uri="{FF2B5EF4-FFF2-40B4-BE49-F238E27FC236}">
                <a16:creationId xmlns:a16="http://schemas.microsoft.com/office/drawing/2014/main" id="{C697EFCC-E711-4889-8F1F-00B8A0AD794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966E8EA-8FD0-49DE-87F4-01DAACB56C70}"/>
              </a:ext>
            </a:extLst>
          </p:cNvPr>
          <p:cNvSpPr>
            <a:spLocks noGrp="1"/>
          </p:cNvSpPr>
          <p:nvPr>
            <p:ph type="sldNum" sz="quarter" idx="12"/>
          </p:nvPr>
        </p:nvSpPr>
        <p:spPr/>
        <p:txBody>
          <a:bodyPr/>
          <a:lstStyle/>
          <a:p>
            <a:fld id="{AC5EBE81-6E74-4BD9-A66E-918A09D17E30}" type="slidenum">
              <a:rPr kumimoji="1" lang="ja-JP" altLang="en-US" smtClean="0"/>
              <a:t>‹#›</a:t>
            </a:fld>
            <a:endParaRPr kumimoji="1" lang="ja-JP" altLang="en-US"/>
          </a:p>
        </p:txBody>
      </p:sp>
    </p:spTree>
    <p:extLst>
      <p:ext uri="{BB962C8B-B14F-4D97-AF65-F5344CB8AC3E}">
        <p14:creationId xmlns:p14="http://schemas.microsoft.com/office/powerpoint/2010/main" val="4288052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7161A19-EC40-46F8-A6C3-B98BCB4DFEB8}"/>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91910FB2-A856-47E4-BB90-434B4E857D62}"/>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43CCBB5-7AB7-4F6D-99F7-A55957858DD8}"/>
              </a:ext>
            </a:extLst>
          </p:cNvPr>
          <p:cNvSpPr>
            <a:spLocks noGrp="1"/>
          </p:cNvSpPr>
          <p:nvPr>
            <p:ph type="dt" sz="half" idx="10"/>
          </p:nvPr>
        </p:nvSpPr>
        <p:spPr/>
        <p:txBody>
          <a:bodyPr/>
          <a:lstStyle/>
          <a:p>
            <a:fld id="{40398E49-7B02-45E2-82B4-982F99B89FFD}" type="datetimeFigureOut">
              <a:rPr kumimoji="1" lang="ja-JP" altLang="en-US" smtClean="0"/>
              <a:t>2019/9/12</a:t>
            </a:fld>
            <a:endParaRPr kumimoji="1" lang="ja-JP" altLang="en-US"/>
          </a:p>
        </p:txBody>
      </p:sp>
      <p:sp>
        <p:nvSpPr>
          <p:cNvPr id="5" name="フッター プレースホルダー 4">
            <a:extLst>
              <a:ext uri="{FF2B5EF4-FFF2-40B4-BE49-F238E27FC236}">
                <a16:creationId xmlns:a16="http://schemas.microsoft.com/office/drawing/2014/main" id="{F5D865F3-6974-4451-A773-0C5FFAE110A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CFF3AAE-C6A1-49D0-B21D-3A48B2071EDF}"/>
              </a:ext>
            </a:extLst>
          </p:cNvPr>
          <p:cNvSpPr>
            <a:spLocks noGrp="1"/>
          </p:cNvSpPr>
          <p:nvPr>
            <p:ph type="sldNum" sz="quarter" idx="12"/>
          </p:nvPr>
        </p:nvSpPr>
        <p:spPr/>
        <p:txBody>
          <a:bodyPr/>
          <a:lstStyle/>
          <a:p>
            <a:fld id="{AC5EBE81-6E74-4BD9-A66E-918A09D17E30}" type="slidenum">
              <a:rPr kumimoji="1" lang="ja-JP" altLang="en-US" smtClean="0"/>
              <a:t>‹#›</a:t>
            </a:fld>
            <a:endParaRPr kumimoji="1" lang="ja-JP" altLang="en-US"/>
          </a:p>
        </p:txBody>
      </p:sp>
    </p:spTree>
    <p:extLst>
      <p:ext uri="{BB962C8B-B14F-4D97-AF65-F5344CB8AC3E}">
        <p14:creationId xmlns:p14="http://schemas.microsoft.com/office/powerpoint/2010/main" val="5414811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DE856735-C838-4AFB-82FE-C412079E3E87}"/>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B76B909B-E04D-41EB-A179-EA3DE1632A41}"/>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821396B9-6035-4B72-92D6-AC2B11C70439}"/>
              </a:ext>
            </a:extLst>
          </p:cNvPr>
          <p:cNvSpPr>
            <a:spLocks noGrp="1"/>
          </p:cNvSpPr>
          <p:nvPr>
            <p:ph type="dt" sz="half" idx="10"/>
          </p:nvPr>
        </p:nvSpPr>
        <p:spPr/>
        <p:txBody>
          <a:bodyPr/>
          <a:lstStyle/>
          <a:p>
            <a:fld id="{40398E49-7B02-45E2-82B4-982F99B89FFD}" type="datetimeFigureOut">
              <a:rPr kumimoji="1" lang="ja-JP" altLang="en-US" smtClean="0"/>
              <a:t>2019/9/12</a:t>
            </a:fld>
            <a:endParaRPr kumimoji="1" lang="ja-JP" altLang="en-US"/>
          </a:p>
        </p:txBody>
      </p:sp>
      <p:sp>
        <p:nvSpPr>
          <p:cNvPr id="5" name="フッター プレースホルダー 4">
            <a:extLst>
              <a:ext uri="{FF2B5EF4-FFF2-40B4-BE49-F238E27FC236}">
                <a16:creationId xmlns:a16="http://schemas.microsoft.com/office/drawing/2014/main" id="{993479F3-A301-4201-A7A1-4EDD097F96B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E46E7F8-E7B1-4834-877E-7C1CA09A017B}"/>
              </a:ext>
            </a:extLst>
          </p:cNvPr>
          <p:cNvSpPr>
            <a:spLocks noGrp="1"/>
          </p:cNvSpPr>
          <p:nvPr>
            <p:ph type="sldNum" sz="quarter" idx="12"/>
          </p:nvPr>
        </p:nvSpPr>
        <p:spPr/>
        <p:txBody>
          <a:bodyPr/>
          <a:lstStyle/>
          <a:p>
            <a:fld id="{AC5EBE81-6E74-4BD9-A66E-918A09D17E30}" type="slidenum">
              <a:rPr kumimoji="1" lang="ja-JP" altLang="en-US" smtClean="0"/>
              <a:t>‹#›</a:t>
            </a:fld>
            <a:endParaRPr kumimoji="1" lang="ja-JP" altLang="en-US"/>
          </a:p>
        </p:txBody>
      </p:sp>
    </p:spTree>
    <p:extLst>
      <p:ext uri="{BB962C8B-B14F-4D97-AF65-F5344CB8AC3E}">
        <p14:creationId xmlns:p14="http://schemas.microsoft.com/office/powerpoint/2010/main" val="562485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9C01593-810A-4B17-A4A0-F01B33EA9F45}"/>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553FA2F4-D051-4310-8C01-C2544AEDE22B}"/>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491AE59-A8BA-4FCA-97D6-96C7865226BB}"/>
              </a:ext>
            </a:extLst>
          </p:cNvPr>
          <p:cNvSpPr>
            <a:spLocks noGrp="1"/>
          </p:cNvSpPr>
          <p:nvPr>
            <p:ph type="dt" sz="half" idx="10"/>
          </p:nvPr>
        </p:nvSpPr>
        <p:spPr/>
        <p:txBody>
          <a:bodyPr/>
          <a:lstStyle/>
          <a:p>
            <a:fld id="{40398E49-7B02-45E2-82B4-982F99B89FFD}" type="datetimeFigureOut">
              <a:rPr kumimoji="1" lang="ja-JP" altLang="en-US" smtClean="0"/>
              <a:t>2019/9/12</a:t>
            </a:fld>
            <a:endParaRPr kumimoji="1" lang="ja-JP" altLang="en-US"/>
          </a:p>
        </p:txBody>
      </p:sp>
      <p:sp>
        <p:nvSpPr>
          <p:cNvPr id="5" name="フッター プレースホルダー 4">
            <a:extLst>
              <a:ext uri="{FF2B5EF4-FFF2-40B4-BE49-F238E27FC236}">
                <a16:creationId xmlns:a16="http://schemas.microsoft.com/office/drawing/2014/main" id="{935D338D-0D0A-4B08-B4FE-7349660F54D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873E6FE-97F5-433C-87C9-C6FF0BEE5490}"/>
              </a:ext>
            </a:extLst>
          </p:cNvPr>
          <p:cNvSpPr>
            <a:spLocks noGrp="1"/>
          </p:cNvSpPr>
          <p:nvPr>
            <p:ph type="sldNum" sz="quarter" idx="12"/>
          </p:nvPr>
        </p:nvSpPr>
        <p:spPr/>
        <p:txBody>
          <a:bodyPr/>
          <a:lstStyle/>
          <a:p>
            <a:fld id="{AC5EBE81-6E74-4BD9-A66E-918A09D17E30}" type="slidenum">
              <a:rPr kumimoji="1" lang="ja-JP" altLang="en-US" smtClean="0"/>
              <a:t>‹#›</a:t>
            </a:fld>
            <a:endParaRPr kumimoji="1" lang="ja-JP" altLang="en-US"/>
          </a:p>
        </p:txBody>
      </p:sp>
    </p:spTree>
    <p:extLst>
      <p:ext uri="{BB962C8B-B14F-4D97-AF65-F5344CB8AC3E}">
        <p14:creationId xmlns:p14="http://schemas.microsoft.com/office/powerpoint/2010/main" val="6923643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76A698C-8226-4561-AC55-4200C8FF871A}"/>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3162053A-3BF1-43D1-A863-BDF64867102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EBE0ECB2-290E-40A8-847A-D5FF9227BDC0}"/>
              </a:ext>
            </a:extLst>
          </p:cNvPr>
          <p:cNvSpPr>
            <a:spLocks noGrp="1"/>
          </p:cNvSpPr>
          <p:nvPr>
            <p:ph type="dt" sz="half" idx="10"/>
          </p:nvPr>
        </p:nvSpPr>
        <p:spPr/>
        <p:txBody>
          <a:bodyPr/>
          <a:lstStyle/>
          <a:p>
            <a:fld id="{40398E49-7B02-45E2-82B4-982F99B89FFD}" type="datetimeFigureOut">
              <a:rPr kumimoji="1" lang="ja-JP" altLang="en-US" smtClean="0"/>
              <a:t>2019/9/12</a:t>
            </a:fld>
            <a:endParaRPr kumimoji="1" lang="ja-JP" altLang="en-US"/>
          </a:p>
        </p:txBody>
      </p:sp>
      <p:sp>
        <p:nvSpPr>
          <p:cNvPr id="5" name="フッター プレースホルダー 4">
            <a:extLst>
              <a:ext uri="{FF2B5EF4-FFF2-40B4-BE49-F238E27FC236}">
                <a16:creationId xmlns:a16="http://schemas.microsoft.com/office/drawing/2014/main" id="{63339DB2-02CD-414A-9716-95CCD63F8C3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E566851-F4FF-4300-B506-63C3E61DF4B0}"/>
              </a:ext>
            </a:extLst>
          </p:cNvPr>
          <p:cNvSpPr>
            <a:spLocks noGrp="1"/>
          </p:cNvSpPr>
          <p:nvPr>
            <p:ph type="sldNum" sz="quarter" idx="12"/>
          </p:nvPr>
        </p:nvSpPr>
        <p:spPr/>
        <p:txBody>
          <a:bodyPr/>
          <a:lstStyle/>
          <a:p>
            <a:fld id="{AC5EBE81-6E74-4BD9-A66E-918A09D17E30}" type="slidenum">
              <a:rPr kumimoji="1" lang="ja-JP" altLang="en-US" smtClean="0"/>
              <a:t>‹#›</a:t>
            </a:fld>
            <a:endParaRPr kumimoji="1" lang="ja-JP" altLang="en-US"/>
          </a:p>
        </p:txBody>
      </p:sp>
    </p:spTree>
    <p:extLst>
      <p:ext uri="{BB962C8B-B14F-4D97-AF65-F5344CB8AC3E}">
        <p14:creationId xmlns:p14="http://schemas.microsoft.com/office/powerpoint/2010/main" val="7059201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961C25A-914A-403A-9689-62414E23B289}"/>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3C20EF7B-B025-418C-8003-77CAF73A62F7}"/>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8740FC23-BA8C-4FE1-B938-14619A0E2B47}"/>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4AA73A5A-8313-4AF5-9B55-7CE99FFBFB56}"/>
              </a:ext>
            </a:extLst>
          </p:cNvPr>
          <p:cNvSpPr>
            <a:spLocks noGrp="1"/>
          </p:cNvSpPr>
          <p:nvPr>
            <p:ph type="dt" sz="half" idx="10"/>
          </p:nvPr>
        </p:nvSpPr>
        <p:spPr/>
        <p:txBody>
          <a:bodyPr/>
          <a:lstStyle/>
          <a:p>
            <a:fld id="{40398E49-7B02-45E2-82B4-982F99B89FFD}" type="datetimeFigureOut">
              <a:rPr kumimoji="1" lang="ja-JP" altLang="en-US" smtClean="0"/>
              <a:t>2019/9/12</a:t>
            </a:fld>
            <a:endParaRPr kumimoji="1" lang="ja-JP" altLang="en-US"/>
          </a:p>
        </p:txBody>
      </p:sp>
      <p:sp>
        <p:nvSpPr>
          <p:cNvPr id="6" name="フッター プレースホルダー 5">
            <a:extLst>
              <a:ext uri="{FF2B5EF4-FFF2-40B4-BE49-F238E27FC236}">
                <a16:creationId xmlns:a16="http://schemas.microsoft.com/office/drawing/2014/main" id="{2E7154B8-9522-4F21-8769-2DCBEDF4EC75}"/>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1C7CAEB2-02B2-4C80-BC37-1941D8DB2182}"/>
              </a:ext>
            </a:extLst>
          </p:cNvPr>
          <p:cNvSpPr>
            <a:spLocks noGrp="1"/>
          </p:cNvSpPr>
          <p:nvPr>
            <p:ph type="sldNum" sz="quarter" idx="12"/>
          </p:nvPr>
        </p:nvSpPr>
        <p:spPr/>
        <p:txBody>
          <a:bodyPr/>
          <a:lstStyle/>
          <a:p>
            <a:fld id="{AC5EBE81-6E74-4BD9-A66E-918A09D17E30}" type="slidenum">
              <a:rPr kumimoji="1" lang="ja-JP" altLang="en-US" smtClean="0"/>
              <a:t>‹#›</a:t>
            </a:fld>
            <a:endParaRPr kumimoji="1" lang="ja-JP" altLang="en-US"/>
          </a:p>
        </p:txBody>
      </p:sp>
    </p:spTree>
    <p:extLst>
      <p:ext uri="{BB962C8B-B14F-4D97-AF65-F5344CB8AC3E}">
        <p14:creationId xmlns:p14="http://schemas.microsoft.com/office/powerpoint/2010/main" val="42224520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4885AC2-018E-45D4-9591-07C4BC479764}"/>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9271D16D-0616-4317-BA07-1696D0416AA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BA88A453-BDA2-4DCD-9ACF-FA122F8D5CCF}"/>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CD4B6C25-C9EE-46B4-A321-33D25625996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9EFAB1F6-3AF1-48FF-B94D-F619A3914225}"/>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ECF66EC5-A03D-4F40-AA6D-7118D2B31484}"/>
              </a:ext>
            </a:extLst>
          </p:cNvPr>
          <p:cNvSpPr>
            <a:spLocks noGrp="1"/>
          </p:cNvSpPr>
          <p:nvPr>
            <p:ph type="dt" sz="half" idx="10"/>
          </p:nvPr>
        </p:nvSpPr>
        <p:spPr/>
        <p:txBody>
          <a:bodyPr/>
          <a:lstStyle/>
          <a:p>
            <a:fld id="{40398E49-7B02-45E2-82B4-982F99B89FFD}" type="datetimeFigureOut">
              <a:rPr kumimoji="1" lang="ja-JP" altLang="en-US" smtClean="0"/>
              <a:t>2019/9/12</a:t>
            </a:fld>
            <a:endParaRPr kumimoji="1" lang="ja-JP" altLang="en-US"/>
          </a:p>
        </p:txBody>
      </p:sp>
      <p:sp>
        <p:nvSpPr>
          <p:cNvPr id="8" name="フッター プレースホルダー 7">
            <a:extLst>
              <a:ext uri="{FF2B5EF4-FFF2-40B4-BE49-F238E27FC236}">
                <a16:creationId xmlns:a16="http://schemas.microsoft.com/office/drawing/2014/main" id="{E33CFB00-8821-4A00-BC8E-B661C3F63038}"/>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221DD711-E47F-425A-9409-029371F58C08}"/>
              </a:ext>
            </a:extLst>
          </p:cNvPr>
          <p:cNvSpPr>
            <a:spLocks noGrp="1"/>
          </p:cNvSpPr>
          <p:nvPr>
            <p:ph type="sldNum" sz="quarter" idx="12"/>
          </p:nvPr>
        </p:nvSpPr>
        <p:spPr/>
        <p:txBody>
          <a:bodyPr/>
          <a:lstStyle/>
          <a:p>
            <a:fld id="{AC5EBE81-6E74-4BD9-A66E-918A09D17E30}" type="slidenum">
              <a:rPr kumimoji="1" lang="ja-JP" altLang="en-US" smtClean="0"/>
              <a:t>‹#›</a:t>
            </a:fld>
            <a:endParaRPr kumimoji="1" lang="ja-JP" altLang="en-US"/>
          </a:p>
        </p:txBody>
      </p:sp>
    </p:spTree>
    <p:extLst>
      <p:ext uri="{BB962C8B-B14F-4D97-AF65-F5344CB8AC3E}">
        <p14:creationId xmlns:p14="http://schemas.microsoft.com/office/powerpoint/2010/main" val="15692056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5D024B6-C0D7-42E3-90B8-55128BC9FE03}"/>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534D2F4D-B94B-410B-909C-4E9C434B1733}"/>
              </a:ext>
            </a:extLst>
          </p:cNvPr>
          <p:cNvSpPr>
            <a:spLocks noGrp="1"/>
          </p:cNvSpPr>
          <p:nvPr>
            <p:ph type="dt" sz="half" idx="10"/>
          </p:nvPr>
        </p:nvSpPr>
        <p:spPr/>
        <p:txBody>
          <a:bodyPr/>
          <a:lstStyle/>
          <a:p>
            <a:fld id="{40398E49-7B02-45E2-82B4-982F99B89FFD}" type="datetimeFigureOut">
              <a:rPr kumimoji="1" lang="ja-JP" altLang="en-US" smtClean="0"/>
              <a:t>2019/9/12</a:t>
            </a:fld>
            <a:endParaRPr kumimoji="1" lang="ja-JP" altLang="en-US"/>
          </a:p>
        </p:txBody>
      </p:sp>
      <p:sp>
        <p:nvSpPr>
          <p:cNvPr id="4" name="フッター プレースホルダー 3">
            <a:extLst>
              <a:ext uri="{FF2B5EF4-FFF2-40B4-BE49-F238E27FC236}">
                <a16:creationId xmlns:a16="http://schemas.microsoft.com/office/drawing/2014/main" id="{719F445C-AE98-45AF-B030-7CD97254D270}"/>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04B9D850-F93C-4EC4-B89F-67029BA117F6}"/>
              </a:ext>
            </a:extLst>
          </p:cNvPr>
          <p:cNvSpPr>
            <a:spLocks noGrp="1"/>
          </p:cNvSpPr>
          <p:nvPr>
            <p:ph type="sldNum" sz="quarter" idx="12"/>
          </p:nvPr>
        </p:nvSpPr>
        <p:spPr/>
        <p:txBody>
          <a:bodyPr/>
          <a:lstStyle/>
          <a:p>
            <a:fld id="{AC5EBE81-6E74-4BD9-A66E-918A09D17E30}" type="slidenum">
              <a:rPr kumimoji="1" lang="ja-JP" altLang="en-US" smtClean="0"/>
              <a:t>‹#›</a:t>
            </a:fld>
            <a:endParaRPr kumimoji="1" lang="ja-JP" altLang="en-US"/>
          </a:p>
        </p:txBody>
      </p:sp>
    </p:spTree>
    <p:extLst>
      <p:ext uri="{BB962C8B-B14F-4D97-AF65-F5344CB8AC3E}">
        <p14:creationId xmlns:p14="http://schemas.microsoft.com/office/powerpoint/2010/main" val="25720118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16D1325D-32FC-4AB4-A04B-C63006F1EB4A}"/>
              </a:ext>
            </a:extLst>
          </p:cNvPr>
          <p:cNvSpPr>
            <a:spLocks noGrp="1"/>
          </p:cNvSpPr>
          <p:nvPr>
            <p:ph type="dt" sz="half" idx="10"/>
          </p:nvPr>
        </p:nvSpPr>
        <p:spPr/>
        <p:txBody>
          <a:bodyPr/>
          <a:lstStyle/>
          <a:p>
            <a:fld id="{40398E49-7B02-45E2-82B4-982F99B89FFD}" type="datetimeFigureOut">
              <a:rPr kumimoji="1" lang="ja-JP" altLang="en-US" smtClean="0"/>
              <a:t>2019/9/12</a:t>
            </a:fld>
            <a:endParaRPr kumimoji="1" lang="ja-JP" altLang="en-US"/>
          </a:p>
        </p:txBody>
      </p:sp>
      <p:sp>
        <p:nvSpPr>
          <p:cNvPr id="3" name="フッター プレースホルダー 2">
            <a:extLst>
              <a:ext uri="{FF2B5EF4-FFF2-40B4-BE49-F238E27FC236}">
                <a16:creationId xmlns:a16="http://schemas.microsoft.com/office/drawing/2014/main" id="{3DDFDD27-4892-4CB5-9BA0-24CDDBC4FB6D}"/>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CBEC62F8-8F23-4781-A290-85B45E47D36A}"/>
              </a:ext>
            </a:extLst>
          </p:cNvPr>
          <p:cNvSpPr>
            <a:spLocks noGrp="1"/>
          </p:cNvSpPr>
          <p:nvPr>
            <p:ph type="sldNum" sz="quarter" idx="12"/>
          </p:nvPr>
        </p:nvSpPr>
        <p:spPr/>
        <p:txBody>
          <a:bodyPr/>
          <a:lstStyle/>
          <a:p>
            <a:fld id="{AC5EBE81-6E74-4BD9-A66E-918A09D17E30}" type="slidenum">
              <a:rPr kumimoji="1" lang="ja-JP" altLang="en-US" smtClean="0"/>
              <a:t>‹#›</a:t>
            </a:fld>
            <a:endParaRPr kumimoji="1" lang="ja-JP" altLang="en-US"/>
          </a:p>
        </p:txBody>
      </p:sp>
    </p:spTree>
    <p:extLst>
      <p:ext uri="{BB962C8B-B14F-4D97-AF65-F5344CB8AC3E}">
        <p14:creationId xmlns:p14="http://schemas.microsoft.com/office/powerpoint/2010/main" val="20670580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8BE2F95-9469-489A-9090-AAB20CF7B6C1}"/>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57B3FD80-DAC8-4CD4-859E-0ABB5D6DA19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769A3937-FEFA-4D3C-A0C1-715B741B67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92C6FA97-EE6C-4AC1-A35D-073078D07FFD}"/>
              </a:ext>
            </a:extLst>
          </p:cNvPr>
          <p:cNvSpPr>
            <a:spLocks noGrp="1"/>
          </p:cNvSpPr>
          <p:nvPr>
            <p:ph type="dt" sz="half" idx="10"/>
          </p:nvPr>
        </p:nvSpPr>
        <p:spPr/>
        <p:txBody>
          <a:bodyPr/>
          <a:lstStyle/>
          <a:p>
            <a:fld id="{40398E49-7B02-45E2-82B4-982F99B89FFD}" type="datetimeFigureOut">
              <a:rPr kumimoji="1" lang="ja-JP" altLang="en-US" smtClean="0"/>
              <a:t>2019/9/12</a:t>
            </a:fld>
            <a:endParaRPr kumimoji="1" lang="ja-JP" altLang="en-US"/>
          </a:p>
        </p:txBody>
      </p:sp>
      <p:sp>
        <p:nvSpPr>
          <p:cNvPr id="6" name="フッター プレースホルダー 5">
            <a:extLst>
              <a:ext uri="{FF2B5EF4-FFF2-40B4-BE49-F238E27FC236}">
                <a16:creationId xmlns:a16="http://schemas.microsoft.com/office/drawing/2014/main" id="{AD53196F-5612-4DC6-BB5E-F3BE15DA7A6C}"/>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FA56FE8A-0886-4BE0-ADE5-D1689234F8E7}"/>
              </a:ext>
            </a:extLst>
          </p:cNvPr>
          <p:cNvSpPr>
            <a:spLocks noGrp="1"/>
          </p:cNvSpPr>
          <p:nvPr>
            <p:ph type="sldNum" sz="quarter" idx="12"/>
          </p:nvPr>
        </p:nvSpPr>
        <p:spPr/>
        <p:txBody>
          <a:bodyPr/>
          <a:lstStyle/>
          <a:p>
            <a:fld id="{AC5EBE81-6E74-4BD9-A66E-918A09D17E30}" type="slidenum">
              <a:rPr kumimoji="1" lang="ja-JP" altLang="en-US" smtClean="0"/>
              <a:t>‹#›</a:t>
            </a:fld>
            <a:endParaRPr kumimoji="1" lang="ja-JP" altLang="en-US"/>
          </a:p>
        </p:txBody>
      </p:sp>
    </p:spTree>
    <p:extLst>
      <p:ext uri="{BB962C8B-B14F-4D97-AF65-F5344CB8AC3E}">
        <p14:creationId xmlns:p14="http://schemas.microsoft.com/office/powerpoint/2010/main" val="23214835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041D081-53FD-40C4-8D11-E38F0FB5AAEE}"/>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4AA8ADCB-E1E1-4616-AA61-8151646E891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D7805584-2BB3-4824-A395-C89EF559AB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BC31EE0F-E732-4AB7-B514-E5D4E6338695}"/>
              </a:ext>
            </a:extLst>
          </p:cNvPr>
          <p:cNvSpPr>
            <a:spLocks noGrp="1"/>
          </p:cNvSpPr>
          <p:nvPr>
            <p:ph type="dt" sz="half" idx="10"/>
          </p:nvPr>
        </p:nvSpPr>
        <p:spPr/>
        <p:txBody>
          <a:bodyPr/>
          <a:lstStyle/>
          <a:p>
            <a:fld id="{40398E49-7B02-45E2-82B4-982F99B89FFD}" type="datetimeFigureOut">
              <a:rPr kumimoji="1" lang="ja-JP" altLang="en-US" smtClean="0"/>
              <a:t>2019/9/12</a:t>
            </a:fld>
            <a:endParaRPr kumimoji="1" lang="ja-JP" altLang="en-US"/>
          </a:p>
        </p:txBody>
      </p:sp>
      <p:sp>
        <p:nvSpPr>
          <p:cNvPr id="6" name="フッター プレースホルダー 5">
            <a:extLst>
              <a:ext uri="{FF2B5EF4-FFF2-40B4-BE49-F238E27FC236}">
                <a16:creationId xmlns:a16="http://schemas.microsoft.com/office/drawing/2014/main" id="{7F3BDEF3-A997-4DB4-ACA2-895899885789}"/>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889A52AD-B058-441B-9CC4-09B6CD75496A}"/>
              </a:ext>
            </a:extLst>
          </p:cNvPr>
          <p:cNvSpPr>
            <a:spLocks noGrp="1"/>
          </p:cNvSpPr>
          <p:nvPr>
            <p:ph type="sldNum" sz="quarter" idx="12"/>
          </p:nvPr>
        </p:nvSpPr>
        <p:spPr/>
        <p:txBody>
          <a:bodyPr/>
          <a:lstStyle/>
          <a:p>
            <a:fld id="{AC5EBE81-6E74-4BD9-A66E-918A09D17E30}" type="slidenum">
              <a:rPr kumimoji="1" lang="ja-JP" altLang="en-US" smtClean="0"/>
              <a:t>‹#›</a:t>
            </a:fld>
            <a:endParaRPr kumimoji="1" lang="ja-JP" altLang="en-US"/>
          </a:p>
        </p:txBody>
      </p:sp>
    </p:spTree>
    <p:extLst>
      <p:ext uri="{BB962C8B-B14F-4D97-AF65-F5344CB8AC3E}">
        <p14:creationId xmlns:p14="http://schemas.microsoft.com/office/powerpoint/2010/main" val="39046599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5BC4DE89-AE10-4678-ACD2-DCC76BF529D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B20B91A-E309-4478-B077-F97086BBA5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C5F884F-0AA4-4B1B-AD7C-22CD084E4FC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398E49-7B02-45E2-82B4-982F99B89FFD}" type="datetimeFigureOut">
              <a:rPr kumimoji="1" lang="ja-JP" altLang="en-US" smtClean="0"/>
              <a:t>2019/9/12</a:t>
            </a:fld>
            <a:endParaRPr kumimoji="1" lang="ja-JP" altLang="en-US"/>
          </a:p>
        </p:txBody>
      </p:sp>
      <p:sp>
        <p:nvSpPr>
          <p:cNvPr id="5" name="フッター プレースホルダー 4">
            <a:extLst>
              <a:ext uri="{FF2B5EF4-FFF2-40B4-BE49-F238E27FC236}">
                <a16:creationId xmlns:a16="http://schemas.microsoft.com/office/drawing/2014/main" id="{EE4E0CFE-FFC5-4531-A50C-B7D399A41F3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2DE3298D-E00D-4B5B-BEAC-448E0989185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C5EBE81-6E74-4BD9-A66E-918A09D17E30}" type="slidenum">
              <a:rPr kumimoji="1" lang="ja-JP" altLang="en-US" smtClean="0"/>
              <a:t>‹#›</a:t>
            </a:fld>
            <a:endParaRPr kumimoji="1" lang="ja-JP" altLang="en-US"/>
          </a:p>
        </p:txBody>
      </p:sp>
    </p:spTree>
    <p:extLst>
      <p:ext uri="{BB962C8B-B14F-4D97-AF65-F5344CB8AC3E}">
        <p14:creationId xmlns:p14="http://schemas.microsoft.com/office/powerpoint/2010/main" val="23066626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0.svg"/><Relationship Id="rId3" Type="http://schemas.openxmlformats.org/officeDocument/2006/relationships/image" Target="../media/image2.svg"/><Relationship Id="rId7" Type="http://schemas.openxmlformats.org/officeDocument/2006/relationships/image" Target="../media/image6.svg"/><Relationship Id="rId12" Type="http://schemas.openxmlformats.org/officeDocument/2006/relationships/image" Target="../media/image9.png"/><Relationship Id="rId17" Type="http://schemas.openxmlformats.org/officeDocument/2006/relationships/image" Target="../media/image16.svg"/><Relationship Id="rId2" Type="http://schemas.openxmlformats.org/officeDocument/2006/relationships/image" Target="../media/image1.png"/><Relationship Id="rId16"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2.svg"/><Relationship Id="rId5" Type="http://schemas.openxmlformats.org/officeDocument/2006/relationships/image" Target="../media/image4.svg"/><Relationship Id="rId15" Type="http://schemas.openxmlformats.org/officeDocument/2006/relationships/image" Target="../media/image14.svg"/><Relationship Id="rId10" Type="http://schemas.openxmlformats.org/officeDocument/2006/relationships/image" Target="../media/image11.png"/><Relationship Id="rId4" Type="http://schemas.openxmlformats.org/officeDocument/2006/relationships/image" Target="../media/image3.png"/><Relationship Id="rId9" Type="http://schemas.openxmlformats.org/officeDocument/2006/relationships/image" Target="../media/image8.svg"/><Relationship Id="rId14" Type="http://schemas.openxmlformats.org/officeDocument/2006/relationships/image" Target="../media/image13.png"/></Relationships>
</file>

<file path=ppt/slides/_rels/slide12.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6.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12.svg"/><Relationship Id="rId4" Type="http://schemas.openxmlformats.org/officeDocument/2006/relationships/image" Target="../media/image11.png"/><Relationship Id="rId9" Type="http://schemas.openxmlformats.org/officeDocument/2006/relationships/image" Target="../media/image14.sv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svg"/><Relationship Id="rId3" Type="http://schemas.openxmlformats.org/officeDocument/2006/relationships/image" Target="../media/image2.svg"/><Relationship Id="rId7" Type="http://schemas.openxmlformats.org/officeDocument/2006/relationships/image" Target="../media/image6.svg"/><Relationship Id="rId12" Type="http://schemas.openxmlformats.org/officeDocument/2006/relationships/image" Target="../media/image11.png"/><Relationship Id="rId17" Type="http://schemas.openxmlformats.org/officeDocument/2006/relationships/image" Target="../media/image16.svg"/><Relationship Id="rId2" Type="http://schemas.openxmlformats.org/officeDocument/2006/relationships/image" Target="../media/image1.png"/><Relationship Id="rId16"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4.svg"/><Relationship Id="rId15" Type="http://schemas.openxmlformats.org/officeDocument/2006/relationships/image" Target="../media/image14.sv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svg"/><Relationship Id="rId14" Type="http://schemas.openxmlformats.org/officeDocument/2006/relationships/image" Target="../media/image13.png"/></Relationships>
</file>

<file path=ppt/slides/_rels/slide15.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0.svg"/><Relationship Id="rId7" Type="http://schemas.openxmlformats.org/officeDocument/2006/relationships/image" Target="../media/image16.sv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svg"/><Relationship Id="rId4" Type="http://schemas.openxmlformats.org/officeDocument/2006/relationships/image" Target="../media/image13.png"/><Relationship Id="rId9" Type="http://schemas.openxmlformats.org/officeDocument/2006/relationships/image" Target="../media/image6.sv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svg"/><Relationship Id="rId3" Type="http://schemas.openxmlformats.org/officeDocument/2006/relationships/image" Target="../media/image2.svg"/><Relationship Id="rId7" Type="http://schemas.openxmlformats.org/officeDocument/2006/relationships/image" Target="../media/image6.svg"/><Relationship Id="rId12" Type="http://schemas.openxmlformats.org/officeDocument/2006/relationships/image" Target="../media/image11.png"/><Relationship Id="rId17" Type="http://schemas.openxmlformats.org/officeDocument/2006/relationships/image" Target="../media/image16.svg"/><Relationship Id="rId2" Type="http://schemas.openxmlformats.org/officeDocument/2006/relationships/image" Target="../media/image1.png"/><Relationship Id="rId16"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4.svg"/><Relationship Id="rId15" Type="http://schemas.openxmlformats.org/officeDocument/2006/relationships/image" Target="../media/image14.sv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svg"/><Relationship Id="rId14" Type="http://schemas.openxmlformats.org/officeDocument/2006/relationships/image" Target="../media/image13.png"/></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svg"/><Relationship Id="rId3" Type="http://schemas.openxmlformats.org/officeDocument/2006/relationships/image" Target="../media/image2.svg"/><Relationship Id="rId7" Type="http://schemas.openxmlformats.org/officeDocument/2006/relationships/image" Target="../media/image6.svg"/><Relationship Id="rId12" Type="http://schemas.openxmlformats.org/officeDocument/2006/relationships/image" Target="../media/image11.png"/><Relationship Id="rId17" Type="http://schemas.openxmlformats.org/officeDocument/2006/relationships/image" Target="../media/image16.svg"/><Relationship Id="rId2" Type="http://schemas.openxmlformats.org/officeDocument/2006/relationships/image" Target="../media/image1.png"/><Relationship Id="rId16"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4.svg"/><Relationship Id="rId15" Type="http://schemas.openxmlformats.org/officeDocument/2006/relationships/image" Target="../media/image14.sv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svg"/><Relationship Id="rId14" Type="http://schemas.openxmlformats.org/officeDocument/2006/relationships/image" Target="../media/image13.png"/></Relationships>
</file>

<file path=ppt/slides/_rels/slide6.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svg"/><Relationship Id="rId3" Type="http://schemas.openxmlformats.org/officeDocument/2006/relationships/image" Target="../media/image2.svg"/><Relationship Id="rId7" Type="http://schemas.openxmlformats.org/officeDocument/2006/relationships/image" Target="../media/image6.svg"/><Relationship Id="rId12" Type="http://schemas.openxmlformats.org/officeDocument/2006/relationships/image" Target="../media/image11.png"/><Relationship Id="rId17" Type="http://schemas.openxmlformats.org/officeDocument/2006/relationships/image" Target="../media/image16.svg"/><Relationship Id="rId2" Type="http://schemas.openxmlformats.org/officeDocument/2006/relationships/image" Target="../media/image1.png"/><Relationship Id="rId16"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4.svg"/><Relationship Id="rId15" Type="http://schemas.openxmlformats.org/officeDocument/2006/relationships/image" Target="../media/image14.sv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svg"/><Relationship Id="rId14" Type="http://schemas.openxmlformats.org/officeDocument/2006/relationships/image" Target="../media/image13.png"/></Relationships>
</file>

<file path=ppt/slides/_rels/slide9.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8.svg"/><Relationship Id="rId7" Type="http://schemas.openxmlformats.org/officeDocument/2006/relationships/image" Target="../media/image10.sv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6.svg"/><Relationship Id="rId4" Type="http://schemas.openxmlformats.org/officeDocument/2006/relationships/image" Target="../media/image5.png"/><Relationship Id="rId9" Type="http://schemas.openxmlformats.org/officeDocument/2006/relationships/image" Target="../media/image12.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EF253AC-F0A0-4A4D-AF17-B42F29481960}"/>
              </a:ext>
            </a:extLst>
          </p:cNvPr>
          <p:cNvSpPr>
            <a:spLocks noGrp="1"/>
          </p:cNvSpPr>
          <p:nvPr>
            <p:ph type="title"/>
          </p:nvPr>
        </p:nvSpPr>
        <p:spPr>
          <a:xfrm>
            <a:off x="838199" y="835387"/>
            <a:ext cx="10515600" cy="559435"/>
          </a:xfrm>
        </p:spPr>
        <p:txBody>
          <a:bodyPr>
            <a:normAutofit fontScale="90000"/>
          </a:bodyPr>
          <a:lstStyle/>
          <a:p>
            <a:pPr algn="ctr"/>
            <a:r>
              <a:rPr kumimoji="1" lang="ja-JP" altLang="en-US" dirty="0"/>
              <a:t>課題</a:t>
            </a:r>
            <a:r>
              <a:rPr kumimoji="1" lang="en-US" altLang="ja-JP" dirty="0"/>
              <a:t>3</a:t>
            </a:r>
            <a:endParaRPr kumimoji="1" lang="ja-JP" altLang="en-US" dirty="0"/>
          </a:p>
        </p:txBody>
      </p:sp>
      <p:sp>
        <p:nvSpPr>
          <p:cNvPr id="3" name="タイトル 1">
            <a:extLst>
              <a:ext uri="{FF2B5EF4-FFF2-40B4-BE49-F238E27FC236}">
                <a16:creationId xmlns:a16="http://schemas.microsoft.com/office/drawing/2014/main" id="{6E71A312-A432-4BE4-B5D5-4800EEDB7298}"/>
              </a:ext>
            </a:extLst>
          </p:cNvPr>
          <p:cNvSpPr txBox="1">
            <a:spLocks/>
          </p:cNvSpPr>
          <p:nvPr/>
        </p:nvSpPr>
        <p:spPr>
          <a:xfrm>
            <a:off x="3769721" y="3269434"/>
            <a:ext cx="4652555" cy="559435"/>
          </a:xfrm>
          <a:prstGeom prst="rect">
            <a:avLst/>
          </a:prstGeom>
        </p:spPr>
        <p:txBody>
          <a:bodyPr vert="horz" lIns="91440" tIns="45720" rIns="91440" bIns="45720" rtlCol="0" anchor="ctr">
            <a:normAutofit fontScale="90000" lnSpcReduction="20000"/>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ctr"/>
            <a:r>
              <a:rPr lang="ja-JP" altLang="en-US" dirty="0"/>
              <a:t>設計説明書</a:t>
            </a:r>
          </a:p>
        </p:txBody>
      </p:sp>
      <p:sp>
        <p:nvSpPr>
          <p:cNvPr id="4" name="タイトル 1">
            <a:extLst>
              <a:ext uri="{FF2B5EF4-FFF2-40B4-BE49-F238E27FC236}">
                <a16:creationId xmlns:a16="http://schemas.microsoft.com/office/drawing/2014/main" id="{2987D920-7403-4B1A-9148-D14864109C4C}"/>
              </a:ext>
            </a:extLst>
          </p:cNvPr>
          <p:cNvSpPr txBox="1">
            <a:spLocks/>
          </p:cNvSpPr>
          <p:nvPr/>
        </p:nvSpPr>
        <p:spPr>
          <a:xfrm>
            <a:off x="9034052" y="5860235"/>
            <a:ext cx="2748645" cy="559435"/>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r"/>
            <a:r>
              <a:rPr lang="ja-JP" altLang="en-US" sz="2800" dirty="0"/>
              <a:t>児玉　新次</a:t>
            </a:r>
          </a:p>
        </p:txBody>
      </p:sp>
    </p:spTree>
    <p:extLst>
      <p:ext uri="{BB962C8B-B14F-4D97-AF65-F5344CB8AC3E}">
        <p14:creationId xmlns:p14="http://schemas.microsoft.com/office/powerpoint/2010/main" val="27905465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78F358A0-50BB-4F94-A53D-F702C3A33A1C}"/>
              </a:ext>
            </a:extLst>
          </p:cNvPr>
          <p:cNvSpPr txBox="1"/>
          <p:nvPr/>
        </p:nvSpPr>
        <p:spPr>
          <a:xfrm>
            <a:off x="8003177" y="192513"/>
            <a:ext cx="4096849" cy="523220"/>
          </a:xfrm>
          <a:prstGeom prst="rect">
            <a:avLst/>
          </a:prstGeom>
          <a:noFill/>
        </p:spPr>
        <p:txBody>
          <a:bodyPr wrap="square" rtlCol="0">
            <a:spAutoFit/>
          </a:bodyPr>
          <a:lstStyle/>
          <a:p>
            <a:r>
              <a:rPr lang="ja-JP" altLang="en-US" sz="2800" dirty="0"/>
              <a:t>一時保管</a:t>
            </a:r>
            <a:r>
              <a:rPr kumimoji="1" lang="ja-JP" altLang="en-US" sz="2800" dirty="0"/>
              <a:t>フェーズ補足</a:t>
            </a:r>
          </a:p>
        </p:txBody>
      </p:sp>
      <p:sp>
        <p:nvSpPr>
          <p:cNvPr id="3" name="テキスト ボックス 2">
            <a:extLst>
              <a:ext uri="{FF2B5EF4-FFF2-40B4-BE49-F238E27FC236}">
                <a16:creationId xmlns:a16="http://schemas.microsoft.com/office/drawing/2014/main" id="{F4D7F7C1-DC34-4634-B0C8-63663F63FE72}"/>
              </a:ext>
            </a:extLst>
          </p:cNvPr>
          <p:cNvSpPr txBox="1"/>
          <p:nvPr/>
        </p:nvSpPr>
        <p:spPr>
          <a:xfrm>
            <a:off x="505097" y="871946"/>
            <a:ext cx="11025051" cy="4093428"/>
          </a:xfrm>
          <a:prstGeom prst="rect">
            <a:avLst/>
          </a:prstGeom>
          <a:noFill/>
        </p:spPr>
        <p:txBody>
          <a:bodyPr wrap="square" rtlCol="0">
            <a:spAutoFit/>
          </a:bodyPr>
          <a:lstStyle/>
          <a:p>
            <a:pPr marL="342900" indent="-342900">
              <a:buFont typeface="Arial" panose="020B0604020202020204" pitchFamily="34" charset="0"/>
              <a:buChar char="•"/>
            </a:pPr>
            <a:r>
              <a:rPr kumimoji="1" lang="en-US" altLang="ja-JP" sz="2000" dirty="0"/>
              <a:t>5</a:t>
            </a:r>
            <a:r>
              <a:rPr kumimoji="1" lang="ja-JP" altLang="en-US" sz="2000" dirty="0"/>
              <a:t>分の根拠は</a:t>
            </a:r>
            <a:r>
              <a:rPr kumimoji="1" lang="en-US" altLang="ja-JP" sz="2000" dirty="0"/>
              <a:t>?</a:t>
            </a:r>
            <a:endParaRPr kumimoji="1" lang="ja-JP" altLang="en-US" sz="2000" dirty="0"/>
          </a:p>
          <a:p>
            <a:pPr marL="984250" lvl="1" indent="-527050"/>
            <a:r>
              <a:rPr lang="ja-JP" altLang="en-US" sz="2000" dirty="0"/>
              <a:t>→　特になし。ただし、</a:t>
            </a:r>
            <a:r>
              <a:rPr lang="en-US" altLang="ja-JP" sz="2000" dirty="0" err="1"/>
              <a:t>CloudWatchEvents</a:t>
            </a:r>
            <a:r>
              <a:rPr lang="ja-JP" altLang="en-US" sz="2000" dirty="0"/>
              <a:t>により制御しているだけなので、実際のデータ量でテストを行うことで変更が可能。</a:t>
            </a:r>
          </a:p>
          <a:p>
            <a:pPr marL="984250" lvl="1" indent="-527050"/>
            <a:r>
              <a:rPr lang="ja-JP" altLang="en-US" sz="2000" dirty="0"/>
              <a:t>	なお、想定値では、</a:t>
            </a:r>
            <a:r>
              <a:rPr lang="en-US" altLang="ja-JP" sz="2000" dirty="0"/>
              <a:t>83,000</a:t>
            </a:r>
            <a:r>
              <a:rPr lang="ja-JP" altLang="en-US" sz="2000" dirty="0"/>
              <a:t>件ほどのデータを処理する。</a:t>
            </a:r>
          </a:p>
          <a:p>
            <a:pPr marL="342900" indent="-342900">
              <a:buFont typeface="Arial" panose="020B0604020202020204" pitchFamily="34" charset="0"/>
              <a:buChar char="•"/>
            </a:pPr>
            <a:endParaRPr lang="ja-JP" altLang="en-US" sz="2000" dirty="0"/>
          </a:p>
          <a:p>
            <a:pPr marL="342900" indent="-342900">
              <a:buFont typeface="Arial" panose="020B0604020202020204" pitchFamily="34" charset="0"/>
              <a:buChar char="•"/>
            </a:pPr>
            <a:r>
              <a:rPr lang="ja-JP" altLang="en-US" sz="2000" dirty="0"/>
              <a:t>処理したデータをいったん</a:t>
            </a:r>
            <a:r>
              <a:rPr lang="en-US" altLang="ja-JP" sz="2000" dirty="0"/>
              <a:t>S3</a:t>
            </a:r>
            <a:r>
              <a:rPr lang="ja-JP" altLang="en-US" sz="2000" dirty="0"/>
              <a:t>に置かなくても、そのまま</a:t>
            </a:r>
            <a:r>
              <a:rPr lang="en-US" altLang="ja-JP" sz="2000" dirty="0"/>
              <a:t>SQS</a:t>
            </a:r>
            <a:r>
              <a:rPr lang="ja-JP" altLang="en-US" sz="2000" dirty="0"/>
              <a:t>でも良いのでは</a:t>
            </a:r>
            <a:r>
              <a:rPr lang="en-US" altLang="ja-JP" sz="2000" dirty="0"/>
              <a:t>?</a:t>
            </a:r>
          </a:p>
          <a:p>
            <a:pPr marL="984250" lvl="1" indent="-527050"/>
            <a:r>
              <a:rPr lang="ja-JP" altLang="en-US" sz="2000" dirty="0"/>
              <a:t>→　なんらかのトラブルがあっても復旧できるよう、永続的な形でデータを保持するため。</a:t>
            </a:r>
          </a:p>
          <a:p>
            <a:pPr marL="984250" lvl="1" indent="-527050"/>
            <a:r>
              <a:rPr lang="ja-JP" altLang="en-US" sz="2000" dirty="0"/>
              <a:t>	また、</a:t>
            </a:r>
            <a:r>
              <a:rPr lang="en-US" altLang="ja-JP" sz="2000" dirty="0"/>
              <a:t>S3</a:t>
            </a:r>
            <a:r>
              <a:rPr lang="ja-JP" altLang="en-US" sz="2000" dirty="0"/>
              <a:t>を</a:t>
            </a:r>
            <a:r>
              <a:rPr lang="en-US" altLang="ja-JP" sz="2000" dirty="0"/>
              <a:t>Redshift Spectrum</a:t>
            </a:r>
            <a:r>
              <a:rPr lang="ja-JP" altLang="en-US" sz="2000" dirty="0"/>
              <a:t>のデータソースに指定することで、まだ集計されていないリアルタイムな位置情報にアクセスすることができるように</a:t>
            </a:r>
            <a:r>
              <a:rPr lang="en-US" altLang="ja-JP" sz="2000" dirty="0"/>
              <a:t>(</a:t>
            </a:r>
            <a:r>
              <a:rPr lang="ja-JP" altLang="en-US" sz="2000" dirty="0"/>
              <a:t>拡張性への布石</a:t>
            </a:r>
            <a:r>
              <a:rPr lang="en-US" altLang="ja-JP" sz="2000" dirty="0"/>
              <a:t>)</a:t>
            </a:r>
            <a:r>
              <a:rPr lang="ja-JP" altLang="en-US" sz="2000" dirty="0"/>
              <a:t>。</a:t>
            </a:r>
          </a:p>
          <a:p>
            <a:pPr lvl="1"/>
            <a:endParaRPr lang="ja-JP" altLang="en-US" sz="2000" dirty="0"/>
          </a:p>
          <a:p>
            <a:pPr marL="342900" indent="-342900">
              <a:buFont typeface="Arial" panose="020B0604020202020204" pitchFamily="34" charset="0"/>
              <a:buChar char="•"/>
            </a:pPr>
            <a:r>
              <a:rPr lang="ja-JP" altLang="en-US" sz="2000" dirty="0"/>
              <a:t>丁度</a:t>
            </a:r>
            <a:r>
              <a:rPr lang="en-US" altLang="ja-JP" sz="2000" dirty="0"/>
              <a:t>Lambda</a:t>
            </a:r>
            <a:r>
              <a:rPr lang="ja-JP" altLang="en-US" sz="2000" dirty="0"/>
              <a:t>が起動したときに、</a:t>
            </a:r>
            <a:r>
              <a:rPr lang="en-US" altLang="ja-JP" sz="2000" dirty="0"/>
              <a:t>SQS</a:t>
            </a:r>
            <a:r>
              <a:rPr lang="ja-JP" altLang="en-US" sz="2000" dirty="0"/>
              <a:t>メッセージに重複したメッセージが来た場合は</a:t>
            </a:r>
            <a:r>
              <a:rPr lang="en-US" altLang="ja-JP" sz="2000" dirty="0"/>
              <a:t>?</a:t>
            </a:r>
          </a:p>
          <a:p>
            <a:pPr marL="984250" lvl="1" indent="-527050"/>
            <a:r>
              <a:rPr lang="ja-JP" altLang="en-US" sz="2000" dirty="0"/>
              <a:t>→　対策していない。おそらくレアケースなので、最終結果を受け取った処理系で対応することを期待している</a:t>
            </a:r>
            <a:r>
              <a:rPr lang="en-US" altLang="ja-JP" sz="2000" dirty="0"/>
              <a:t>(</a:t>
            </a:r>
            <a:r>
              <a:rPr lang="ja-JP" altLang="en-US" sz="2000" dirty="0"/>
              <a:t>二通案内が届くことを容認するなど</a:t>
            </a:r>
            <a:r>
              <a:rPr lang="en-US" altLang="ja-JP" sz="2000" dirty="0"/>
              <a:t>)</a:t>
            </a:r>
            <a:r>
              <a:rPr lang="ja-JP" altLang="en-US" sz="2000" dirty="0"/>
              <a:t>。</a:t>
            </a:r>
          </a:p>
        </p:txBody>
      </p:sp>
    </p:spTree>
    <p:extLst>
      <p:ext uri="{BB962C8B-B14F-4D97-AF65-F5344CB8AC3E}">
        <p14:creationId xmlns:p14="http://schemas.microsoft.com/office/powerpoint/2010/main" val="17392559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69">
            <a:extLst>
              <a:ext uri="{FF2B5EF4-FFF2-40B4-BE49-F238E27FC236}">
                <a16:creationId xmlns:a16="http://schemas.microsoft.com/office/drawing/2014/main" id="{D363478F-CC4E-4D6F-9F9D-3E27A1F977EC}"/>
              </a:ext>
            </a:extLst>
          </p:cNvPr>
          <p:cNvGrpSpPr/>
          <p:nvPr/>
        </p:nvGrpSpPr>
        <p:grpSpPr>
          <a:xfrm>
            <a:off x="262038" y="1104419"/>
            <a:ext cx="1072750" cy="859842"/>
            <a:chOff x="537920" y="3353653"/>
            <a:chExt cx="1072750" cy="859842"/>
          </a:xfrm>
        </p:grpSpPr>
        <p:pic>
          <p:nvPicPr>
            <p:cNvPr id="5" name="Graphic 70">
              <a:extLst>
                <a:ext uri="{FF2B5EF4-FFF2-40B4-BE49-F238E27FC236}">
                  <a16:creationId xmlns:a16="http://schemas.microsoft.com/office/drawing/2014/main" id="{799C75A0-DA7C-403C-9EA0-EBE3DC82C5C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88545" y="3353653"/>
              <a:ext cx="571500" cy="571500"/>
            </a:xfrm>
            <a:prstGeom prst="rect">
              <a:avLst/>
            </a:prstGeom>
          </p:spPr>
        </p:pic>
        <p:sp>
          <p:nvSpPr>
            <p:cNvPr id="6" name="TextBox 71">
              <a:extLst>
                <a:ext uri="{FF2B5EF4-FFF2-40B4-BE49-F238E27FC236}">
                  <a16:creationId xmlns:a16="http://schemas.microsoft.com/office/drawing/2014/main" id="{FBD7C65C-0612-464E-B7F3-EA7EF74D059B}"/>
                </a:ext>
              </a:extLst>
            </p:cNvPr>
            <p:cNvSpPr txBox="1"/>
            <p:nvPr/>
          </p:nvSpPr>
          <p:spPr>
            <a:xfrm>
              <a:off x="537920" y="3951885"/>
              <a:ext cx="1072750" cy="261610"/>
            </a:xfrm>
            <a:prstGeom prst="rect">
              <a:avLst/>
            </a:prstGeom>
            <a:noFill/>
          </p:spPr>
          <p:txBody>
            <a:bodyPr wrap="square" rtlCol="0">
              <a:spAutoFit/>
            </a:bodyPr>
            <a:lstStyle/>
            <a:p>
              <a:pPr algn="ctr"/>
              <a:r>
                <a:rPr lang="en-US" sz="1100" dirty="0">
                  <a:solidFill>
                    <a:srgbClr val="232F3E"/>
                  </a:solidFill>
                </a:rPr>
                <a:t>Mobile client</a:t>
              </a:r>
            </a:p>
          </p:txBody>
        </p:sp>
      </p:grpSp>
      <p:pic>
        <p:nvPicPr>
          <p:cNvPr id="7" name="Graphic 3">
            <a:extLst>
              <a:ext uri="{FF2B5EF4-FFF2-40B4-BE49-F238E27FC236}">
                <a16:creationId xmlns:a16="http://schemas.microsoft.com/office/drawing/2014/main" id="{A103A305-92B3-44CE-9B33-2EC04180A37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803624" y="999917"/>
            <a:ext cx="762000" cy="1092200"/>
          </a:xfrm>
          <a:prstGeom prst="rect">
            <a:avLst/>
          </a:prstGeom>
        </p:spPr>
      </p:pic>
      <p:pic>
        <p:nvPicPr>
          <p:cNvPr id="8" name="Graphic 59">
            <a:extLst>
              <a:ext uri="{FF2B5EF4-FFF2-40B4-BE49-F238E27FC236}">
                <a16:creationId xmlns:a16="http://schemas.microsoft.com/office/drawing/2014/main" id="{B6D1220D-C3EE-49F3-AF41-5FDBA3FA42F0}"/>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825437" y="999917"/>
            <a:ext cx="762000" cy="952500"/>
          </a:xfrm>
          <a:prstGeom prst="rect">
            <a:avLst/>
          </a:prstGeom>
        </p:spPr>
      </p:pic>
      <p:pic>
        <p:nvPicPr>
          <p:cNvPr id="9" name="Graphic 7">
            <a:extLst>
              <a:ext uri="{FF2B5EF4-FFF2-40B4-BE49-F238E27FC236}">
                <a16:creationId xmlns:a16="http://schemas.microsoft.com/office/drawing/2014/main" id="{55846175-EDDC-4002-BD19-7EDD0231849D}"/>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6847250" y="999917"/>
            <a:ext cx="762000" cy="952500"/>
          </a:xfrm>
          <a:prstGeom prst="rect">
            <a:avLst/>
          </a:prstGeom>
        </p:spPr>
      </p:pic>
      <p:pic>
        <p:nvPicPr>
          <p:cNvPr id="11" name="Graphic 59">
            <a:extLst>
              <a:ext uri="{FF2B5EF4-FFF2-40B4-BE49-F238E27FC236}">
                <a16:creationId xmlns:a16="http://schemas.microsoft.com/office/drawing/2014/main" id="{B4DD1B2E-2E1D-4D1E-A72E-CC176DF994AB}"/>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825437" y="2536634"/>
            <a:ext cx="762000" cy="952500"/>
          </a:xfrm>
          <a:prstGeom prst="rect">
            <a:avLst/>
          </a:prstGeom>
        </p:spPr>
      </p:pic>
      <p:pic>
        <p:nvPicPr>
          <p:cNvPr id="14" name="Graphic 2">
            <a:extLst>
              <a:ext uri="{FF2B5EF4-FFF2-40B4-BE49-F238E27FC236}">
                <a16:creationId xmlns:a16="http://schemas.microsoft.com/office/drawing/2014/main" id="{3CADE54C-9BBD-45D8-A6D0-19CD3E3C1244}"/>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2803624" y="2536634"/>
            <a:ext cx="762000" cy="1092200"/>
          </a:xfrm>
          <a:prstGeom prst="rect">
            <a:avLst/>
          </a:prstGeom>
        </p:spPr>
      </p:pic>
      <p:pic>
        <p:nvPicPr>
          <p:cNvPr id="18" name="Graphic 59">
            <a:extLst>
              <a:ext uri="{FF2B5EF4-FFF2-40B4-BE49-F238E27FC236}">
                <a16:creationId xmlns:a16="http://schemas.microsoft.com/office/drawing/2014/main" id="{5E5B22F8-B044-4392-838C-DB5098A844B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825437" y="4096838"/>
            <a:ext cx="762000" cy="952500"/>
          </a:xfrm>
          <a:prstGeom prst="rect">
            <a:avLst/>
          </a:prstGeom>
        </p:spPr>
      </p:pic>
      <p:pic>
        <p:nvPicPr>
          <p:cNvPr id="19" name="Graphic 2">
            <a:extLst>
              <a:ext uri="{FF2B5EF4-FFF2-40B4-BE49-F238E27FC236}">
                <a16:creationId xmlns:a16="http://schemas.microsoft.com/office/drawing/2014/main" id="{B2D5FC1A-1D96-426F-B4E3-4C42DB443A36}"/>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2831493" y="4073351"/>
            <a:ext cx="762000" cy="1092200"/>
          </a:xfrm>
          <a:prstGeom prst="rect">
            <a:avLst/>
          </a:prstGeom>
        </p:spPr>
      </p:pic>
      <p:cxnSp>
        <p:nvCxnSpPr>
          <p:cNvPr id="25" name="Straight Arrow Connector 42">
            <a:extLst>
              <a:ext uri="{FF2B5EF4-FFF2-40B4-BE49-F238E27FC236}">
                <a16:creationId xmlns:a16="http://schemas.microsoft.com/office/drawing/2014/main" id="{2243A0E8-854A-4B47-838A-A7EB923BC4F1}"/>
              </a:ext>
            </a:extLst>
          </p:cNvPr>
          <p:cNvCxnSpPr>
            <a:cxnSpLocks/>
          </p:cNvCxnSpPr>
          <p:nvPr/>
        </p:nvCxnSpPr>
        <p:spPr>
          <a:xfrm>
            <a:off x="1084163" y="1393527"/>
            <a:ext cx="1719461" cy="0"/>
          </a:xfrm>
          <a:prstGeom prst="straightConnector1">
            <a:avLst/>
          </a:prstGeom>
          <a:ln w="12700">
            <a:solidFill>
              <a:srgbClr val="545B6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27" name="Straight Arrow Connector 42">
            <a:extLst>
              <a:ext uri="{FF2B5EF4-FFF2-40B4-BE49-F238E27FC236}">
                <a16:creationId xmlns:a16="http://schemas.microsoft.com/office/drawing/2014/main" id="{931111E7-3A90-4FCC-AF53-7CEBF1F973C4}"/>
              </a:ext>
            </a:extLst>
          </p:cNvPr>
          <p:cNvCxnSpPr>
            <a:cxnSpLocks/>
          </p:cNvCxnSpPr>
          <p:nvPr/>
        </p:nvCxnSpPr>
        <p:spPr>
          <a:xfrm>
            <a:off x="3565624" y="1398926"/>
            <a:ext cx="1259813" cy="0"/>
          </a:xfrm>
          <a:prstGeom prst="straightConnector1">
            <a:avLst/>
          </a:prstGeom>
          <a:ln w="12700">
            <a:solidFill>
              <a:srgbClr val="545B6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28" name="Straight Arrow Connector 42">
            <a:extLst>
              <a:ext uri="{FF2B5EF4-FFF2-40B4-BE49-F238E27FC236}">
                <a16:creationId xmlns:a16="http://schemas.microsoft.com/office/drawing/2014/main" id="{E651CB5D-94A7-49DF-A8FC-18147D536FF8}"/>
              </a:ext>
            </a:extLst>
          </p:cNvPr>
          <p:cNvCxnSpPr>
            <a:cxnSpLocks/>
          </p:cNvCxnSpPr>
          <p:nvPr/>
        </p:nvCxnSpPr>
        <p:spPr>
          <a:xfrm>
            <a:off x="5587437" y="1382661"/>
            <a:ext cx="1259813" cy="0"/>
          </a:xfrm>
          <a:prstGeom prst="straightConnector1">
            <a:avLst/>
          </a:prstGeom>
          <a:ln w="12700">
            <a:solidFill>
              <a:srgbClr val="545B6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32" name="Straight Arrow Connector 42">
            <a:extLst>
              <a:ext uri="{FF2B5EF4-FFF2-40B4-BE49-F238E27FC236}">
                <a16:creationId xmlns:a16="http://schemas.microsoft.com/office/drawing/2014/main" id="{939C3442-E717-4841-BC2D-A1A2E82692E8}"/>
              </a:ext>
            </a:extLst>
          </p:cNvPr>
          <p:cNvCxnSpPr>
            <a:cxnSpLocks/>
          </p:cNvCxnSpPr>
          <p:nvPr/>
        </p:nvCxnSpPr>
        <p:spPr>
          <a:xfrm>
            <a:off x="3565623" y="2909863"/>
            <a:ext cx="1259813" cy="0"/>
          </a:xfrm>
          <a:prstGeom prst="straightConnector1">
            <a:avLst/>
          </a:prstGeom>
          <a:ln w="12700">
            <a:solidFill>
              <a:srgbClr val="545B6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33" name="Straight Arrow Connector 42">
            <a:extLst>
              <a:ext uri="{FF2B5EF4-FFF2-40B4-BE49-F238E27FC236}">
                <a16:creationId xmlns:a16="http://schemas.microsoft.com/office/drawing/2014/main" id="{5F86128A-048D-427A-BC7C-2AB24586B4CD}"/>
              </a:ext>
            </a:extLst>
          </p:cNvPr>
          <p:cNvCxnSpPr>
            <a:cxnSpLocks/>
          </p:cNvCxnSpPr>
          <p:nvPr/>
        </p:nvCxnSpPr>
        <p:spPr>
          <a:xfrm flipV="1">
            <a:off x="5587436" y="3012883"/>
            <a:ext cx="3199513" cy="26026"/>
          </a:xfrm>
          <a:prstGeom prst="straightConnector1">
            <a:avLst/>
          </a:prstGeom>
          <a:ln w="12700">
            <a:solidFill>
              <a:srgbClr val="545B6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34" name="Elbow Connector 122">
            <a:extLst>
              <a:ext uri="{FF2B5EF4-FFF2-40B4-BE49-F238E27FC236}">
                <a16:creationId xmlns:a16="http://schemas.microsoft.com/office/drawing/2014/main" id="{5825D826-5256-45E0-BC1D-BE38ECF92471}"/>
              </a:ext>
            </a:extLst>
          </p:cNvPr>
          <p:cNvCxnSpPr>
            <a:cxnSpLocks/>
          </p:cNvCxnSpPr>
          <p:nvPr/>
        </p:nvCxnSpPr>
        <p:spPr>
          <a:xfrm flipV="1">
            <a:off x="5587436" y="1986416"/>
            <a:ext cx="1640814" cy="798233"/>
          </a:xfrm>
          <a:prstGeom prst="bentConnector3">
            <a:avLst>
              <a:gd name="adj1" fmla="val 99890"/>
            </a:avLst>
          </a:prstGeom>
          <a:ln w="12700">
            <a:solidFill>
              <a:srgbClr val="545B64"/>
            </a:solidFill>
            <a:headEnd type="arrow" w="med" len="sm"/>
            <a:tailEnd type="none" w="med" len="sm"/>
          </a:ln>
        </p:spPr>
        <p:style>
          <a:lnRef idx="1">
            <a:schemeClr val="accent1"/>
          </a:lnRef>
          <a:fillRef idx="0">
            <a:schemeClr val="accent1"/>
          </a:fillRef>
          <a:effectRef idx="0">
            <a:schemeClr val="accent1"/>
          </a:effectRef>
          <a:fontRef idx="minor">
            <a:schemeClr val="tx1"/>
          </a:fontRef>
        </p:style>
      </p:cxnSp>
      <p:cxnSp>
        <p:nvCxnSpPr>
          <p:cNvPr id="41" name="Straight Arrow Connector 42">
            <a:extLst>
              <a:ext uri="{FF2B5EF4-FFF2-40B4-BE49-F238E27FC236}">
                <a16:creationId xmlns:a16="http://schemas.microsoft.com/office/drawing/2014/main" id="{6132CFB3-7135-4A3C-B606-77143EFA5503}"/>
              </a:ext>
            </a:extLst>
          </p:cNvPr>
          <p:cNvCxnSpPr>
            <a:cxnSpLocks/>
          </p:cNvCxnSpPr>
          <p:nvPr/>
        </p:nvCxnSpPr>
        <p:spPr>
          <a:xfrm>
            <a:off x="3583399" y="4446926"/>
            <a:ext cx="1259813" cy="0"/>
          </a:xfrm>
          <a:prstGeom prst="straightConnector1">
            <a:avLst/>
          </a:prstGeom>
          <a:ln w="12700">
            <a:solidFill>
              <a:srgbClr val="545B6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45" name="Straight Arrow Connector 42">
            <a:extLst>
              <a:ext uri="{FF2B5EF4-FFF2-40B4-BE49-F238E27FC236}">
                <a16:creationId xmlns:a16="http://schemas.microsoft.com/office/drawing/2014/main" id="{7851DAA9-3BB9-41FE-927D-B98B8CF6E9C8}"/>
              </a:ext>
            </a:extLst>
          </p:cNvPr>
          <p:cNvCxnSpPr>
            <a:cxnSpLocks/>
          </p:cNvCxnSpPr>
          <p:nvPr/>
        </p:nvCxnSpPr>
        <p:spPr>
          <a:xfrm>
            <a:off x="5587437" y="4448126"/>
            <a:ext cx="1259813" cy="0"/>
          </a:xfrm>
          <a:prstGeom prst="straightConnector1">
            <a:avLst/>
          </a:prstGeom>
          <a:ln w="12700">
            <a:solidFill>
              <a:srgbClr val="545B6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sp>
        <p:nvSpPr>
          <p:cNvPr id="62" name="Rectangle 8">
            <a:extLst>
              <a:ext uri="{FF2B5EF4-FFF2-40B4-BE49-F238E27FC236}">
                <a16:creationId xmlns:a16="http://schemas.microsoft.com/office/drawing/2014/main" id="{8E53AAF9-6AA5-40EF-B3B1-4F7447E70AC9}"/>
              </a:ext>
            </a:extLst>
          </p:cNvPr>
          <p:cNvSpPr/>
          <p:nvPr/>
        </p:nvSpPr>
        <p:spPr>
          <a:xfrm>
            <a:off x="2594601" y="678819"/>
            <a:ext cx="5251822" cy="1387964"/>
          </a:xfrm>
          <a:prstGeom prst="rect">
            <a:avLst/>
          </a:prstGeom>
          <a:noFill/>
          <a:ln w="12700">
            <a:solidFill>
              <a:srgbClr val="879196"/>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sz="1000" dirty="0">
              <a:solidFill>
                <a:srgbClr val="879196"/>
              </a:solidFill>
            </a:endParaRPr>
          </a:p>
        </p:txBody>
      </p:sp>
      <p:sp>
        <p:nvSpPr>
          <p:cNvPr id="63" name="Rectangle 8">
            <a:extLst>
              <a:ext uri="{FF2B5EF4-FFF2-40B4-BE49-F238E27FC236}">
                <a16:creationId xmlns:a16="http://schemas.microsoft.com/office/drawing/2014/main" id="{4BF42E0B-AF37-4252-8364-5E0A876F4218}"/>
              </a:ext>
            </a:extLst>
          </p:cNvPr>
          <p:cNvSpPr/>
          <p:nvPr/>
        </p:nvSpPr>
        <p:spPr>
          <a:xfrm>
            <a:off x="2580526" y="2233277"/>
            <a:ext cx="7268868" cy="1387964"/>
          </a:xfrm>
          <a:prstGeom prst="rect">
            <a:avLst/>
          </a:prstGeom>
          <a:noFill/>
          <a:ln w="12700">
            <a:solidFill>
              <a:srgbClr val="879196"/>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sz="1000" dirty="0">
              <a:solidFill>
                <a:srgbClr val="879196"/>
              </a:solidFill>
            </a:endParaRPr>
          </a:p>
        </p:txBody>
      </p:sp>
      <p:sp>
        <p:nvSpPr>
          <p:cNvPr id="44" name="Rectangle 8">
            <a:extLst>
              <a:ext uri="{FF2B5EF4-FFF2-40B4-BE49-F238E27FC236}">
                <a16:creationId xmlns:a16="http://schemas.microsoft.com/office/drawing/2014/main" id="{4030B42E-FF70-49B4-B901-1EAA4EFF6451}"/>
              </a:ext>
            </a:extLst>
          </p:cNvPr>
          <p:cNvSpPr/>
          <p:nvPr/>
        </p:nvSpPr>
        <p:spPr>
          <a:xfrm>
            <a:off x="2580526" y="3798550"/>
            <a:ext cx="8636114" cy="1387964"/>
          </a:xfrm>
          <a:prstGeom prst="rect">
            <a:avLst/>
          </a:prstGeom>
          <a:noFill/>
          <a:ln w="12700">
            <a:solidFill>
              <a:srgbClr val="879196"/>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sz="1000" dirty="0">
              <a:solidFill>
                <a:srgbClr val="879196"/>
              </a:solidFill>
            </a:endParaRPr>
          </a:p>
        </p:txBody>
      </p:sp>
      <p:sp>
        <p:nvSpPr>
          <p:cNvPr id="43" name="テキスト ボックス 42">
            <a:extLst>
              <a:ext uri="{FF2B5EF4-FFF2-40B4-BE49-F238E27FC236}">
                <a16:creationId xmlns:a16="http://schemas.microsoft.com/office/drawing/2014/main" id="{3C685B31-F421-48E4-B900-80158D7FBD46}"/>
              </a:ext>
            </a:extLst>
          </p:cNvPr>
          <p:cNvSpPr txBox="1"/>
          <p:nvPr/>
        </p:nvSpPr>
        <p:spPr>
          <a:xfrm>
            <a:off x="3699366" y="691301"/>
            <a:ext cx="646331" cy="369332"/>
          </a:xfrm>
          <a:prstGeom prst="rect">
            <a:avLst/>
          </a:prstGeom>
          <a:noFill/>
          <a:ln w="3175">
            <a:solidFill>
              <a:schemeClr val="bg1">
                <a:lumMod val="50000"/>
              </a:schemeClr>
            </a:solidFill>
          </a:ln>
        </p:spPr>
        <p:txBody>
          <a:bodyPr wrap="none" rtlCol="0">
            <a:spAutoFit/>
          </a:bodyPr>
          <a:lstStyle/>
          <a:p>
            <a:r>
              <a:rPr lang="ja-JP" altLang="en-US" dirty="0">
                <a:solidFill>
                  <a:schemeClr val="bg1">
                    <a:lumMod val="50000"/>
                  </a:schemeClr>
                </a:solidFill>
              </a:rPr>
              <a:t>受取</a:t>
            </a:r>
            <a:endParaRPr kumimoji="1" lang="ja-JP" altLang="en-US" dirty="0">
              <a:solidFill>
                <a:schemeClr val="bg1">
                  <a:lumMod val="50000"/>
                </a:schemeClr>
              </a:solidFill>
            </a:endParaRPr>
          </a:p>
        </p:txBody>
      </p:sp>
      <p:sp>
        <p:nvSpPr>
          <p:cNvPr id="52" name="テキスト ボックス 51">
            <a:extLst>
              <a:ext uri="{FF2B5EF4-FFF2-40B4-BE49-F238E27FC236}">
                <a16:creationId xmlns:a16="http://schemas.microsoft.com/office/drawing/2014/main" id="{DD8AAC87-AC1A-483B-B31C-3956F6162339}"/>
              </a:ext>
            </a:extLst>
          </p:cNvPr>
          <p:cNvSpPr txBox="1"/>
          <p:nvPr/>
        </p:nvSpPr>
        <p:spPr>
          <a:xfrm>
            <a:off x="3688867" y="2233277"/>
            <a:ext cx="1107996" cy="369332"/>
          </a:xfrm>
          <a:prstGeom prst="rect">
            <a:avLst/>
          </a:prstGeom>
          <a:noFill/>
          <a:ln w="3175">
            <a:solidFill>
              <a:schemeClr val="bg1">
                <a:lumMod val="50000"/>
              </a:schemeClr>
            </a:solidFill>
          </a:ln>
        </p:spPr>
        <p:txBody>
          <a:bodyPr wrap="none" rtlCol="0">
            <a:spAutoFit/>
          </a:bodyPr>
          <a:lstStyle/>
          <a:p>
            <a:r>
              <a:rPr kumimoji="1" lang="ja-JP" altLang="en-US" dirty="0">
                <a:solidFill>
                  <a:schemeClr val="bg1">
                    <a:lumMod val="50000"/>
                  </a:schemeClr>
                </a:solidFill>
              </a:rPr>
              <a:t>一時保管</a:t>
            </a:r>
          </a:p>
        </p:txBody>
      </p:sp>
      <p:sp>
        <p:nvSpPr>
          <p:cNvPr id="53" name="テキスト ボックス 52">
            <a:extLst>
              <a:ext uri="{FF2B5EF4-FFF2-40B4-BE49-F238E27FC236}">
                <a16:creationId xmlns:a16="http://schemas.microsoft.com/office/drawing/2014/main" id="{AC2905B4-AF5A-4409-AEB9-F61B899FB6D8}"/>
              </a:ext>
            </a:extLst>
          </p:cNvPr>
          <p:cNvSpPr txBox="1"/>
          <p:nvPr/>
        </p:nvSpPr>
        <p:spPr>
          <a:xfrm>
            <a:off x="3699366" y="3864743"/>
            <a:ext cx="646331" cy="369332"/>
          </a:xfrm>
          <a:prstGeom prst="rect">
            <a:avLst/>
          </a:prstGeom>
          <a:noFill/>
          <a:ln w="3175">
            <a:solidFill>
              <a:schemeClr val="tx1"/>
            </a:solidFill>
          </a:ln>
        </p:spPr>
        <p:txBody>
          <a:bodyPr wrap="none" rtlCol="0">
            <a:spAutoFit/>
          </a:bodyPr>
          <a:lstStyle/>
          <a:p>
            <a:r>
              <a:rPr lang="ja-JP" altLang="en-US" dirty="0"/>
              <a:t>振分</a:t>
            </a:r>
            <a:endParaRPr kumimoji="1" lang="ja-JP" altLang="en-US" dirty="0"/>
          </a:p>
        </p:txBody>
      </p:sp>
      <p:sp>
        <p:nvSpPr>
          <p:cNvPr id="55" name="テキスト ボックス 54">
            <a:extLst>
              <a:ext uri="{FF2B5EF4-FFF2-40B4-BE49-F238E27FC236}">
                <a16:creationId xmlns:a16="http://schemas.microsoft.com/office/drawing/2014/main" id="{EFDEAFC8-10EC-4F6F-BD1E-CF56E576F128}"/>
              </a:ext>
            </a:extLst>
          </p:cNvPr>
          <p:cNvSpPr txBox="1"/>
          <p:nvPr/>
        </p:nvSpPr>
        <p:spPr>
          <a:xfrm>
            <a:off x="8913998" y="2314804"/>
            <a:ext cx="723275" cy="307777"/>
          </a:xfrm>
          <a:prstGeom prst="rect">
            <a:avLst/>
          </a:prstGeom>
          <a:noFill/>
        </p:spPr>
        <p:txBody>
          <a:bodyPr wrap="none" rtlCol="0">
            <a:spAutoFit/>
          </a:bodyPr>
          <a:lstStyle/>
          <a:p>
            <a:r>
              <a:rPr lang="ja-JP" altLang="en-US" sz="1400" dirty="0"/>
              <a:t>作業用</a:t>
            </a:r>
            <a:endParaRPr kumimoji="1" lang="ja-JP" altLang="en-US" sz="1400" dirty="0"/>
          </a:p>
        </p:txBody>
      </p:sp>
      <p:sp>
        <p:nvSpPr>
          <p:cNvPr id="2" name="正方形/長方形 1">
            <a:extLst>
              <a:ext uri="{FF2B5EF4-FFF2-40B4-BE49-F238E27FC236}">
                <a16:creationId xmlns:a16="http://schemas.microsoft.com/office/drawing/2014/main" id="{2BF33943-BDBD-434D-A179-B90754A28495}"/>
              </a:ext>
            </a:extLst>
          </p:cNvPr>
          <p:cNvSpPr/>
          <p:nvPr/>
        </p:nvSpPr>
        <p:spPr>
          <a:xfrm>
            <a:off x="2066472" y="3400487"/>
            <a:ext cx="9401628" cy="2116775"/>
          </a:xfrm>
          <a:prstGeom prst="rect">
            <a:avLst/>
          </a:prstGeom>
          <a:noFill/>
          <a:ln w="31750" cap="flat">
            <a:solidFill>
              <a:schemeClr val="accent2"/>
            </a:solidFill>
            <a:miter lim="800000"/>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sp>
        <p:nvSpPr>
          <p:cNvPr id="47" name="正方形/長方形 46">
            <a:extLst>
              <a:ext uri="{FF2B5EF4-FFF2-40B4-BE49-F238E27FC236}">
                <a16:creationId xmlns:a16="http://schemas.microsoft.com/office/drawing/2014/main" id="{E964FA2F-5D57-4AD4-9771-7567BEBD6190}"/>
              </a:ext>
            </a:extLst>
          </p:cNvPr>
          <p:cNvSpPr/>
          <p:nvPr/>
        </p:nvSpPr>
        <p:spPr>
          <a:xfrm>
            <a:off x="7519279" y="1814585"/>
            <a:ext cx="3948821" cy="1590191"/>
          </a:xfrm>
          <a:prstGeom prst="rect">
            <a:avLst/>
          </a:prstGeom>
          <a:noFill/>
          <a:ln w="31750" cap="flat">
            <a:solidFill>
              <a:schemeClr val="accent2"/>
            </a:solidFill>
            <a:miter lim="800000"/>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cxnSp>
        <p:nvCxnSpPr>
          <p:cNvPr id="48" name="直線コネクタ 47">
            <a:extLst>
              <a:ext uri="{FF2B5EF4-FFF2-40B4-BE49-F238E27FC236}">
                <a16:creationId xmlns:a16="http://schemas.microsoft.com/office/drawing/2014/main" id="{7D383745-D4DB-456F-8F98-557B556909C0}"/>
              </a:ext>
            </a:extLst>
          </p:cNvPr>
          <p:cNvCxnSpPr/>
          <p:nvPr/>
        </p:nvCxnSpPr>
        <p:spPr>
          <a:xfrm>
            <a:off x="7504250" y="3409196"/>
            <a:ext cx="3948821"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pic>
        <p:nvPicPr>
          <p:cNvPr id="13" name="Graphic 2">
            <a:extLst>
              <a:ext uri="{FF2B5EF4-FFF2-40B4-BE49-F238E27FC236}">
                <a16:creationId xmlns:a16="http://schemas.microsoft.com/office/drawing/2014/main" id="{57EE68FC-B160-4D96-9BC7-488ABB7FDDF9}"/>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8869061" y="2536633"/>
            <a:ext cx="762000" cy="952500"/>
          </a:xfrm>
          <a:prstGeom prst="rect">
            <a:avLst/>
          </a:prstGeom>
        </p:spPr>
      </p:pic>
      <p:sp>
        <p:nvSpPr>
          <p:cNvPr id="46" name="テキスト ボックス 45">
            <a:extLst>
              <a:ext uri="{FF2B5EF4-FFF2-40B4-BE49-F238E27FC236}">
                <a16:creationId xmlns:a16="http://schemas.microsoft.com/office/drawing/2014/main" id="{FCE62398-2697-4C99-B734-B5EDD61D3255}"/>
              </a:ext>
            </a:extLst>
          </p:cNvPr>
          <p:cNvSpPr txBox="1"/>
          <p:nvPr/>
        </p:nvSpPr>
        <p:spPr>
          <a:xfrm>
            <a:off x="8650766" y="227347"/>
            <a:ext cx="3449260" cy="954107"/>
          </a:xfrm>
          <a:prstGeom prst="rect">
            <a:avLst/>
          </a:prstGeom>
          <a:noFill/>
        </p:spPr>
        <p:txBody>
          <a:bodyPr wrap="square" rtlCol="0">
            <a:spAutoFit/>
          </a:bodyPr>
          <a:lstStyle/>
          <a:p>
            <a:r>
              <a:rPr kumimoji="1" lang="ja-JP" altLang="en-US" sz="2800" dirty="0"/>
              <a:t>サービス関連図</a:t>
            </a:r>
          </a:p>
          <a:p>
            <a:r>
              <a:rPr kumimoji="1" lang="ja-JP" altLang="en-US" sz="2800" dirty="0"/>
              <a:t> </a:t>
            </a:r>
            <a:r>
              <a:rPr kumimoji="1" lang="en-US" altLang="ja-JP" sz="2800" dirty="0"/>
              <a:t>(</a:t>
            </a:r>
            <a:r>
              <a:rPr kumimoji="1" lang="ja-JP" altLang="en-US" sz="2800" dirty="0"/>
              <a:t>振分</a:t>
            </a:r>
            <a:r>
              <a:rPr kumimoji="1" lang="en-US" altLang="ja-JP" sz="2800" dirty="0"/>
              <a:t>)</a:t>
            </a:r>
            <a:endParaRPr kumimoji="1" lang="ja-JP" altLang="en-US" sz="2800" dirty="0"/>
          </a:p>
        </p:txBody>
      </p:sp>
      <p:pic>
        <p:nvPicPr>
          <p:cNvPr id="49" name="Graphic 2">
            <a:extLst>
              <a:ext uri="{FF2B5EF4-FFF2-40B4-BE49-F238E27FC236}">
                <a16:creationId xmlns:a16="http://schemas.microsoft.com/office/drawing/2014/main" id="{21516483-0BA5-4919-8EAB-6D50C7180231}"/>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10259120" y="4049409"/>
            <a:ext cx="762000" cy="952500"/>
          </a:xfrm>
          <a:prstGeom prst="rect">
            <a:avLst/>
          </a:prstGeom>
        </p:spPr>
      </p:pic>
      <p:pic>
        <p:nvPicPr>
          <p:cNvPr id="51" name="Graphic 2">
            <a:extLst>
              <a:ext uri="{FF2B5EF4-FFF2-40B4-BE49-F238E27FC236}">
                <a16:creationId xmlns:a16="http://schemas.microsoft.com/office/drawing/2014/main" id="{4CBF0BBD-F61A-493E-A1B0-2133E6928FCB}"/>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6847250" y="4073351"/>
            <a:ext cx="762000" cy="952500"/>
          </a:xfrm>
          <a:prstGeom prst="rect">
            <a:avLst/>
          </a:prstGeom>
        </p:spPr>
      </p:pic>
      <p:pic>
        <p:nvPicPr>
          <p:cNvPr id="59" name="Graphic 26">
            <a:extLst>
              <a:ext uri="{FF2B5EF4-FFF2-40B4-BE49-F238E27FC236}">
                <a16:creationId xmlns:a16="http://schemas.microsoft.com/office/drawing/2014/main" id="{3C93126E-91BC-4DE1-8680-74046C26F5F2}"/>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10259120" y="5516916"/>
            <a:ext cx="762000" cy="1092200"/>
          </a:xfrm>
          <a:prstGeom prst="rect">
            <a:avLst/>
          </a:prstGeom>
        </p:spPr>
      </p:pic>
      <p:pic>
        <p:nvPicPr>
          <p:cNvPr id="60" name="Graphic 2">
            <a:extLst>
              <a:ext uri="{FF2B5EF4-FFF2-40B4-BE49-F238E27FC236}">
                <a16:creationId xmlns:a16="http://schemas.microsoft.com/office/drawing/2014/main" id="{100CDB26-A275-491F-91A0-9C5B88787859}"/>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8869061" y="5516916"/>
            <a:ext cx="762000" cy="952500"/>
          </a:xfrm>
          <a:prstGeom prst="rect">
            <a:avLst/>
          </a:prstGeom>
        </p:spPr>
      </p:pic>
      <p:cxnSp>
        <p:nvCxnSpPr>
          <p:cNvPr id="61" name="Elbow Connector 122">
            <a:extLst>
              <a:ext uri="{FF2B5EF4-FFF2-40B4-BE49-F238E27FC236}">
                <a16:creationId xmlns:a16="http://schemas.microsoft.com/office/drawing/2014/main" id="{5ABF4B67-0D90-46F2-B6A4-A9D634E0DB8E}"/>
              </a:ext>
            </a:extLst>
          </p:cNvPr>
          <p:cNvCxnSpPr>
            <a:cxnSpLocks/>
          </p:cNvCxnSpPr>
          <p:nvPr/>
        </p:nvCxnSpPr>
        <p:spPr>
          <a:xfrm flipV="1">
            <a:off x="7609247" y="3514385"/>
            <a:ext cx="1640814" cy="719690"/>
          </a:xfrm>
          <a:prstGeom prst="bentConnector3">
            <a:avLst>
              <a:gd name="adj1" fmla="val 99890"/>
            </a:avLst>
          </a:prstGeom>
          <a:ln w="12700">
            <a:solidFill>
              <a:srgbClr val="545B64"/>
            </a:solidFill>
            <a:headEnd type="arrow" w="med" len="sm"/>
            <a:tailEnd type="none" w="med" len="sm"/>
          </a:ln>
        </p:spPr>
        <p:style>
          <a:lnRef idx="1">
            <a:schemeClr val="accent1"/>
          </a:lnRef>
          <a:fillRef idx="0">
            <a:schemeClr val="accent1"/>
          </a:fillRef>
          <a:effectRef idx="0">
            <a:schemeClr val="accent1"/>
          </a:effectRef>
          <a:fontRef idx="minor">
            <a:schemeClr val="tx1"/>
          </a:fontRef>
        </p:style>
      </p:cxnSp>
      <p:cxnSp>
        <p:nvCxnSpPr>
          <p:cNvPr id="64" name="Straight Arrow Connector 42">
            <a:extLst>
              <a:ext uri="{FF2B5EF4-FFF2-40B4-BE49-F238E27FC236}">
                <a16:creationId xmlns:a16="http://schemas.microsoft.com/office/drawing/2014/main" id="{E30B5320-A56F-435D-A39F-64939618EDA9}"/>
              </a:ext>
            </a:extLst>
          </p:cNvPr>
          <p:cNvCxnSpPr>
            <a:cxnSpLocks/>
          </p:cNvCxnSpPr>
          <p:nvPr/>
        </p:nvCxnSpPr>
        <p:spPr>
          <a:xfrm flipV="1">
            <a:off x="7650304" y="4455987"/>
            <a:ext cx="2514896" cy="1766"/>
          </a:xfrm>
          <a:prstGeom prst="straightConnector1">
            <a:avLst/>
          </a:prstGeom>
          <a:ln w="12700">
            <a:solidFill>
              <a:srgbClr val="545B6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sp>
        <p:nvSpPr>
          <p:cNvPr id="65" name="Rectangle 8">
            <a:extLst>
              <a:ext uri="{FF2B5EF4-FFF2-40B4-BE49-F238E27FC236}">
                <a16:creationId xmlns:a16="http://schemas.microsoft.com/office/drawing/2014/main" id="{7988EBDD-CFFB-4AEB-AC9F-E3ABA0807A60}"/>
              </a:ext>
            </a:extLst>
          </p:cNvPr>
          <p:cNvSpPr/>
          <p:nvPr/>
        </p:nvSpPr>
        <p:spPr>
          <a:xfrm>
            <a:off x="6596385" y="3994469"/>
            <a:ext cx="5095439" cy="2707773"/>
          </a:xfrm>
          <a:prstGeom prst="rect">
            <a:avLst/>
          </a:prstGeom>
          <a:noFill/>
          <a:ln w="12700">
            <a:solidFill>
              <a:srgbClr val="879196"/>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sz="1000" dirty="0">
              <a:solidFill>
                <a:srgbClr val="879196"/>
              </a:solidFill>
            </a:endParaRPr>
          </a:p>
        </p:txBody>
      </p:sp>
      <p:sp>
        <p:nvSpPr>
          <p:cNvPr id="66" name="テキスト ボックス 65">
            <a:extLst>
              <a:ext uri="{FF2B5EF4-FFF2-40B4-BE49-F238E27FC236}">
                <a16:creationId xmlns:a16="http://schemas.microsoft.com/office/drawing/2014/main" id="{6D81B2FC-594F-47F3-BA85-71F741CEAEF4}"/>
              </a:ext>
            </a:extLst>
          </p:cNvPr>
          <p:cNvSpPr txBox="1"/>
          <p:nvPr/>
        </p:nvSpPr>
        <p:spPr>
          <a:xfrm>
            <a:off x="5488389" y="6332910"/>
            <a:ext cx="1107996" cy="369332"/>
          </a:xfrm>
          <a:prstGeom prst="rect">
            <a:avLst/>
          </a:prstGeom>
          <a:noFill/>
          <a:ln w="3175">
            <a:solidFill>
              <a:schemeClr val="bg1">
                <a:lumMod val="50000"/>
              </a:schemeClr>
            </a:solidFill>
          </a:ln>
        </p:spPr>
        <p:txBody>
          <a:bodyPr wrap="none" rtlCol="0">
            <a:spAutoFit/>
          </a:bodyPr>
          <a:lstStyle/>
          <a:p>
            <a:r>
              <a:rPr lang="ja-JP" altLang="en-US" dirty="0">
                <a:solidFill>
                  <a:schemeClr val="bg1">
                    <a:lumMod val="50000"/>
                  </a:schemeClr>
                </a:solidFill>
              </a:rPr>
              <a:t>一覧取得</a:t>
            </a:r>
            <a:endParaRPr kumimoji="1" lang="ja-JP" altLang="en-US" dirty="0">
              <a:solidFill>
                <a:schemeClr val="bg1">
                  <a:lumMod val="50000"/>
                </a:schemeClr>
              </a:solidFill>
            </a:endParaRPr>
          </a:p>
        </p:txBody>
      </p:sp>
      <p:sp>
        <p:nvSpPr>
          <p:cNvPr id="67" name="テキスト ボックス 66">
            <a:extLst>
              <a:ext uri="{FF2B5EF4-FFF2-40B4-BE49-F238E27FC236}">
                <a16:creationId xmlns:a16="http://schemas.microsoft.com/office/drawing/2014/main" id="{13678B2E-D291-4D94-9C81-1C465A5CE9C4}"/>
              </a:ext>
            </a:extLst>
          </p:cNvPr>
          <p:cNvSpPr txBox="1"/>
          <p:nvPr/>
        </p:nvSpPr>
        <p:spPr>
          <a:xfrm>
            <a:off x="10952763" y="4139149"/>
            <a:ext cx="723275" cy="307777"/>
          </a:xfrm>
          <a:prstGeom prst="rect">
            <a:avLst/>
          </a:prstGeom>
          <a:noFill/>
        </p:spPr>
        <p:txBody>
          <a:bodyPr wrap="none" rtlCol="0">
            <a:spAutoFit/>
          </a:bodyPr>
          <a:lstStyle/>
          <a:p>
            <a:r>
              <a:rPr lang="ja-JP" altLang="en-US" sz="1400" dirty="0"/>
              <a:t>格納用</a:t>
            </a:r>
            <a:endParaRPr kumimoji="1" lang="ja-JP" altLang="en-US" sz="1400" dirty="0"/>
          </a:p>
        </p:txBody>
      </p:sp>
      <p:sp>
        <p:nvSpPr>
          <p:cNvPr id="68" name="テキスト ボックス 67">
            <a:extLst>
              <a:ext uri="{FF2B5EF4-FFF2-40B4-BE49-F238E27FC236}">
                <a16:creationId xmlns:a16="http://schemas.microsoft.com/office/drawing/2014/main" id="{C540AB3F-AC18-4979-848E-D797E5C67E96}"/>
              </a:ext>
            </a:extLst>
          </p:cNvPr>
          <p:cNvSpPr txBox="1"/>
          <p:nvPr/>
        </p:nvSpPr>
        <p:spPr>
          <a:xfrm>
            <a:off x="8070072" y="5585708"/>
            <a:ext cx="902811" cy="523220"/>
          </a:xfrm>
          <a:prstGeom prst="rect">
            <a:avLst/>
          </a:prstGeom>
          <a:noFill/>
        </p:spPr>
        <p:txBody>
          <a:bodyPr wrap="none" rtlCol="0">
            <a:spAutoFit/>
          </a:bodyPr>
          <a:lstStyle/>
          <a:p>
            <a:r>
              <a:rPr lang="ja-JP" altLang="en-US" sz="1400" dirty="0"/>
              <a:t>ダウン</a:t>
            </a:r>
          </a:p>
          <a:p>
            <a:r>
              <a:rPr lang="ja-JP" altLang="en-US" sz="1400" dirty="0"/>
              <a:t>ロード用</a:t>
            </a:r>
            <a:endParaRPr kumimoji="1" lang="ja-JP" altLang="en-US" sz="1400" dirty="0"/>
          </a:p>
        </p:txBody>
      </p:sp>
      <p:pic>
        <p:nvPicPr>
          <p:cNvPr id="69" name="Graphic 59">
            <a:extLst>
              <a:ext uri="{FF2B5EF4-FFF2-40B4-BE49-F238E27FC236}">
                <a16:creationId xmlns:a16="http://schemas.microsoft.com/office/drawing/2014/main" id="{9AB77C9C-CF14-4BFE-8398-1BF8F0BAA2EC}"/>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847247" y="5516916"/>
            <a:ext cx="762000" cy="952500"/>
          </a:xfrm>
          <a:prstGeom prst="rect">
            <a:avLst/>
          </a:prstGeom>
        </p:spPr>
      </p:pic>
      <p:cxnSp>
        <p:nvCxnSpPr>
          <p:cNvPr id="70" name="Straight Arrow Connector 42">
            <a:extLst>
              <a:ext uri="{FF2B5EF4-FFF2-40B4-BE49-F238E27FC236}">
                <a16:creationId xmlns:a16="http://schemas.microsoft.com/office/drawing/2014/main" id="{3AB0C270-82DE-44AD-85EF-A0C3C0E33346}"/>
              </a:ext>
            </a:extLst>
          </p:cNvPr>
          <p:cNvCxnSpPr>
            <a:cxnSpLocks/>
            <a:stCxn id="49" idx="2"/>
            <a:endCxn id="59" idx="0"/>
          </p:cNvCxnSpPr>
          <p:nvPr/>
        </p:nvCxnSpPr>
        <p:spPr>
          <a:xfrm>
            <a:off x="10640120" y="5001909"/>
            <a:ext cx="0" cy="515007"/>
          </a:xfrm>
          <a:prstGeom prst="straightConnector1">
            <a:avLst/>
          </a:prstGeom>
          <a:ln w="12700">
            <a:solidFill>
              <a:srgbClr val="545B6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71" name="Elbow Connector 122">
            <a:extLst>
              <a:ext uri="{FF2B5EF4-FFF2-40B4-BE49-F238E27FC236}">
                <a16:creationId xmlns:a16="http://schemas.microsoft.com/office/drawing/2014/main" id="{1485CC91-460D-4A94-8AAA-6FC9A65314FE}"/>
              </a:ext>
            </a:extLst>
          </p:cNvPr>
          <p:cNvCxnSpPr>
            <a:cxnSpLocks/>
          </p:cNvCxnSpPr>
          <p:nvPr/>
        </p:nvCxnSpPr>
        <p:spPr>
          <a:xfrm rot="10800000">
            <a:off x="7650305" y="4643020"/>
            <a:ext cx="2577047" cy="1189613"/>
          </a:xfrm>
          <a:prstGeom prst="bentConnector3">
            <a:avLst>
              <a:gd name="adj1" fmla="val 12828"/>
            </a:avLst>
          </a:prstGeom>
          <a:ln w="12700">
            <a:solidFill>
              <a:srgbClr val="545B64"/>
            </a:solidFill>
            <a:headEnd type="arrow" w="med" len="sm"/>
            <a:tailEnd type="none" w="med" len="sm"/>
          </a:ln>
        </p:spPr>
        <p:style>
          <a:lnRef idx="1">
            <a:schemeClr val="accent1"/>
          </a:lnRef>
          <a:fillRef idx="0">
            <a:schemeClr val="accent1"/>
          </a:fillRef>
          <a:effectRef idx="0">
            <a:schemeClr val="accent1"/>
          </a:effectRef>
          <a:fontRef idx="minor">
            <a:schemeClr val="tx1"/>
          </a:fontRef>
        </p:style>
      </p:cxnSp>
      <p:cxnSp>
        <p:nvCxnSpPr>
          <p:cNvPr id="72" name="Elbow Connector 122">
            <a:extLst>
              <a:ext uri="{FF2B5EF4-FFF2-40B4-BE49-F238E27FC236}">
                <a16:creationId xmlns:a16="http://schemas.microsoft.com/office/drawing/2014/main" id="{4DA0435B-7B7E-440D-9E1F-D5B4C031A59B}"/>
              </a:ext>
            </a:extLst>
          </p:cNvPr>
          <p:cNvCxnSpPr>
            <a:cxnSpLocks/>
            <a:stCxn id="60" idx="0"/>
          </p:cNvCxnSpPr>
          <p:nvPr/>
        </p:nvCxnSpPr>
        <p:spPr>
          <a:xfrm rot="16200000" flipV="1">
            <a:off x="8109605" y="4376459"/>
            <a:ext cx="717500" cy="1563413"/>
          </a:xfrm>
          <a:prstGeom prst="bentConnector2">
            <a:avLst/>
          </a:prstGeom>
          <a:ln w="12700">
            <a:solidFill>
              <a:srgbClr val="545B64"/>
            </a:solidFill>
            <a:headEnd type="arrow" w="med" len="sm"/>
            <a:tailEnd type="none" w="med" len="sm"/>
          </a:ln>
        </p:spPr>
        <p:style>
          <a:lnRef idx="1">
            <a:schemeClr val="accent1"/>
          </a:lnRef>
          <a:fillRef idx="0">
            <a:schemeClr val="accent1"/>
          </a:fillRef>
          <a:effectRef idx="0">
            <a:schemeClr val="accent1"/>
          </a:effectRef>
          <a:fontRef idx="minor">
            <a:schemeClr val="tx1"/>
          </a:fontRef>
        </p:style>
      </p:cxnSp>
      <p:cxnSp>
        <p:nvCxnSpPr>
          <p:cNvPr id="73" name="Straight Arrow Connector 42">
            <a:extLst>
              <a:ext uri="{FF2B5EF4-FFF2-40B4-BE49-F238E27FC236}">
                <a16:creationId xmlns:a16="http://schemas.microsoft.com/office/drawing/2014/main" id="{8D24EC55-4938-485D-AFBD-B8C60187D359}"/>
              </a:ext>
            </a:extLst>
          </p:cNvPr>
          <p:cNvCxnSpPr>
            <a:cxnSpLocks/>
            <a:stCxn id="51" idx="2"/>
            <a:endCxn id="69" idx="0"/>
          </p:cNvCxnSpPr>
          <p:nvPr/>
        </p:nvCxnSpPr>
        <p:spPr>
          <a:xfrm flipH="1">
            <a:off x="7228247" y="5025851"/>
            <a:ext cx="3" cy="491065"/>
          </a:xfrm>
          <a:prstGeom prst="straightConnector1">
            <a:avLst/>
          </a:prstGeom>
          <a:ln w="12700">
            <a:solidFill>
              <a:srgbClr val="545B6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89358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Graphic 59">
            <a:extLst>
              <a:ext uri="{FF2B5EF4-FFF2-40B4-BE49-F238E27FC236}">
                <a16:creationId xmlns:a16="http://schemas.microsoft.com/office/drawing/2014/main" id="{5E5B22F8-B044-4392-838C-DB5098A844B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587187" y="1337006"/>
            <a:ext cx="762000" cy="952500"/>
          </a:xfrm>
          <a:prstGeom prst="rect">
            <a:avLst/>
          </a:prstGeom>
        </p:spPr>
      </p:pic>
      <p:pic>
        <p:nvPicPr>
          <p:cNvPr id="19" name="Graphic 2">
            <a:extLst>
              <a:ext uri="{FF2B5EF4-FFF2-40B4-BE49-F238E27FC236}">
                <a16:creationId xmlns:a16="http://schemas.microsoft.com/office/drawing/2014/main" id="{B2D5FC1A-1D96-426F-B4E3-4C42DB443A3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593243" y="1313519"/>
            <a:ext cx="762000" cy="1092200"/>
          </a:xfrm>
          <a:prstGeom prst="rect">
            <a:avLst/>
          </a:prstGeom>
        </p:spPr>
      </p:pic>
      <p:pic>
        <p:nvPicPr>
          <p:cNvPr id="20" name="Graphic 2">
            <a:extLst>
              <a:ext uri="{FF2B5EF4-FFF2-40B4-BE49-F238E27FC236}">
                <a16:creationId xmlns:a16="http://schemas.microsoft.com/office/drawing/2014/main" id="{9E9E899A-6D02-4444-B759-095E2741AF9B}"/>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9511758" y="1383369"/>
            <a:ext cx="762000" cy="952500"/>
          </a:xfrm>
          <a:prstGeom prst="rect">
            <a:avLst/>
          </a:prstGeom>
        </p:spPr>
      </p:pic>
      <p:pic>
        <p:nvPicPr>
          <p:cNvPr id="21" name="Graphic 2">
            <a:extLst>
              <a:ext uri="{FF2B5EF4-FFF2-40B4-BE49-F238E27FC236}">
                <a16:creationId xmlns:a16="http://schemas.microsoft.com/office/drawing/2014/main" id="{BE3678C0-603A-4DCB-8F62-2B8D9249700A}"/>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5609000" y="1313519"/>
            <a:ext cx="762000" cy="952500"/>
          </a:xfrm>
          <a:prstGeom prst="rect">
            <a:avLst/>
          </a:prstGeom>
        </p:spPr>
      </p:pic>
      <p:cxnSp>
        <p:nvCxnSpPr>
          <p:cNvPr id="39" name="Elbow Connector 122">
            <a:extLst>
              <a:ext uri="{FF2B5EF4-FFF2-40B4-BE49-F238E27FC236}">
                <a16:creationId xmlns:a16="http://schemas.microsoft.com/office/drawing/2014/main" id="{1189CC59-29A5-4BD4-B6BE-7A6C4951AB9B}"/>
              </a:ext>
            </a:extLst>
          </p:cNvPr>
          <p:cNvCxnSpPr>
            <a:cxnSpLocks/>
            <a:endCxn id="13" idx="1"/>
          </p:cNvCxnSpPr>
          <p:nvPr/>
        </p:nvCxnSpPr>
        <p:spPr>
          <a:xfrm flipV="1">
            <a:off x="6391998" y="1186326"/>
            <a:ext cx="1306387" cy="385166"/>
          </a:xfrm>
          <a:prstGeom prst="bentConnector3">
            <a:avLst>
              <a:gd name="adj1" fmla="val 50000"/>
            </a:avLst>
          </a:prstGeom>
          <a:ln w="12700">
            <a:solidFill>
              <a:srgbClr val="545B64"/>
            </a:solidFill>
            <a:headEnd type="arrow" w="med" len="sm"/>
            <a:tailEnd type="none" w="med" len="sm"/>
          </a:ln>
        </p:spPr>
        <p:style>
          <a:lnRef idx="1">
            <a:schemeClr val="accent1"/>
          </a:lnRef>
          <a:fillRef idx="0">
            <a:schemeClr val="accent1"/>
          </a:fillRef>
          <a:effectRef idx="0">
            <a:schemeClr val="accent1"/>
          </a:effectRef>
          <a:fontRef idx="minor">
            <a:schemeClr val="tx1"/>
          </a:fontRef>
        </p:style>
      </p:cxnSp>
      <p:cxnSp>
        <p:nvCxnSpPr>
          <p:cNvPr id="40" name="Straight Arrow Connector 42">
            <a:extLst>
              <a:ext uri="{FF2B5EF4-FFF2-40B4-BE49-F238E27FC236}">
                <a16:creationId xmlns:a16="http://schemas.microsoft.com/office/drawing/2014/main" id="{8931444F-91A9-48A2-B5BD-34BB785BFF93}"/>
              </a:ext>
            </a:extLst>
          </p:cNvPr>
          <p:cNvCxnSpPr>
            <a:cxnSpLocks/>
          </p:cNvCxnSpPr>
          <p:nvPr/>
        </p:nvCxnSpPr>
        <p:spPr>
          <a:xfrm>
            <a:off x="6394048" y="1846656"/>
            <a:ext cx="3016652" cy="0"/>
          </a:xfrm>
          <a:prstGeom prst="straightConnector1">
            <a:avLst/>
          </a:prstGeom>
          <a:ln w="12700">
            <a:solidFill>
              <a:srgbClr val="545B6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41" name="Straight Arrow Connector 42">
            <a:extLst>
              <a:ext uri="{FF2B5EF4-FFF2-40B4-BE49-F238E27FC236}">
                <a16:creationId xmlns:a16="http://schemas.microsoft.com/office/drawing/2014/main" id="{6132CFB3-7135-4A3C-B606-77143EFA5503}"/>
              </a:ext>
            </a:extLst>
          </p:cNvPr>
          <p:cNvCxnSpPr>
            <a:cxnSpLocks/>
          </p:cNvCxnSpPr>
          <p:nvPr/>
        </p:nvCxnSpPr>
        <p:spPr>
          <a:xfrm>
            <a:off x="2345149" y="1687094"/>
            <a:ext cx="1259813" cy="0"/>
          </a:xfrm>
          <a:prstGeom prst="straightConnector1">
            <a:avLst/>
          </a:prstGeom>
          <a:ln w="12700">
            <a:solidFill>
              <a:srgbClr val="545B6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45" name="Straight Arrow Connector 42">
            <a:extLst>
              <a:ext uri="{FF2B5EF4-FFF2-40B4-BE49-F238E27FC236}">
                <a16:creationId xmlns:a16="http://schemas.microsoft.com/office/drawing/2014/main" id="{7851DAA9-3BB9-41FE-927D-B98B8CF6E9C8}"/>
              </a:ext>
            </a:extLst>
          </p:cNvPr>
          <p:cNvCxnSpPr>
            <a:cxnSpLocks/>
          </p:cNvCxnSpPr>
          <p:nvPr/>
        </p:nvCxnSpPr>
        <p:spPr>
          <a:xfrm>
            <a:off x="4349187" y="1688294"/>
            <a:ext cx="1259813" cy="0"/>
          </a:xfrm>
          <a:prstGeom prst="straightConnector1">
            <a:avLst/>
          </a:prstGeom>
          <a:ln w="12700">
            <a:solidFill>
              <a:srgbClr val="545B6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sp>
        <p:nvSpPr>
          <p:cNvPr id="55" name="テキスト ボックス 54">
            <a:extLst>
              <a:ext uri="{FF2B5EF4-FFF2-40B4-BE49-F238E27FC236}">
                <a16:creationId xmlns:a16="http://schemas.microsoft.com/office/drawing/2014/main" id="{EFDEAFC8-10EC-4F6F-BD1E-CF56E576F128}"/>
              </a:ext>
            </a:extLst>
          </p:cNvPr>
          <p:cNvSpPr txBox="1"/>
          <p:nvPr/>
        </p:nvSpPr>
        <p:spPr>
          <a:xfrm>
            <a:off x="8510914" y="830835"/>
            <a:ext cx="723275" cy="307777"/>
          </a:xfrm>
          <a:prstGeom prst="rect">
            <a:avLst/>
          </a:prstGeom>
          <a:noFill/>
        </p:spPr>
        <p:txBody>
          <a:bodyPr wrap="none" rtlCol="0">
            <a:spAutoFit/>
          </a:bodyPr>
          <a:lstStyle/>
          <a:p>
            <a:r>
              <a:rPr lang="ja-JP" altLang="en-US" sz="1400" dirty="0"/>
              <a:t>作業用</a:t>
            </a:r>
            <a:endParaRPr kumimoji="1" lang="ja-JP" altLang="en-US" sz="1400" dirty="0"/>
          </a:p>
        </p:txBody>
      </p:sp>
      <p:sp>
        <p:nvSpPr>
          <p:cNvPr id="56" name="テキスト ボックス 55">
            <a:extLst>
              <a:ext uri="{FF2B5EF4-FFF2-40B4-BE49-F238E27FC236}">
                <a16:creationId xmlns:a16="http://schemas.microsoft.com/office/drawing/2014/main" id="{B05108C1-DFA2-4DC7-A7C9-6246D0DF2387}"/>
              </a:ext>
            </a:extLst>
          </p:cNvPr>
          <p:cNvSpPr txBox="1"/>
          <p:nvPr/>
        </p:nvSpPr>
        <p:spPr>
          <a:xfrm>
            <a:off x="10366291" y="1813256"/>
            <a:ext cx="723275" cy="307777"/>
          </a:xfrm>
          <a:prstGeom prst="rect">
            <a:avLst/>
          </a:prstGeom>
          <a:noFill/>
        </p:spPr>
        <p:txBody>
          <a:bodyPr wrap="none" rtlCol="0">
            <a:spAutoFit/>
          </a:bodyPr>
          <a:lstStyle/>
          <a:p>
            <a:r>
              <a:rPr lang="ja-JP" altLang="en-US" sz="1400" dirty="0"/>
              <a:t>格納用</a:t>
            </a:r>
            <a:endParaRPr kumimoji="1" lang="ja-JP" altLang="en-US" sz="1400" dirty="0"/>
          </a:p>
        </p:txBody>
      </p:sp>
      <p:pic>
        <p:nvPicPr>
          <p:cNvPr id="13" name="Graphic 2">
            <a:extLst>
              <a:ext uri="{FF2B5EF4-FFF2-40B4-BE49-F238E27FC236}">
                <a16:creationId xmlns:a16="http://schemas.microsoft.com/office/drawing/2014/main" id="{57EE68FC-B160-4D96-9BC7-488ABB7FDDF9}"/>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698385" y="710076"/>
            <a:ext cx="762000" cy="952500"/>
          </a:xfrm>
          <a:prstGeom prst="rect">
            <a:avLst/>
          </a:prstGeom>
        </p:spPr>
      </p:pic>
      <p:sp>
        <p:nvSpPr>
          <p:cNvPr id="49" name="テキスト ボックス 48">
            <a:extLst>
              <a:ext uri="{FF2B5EF4-FFF2-40B4-BE49-F238E27FC236}">
                <a16:creationId xmlns:a16="http://schemas.microsoft.com/office/drawing/2014/main" id="{A4CB9556-9A8F-41BB-AA74-0BFE7CED641C}"/>
              </a:ext>
            </a:extLst>
          </p:cNvPr>
          <p:cNvSpPr txBox="1"/>
          <p:nvPr/>
        </p:nvSpPr>
        <p:spPr>
          <a:xfrm>
            <a:off x="2763814" y="1809775"/>
            <a:ext cx="415498" cy="369332"/>
          </a:xfrm>
          <a:prstGeom prst="rect">
            <a:avLst/>
          </a:prstGeom>
          <a:noFill/>
        </p:spPr>
        <p:txBody>
          <a:bodyPr wrap="none" rtlCol="0">
            <a:spAutoFit/>
          </a:bodyPr>
          <a:lstStyle/>
          <a:p>
            <a:r>
              <a:rPr kumimoji="1" lang="ja-JP" altLang="en-US" dirty="0"/>
              <a:t>①</a:t>
            </a:r>
          </a:p>
        </p:txBody>
      </p:sp>
      <p:sp>
        <p:nvSpPr>
          <p:cNvPr id="51" name="テキスト ボックス 50">
            <a:extLst>
              <a:ext uri="{FF2B5EF4-FFF2-40B4-BE49-F238E27FC236}">
                <a16:creationId xmlns:a16="http://schemas.microsoft.com/office/drawing/2014/main" id="{3F4A932E-AA65-4387-A4DB-0E57FE8E72DB}"/>
              </a:ext>
            </a:extLst>
          </p:cNvPr>
          <p:cNvSpPr txBox="1"/>
          <p:nvPr/>
        </p:nvSpPr>
        <p:spPr>
          <a:xfrm>
            <a:off x="4735416" y="1809775"/>
            <a:ext cx="415498" cy="369332"/>
          </a:xfrm>
          <a:prstGeom prst="rect">
            <a:avLst/>
          </a:prstGeom>
          <a:noFill/>
        </p:spPr>
        <p:txBody>
          <a:bodyPr wrap="none" rtlCol="0">
            <a:spAutoFit/>
          </a:bodyPr>
          <a:lstStyle/>
          <a:p>
            <a:r>
              <a:rPr lang="ja-JP" altLang="en-US" dirty="0"/>
              <a:t>②</a:t>
            </a:r>
            <a:endParaRPr kumimoji="1" lang="ja-JP" altLang="en-US" dirty="0"/>
          </a:p>
        </p:txBody>
      </p:sp>
      <p:sp>
        <p:nvSpPr>
          <p:cNvPr id="59" name="テキスト ボックス 58">
            <a:extLst>
              <a:ext uri="{FF2B5EF4-FFF2-40B4-BE49-F238E27FC236}">
                <a16:creationId xmlns:a16="http://schemas.microsoft.com/office/drawing/2014/main" id="{8121F765-BCFB-46D9-9E4A-8D4673D2EB0D}"/>
              </a:ext>
            </a:extLst>
          </p:cNvPr>
          <p:cNvSpPr txBox="1"/>
          <p:nvPr/>
        </p:nvSpPr>
        <p:spPr>
          <a:xfrm>
            <a:off x="6616361" y="1035806"/>
            <a:ext cx="415498" cy="369332"/>
          </a:xfrm>
          <a:prstGeom prst="rect">
            <a:avLst/>
          </a:prstGeom>
          <a:noFill/>
        </p:spPr>
        <p:txBody>
          <a:bodyPr wrap="none" rtlCol="0">
            <a:spAutoFit/>
          </a:bodyPr>
          <a:lstStyle/>
          <a:p>
            <a:r>
              <a:rPr kumimoji="1" lang="ja-JP" altLang="en-US" dirty="0"/>
              <a:t>③</a:t>
            </a:r>
          </a:p>
        </p:txBody>
      </p:sp>
      <p:sp>
        <p:nvSpPr>
          <p:cNvPr id="60" name="テキスト ボックス 59">
            <a:extLst>
              <a:ext uri="{FF2B5EF4-FFF2-40B4-BE49-F238E27FC236}">
                <a16:creationId xmlns:a16="http://schemas.microsoft.com/office/drawing/2014/main" id="{F4A83168-7B5C-4ED7-A47B-F680DDC26982}"/>
              </a:ext>
            </a:extLst>
          </p:cNvPr>
          <p:cNvSpPr txBox="1"/>
          <p:nvPr/>
        </p:nvSpPr>
        <p:spPr>
          <a:xfrm>
            <a:off x="6829086" y="1864389"/>
            <a:ext cx="415498" cy="369332"/>
          </a:xfrm>
          <a:prstGeom prst="rect">
            <a:avLst/>
          </a:prstGeom>
          <a:noFill/>
        </p:spPr>
        <p:txBody>
          <a:bodyPr wrap="none" rtlCol="0">
            <a:spAutoFit/>
          </a:bodyPr>
          <a:lstStyle/>
          <a:p>
            <a:r>
              <a:rPr lang="ja-JP" altLang="en-US" dirty="0"/>
              <a:t>④</a:t>
            </a:r>
            <a:endParaRPr kumimoji="1" lang="ja-JP" altLang="en-US" dirty="0"/>
          </a:p>
        </p:txBody>
      </p:sp>
      <p:sp>
        <p:nvSpPr>
          <p:cNvPr id="61" name="コンテンツ プレースホルダー 2">
            <a:extLst>
              <a:ext uri="{FF2B5EF4-FFF2-40B4-BE49-F238E27FC236}">
                <a16:creationId xmlns:a16="http://schemas.microsoft.com/office/drawing/2014/main" id="{9FA4B295-975A-4145-B21D-766D14A12A6E}"/>
              </a:ext>
            </a:extLst>
          </p:cNvPr>
          <p:cNvSpPr>
            <a:spLocks noGrp="1"/>
          </p:cNvSpPr>
          <p:nvPr>
            <p:ph idx="1"/>
          </p:nvPr>
        </p:nvSpPr>
        <p:spPr>
          <a:xfrm>
            <a:off x="665480" y="2613643"/>
            <a:ext cx="10861040" cy="4014430"/>
          </a:xfrm>
        </p:spPr>
        <p:txBody>
          <a:bodyPr>
            <a:normAutofit/>
          </a:bodyPr>
          <a:lstStyle/>
          <a:p>
            <a:pPr marL="457200" indent="-457200">
              <a:buFont typeface="+mj-ea"/>
              <a:buAutoNum type="circleNumDbPlain"/>
            </a:pPr>
            <a:r>
              <a:rPr lang="en-US" altLang="ja-JP" sz="2000" dirty="0"/>
              <a:t>CloudWatch Events</a:t>
            </a:r>
            <a:r>
              <a:rPr lang="ja-JP" altLang="en-US" sz="2000" dirty="0"/>
              <a:t>によって、</a:t>
            </a:r>
            <a:r>
              <a:rPr lang="en-US" altLang="ja-JP" sz="2000" dirty="0"/>
              <a:t>0</a:t>
            </a:r>
            <a:r>
              <a:rPr lang="ja-JP" altLang="en-US" sz="2000" dirty="0"/>
              <a:t>時過ぎに</a:t>
            </a:r>
            <a:r>
              <a:rPr lang="en-US" altLang="ja-JP" sz="2000" dirty="0"/>
              <a:t>Lambda(</a:t>
            </a:r>
            <a:r>
              <a:rPr lang="en-US" altLang="ja-JP" sz="2000" dirty="0" err="1"/>
              <a:t>start_collect_server</a:t>
            </a:r>
            <a:r>
              <a:rPr lang="en-US" altLang="ja-JP" sz="2000" dirty="0"/>
              <a:t>)</a:t>
            </a:r>
            <a:r>
              <a:rPr lang="ja-JP" altLang="en-US" sz="2000" dirty="0"/>
              <a:t>を呼び出す</a:t>
            </a:r>
          </a:p>
          <a:p>
            <a:pPr marL="457200" lvl="1" indent="0">
              <a:buNone/>
            </a:pPr>
            <a:endParaRPr lang="en-US" altLang="ja-JP" sz="2000" dirty="0"/>
          </a:p>
          <a:p>
            <a:pPr marL="457200" indent="-457200">
              <a:buFont typeface="+mj-ea"/>
              <a:buAutoNum type="circleNumDbPlain"/>
            </a:pPr>
            <a:r>
              <a:rPr lang="en-US" altLang="ja-JP" sz="2000" dirty="0"/>
              <a:t>Lambda(</a:t>
            </a:r>
            <a:r>
              <a:rPr lang="en-US" altLang="ja-JP" sz="2000" dirty="0" err="1"/>
              <a:t>start_collect_server</a:t>
            </a:r>
            <a:r>
              <a:rPr lang="en-US" altLang="ja-JP" sz="2000" dirty="0"/>
              <a:t>)</a:t>
            </a:r>
            <a:r>
              <a:rPr lang="ja-JP" altLang="en-US" sz="2000" dirty="0"/>
              <a:t>は</a:t>
            </a:r>
            <a:r>
              <a:rPr lang="en-US" altLang="ja-JP" sz="2000" dirty="0"/>
              <a:t>EC2</a:t>
            </a:r>
            <a:r>
              <a:rPr lang="ja-JP" altLang="en-US" sz="2000" dirty="0"/>
              <a:t>サーバを起動する</a:t>
            </a:r>
          </a:p>
          <a:p>
            <a:pPr marL="457200" lvl="1" indent="0">
              <a:buNone/>
            </a:pPr>
            <a:r>
              <a:rPr lang="ja-JP" altLang="en-US" sz="2000" dirty="0"/>
              <a:t>サーバ起動後、自動的に</a:t>
            </a:r>
            <a:r>
              <a:rPr lang="en-US" altLang="ja-JP" sz="2000" dirty="0"/>
              <a:t>retrieve_request.py</a:t>
            </a:r>
            <a:r>
              <a:rPr lang="ja-JP" altLang="en-US" sz="2000" dirty="0"/>
              <a:t>を実行する</a:t>
            </a:r>
          </a:p>
          <a:p>
            <a:pPr marL="457200" lvl="1" indent="0">
              <a:buNone/>
            </a:pPr>
            <a:endParaRPr lang="en-US" altLang="ja-JP" sz="2000" dirty="0"/>
          </a:p>
          <a:p>
            <a:pPr marL="457200" indent="-457200">
              <a:buFont typeface="+mj-ea"/>
              <a:buAutoNum type="circleNumDbPlain"/>
            </a:pPr>
            <a:r>
              <a:rPr lang="en-US" altLang="ja-JP" sz="2000" dirty="0"/>
              <a:t>retrieve_request.py</a:t>
            </a:r>
            <a:r>
              <a:rPr lang="ja-JP" altLang="en-US" sz="2000" dirty="0"/>
              <a:t>によって、</a:t>
            </a:r>
            <a:r>
              <a:rPr lang="en-US" altLang="ja-JP" sz="2000" dirty="0"/>
              <a:t>S3(</a:t>
            </a:r>
            <a:r>
              <a:rPr lang="ja-JP" altLang="en-US" sz="2000" dirty="0"/>
              <a:t>作業用</a:t>
            </a:r>
            <a:r>
              <a:rPr lang="en-US" altLang="ja-JP" sz="2000" dirty="0"/>
              <a:t>)</a:t>
            </a:r>
            <a:r>
              <a:rPr lang="ja-JP" altLang="en-US" sz="2000" dirty="0"/>
              <a:t>に蓄えられたリクエストを日付毎に振り分ける</a:t>
            </a:r>
          </a:p>
          <a:p>
            <a:pPr marL="457200" lvl="1" indent="0">
              <a:buNone/>
            </a:pPr>
            <a:r>
              <a:rPr lang="en-US" altLang="ja-JP" sz="2000" dirty="0"/>
              <a:t>(Redshift</a:t>
            </a:r>
            <a:r>
              <a:rPr lang="ja-JP" altLang="en-US" sz="2000" dirty="0"/>
              <a:t> </a:t>
            </a:r>
            <a:r>
              <a:rPr lang="en-US" altLang="ja-JP" sz="2000" dirty="0"/>
              <a:t>Spectrum</a:t>
            </a:r>
            <a:r>
              <a:rPr lang="ja-JP" altLang="en-US" sz="2000" dirty="0"/>
              <a:t>で、日付によるパーティショニングを行っているため</a:t>
            </a:r>
            <a:r>
              <a:rPr lang="en-US" altLang="ja-JP" sz="2000" dirty="0"/>
              <a:t>)</a:t>
            </a:r>
            <a:endParaRPr lang="ja-JP" altLang="en-US" sz="2000" dirty="0"/>
          </a:p>
          <a:p>
            <a:pPr marL="457200" lvl="1" indent="0">
              <a:buNone/>
            </a:pPr>
            <a:endParaRPr lang="ja-JP" altLang="en-US" sz="2000" dirty="0"/>
          </a:p>
          <a:p>
            <a:pPr marL="457200" indent="-457200">
              <a:buFont typeface="+mj-ea"/>
              <a:buAutoNum type="circleNumDbPlain"/>
            </a:pPr>
            <a:r>
              <a:rPr lang="ja-JP" altLang="en-US" sz="2000" dirty="0"/>
              <a:t>日付毎に振り分けられたデータを</a:t>
            </a:r>
            <a:r>
              <a:rPr lang="en-US" altLang="ja-JP" sz="2000" dirty="0"/>
              <a:t>S3(</a:t>
            </a:r>
            <a:r>
              <a:rPr lang="ja-JP" altLang="en-US" sz="2000" dirty="0"/>
              <a:t>格納用</a:t>
            </a:r>
            <a:r>
              <a:rPr lang="en-US" altLang="ja-JP" sz="2000" dirty="0"/>
              <a:t>)</a:t>
            </a:r>
            <a:r>
              <a:rPr lang="ja-JP" altLang="en-US" sz="2000" dirty="0"/>
              <a:t>に格納する</a:t>
            </a:r>
          </a:p>
          <a:p>
            <a:pPr marL="457200" lvl="1" indent="0">
              <a:buNone/>
            </a:pPr>
            <a:r>
              <a:rPr lang="en-US" altLang="ja-JP" sz="2000" dirty="0"/>
              <a:t>S3(</a:t>
            </a:r>
            <a:r>
              <a:rPr lang="ja-JP" altLang="en-US" sz="2000" dirty="0"/>
              <a:t>格納用</a:t>
            </a:r>
            <a:r>
              <a:rPr lang="en-US" altLang="ja-JP" sz="2000" dirty="0"/>
              <a:t>)</a:t>
            </a:r>
            <a:r>
              <a:rPr lang="ja-JP" altLang="en-US" sz="2000" dirty="0"/>
              <a:t>が</a:t>
            </a:r>
            <a:r>
              <a:rPr lang="en-US" altLang="ja-JP" sz="2000" dirty="0"/>
              <a:t>Redshift</a:t>
            </a:r>
            <a:r>
              <a:rPr lang="ja-JP" altLang="en-US" sz="2000" dirty="0"/>
              <a:t> </a:t>
            </a:r>
            <a:r>
              <a:rPr lang="en-US" altLang="ja-JP" sz="2000" dirty="0"/>
              <a:t>Spectrum</a:t>
            </a:r>
            <a:r>
              <a:rPr lang="ja-JP" altLang="en-US" sz="2000" dirty="0"/>
              <a:t>のデータソースになる</a:t>
            </a:r>
          </a:p>
        </p:txBody>
      </p:sp>
      <p:sp>
        <p:nvSpPr>
          <p:cNvPr id="22" name="テキスト ボックス 21">
            <a:extLst>
              <a:ext uri="{FF2B5EF4-FFF2-40B4-BE49-F238E27FC236}">
                <a16:creationId xmlns:a16="http://schemas.microsoft.com/office/drawing/2014/main" id="{AC242285-FC15-4512-A49C-BD7DC9BD9455}"/>
              </a:ext>
            </a:extLst>
          </p:cNvPr>
          <p:cNvSpPr txBox="1"/>
          <p:nvPr/>
        </p:nvSpPr>
        <p:spPr>
          <a:xfrm>
            <a:off x="348029" y="674676"/>
            <a:ext cx="646331" cy="369332"/>
          </a:xfrm>
          <a:prstGeom prst="rect">
            <a:avLst/>
          </a:prstGeom>
          <a:noFill/>
          <a:ln w="3175">
            <a:solidFill>
              <a:schemeClr val="tx1"/>
            </a:solidFill>
          </a:ln>
        </p:spPr>
        <p:txBody>
          <a:bodyPr wrap="none" rtlCol="0">
            <a:spAutoFit/>
          </a:bodyPr>
          <a:lstStyle/>
          <a:p>
            <a:r>
              <a:rPr lang="ja-JP" altLang="en-US" dirty="0"/>
              <a:t>振分</a:t>
            </a:r>
            <a:endParaRPr kumimoji="1" lang="ja-JP" altLang="en-US" dirty="0"/>
          </a:p>
        </p:txBody>
      </p:sp>
      <p:sp>
        <p:nvSpPr>
          <p:cNvPr id="23" name="テキスト ボックス 22">
            <a:extLst>
              <a:ext uri="{FF2B5EF4-FFF2-40B4-BE49-F238E27FC236}">
                <a16:creationId xmlns:a16="http://schemas.microsoft.com/office/drawing/2014/main" id="{73C0FCD5-B690-45D4-9EC4-271B3A471988}"/>
              </a:ext>
            </a:extLst>
          </p:cNvPr>
          <p:cNvSpPr txBox="1"/>
          <p:nvPr/>
        </p:nvSpPr>
        <p:spPr>
          <a:xfrm>
            <a:off x="8650766" y="227347"/>
            <a:ext cx="3449260" cy="523220"/>
          </a:xfrm>
          <a:prstGeom prst="rect">
            <a:avLst/>
          </a:prstGeom>
          <a:noFill/>
        </p:spPr>
        <p:txBody>
          <a:bodyPr wrap="square" rtlCol="0">
            <a:spAutoFit/>
          </a:bodyPr>
          <a:lstStyle/>
          <a:p>
            <a:r>
              <a:rPr kumimoji="1" lang="ja-JP" altLang="en-US" sz="2800" dirty="0"/>
              <a:t>振分フェーズの流れ</a:t>
            </a:r>
          </a:p>
        </p:txBody>
      </p:sp>
    </p:spTree>
    <p:extLst>
      <p:ext uri="{BB962C8B-B14F-4D97-AF65-F5344CB8AC3E}">
        <p14:creationId xmlns:p14="http://schemas.microsoft.com/office/powerpoint/2010/main" val="26318405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78F358A0-50BB-4F94-A53D-F702C3A33A1C}"/>
              </a:ext>
            </a:extLst>
          </p:cNvPr>
          <p:cNvSpPr txBox="1"/>
          <p:nvPr/>
        </p:nvSpPr>
        <p:spPr>
          <a:xfrm>
            <a:off x="8650766" y="192513"/>
            <a:ext cx="3449260" cy="523220"/>
          </a:xfrm>
          <a:prstGeom prst="rect">
            <a:avLst/>
          </a:prstGeom>
          <a:noFill/>
        </p:spPr>
        <p:txBody>
          <a:bodyPr wrap="square" rtlCol="0">
            <a:spAutoFit/>
          </a:bodyPr>
          <a:lstStyle/>
          <a:p>
            <a:r>
              <a:rPr lang="ja-JP" altLang="en-US" sz="2800" dirty="0"/>
              <a:t>振分</a:t>
            </a:r>
            <a:r>
              <a:rPr kumimoji="1" lang="ja-JP" altLang="en-US" sz="2800" dirty="0"/>
              <a:t>フェーズ補足</a:t>
            </a:r>
          </a:p>
        </p:txBody>
      </p:sp>
      <p:sp>
        <p:nvSpPr>
          <p:cNvPr id="3" name="テキスト ボックス 2">
            <a:extLst>
              <a:ext uri="{FF2B5EF4-FFF2-40B4-BE49-F238E27FC236}">
                <a16:creationId xmlns:a16="http://schemas.microsoft.com/office/drawing/2014/main" id="{A7A0E1AF-FBE2-47FE-A9EA-B5A32F146354}"/>
              </a:ext>
            </a:extLst>
          </p:cNvPr>
          <p:cNvSpPr txBox="1"/>
          <p:nvPr/>
        </p:nvSpPr>
        <p:spPr>
          <a:xfrm>
            <a:off x="505097" y="871946"/>
            <a:ext cx="11025051" cy="400110"/>
          </a:xfrm>
          <a:prstGeom prst="rect">
            <a:avLst/>
          </a:prstGeom>
          <a:noFill/>
        </p:spPr>
        <p:txBody>
          <a:bodyPr wrap="square" rtlCol="0">
            <a:spAutoFit/>
          </a:bodyPr>
          <a:lstStyle/>
          <a:p>
            <a:pPr marL="342900" indent="-342900">
              <a:buFont typeface="Arial" panose="020B0604020202020204" pitchFamily="34" charset="0"/>
              <a:buChar char="•"/>
            </a:pPr>
            <a:endParaRPr lang="ja-JP" altLang="en-US" sz="2000" dirty="0"/>
          </a:p>
        </p:txBody>
      </p:sp>
      <p:sp>
        <p:nvSpPr>
          <p:cNvPr id="5" name="テキスト ボックス 4">
            <a:extLst>
              <a:ext uri="{FF2B5EF4-FFF2-40B4-BE49-F238E27FC236}">
                <a16:creationId xmlns:a16="http://schemas.microsoft.com/office/drawing/2014/main" id="{3B201AC0-D7C4-42C1-BAC9-7780C8E3D059}"/>
              </a:ext>
            </a:extLst>
          </p:cNvPr>
          <p:cNvSpPr txBox="1"/>
          <p:nvPr/>
        </p:nvSpPr>
        <p:spPr>
          <a:xfrm>
            <a:off x="505097" y="871946"/>
            <a:ext cx="11025051" cy="3477875"/>
          </a:xfrm>
          <a:prstGeom prst="rect">
            <a:avLst/>
          </a:prstGeom>
          <a:noFill/>
        </p:spPr>
        <p:txBody>
          <a:bodyPr wrap="square" rtlCol="0">
            <a:spAutoFit/>
          </a:bodyPr>
          <a:lstStyle/>
          <a:p>
            <a:pPr marL="342900" indent="-342900">
              <a:buFont typeface="Arial" panose="020B0604020202020204" pitchFamily="34" charset="0"/>
              <a:buChar char="•"/>
            </a:pPr>
            <a:r>
              <a:rPr lang="ja-JP" altLang="en-US" sz="2000" dirty="0"/>
              <a:t>一日一回しか実施しない理由は</a:t>
            </a:r>
            <a:r>
              <a:rPr lang="en-US" altLang="ja-JP" sz="2000" dirty="0"/>
              <a:t>?</a:t>
            </a:r>
          </a:p>
          <a:p>
            <a:pPr marL="809625" lvl="1" indent="-352425"/>
            <a:r>
              <a:rPr lang="ja-JP" altLang="en-US" sz="2000" dirty="0"/>
              <a:t>→ </a:t>
            </a:r>
            <a:r>
              <a:rPr lang="en-US" altLang="ja-JP" sz="2000" dirty="0"/>
              <a:t>Redshift Spectrum</a:t>
            </a:r>
            <a:r>
              <a:rPr lang="ja-JP" altLang="en-US" sz="2000" dirty="0"/>
              <a:t>でパフォーマンスが出やすくするために、パーティション用の日付フォルダ内のファイル数をできるだけ少なくするため。</a:t>
            </a:r>
          </a:p>
          <a:p>
            <a:pPr marL="809625" lvl="1" indent="-352425"/>
            <a:r>
              <a:rPr lang="ja-JP" altLang="en-US" sz="2000" dirty="0"/>
              <a:t>	なお、データ数などの理由により一回で処理が行えない場合でも、複数回処理を実施しても大丈夫なように設計している。</a:t>
            </a:r>
          </a:p>
          <a:p>
            <a:pPr marL="352425" indent="-352425"/>
            <a:endParaRPr lang="ja-JP" altLang="en-US" sz="2000" dirty="0"/>
          </a:p>
          <a:p>
            <a:pPr marL="352425" indent="-352425">
              <a:buFont typeface="Arial" panose="020B0604020202020204" pitchFamily="34" charset="0"/>
              <a:buChar char="•"/>
            </a:pPr>
            <a:r>
              <a:rPr lang="ja-JP" altLang="en-US" sz="2000" dirty="0"/>
              <a:t>処理のたびに</a:t>
            </a:r>
            <a:r>
              <a:rPr lang="en-US" altLang="ja-JP" sz="2000" dirty="0"/>
              <a:t>EC2</a:t>
            </a:r>
            <a:r>
              <a:rPr lang="ja-JP" altLang="en-US" sz="2000" dirty="0"/>
              <a:t>サーバを起動し、終了するのは</a:t>
            </a:r>
            <a:r>
              <a:rPr lang="en-US" altLang="ja-JP" sz="2000" dirty="0"/>
              <a:t>?</a:t>
            </a:r>
          </a:p>
          <a:p>
            <a:pPr lvl="1"/>
            <a:r>
              <a:rPr lang="ja-JP" altLang="en-US" sz="2000" dirty="0"/>
              <a:t>→ コスト削減のため</a:t>
            </a:r>
          </a:p>
          <a:p>
            <a:pPr lvl="1"/>
            <a:endParaRPr lang="ja-JP" altLang="en-US" sz="2000" dirty="0"/>
          </a:p>
          <a:p>
            <a:pPr marL="342900" indent="-342900">
              <a:buFont typeface="Arial" panose="020B0604020202020204" pitchFamily="34" charset="0"/>
              <a:buChar char="•"/>
            </a:pPr>
            <a:r>
              <a:rPr lang="en-US" altLang="ja-JP" sz="2000" dirty="0"/>
              <a:t>Redshift Spectrum</a:t>
            </a:r>
            <a:r>
              <a:rPr lang="ja-JP" altLang="en-US" sz="2000" dirty="0"/>
              <a:t>のデータソースとして</a:t>
            </a:r>
            <a:r>
              <a:rPr lang="en-US" altLang="ja-JP" sz="2000" dirty="0"/>
              <a:t>CSV</a:t>
            </a:r>
            <a:r>
              <a:rPr lang="ja-JP" altLang="en-US" sz="2000" dirty="0"/>
              <a:t>を使っているが、</a:t>
            </a:r>
            <a:r>
              <a:rPr lang="en-US" altLang="ja-JP" sz="2000" dirty="0"/>
              <a:t>Parquet</a:t>
            </a:r>
            <a:r>
              <a:rPr lang="ja-JP" altLang="en-US" sz="2000" dirty="0"/>
              <a:t>は使用しないのか</a:t>
            </a:r>
            <a:r>
              <a:rPr lang="en-US" altLang="ja-JP" sz="2000" dirty="0"/>
              <a:t>?</a:t>
            </a:r>
          </a:p>
          <a:p>
            <a:pPr lvl="1"/>
            <a:r>
              <a:rPr lang="ja-JP" altLang="en-US" sz="2000" dirty="0"/>
              <a:t>→ 想定された処理件数を考えると、性能上の問題で変換が難しい</a:t>
            </a:r>
          </a:p>
        </p:txBody>
      </p:sp>
    </p:spTree>
    <p:extLst>
      <p:ext uri="{BB962C8B-B14F-4D97-AF65-F5344CB8AC3E}">
        <p14:creationId xmlns:p14="http://schemas.microsoft.com/office/powerpoint/2010/main" val="30018674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69">
            <a:extLst>
              <a:ext uri="{FF2B5EF4-FFF2-40B4-BE49-F238E27FC236}">
                <a16:creationId xmlns:a16="http://schemas.microsoft.com/office/drawing/2014/main" id="{D363478F-CC4E-4D6F-9F9D-3E27A1F977EC}"/>
              </a:ext>
            </a:extLst>
          </p:cNvPr>
          <p:cNvGrpSpPr/>
          <p:nvPr/>
        </p:nvGrpSpPr>
        <p:grpSpPr>
          <a:xfrm>
            <a:off x="262038" y="1104419"/>
            <a:ext cx="1072750" cy="859842"/>
            <a:chOff x="537920" y="3353653"/>
            <a:chExt cx="1072750" cy="859842"/>
          </a:xfrm>
        </p:grpSpPr>
        <p:pic>
          <p:nvPicPr>
            <p:cNvPr id="5" name="Graphic 70">
              <a:extLst>
                <a:ext uri="{FF2B5EF4-FFF2-40B4-BE49-F238E27FC236}">
                  <a16:creationId xmlns:a16="http://schemas.microsoft.com/office/drawing/2014/main" id="{799C75A0-DA7C-403C-9EA0-EBE3DC82C5C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88545" y="3353653"/>
              <a:ext cx="571500" cy="571500"/>
            </a:xfrm>
            <a:prstGeom prst="rect">
              <a:avLst/>
            </a:prstGeom>
          </p:spPr>
        </p:pic>
        <p:sp>
          <p:nvSpPr>
            <p:cNvPr id="6" name="TextBox 71">
              <a:extLst>
                <a:ext uri="{FF2B5EF4-FFF2-40B4-BE49-F238E27FC236}">
                  <a16:creationId xmlns:a16="http://schemas.microsoft.com/office/drawing/2014/main" id="{FBD7C65C-0612-464E-B7F3-EA7EF74D059B}"/>
                </a:ext>
              </a:extLst>
            </p:cNvPr>
            <p:cNvSpPr txBox="1"/>
            <p:nvPr/>
          </p:nvSpPr>
          <p:spPr>
            <a:xfrm>
              <a:off x="537920" y="3951885"/>
              <a:ext cx="1072750" cy="261610"/>
            </a:xfrm>
            <a:prstGeom prst="rect">
              <a:avLst/>
            </a:prstGeom>
            <a:noFill/>
          </p:spPr>
          <p:txBody>
            <a:bodyPr wrap="square" rtlCol="0">
              <a:spAutoFit/>
            </a:bodyPr>
            <a:lstStyle/>
            <a:p>
              <a:pPr algn="ctr"/>
              <a:r>
                <a:rPr lang="en-US" sz="1100" dirty="0">
                  <a:solidFill>
                    <a:srgbClr val="232F3E"/>
                  </a:solidFill>
                </a:rPr>
                <a:t>Mobile client</a:t>
              </a:r>
            </a:p>
          </p:txBody>
        </p:sp>
      </p:grpSp>
      <p:pic>
        <p:nvPicPr>
          <p:cNvPr id="7" name="Graphic 3">
            <a:extLst>
              <a:ext uri="{FF2B5EF4-FFF2-40B4-BE49-F238E27FC236}">
                <a16:creationId xmlns:a16="http://schemas.microsoft.com/office/drawing/2014/main" id="{A103A305-92B3-44CE-9B33-2EC04180A37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803624" y="999917"/>
            <a:ext cx="762000" cy="1092200"/>
          </a:xfrm>
          <a:prstGeom prst="rect">
            <a:avLst/>
          </a:prstGeom>
        </p:spPr>
      </p:pic>
      <p:pic>
        <p:nvPicPr>
          <p:cNvPr id="8" name="Graphic 59">
            <a:extLst>
              <a:ext uri="{FF2B5EF4-FFF2-40B4-BE49-F238E27FC236}">
                <a16:creationId xmlns:a16="http://schemas.microsoft.com/office/drawing/2014/main" id="{B6D1220D-C3EE-49F3-AF41-5FDBA3FA42F0}"/>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825437" y="999917"/>
            <a:ext cx="762000" cy="952500"/>
          </a:xfrm>
          <a:prstGeom prst="rect">
            <a:avLst/>
          </a:prstGeom>
        </p:spPr>
      </p:pic>
      <p:pic>
        <p:nvPicPr>
          <p:cNvPr id="9" name="Graphic 7">
            <a:extLst>
              <a:ext uri="{FF2B5EF4-FFF2-40B4-BE49-F238E27FC236}">
                <a16:creationId xmlns:a16="http://schemas.microsoft.com/office/drawing/2014/main" id="{55846175-EDDC-4002-BD19-7EDD0231849D}"/>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6847250" y="999917"/>
            <a:ext cx="762000" cy="952500"/>
          </a:xfrm>
          <a:prstGeom prst="rect">
            <a:avLst/>
          </a:prstGeom>
        </p:spPr>
      </p:pic>
      <p:pic>
        <p:nvPicPr>
          <p:cNvPr id="11" name="Graphic 59">
            <a:extLst>
              <a:ext uri="{FF2B5EF4-FFF2-40B4-BE49-F238E27FC236}">
                <a16:creationId xmlns:a16="http://schemas.microsoft.com/office/drawing/2014/main" id="{B4DD1B2E-2E1D-4D1E-A72E-CC176DF994AB}"/>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825437" y="2536634"/>
            <a:ext cx="762000" cy="952500"/>
          </a:xfrm>
          <a:prstGeom prst="rect">
            <a:avLst/>
          </a:prstGeom>
        </p:spPr>
      </p:pic>
      <p:pic>
        <p:nvPicPr>
          <p:cNvPr id="13" name="Graphic 2">
            <a:extLst>
              <a:ext uri="{FF2B5EF4-FFF2-40B4-BE49-F238E27FC236}">
                <a16:creationId xmlns:a16="http://schemas.microsoft.com/office/drawing/2014/main" id="{57EE68FC-B160-4D96-9BC7-488ABB7FDDF9}"/>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8869061" y="2536633"/>
            <a:ext cx="762000" cy="952500"/>
          </a:xfrm>
          <a:prstGeom prst="rect">
            <a:avLst/>
          </a:prstGeom>
        </p:spPr>
      </p:pic>
      <p:pic>
        <p:nvPicPr>
          <p:cNvPr id="14" name="Graphic 2">
            <a:extLst>
              <a:ext uri="{FF2B5EF4-FFF2-40B4-BE49-F238E27FC236}">
                <a16:creationId xmlns:a16="http://schemas.microsoft.com/office/drawing/2014/main" id="{3CADE54C-9BBD-45D8-A6D0-19CD3E3C1244}"/>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2803624" y="2536634"/>
            <a:ext cx="762000" cy="1092200"/>
          </a:xfrm>
          <a:prstGeom prst="rect">
            <a:avLst/>
          </a:prstGeom>
        </p:spPr>
      </p:pic>
      <p:pic>
        <p:nvPicPr>
          <p:cNvPr id="18" name="Graphic 59">
            <a:extLst>
              <a:ext uri="{FF2B5EF4-FFF2-40B4-BE49-F238E27FC236}">
                <a16:creationId xmlns:a16="http://schemas.microsoft.com/office/drawing/2014/main" id="{5E5B22F8-B044-4392-838C-DB5098A844B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825437" y="4096838"/>
            <a:ext cx="762000" cy="952500"/>
          </a:xfrm>
          <a:prstGeom prst="rect">
            <a:avLst/>
          </a:prstGeom>
        </p:spPr>
      </p:pic>
      <p:pic>
        <p:nvPicPr>
          <p:cNvPr id="19" name="Graphic 2">
            <a:extLst>
              <a:ext uri="{FF2B5EF4-FFF2-40B4-BE49-F238E27FC236}">
                <a16:creationId xmlns:a16="http://schemas.microsoft.com/office/drawing/2014/main" id="{B2D5FC1A-1D96-426F-B4E3-4C42DB443A36}"/>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2831493" y="4073351"/>
            <a:ext cx="762000" cy="1092200"/>
          </a:xfrm>
          <a:prstGeom prst="rect">
            <a:avLst/>
          </a:prstGeom>
        </p:spPr>
      </p:pic>
      <p:cxnSp>
        <p:nvCxnSpPr>
          <p:cNvPr id="25" name="Straight Arrow Connector 42">
            <a:extLst>
              <a:ext uri="{FF2B5EF4-FFF2-40B4-BE49-F238E27FC236}">
                <a16:creationId xmlns:a16="http://schemas.microsoft.com/office/drawing/2014/main" id="{2243A0E8-854A-4B47-838A-A7EB923BC4F1}"/>
              </a:ext>
            </a:extLst>
          </p:cNvPr>
          <p:cNvCxnSpPr>
            <a:cxnSpLocks/>
          </p:cNvCxnSpPr>
          <p:nvPr/>
        </p:nvCxnSpPr>
        <p:spPr>
          <a:xfrm>
            <a:off x="1084163" y="1393527"/>
            <a:ext cx="1719461" cy="0"/>
          </a:xfrm>
          <a:prstGeom prst="straightConnector1">
            <a:avLst/>
          </a:prstGeom>
          <a:ln w="12700">
            <a:solidFill>
              <a:srgbClr val="545B6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27" name="Straight Arrow Connector 42">
            <a:extLst>
              <a:ext uri="{FF2B5EF4-FFF2-40B4-BE49-F238E27FC236}">
                <a16:creationId xmlns:a16="http://schemas.microsoft.com/office/drawing/2014/main" id="{931111E7-3A90-4FCC-AF53-7CEBF1F973C4}"/>
              </a:ext>
            </a:extLst>
          </p:cNvPr>
          <p:cNvCxnSpPr>
            <a:cxnSpLocks/>
          </p:cNvCxnSpPr>
          <p:nvPr/>
        </p:nvCxnSpPr>
        <p:spPr>
          <a:xfrm>
            <a:off x="3565624" y="1398926"/>
            <a:ext cx="1259813" cy="0"/>
          </a:xfrm>
          <a:prstGeom prst="straightConnector1">
            <a:avLst/>
          </a:prstGeom>
          <a:ln w="12700">
            <a:solidFill>
              <a:srgbClr val="545B6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28" name="Straight Arrow Connector 42">
            <a:extLst>
              <a:ext uri="{FF2B5EF4-FFF2-40B4-BE49-F238E27FC236}">
                <a16:creationId xmlns:a16="http://schemas.microsoft.com/office/drawing/2014/main" id="{E651CB5D-94A7-49DF-A8FC-18147D536FF8}"/>
              </a:ext>
            </a:extLst>
          </p:cNvPr>
          <p:cNvCxnSpPr>
            <a:cxnSpLocks/>
          </p:cNvCxnSpPr>
          <p:nvPr/>
        </p:nvCxnSpPr>
        <p:spPr>
          <a:xfrm>
            <a:off x="5587437" y="1382661"/>
            <a:ext cx="1259813" cy="0"/>
          </a:xfrm>
          <a:prstGeom prst="straightConnector1">
            <a:avLst/>
          </a:prstGeom>
          <a:ln w="12700">
            <a:solidFill>
              <a:srgbClr val="545B6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32" name="Straight Arrow Connector 42">
            <a:extLst>
              <a:ext uri="{FF2B5EF4-FFF2-40B4-BE49-F238E27FC236}">
                <a16:creationId xmlns:a16="http://schemas.microsoft.com/office/drawing/2014/main" id="{939C3442-E717-4841-BC2D-A1A2E82692E8}"/>
              </a:ext>
            </a:extLst>
          </p:cNvPr>
          <p:cNvCxnSpPr>
            <a:cxnSpLocks/>
          </p:cNvCxnSpPr>
          <p:nvPr/>
        </p:nvCxnSpPr>
        <p:spPr>
          <a:xfrm>
            <a:off x="3565623" y="2909863"/>
            <a:ext cx="1259813" cy="0"/>
          </a:xfrm>
          <a:prstGeom prst="straightConnector1">
            <a:avLst/>
          </a:prstGeom>
          <a:ln w="12700">
            <a:solidFill>
              <a:srgbClr val="545B6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33" name="Straight Arrow Connector 42">
            <a:extLst>
              <a:ext uri="{FF2B5EF4-FFF2-40B4-BE49-F238E27FC236}">
                <a16:creationId xmlns:a16="http://schemas.microsoft.com/office/drawing/2014/main" id="{5F86128A-048D-427A-BC7C-2AB24586B4CD}"/>
              </a:ext>
            </a:extLst>
          </p:cNvPr>
          <p:cNvCxnSpPr>
            <a:cxnSpLocks/>
          </p:cNvCxnSpPr>
          <p:nvPr/>
        </p:nvCxnSpPr>
        <p:spPr>
          <a:xfrm flipV="1">
            <a:off x="5587436" y="3012883"/>
            <a:ext cx="3199513" cy="26026"/>
          </a:xfrm>
          <a:prstGeom prst="straightConnector1">
            <a:avLst/>
          </a:prstGeom>
          <a:ln w="12700">
            <a:solidFill>
              <a:srgbClr val="545B6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34" name="Elbow Connector 122">
            <a:extLst>
              <a:ext uri="{FF2B5EF4-FFF2-40B4-BE49-F238E27FC236}">
                <a16:creationId xmlns:a16="http://schemas.microsoft.com/office/drawing/2014/main" id="{5825D826-5256-45E0-BC1D-BE38ECF92471}"/>
              </a:ext>
            </a:extLst>
          </p:cNvPr>
          <p:cNvCxnSpPr>
            <a:cxnSpLocks/>
          </p:cNvCxnSpPr>
          <p:nvPr/>
        </p:nvCxnSpPr>
        <p:spPr>
          <a:xfrm flipV="1">
            <a:off x="5587436" y="1986416"/>
            <a:ext cx="1640814" cy="798233"/>
          </a:xfrm>
          <a:prstGeom prst="bentConnector3">
            <a:avLst>
              <a:gd name="adj1" fmla="val 99890"/>
            </a:avLst>
          </a:prstGeom>
          <a:ln w="12700">
            <a:solidFill>
              <a:srgbClr val="545B64"/>
            </a:solidFill>
            <a:headEnd type="arrow" w="med" len="sm"/>
            <a:tailEnd type="none" w="med" len="sm"/>
          </a:ln>
        </p:spPr>
        <p:style>
          <a:lnRef idx="1">
            <a:schemeClr val="accent1"/>
          </a:lnRef>
          <a:fillRef idx="0">
            <a:schemeClr val="accent1"/>
          </a:fillRef>
          <a:effectRef idx="0">
            <a:schemeClr val="accent1"/>
          </a:effectRef>
          <a:fontRef idx="minor">
            <a:schemeClr val="tx1"/>
          </a:fontRef>
        </p:style>
      </p:cxnSp>
      <p:cxnSp>
        <p:nvCxnSpPr>
          <p:cNvPr id="41" name="Straight Arrow Connector 42">
            <a:extLst>
              <a:ext uri="{FF2B5EF4-FFF2-40B4-BE49-F238E27FC236}">
                <a16:creationId xmlns:a16="http://schemas.microsoft.com/office/drawing/2014/main" id="{6132CFB3-7135-4A3C-B606-77143EFA5503}"/>
              </a:ext>
            </a:extLst>
          </p:cNvPr>
          <p:cNvCxnSpPr>
            <a:cxnSpLocks/>
          </p:cNvCxnSpPr>
          <p:nvPr/>
        </p:nvCxnSpPr>
        <p:spPr>
          <a:xfrm>
            <a:off x="3583399" y="4446926"/>
            <a:ext cx="1259813" cy="0"/>
          </a:xfrm>
          <a:prstGeom prst="straightConnector1">
            <a:avLst/>
          </a:prstGeom>
          <a:ln w="12700">
            <a:solidFill>
              <a:srgbClr val="545B6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45" name="Straight Arrow Connector 42">
            <a:extLst>
              <a:ext uri="{FF2B5EF4-FFF2-40B4-BE49-F238E27FC236}">
                <a16:creationId xmlns:a16="http://schemas.microsoft.com/office/drawing/2014/main" id="{7851DAA9-3BB9-41FE-927D-B98B8CF6E9C8}"/>
              </a:ext>
            </a:extLst>
          </p:cNvPr>
          <p:cNvCxnSpPr>
            <a:cxnSpLocks/>
          </p:cNvCxnSpPr>
          <p:nvPr/>
        </p:nvCxnSpPr>
        <p:spPr>
          <a:xfrm>
            <a:off x="5587437" y="4448126"/>
            <a:ext cx="1259813" cy="0"/>
          </a:xfrm>
          <a:prstGeom prst="straightConnector1">
            <a:avLst/>
          </a:prstGeom>
          <a:ln w="12700">
            <a:solidFill>
              <a:srgbClr val="545B6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sp>
        <p:nvSpPr>
          <p:cNvPr id="62" name="Rectangle 8">
            <a:extLst>
              <a:ext uri="{FF2B5EF4-FFF2-40B4-BE49-F238E27FC236}">
                <a16:creationId xmlns:a16="http://schemas.microsoft.com/office/drawing/2014/main" id="{8E53AAF9-6AA5-40EF-B3B1-4F7447E70AC9}"/>
              </a:ext>
            </a:extLst>
          </p:cNvPr>
          <p:cNvSpPr/>
          <p:nvPr/>
        </p:nvSpPr>
        <p:spPr>
          <a:xfrm>
            <a:off x="2594601" y="678819"/>
            <a:ext cx="5251822" cy="1387964"/>
          </a:xfrm>
          <a:prstGeom prst="rect">
            <a:avLst/>
          </a:prstGeom>
          <a:noFill/>
          <a:ln w="12700">
            <a:solidFill>
              <a:srgbClr val="879196"/>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sz="1000" dirty="0">
              <a:solidFill>
                <a:srgbClr val="879196"/>
              </a:solidFill>
            </a:endParaRPr>
          </a:p>
        </p:txBody>
      </p:sp>
      <p:sp>
        <p:nvSpPr>
          <p:cNvPr id="63" name="Rectangle 8">
            <a:extLst>
              <a:ext uri="{FF2B5EF4-FFF2-40B4-BE49-F238E27FC236}">
                <a16:creationId xmlns:a16="http://schemas.microsoft.com/office/drawing/2014/main" id="{4BF42E0B-AF37-4252-8364-5E0A876F4218}"/>
              </a:ext>
            </a:extLst>
          </p:cNvPr>
          <p:cNvSpPr/>
          <p:nvPr/>
        </p:nvSpPr>
        <p:spPr>
          <a:xfrm>
            <a:off x="2580526" y="2233277"/>
            <a:ext cx="7268868" cy="1387964"/>
          </a:xfrm>
          <a:prstGeom prst="rect">
            <a:avLst/>
          </a:prstGeom>
          <a:noFill/>
          <a:ln w="12700">
            <a:solidFill>
              <a:srgbClr val="879196"/>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sz="1000" dirty="0">
              <a:solidFill>
                <a:srgbClr val="879196"/>
              </a:solidFill>
            </a:endParaRPr>
          </a:p>
        </p:txBody>
      </p:sp>
      <p:sp>
        <p:nvSpPr>
          <p:cNvPr id="44" name="Rectangle 8">
            <a:extLst>
              <a:ext uri="{FF2B5EF4-FFF2-40B4-BE49-F238E27FC236}">
                <a16:creationId xmlns:a16="http://schemas.microsoft.com/office/drawing/2014/main" id="{4030B42E-FF70-49B4-B901-1EAA4EFF6451}"/>
              </a:ext>
            </a:extLst>
          </p:cNvPr>
          <p:cNvSpPr/>
          <p:nvPr/>
        </p:nvSpPr>
        <p:spPr>
          <a:xfrm>
            <a:off x="2580526" y="3798550"/>
            <a:ext cx="8636114" cy="1387964"/>
          </a:xfrm>
          <a:prstGeom prst="rect">
            <a:avLst/>
          </a:prstGeom>
          <a:noFill/>
          <a:ln w="12700">
            <a:solidFill>
              <a:srgbClr val="879196"/>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sz="1000" dirty="0">
              <a:solidFill>
                <a:srgbClr val="879196"/>
              </a:solidFill>
            </a:endParaRPr>
          </a:p>
        </p:txBody>
      </p:sp>
      <p:sp>
        <p:nvSpPr>
          <p:cNvPr id="43" name="テキスト ボックス 42">
            <a:extLst>
              <a:ext uri="{FF2B5EF4-FFF2-40B4-BE49-F238E27FC236}">
                <a16:creationId xmlns:a16="http://schemas.microsoft.com/office/drawing/2014/main" id="{3C685B31-F421-48E4-B900-80158D7FBD46}"/>
              </a:ext>
            </a:extLst>
          </p:cNvPr>
          <p:cNvSpPr txBox="1"/>
          <p:nvPr/>
        </p:nvSpPr>
        <p:spPr>
          <a:xfrm>
            <a:off x="3699366" y="691301"/>
            <a:ext cx="646331" cy="369332"/>
          </a:xfrm>
          <a:prstGeom prst="rect">
            <a:avLst/>
          </a:prstGeom>
          <a:noFill/>
          <a:ln w="3175">
            <a:solidFill>
              <a:schemeClr val="bg1">
                <a:lumMod val="50000"/>
              </a:schemeClr>
            </a:solidFill>
          </a:ln>
        </p:spPr>
        <p:txBody>
          <a:bodyPr wrap="none" rtlCol="0">
            <a:spAutoFit/>
          </a:bodyPr>
          <a:lstStyle/>
          <a:p>
            <a:r>
              <a:rPr lang="ja-JP" altLang="en-US" dirty="0">
                <a:solidFill>
                  <a:schemeClr val="bg1">
                    <a:lumMod val="50000"/>
                  </a:schemeClr>
                </a:solidFill>
              </a:rPr>
              <a:t>受取</a:t>
            </a:r>
            <a:endParaRPr kumimoji="1" lang="ja-JP" altLang="en-US" dirty="0">
              <a:solidFill>
                <a:schemeClr val="bg1">
                  <a:lumMod val="50000"/>
                </a:schemeClr>
              </a:solidFill>
            </a:endParaRPr>
          </a:p>
        </p:txBody>
      </p:sp>
      <p:sp>
        <p:nvSpPr>
          <p:cNvPr id="52" name="テキスト ボックス 51">
            <a:extLst>
              <a:ext uri="{FF2B5EF4-FFF2-40B4-BE49-F238E27FC236}">
                <a16:creationId xmlns:a16="http://schemas.microsoft.com/office/drawing/2014/main" id="{DD8AAC87-AC1A-483B-B31C-3956F6162339}"/>
              </a:ext>
            </a:extLst>
          </p:cNvPr>
          <p:cNvSpPr txBox="1"/>
          <p:nvPr/>
        </p:nvSpPr>
        <p:spPr>
          <a:xfrm>
            <a:off x="3688867" y="2233277"/>
            <a:ext cx="1107996" cy="369332"/>
          </a:xfrm>
          <a:prstGeom prst="rect">
            <a:avLst/>
          </a:prstGeom>
          <a:noFill/>
          <a:ln w="3175">
            <a:solidFill>
              <a:schemeClr val="bg1">
                <a:lumMod val="50000"/>
              </a:schemeClr>
            </a:solidFill>
          </a:ln>
        </p:spPr>
        <p:txBody>
          <a:bodyPr wrap="none" rtlCol="0">
            <a:spAutoFit/>
          </a:bodyPr>
          <a:lstStyle/>
          <a:p>
            <a:r>
              <a:rPr kumimoji="1" lang="ja-JP" altLang="en-US" dirty="0">
                <a:solidFill>
                  <a:schemeClr val="bg1">
                    <a:lumMod val="50000"/>
                  </a:schemeClr>
                </a:solidFill>
              </a:rPr>
              <a:t>一時保管</a:t>
            </a:r>
          </a:p>
        </p:txBody>
      </p:sp>
      <p:sp>
        <p:nvSpPr>
          <p:cNvPr id="53" name="テキスト ボックス 52">
            <a:extLst>
              <a:ext uri="{FF2B5EF4-FFF2-40B4-BE49-F238E27FC236}">
                <a16:creationId xmlns:a16="http://schemas.microsoft.com/office/drawing/2014/main" id="{AC2905B4-AF5A-4409-AEB9-F61B899FB6D8}"/>
              </a:ext>
            </a:extLst>
          </p:cNvPr>
          <p:cNvSpPr txBox="1"/>
          <p:nvPr/>
        </p:nvSpPr>
        <p:spPr>
          <a:xfrm>
            <a:off x="3699366" y="3864743"/>
            <a:ext cx="646331" cy="369332"/>
          </a:xfrm>
          <a:prstGeom prst="rect">
            <a:avLst/>
          </a:prstGeom>
          <a:noFill/>
          <a:ln w="3175">
            <a:solidFill>
              <a:schemeClr val="bg1">
                <a:lumMod val="50000"/>
              </a:schemeClr>
            </a:solidFill>
          </a:ln>
        </p:spPr>
        <p:txBody>
          <a:bodyPr wrap="none" rtlCol="0">
            <a:spAutoFit/>
          </a:bodyPr>
          <a:lstStyle/>
          <a:p>
            <a:r>
              <a:rPr lang="ja-JP" altLang="en-US" dirty="0">
                <a:solidFill>
                  <a:schemeClr val="bg1">
                    <a:lumMod val="50000"/>
                  </a:schemeClr>
                </a:solidFill>
              </a:rPr>
              <a:t>振分</a:t>
            </a:r>
            <a:endParaRPr kumimoji="1" lang="ja-JP" altLang="en-US" dirty="0">
              <a:solidFill>
                <a:schemeClr val="bg1">
                  <a:lumMod val="50000"/>
                </a:schemeClr>
              </a:solidFill>
            </a:endParaRPr>
          </a:p>
        </p:txBody>
      </p:sp>
      <p:sp>
        <p:nvSpPr>
          <p:cNvPr id="55" name="テキスト ボックス 54">
            <a:extLst>
              <a:ext uri="{FF2B5EF4-FFF2-40B4-BE49-F238E27FC236}">
                <a16:creationId xmlns:a16="http://schemas.microsoft.com/office/drawing/2014/main" id="{EFDEAFC8-10EC-4F6F-BD1E-CF56E576F128}"/>
              </a:ext>
            </a:extLst>
          </p:cNvPr>
          <p:cNvSpPr txBox="1"/>
          <p:nvPr/>
        </p:nvSpPr>
        <p:spPr>
          <a:xfrm>
            <a:off x="8913998" y="2314804"/>
            <a:ext cx="723275" cy="307777"/>
          </a:xfrm>
          <a:prstGeom prst="rect">
            <a:avLst/>
          </a:prstGeom>
          <a:noFill/>
        </p:spPr>
        <p:txBody>
          <a:bodyPr wrap="none" rtlCol="0">
            <a:spAutoFit/>
          </a:bodyPr>
          <a:lstStyle/>
          <a:p>
            <a:r>
              <a:rPr lang="ja-JP" altLang="en-US" sz="1400" dirty="0"/>
              <a:t>作業用</a:t>
            </a:r>
            <a:endParaRPr kumimoji="1" lang="ja-JP" altLang="en-US" sz="1400" dirty="0"/>
          </a:p>
        </p:txBody>
      </p:sp>
      <p:sp>
        <p:nvSpPr>
          <p:cNvPr id="2" name="正方形/長方形 1">
            <a:extLst>
              <a:ext uri="{FF2B5EF4-FFF2-40B4-BE49-F238E27FC236}">
                <a16:creationId xmlns:a16="http://schemas.microsoft.com/office/drawing/2014/main" id="{2BF33943-BDBD-434D-A179-B90754A28495}"/>
              </a:ext>
            </a:extLst>
          </p:cNvPr>
          <p:cNvSpPr/>
          <p:nvPr/>
        </p:nvSpPr>
        <p:spPr>
          <a:xfrm>
            <a:off x="5399314" y="3628834"/>
            <a:ext cx="6637732" cy="3229164"/>
          </a:xfrm>
          <a:prstGeom prst="rect">
            <a:avLst/>
          </a:prstGeom>
          <a:noFill/>
          <a:ln w="31750" cap="flat">
            <a:solidFill>
              <a:schemeClr val="accent2"/>
            </a:solidFill>
            <a:miter lim="800000"/>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sp>
        <p:nvSpPr>
          <p:cNvPr id="46" name="テキスト ボックス 45">
            <a:extLst>
              <a:ext uri="{FF2B5EF4-FFF2-40B4-BE49-F238E27FC236}">
                <a16:creationId xmlns:a16="http://schemas.microsoft.com/office/drawing/2014/main" id="{2E07C1B4-C88D-4D95-83C6-9501672AAE2B}"/>
              </a:ext>
            </a:extLst>
          </p:cNvPr>
          <p:cNvSpPr txBox="1"/>
          <p:nvPr/>
        </p:nvSpPr>
        <p:spPr>
          <a:xfrm>
            <a:off x="8650766" y="227347"/>
            <a:ext cx="3449260" cy="954107"/>
          </a:xfrm>
          <a:prstGeom prst="rect">
            <a:avLst/>
          </a:prstGeom>
          <a:noFill/>
        </p:spPr>
        <p:txBody>
          <a:bodyPr wrap="square" rtlCol="0">
            <a:spAutoFit/>
          </a:bodyPr>
          <a:lstStyle/>
          <a:p>
            <a:r>
              <a:rPr kumimoji="1" lang="ja-JP" altLang="en-US" sz="2800" dirty="0"/>
              <a:t>サービス関連図 </a:t>
            </a:r>
          </a:p>
          <a:p>
            <a:r>
              <a:rPr kumimoji="1" lang="en-US" altLang="ja-JP" sz="2800" dirty="0"/>
              <a:t>(</a:t>
            </a:r>
            <a:r>
              <a:rPr lang="ja-JP" altLang="en-US" sz="2800" dirty="0"/>
              <a:t>一覧取得</a:t>
            </a:r>
            <a:r>
              <a:rPr kumimoji="1" lang="en-US" altLang="ja-JP" sz="2800" dirty="0"/>
              <a:t>)</a:t>
            </a:r>
            <a:endParaRPr kumimoji="1" lang="ja-JP" altLang="en-US" sz="2800" dirty="0"/>
          </a:p>
        </p:txBody>
      </p:sp>
      <p:pic>
        <p:nvPicPr>
          <p:cNvPr id="47" name="Graphic 2">
            <a:extLst>
              <a:ext uri="{FF2B5EF4-FFF2-40B4-BE49-F238E27FC236}">
                <a16:creationId xmlns:a16="http://schemas.microsoft.com/office/drawing/2014/main" id="{82C8A226-9E34-419F-A400-F993445F6627}"/>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0259120" y="4049409"/>
            <a:ext cx="762000" cy="952500"/>
          </a:xfrm>
          <a:prstGeom prst="rect">
            <a:avLst/>
          </a:prstGeom>
        </p:spPr>
      </p:pic>
      <p:pic>
        <p:nvPicPr>
          <p:cNvPr id="48" name="Graphic 2">
            <a:extLst>
              <a:ext uri="{FF2B5EF4-FFF2-40B4-BE49-F238E27FC236}">
                <a16:creationId xmlns:a16="http://schemas.microsoft.com/office/drawing/2014/main" id="{F06D4C26-8831-4D63-AED2-7460563A8E4D}"/>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6847250" y="4073351"/>
            <a:ext cx="762000" cy="952500"/>
          </a:xfrm>
          <a:prstGeom prst="rect">
            <a:avLst/>
          </a:prstGeom>
        </p:spPr>
      </p:pic>
      <p:pic>
        <p:nvPicPr>
          <p:cNvPr id="49" name="Graphic 26">
            <a:extLst>
              <a:ext uri="{FF2B5EF4-FFF2-40B4-BE49-F238E27FC236}">
                <a16:creationId xmlns:a16="http://schemas.microsoft.com/office/drawing/2014/main" id="{EF050881-A6C4-4815-AF72-61946F1E8C4A}"/>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10259120" y="5516916"/>
            <a:ext cx="762000" cy="1092200"/>
          </a:xfrm>
          <a:prstGeom prst="rect">
            <a:avLst/>
          </a:prstGeom>
        </p:spPr>
      </p:pic>
      <p:pic>
        <p:nvPicPr>
          <p:cNvPr id="51" name="Graphic 2">
            <a:extLst>
              <a:ext uri="{FF2B5EF4-FFF2-40B4-BE49-F238E27FC236}">
                <a16:creationId xmlns:a16="http://schemas.microsoft.com/office/drawing/2014/main" id="{EFFABD31-7ACB-4BBF-B08D-92D8AFE2FAC7}"/>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8869061" y="5516916"/>
            <a:ext cx="762000" cy="952500"/>
          </a:xfrm>
          <a:prstGeom prst="rect">
            <a:avLst/>
          </a:prstGeom>
        </p:spPr>
      </p:pic>
      <p:cxnSp>
        <p:nvCxnSpPr>
          <p:cNvPr id="59" name="Elbow Connector 122">
            <a:extLst>
              <a:ext uri="{FF2B5EF4-FFF2-40B4-BE49-F238E27FC236}">
                <a16:creationId xmlns:a16="http://schemas.microsoft.com/office/drawing/2014/main" id="{FD0793D1-D958-4575-B04A-C8A07A79F1C5}"/>
              </a:ext>
            </a:extLst>
          </p:cNvPr>
          <p:cNvCxnSpPr>
            <a:cxnSpLocks/>
          </p:cNvCxnSpPr>
          <p:nvPr/>
        </p:nvCxnSpPr>
        <p:spPr>
          <a:xfrm flipV="1">
            <a:off x="7609247" y="3514385"/>
            <a:ext cx="1640814" cy="719690"/>
          </a:xfrm>
          <a:prstGeom prst="bentConnector3">
            <a:avLst>
              <a:gd name="adj1" fmla="val 99890"/>
            </a:avLst>
          </a:prstGeom>
          <a:ln w="12700">
            <a:solidFill>
              <a:srgbClr val="545B64"/>
            </a:solidFill>
            <a:headEnd type="arrow" w="med" len="sm"/>
            <a:tailEnd type="none" w="med" len="sm"/>
          </a:ln>
        </p:spPr>
        <p:style>
          <a:lnRef idx="1">
            <a:schemeClr val="accent1"/>
          </a:lnRef>
          <a:fillRef idx="0">
            <a:schemeClr val="accent1"/>
          </a:fillRef>
          <a:effectRef idx="0">
            <a:schemeClr val="accent1"/>
          </a:effectRef>
          <a:fontRef idx="minor">
            <a:schemeClr val="tx1"/>
          </a:fontRef>
        </p:style>
      </p:cxnSp>
      <p:cxnSp>
        <p:nvCxnSpPr>
          <p:cNvPr id="60" name="Straight Arrow Connector 42">
            <a:extLst>
              <a:ext uri="{FF2B5EF4-FFF2-40B4-BE49-F238E27FC236}">
                <a16:creationId xmlns:a16="http://schemas.microsoft.com/office/drawing/2014/main" id="{A89C4DE4-500B-4EEC-BE09-36EBF1520317}"/>
              </a:ext>
            </a:extLst>
          </p:cNvPr>
          <p:cNvCxnSpPr>
            <a:cxnSpLocks/>
          </p:cNvCxnSpPr>
          <p:nvPr/>
        </p:nvCxnSpPr>
        <p:spPr>
          <a:xfrm flipV="1">
            <a:off x="7650304" y="4455987"/>
            <a:ext cx="2514896" cy="1766"/>
          </a:xfrm>
          <a:prstGeom prst="straightConnector1">
            <a:avLst/>
          </a:prstGeom>
          <a:ln w="12700">
            <a:solidFill>
              <a:srgbClr val="545B6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sp>
        <p:nvSpPr>
          <p:cNvPr id="61" name="Rectangle 8">
            <a:extLst>
              <a:ext uri="{FF2B5EF4-FFF2-40B4-BE49-F238E27FC236}">
                <a16:creationId xmlns:a16="http://schemas.microsoft.com/office/drawing/2014/main" id="{7EABDFA8-F269-430A-B99B-81F28B68F5AD}"/>
              </a:ext>
            </a:extLst>
          </p:cNvPr>
          <p:cNvSpPr/>
          <p:nvPr/>
        </p:nvSpPr>
        <p:spPr>
          <a:xfrm>
            <a:off x="6596385" y="3994469"/>
            <a:ext cx="5095439" cy="2707773"/>
          </a:xfrm>
          <a:prstGeom prst="rect">
            <a:avLst/>
          </a:prstGeom>
          <a:noFill/>
          <a:ln w="12700">
            <a:solidFill>
              <a:srgbClr val="879196"/>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sz="1000" dirty="0">
              <a:solidFill>
                <a:srgbClr val="879196"/>
              </a:solidFill>
            </a:endParaRPr>
          </a:p>
        </p:txBody>
      </p:sp>
      <p:sp>
        <p:nvSpPr>
          <p:cNvPr id="64" name="テキスト ボックス 63">
            <a:extLst>
              <a:ext uri="{FF2B5EF4-FFF2-40B4-BE49-F238E27FC236}">
                <a16:creationId xmlns:a16="http://schemas.microsoft.com/office/drawing/2014/main" id="{0E8B1DA6-E701-4F01-A19D-E4C6ADA05F34}"/>
              </a:ext>
            </a:extLst>
          </p:cNvPr>
          <p:cNvSpPr txBox="1"/>
          <p:nvPr/>
        </p:nvSpPr>
        <p:spPr>
          <a:xfrm>
            <a:off x="5488389" y="6332910"/>
            <a:ext cx="1107996" cy="369332"/>
          </a:xfrm>
          <a:prstGeom prst="rect">
            <a:avLst/>
          </a:prstGeom>
          <a:noFill/>
          <a:ln w="3175">
            <a:solidFill>
              <a:schemeClr val="tx1"/>
            </a:solidFill>
          </a:ln>
        </p:spPr>
        <p:txBody>
          <a:bodyPr wrap="none" rtlCol="0">
            <a:spAutoFit/>
          </a:bodyPr>
          <a:lstStyle/>
          <a:p>
            <a:r>
              <a:rPr lang="ja-JP" altLang="en-US" dirty="0"/>
              <a:t>一覧取得</a:t>
            </a:r>
            <a:endParaRPr kumimoji="1" lang="ja-JP" altLang="en-US" dirty="0"/>
          </a:p>
        </p:txBody>
      </p:sp>
      <p:sp>
        <p:nvSpPr>
          <p:cNvPr id="65" name="テキスト ボックス 64">
            <a:extLst>
              <a:ext uri="{FF2B5EF4-FFF2-40B4-BE49-F238E27FC236}">
                <a16:creationId xmlns:a16="http://schemas.microsoft.com/office/drawing/2014/main" id="{6C157AFF-6311-4A6F-B310-E9F90245D0EA}"/>
              </a:ext>
            </a:extLst>
          </p:cNvPr>
          <p:cNvSpPr txBox="1"/>
          <p:nvPr/>
        </p:nvSpPr>
        <p:spPr>
          <a:xfrm>
            <a:off x="10952763" y="4139149"/>
            <a:ext cx="723275" cy="307777"/>
          </a:xfrm>
          <a:prstGeom prst="rect">
            <a:avLst/>
          </a:prstGeom>
          <a:noFill/>
        </p:spPr>
        <p:txBody>
          <a:bodyPr wrap="none" rtlCol="0">
            <a:spAutoFit/>
          </a:bodyPr>
          <a:lstStyle/>
          <a:p>
            <a:r>
              <a:rPr lang="ja-JP" altLang="en-US" sz="1400" dirty="0"/>
              <a:t>格納用</a:t>
            </a:r>
            <a:endParaRPr kumimoji="1" lang="ja-JP" altLang="en-US" sz="1400" dirty="0"/>
          </a:p>
        </p:txBody>
      </p:sp>
      <p:sp>
        <p:nvSpPr>
          <p:cNvPr id="66" name="テキスト ボックス 65">
            <a:extLst>
              <a:ext uri="{FF2B5EF4-FFF2-40B4-BE49-F238E27FC236}">
                <a16:creationId xmlns:a16="http://schemas.microsoft.com/office/drawing/2014/main" id="{B80D2C2C-44FF-4A09-8513-D89917A0E759}"/>
              </a:ext>
            </a:extLst>
          </p:cNvPr>
          <p:cNvSpPr txBox="1"/>
          <p:nvPr/>
        </p:nvSpPr>
        <p:spPr>
          <a:xfrm>
            <a:off x="8070072" y="5585708"/>
            <a:ext cx="902811" cy="523220"/>
          </a:xfrm>
          <a:prstGeom prst="rect">
            <a:avLst/>
          </a:prstGeom>
          <a:noFill/>
        </p:spPr>
        <p:txBody>
          <a:bodyPr wrap="none" rtlCol="0">
            <a:spAutoFit/>
          </a:bodyPr>
          <a:lstStyle/>
          <a:p>
            <a:r>
              <a:rPr lang="ja-JP" altLang="en-US" sz="1400" dirty="0"/>
              <a:t>ダウン</a:t>
            </a:r>
          </a:p>
          <a:p>
            <a:r>
              <a:rPr lang="ja-JP" altLang="en-US" sz="1400" dirty="0"/>
              <a:t>ロード用</a:t>
            </a:r>
            <a:endParaRPr kumimoji="1" lang="ja-JP" altLang="en-US" sz="1400" dirty="0"/>
          </a:p>
        </p:txBody>
      </p:sp>
      <p:pic>
        <p:nvPicPr>
          <p:cNvPr id="67" name="Graphic 59">
            <a:extLst>
              <a:ext uri="{FF2B5EF4-FFF2-40B4-BE49-F238E27FC236}">
                <a16:creationId xmlns:a16="http://schemas.microsoft.com/office/drawing/2014/main" id="{202785DC-7FF7-4D27-842C-724A98C62D54}"/>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847247" y="5516916"/>
            <a:ext cx="762000" cy="952500"/>
          </a:xfrm>
          <a:prstGeom prst="rect">
            <a:avLst/>
          </a:prstGeom>
        </p:spPr>
      </p:pic>
      <p:cxnSp>
        <p:nvCxnSpPr>
          <p:cNvPr id="68" name="Straight Arrow Connector 42">
            <a:extLst>
              <a:ext uri="{FF2B5EF4-FFF2-40B4-BE49-F238E27FC236}">
                <a16:creationId xmlns:a16="http://schemas.microsoft.com/office/drawing/2014/main" id="{F7F694B9-58CB-4F55-ADD8-E4B0E71650C0}"/>
              </a:ext>
            </a:extLst>
          </p:cNvPr>
          <p:cNvCxnSpPr>
            <a:cxnSpLocks/>
            <a:stCxn id="47" idx="2"/>
            <a:endCxn id="49" idx="0"/>
          </p:cNvCxnSpPr>
          <p:nvPr/>
        </p:nvCxnSpPr>
        <p:spPr>
          <a:xfrm>
            <a:off x="10640120" y="5001909"/>
            <a:ext cx="0" cy="515007"/>
          </a:xfrm>
          <a:prstGeom prst="straightConnector1">
            <a:avLst/>
          </a:prstGeom>
          <a:ln w="12700">
            <a:solidFill>
              <a:srgbClr val="545B6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69" name="Elbow Connector 122">
            <a:extLst>
              <a:ext uri="{FF2B5EF4-FFF2-40B4-BE49-F238E27FC236}">
                <a16:creationId xmlns:a16="http://schemas.microsoft.com/office/drawing/2014/main" id="{E2209D30-6ED7-475D-B3A5-800BFB5A97F3}"/>
              </a:ext>
            </a:extLst>
          </p:cNvPr>
          <p:cNvCxnSpPr>
            <a:cxnSpLocks/>
          </p:cNvCxnSpPr>
          <p:nvPr/>
        </p:nvCxnSpPr>
        <p:spPr>
          <a:xfrm rot="10800000">
            <a:off x="7650305" y="4643020"/>
            <a:ext cx="2577047" cy="1189613"/>
          </a:xfrm>
          <a:prstGeom prst="bentConnector3">
            <a:avLst>
              <a:gd name="adj1" fmla="val 12828"/>
            </a:avLst>
          </a:prstGeom>
          <a:ln w="12700">
            <a:solidFill>
              <a:srgbClr val="545B64"/>
            </a:solidFill>
            <a:headEnd type="arrow" w="med" len="sm"/>
            <a:tailEnd type="none" w="med" len="sm"/>
          </a:ln>
        </p:spPr>
        <p:style>
          <a:lnRef idx="1">
            <a:schemeClr val="accent1"/>
          </a:lnRef>
          <a:fillRef idx="0">
            <a:schemeClr val="accent1"/>
          </a:fillRef>
          <a:effectRef idx="0">
            <a:schemeClr val="accent1"/>
          </a:effectRef>
          <a:fontRef idx="minor">
            <a:schemeClr val="tx1"/>
          </a:fontRef>
        </p:style>
      </p:cxnSp>
      <p:cxnSp>
        <p:nvCxnSpPr>
          <p:cNvPr id="70" name="Elbow Connector 122">
            <a:extLst>
              <a:ext uri="{FF2B5EF4-FFF2-40B4-BE49-F238E27FC236}">
                <a16:creationId xmlns:a16="http://schemas.microsoft.com/office/drawing/2014/main" id="{DD171F77-B245-4E51-B7FE-1B1534A19A61}"/>
              </a:ext>
            </a:extLst>
          </p:cNvPr>
          <p:cNvCxnSpPr>
            <a:cxnSpLocks/>
            <a:stCxn id="51" idx="0"/>
          </p:cNvCxnSpPr>
          <p:nvPr/>
        </p:nvCxnSpPr>
        <p:spPr>
          <a:xfrm rot="16200000" flipV="1">
            <a:off x="8109605" y="4376459"/>
            <a:ext cx="717500" cy="1563413"/>
          </a:xfrm>
          <a:prstGeom prst="bentConnector2">
            <a:avLst/>
          </a:prstGeom>
          <a:ln w="12700">
            <a:solidFill>
              <a:srgbClr val="545B64"/>
            </a:solidFill>
            <a:headEnd type="arrow" w="med" len="sm"/>
            <a:tailEnd type="none" w="med" len="sm"/>
          </a:ln>
        </p:spPr>
        <p:style>
          <a:lnRef idx="1">
            <a:schemeClr val="accent1"/>
          </a:lnRef>
          <a:fillRef idx="0">
            <a:schemeClr val="accent1"/>
          </a:fillRef>
          <a:effectRef idx="0">
            <a:schemeClr val="accent1"/>
          </a:effectRef>
          <a:fontRef idx="minor">
            <a:schemeClr val="tx1"/>
          </a:fontRef>
        </p:style>
      </p:cxnSp>
      <p:cxnSp>
        <p:nvCxnSpPr>
          <p:cNvPr id="71" name="Straight Arrow Connector 42">
            <a:extLst>
              <a:ext uri="{FF2B5EF4-FFF2-40B4-BE49-F238E27FC236}">
                <a16:creationId xmlns:a16="http://schemas.microsoft.com/office/drawing/2014/main" id="{A45914E3-9AA3-456D-9D0F-635DE29DA779}"/>
              </a:ext>
            </a:extLst>
          </p:cNvPr>
          <p:cNvCxnSpPr>
            <a:cxnSpLocks/>
            <a:stCxn id="48" idx="2"/>
            <a:endCxn id="67" idx="0"/>
          </p:cNvCxnSpPr>
          <p:nvPr/>
        </p:nvCxnSpPr>
        <p:spPr>
          <a:xfrm flipH="1">
            <a:off x="7228247" y="5025851"/>
            <a:ext cx="3" cy="491065"/>
          </a:xfrm>
          <a:prstGeom prst="straightConnector1">
            <a:avLst/>
          </a:prstGeom>
          <a:ln w="12700">
            <a:solidFill>
              <a:srgbClr val="545B6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33776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Graphic 2">
            <a:extLst>
              <a:ext uri="{FF2B5EF4-FFF2-40B4-BE49-F238E27FC236}">
                <a16:creationId xmlns:a16="http://schemas.microsoft.com/office/drawing/2014/main" id="{9E9E899A-6D02-4444-B759-095E2741AF9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061413" y="706688"/>
            <a:ext cx="762000" cy="952500"/>
          </a:xfrm>
          <a:prstGeom prst="rect">
            <a:avLst/>
          </a:prstGeom>
        </p:spPr>
      </p:pic>
      <p:pic>
        <p:nvPicPr>
          <p:cNvPr id="21" name="Graphic 2">
            <a:extLst>
              <a:ext uri="{FF2B5EF4-FFF2-40B4-BE49-F238E27FC236}">
                <a16:creationId xmlns:a16="http://schemas.microsoft.com/office/drawing/2014/main" id="{BE3678C0-603A-4DCB-8F62-2B8D9249700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429003" y="706688"/>
            <a:ext cx="762000" cy="952500"/>
          </a:xfrm>
          <a:prstGeom prst="rect">
            <a:avLst/>
          </a:prstGeom>
        </p:spPr>
      </p:pic>
      <p:pic>
        <p:nvPicPr>
          <p:cNvPr id="23" name="Graphic 26">
            <a:extLst>
              <a:ext uri="{FF2B5EF4-FFF2-40B4-BE49-F238E27FC236}">
                <a16:creationId xmlns:a16="http://schemas.microsoft.com/office/drawing/2014/main" id="{B070B8B4-CED1-45EC-AE11-201572FEA4D6}"/>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745208" y="660780"/>
            <a:ext cx="762000" cy="1092200"/>
          </a:xfrm>
          <a:prstGeom prst="rect">
            <a:avLst/>
          </a:prstGeom>
        </p:spPr>
      </p:pic>
      <p:pic>
        <p:nvPicPr>
          <p:cNvPr id="24" name="Graphic 2">
            <a:extLst>
              <a:ext uri="{FF2B5EF4-FFF2-40B4-BE49-F238E27FC236}">
                <a16:creationId xmlns:a16="http://schemas.microsoft.com/office/drawing/2014/main" id="{C800DC76-5395-4929-9BFD-B130C7F11D5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777376" y="1360966"/>
            <a:ext cx="762000" cy="952500"/>
          </a:xfrm>
          <a:prstGeom prst="rect">
            <a:avLst/>
          </a:prstGeom>
        </p:spPr>
      </p:pic>
      <p:sp>
        <p:nvSpPr>
          <p:cNvPr id="56" name="テキスト ボックス 55">
            <a:extLst>
              <a:ext uri="{FF2B5EF4-FFF2-40B4-BE49-F238E27FC236}">
                <a16:creationId xmlns:a16="http://schemas.microsoft.com/office/drawing/2014/main" id="{B05108C1-DFA2-4DC7-A7C9-6246D0DF2387}"/>
              </a:ext>
            </a:extLst>
          </p:cNvPr>
          <p:cNvSpPr txBox="1"/>
          <p:nvPr/>
        </p:nvSpPr>
        <p:spPr>
          <a:xfrm>
            <a:off x="8823413" y="835122"/>
            <a:ext cx="723275" cy="307777"/>
          </a:xfrm>
          <a:prstGeom prst="rect">
            <a:avLst/>
          </a:prstGeom>
          <a:noFill/>
        </p:spPr>
        <p:txBody>
          <a:bodyPr wrap="none" rtlCol="0">
            <a:spAutoFit/>
          </a:bodyPr>
          <a:lstStyle/>
          <a:p>
            <a:r>
              <a:rPr lang="ja-JP" altLang="en-US" sz="1400" dirty="0"/>
              <a:t>格納用</a:t>
            </a:r>
            <a:endParaRPr kumimoji="1" lang="ja-JP" altLang="en-US" sz="1400" dirty="0"/>
          </a:p>
        </p:txBody>
      </p:sp>
      <p:sp>
        <p:nvSpPr>
          <p:cNvPr id="57" name="テキスト ボックス 56">
            <a:extLst>
              <a:ext uri="{FF2B5EF4-FFF2-40B4-BE49-F238E27FC236}">
                <a16:creationId xmlns:a16="http://schemas.microsoft.com/office/drawing/2014/main" id="{9EE9A0C3-C5EC-4CAF-8C89-A8A88C06DDF6}"/>
              </a:ext>
            </a:extLst>
          </p:cNvPr>
          <p:cNvSpPr txBox="1"/>
          <p:nvPr/>
        </p:nvSpPr>
        <p:spPr>
          <a:xfrm>
            <a:off x="10539376" y="1599091"/>
            <a:ext cx="1441420" cy="307777"/>
          </a:xfrm>
          <a:prstGeom prst="rect">
            <a:avLst/>
          </a:prstGeom>
          <a:noFill/>
        </p:spPr>
        <p:txBody>
          <a:bodyPr wrap="none" rtlCol="0">
            <a:spAutoFit/>
          </a:bodyPr>
          <a:lstStyle/>
          <a:p>
            <a:r>
              <a:rPr lang="ja-JP" altLang="en-US" sz="1400" dirty="0"/>
              <a:t>ダウンロード用</a:t>
            </a:r>
            <a:endParaRPr kumimoji="1" lang="ja-JP" altLang="en-US" sz="1400" dirty="0"/>
          </a:p>
        </p:txBody>
      </p:sp>
      <p:cxnSp>
        <p:nvCxnSpPr>
          <p:cNvPr id="46" name="Straight Arrow Connector 42">
            <a:extLst>
              <a:ext uri="{FF2B5EF4-FFF2-40B4-BE49-F238E27FC236}">
                <a16:creationId xmlns:a16="http://schemas.microsoft.com/office/drawing/2014/main" id="{9CF31BDB-4D58-47EE-9AB8-C2537E2AF5C8}"/>
              </a:ext>
            </a:extLst>
          </p:cNvPr>
          <p:cNvCxnSpPr>
            <a:cxnSpLocks/>
          </p:cNvCxnSpPr>
          <p:nvPr/>
        </p:nvCxnSpPr>
        <p:spPr>
          <a:xfrm>
            <a:off x="4299727" y="1095880"/>
            <a:ext cx="1259813" cy="0"/>
          </a:xfrm>
          <a:prstGeom prst="straightConnector1">
            <a:avLst/>
          </a:prstGeom>
          <a:ln w="12700">
            <a:solidFill>
              <a:srgbClr val="545B6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47" name="Straight Arrow Connector 42">
            <a:extLst>
              <a:ext uri="{FF2B5EF4-FFF2-40B4-BE49-F238E27FC236}">
                <a16:creationId xmlns:a16="http://schemas.microsoft.com/office/drawing/2014/main" id="{57E1BF63-DC10-4595-8E14-8CC5058AEB23}"/>
              </a:ext>
            </a:extLst>
          </p:cNvPr>
          <p:cNvCxnSpPr>
            <a:cxnSpLocks/>
          </p:cNvCxnSpPr>
          <p:nvPr/>
        </p:nvCxnSpPr>
        <p:spPr>
          <a:xfrm flipH="1">
            <a:off x="6579957" y="1095880"/>
            <a:ext cx="1259813" cy="0"/>
          </a:xfrm>
          <a:prstGeom prst="straightConnector1">
            <a:avLst/>
          </a:prstGeom>
          <a:ln w="12700">
            <a:solidFill>
              <a:srgbClr val="545B6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48" name="Elbow Connector 122">
            <a:extLst>
              <a:ext uri="{FF2B5EF4-FFF2-40B4-BE49-F238E27FC236}">
                <a16:creationId xmlns:a16="http://schemas.microsoft.com/office/drawing/2014/main" id="{6DBDAD2C-D5F6-4280-B878-7CFE8E999C54}"/>
              </a:ext>
            </a:extLst>
          </p:cNvPr>
          <p:cNvCxnSpPr>
            <a:cxnSpLocks/>
            <a:stCxn id="24" idx="1"/>
            <a:endCxn id="21" idx="2"/>
          </p:cNvCxnSpPr>
          <p:nvPr/>
        </p:nvCxnSpPr>
        <p:spPr>
          <a:xfrm rot="10800000">
            <a:off x="3810004" y="1659188"/>
            <a:ext cx="5967373" cy="178028"/>
          </a:xfrm>
          <a:prstGeom prst="bentConnector2">
            <a:avLst/>
          </a:prstGeom>
          <a:ln w="12700">
            <a:solidFill>
              <a:srgbClr val="545B64"/>
            </a:solidFill>
            <a:headEnd type="arrow" w="med" len="sm"/>
            <a:tailEnd type="none" w="med" len="sm"/>
          </a:ln>
        </p:spPr>
        <p:style>
          <a:lnRef idx="1">
            <a:schemeClr val="accent1"/>
          </a:lnRef>
          <a:fillRef idx="0">
            <a:schemeClr val="accent1"/>
          </a:fillRef>
          <a:effectRef idx="0">
            <a:schemeClr val="accent1"/>
          </a:effectRef>
          <a:fontRef idx="minor">
            <a:schemeClr val="tx1"/>
          </a:fontRef>
        </p:style>
      </p:cxnSp>
      <p:sp>
        <p:nvSpPr>
          <p:cNvPr id="51" name="テキスト ボックス 50">
            <a:extLst>
              <a:ext uri="{FF2B5EF4-FFF2-40B4-BE49-F238E27FC236}">
                <a16:creationId xmlns:a16="http://schemas.microsoft.com/office/drawing/2014/main" id="{1F8665A0-740F-4726-A515-00AF6976E6AA}"/>
              </a:ext>
            </a:extLst>
          </p:cNvPr>
          <p:cNvSpPr txBox="1"/>
          <p:nvPr/>
        </p:nvSpPr>
        <p:spPr>
          <a:xfrm>
            <a:off x="4721884" y="1149340"/>
            <a:ext cx="415498" cy="369332"/>
          </a:xfrm>
          <a:prstGeom prst="rect">
            <a:avLst/>
          </a:prstGeom>
          <a:noFill/>
        </p:spPr>
        <p:txBody>
          <a:bodyPr wrap="none" rtlCol="0">
            <a:spAutoFit/>
          </a:bodyPr>
          <a:lstStyle/>
          <a:p>
            <a:r>
              <a:rPr kumimoji="1" lang="ja-JP" altLang="en-US" dirty="0"/>
              <a:t>①</a:t>
            </a:r>
          </a:p>
        </p:txBody>
      </p:sp>
      <p:sp>
        <p:nvSpPr>
          <p:cNvPr id="59" name="テキスト ボックス 58">
            <a:extLst>
              <a:ext uri="{FF2B5EF4-FFF2-40B4-BE49-F238E27FC236}">
                <a16:creationId xmlns:a16="http://schemas.microsoft.com/office/drawing/2014/main" id="{074B0482-2A64-4876-959E-D681948AC746}"/>
              </a:ext>
            </a:extLst>
          </p:cNvPr>
          <p:cNvSpPr txBox="1"/>
          <p:nvPr/>
        </p:nvSpPr>
        <p:spPr>
          <a:xfrm>
            <a:off x="7002114" y="1098180"/>
            <a:ext cx="415498" cy="369332"/>
          </a:xfrm>
          <a:prstGeom prst="rect">
            <a:avLst/>
          </a:prstGeom>
          <a:noFill/>
        </p:spPr>
        <p:txBody>
          <a:bodyPr wrap="none" rtlCol="0">
            <a:spAutoFit/>
          </a:bodyPr>
          <a:lstStyle/>
          <a:p>
            <a:r>
              <a:rPr lang="ja-JP" altLang="en-US" dirty="0"/>
              <a:t>②</a:t>
            </a:r>
            <a:endParaRPr kumimoji="1" lang="ja-JP" altLang="en-US" dirty="0"/>
          </a:p>
        </p:txBody>
      </p:sp>
      <p:sp>
        <p:nvSpPr>
          <p:cNvPr id="60" name="テキスト ボックス 59">
            <a:extLst>
              <a:ext uri="{FF2B5EF4-FFF2-40B4-BE49-F238E27FC236}">
                <a16:creationId xmlns:a16="http://schemas.microsoft.com/office/drawing/2014/main" id="{AFA5165C-3AD6-4CC1-B561-349C7ACD2044}"/>
              </a:ext>
            </a:extLst>
          </p:cNvPr>
          <p:cNvSpPr txBox="1"/>
          <p:nvPr/>
        </p:nvSpPr>
        <p:spPr>
          <a:xfrm>
            <a:off x="7037015" y="1909622"/>
            <a:ext cx="415498" cy="369332"/>
          </a:xfrm>
          <a:prstGeom prst="rect">
            <a:avLst/>
          </a:prstGeom>
          <a:noFill/>
        </p:spPr>
        <p:txBody>
          <a:bodyPr wrap="none" rtlCol="0">
            <a:spAutoFit/>
          </a:bodyPr>
          <a:lstStyle/>
          <a:p>
            <a:r>
              <a:rPr kumimoji="1" lang="ja-JP" altLang="en-US" dirty="0"/>
              <a:t>③</a:t>
            </a:r>
          </a:p>
        </p:txBody>
      </p:sp>
      <p:sp>
        <p:nvSpPr>
          <p:cNvPr id="61" name="コンテンツ プレースホルダー 2">
            <a:extLst>
              <a:ext uri="{FF2B5EF4-FFF2-40B4-BE49-F238E27FC236}">
                <a16:creationId xmlns:a16="http://schemas.microsoft.com/office/drawing/2014/main" id="{622B9C8F-8E79-4477-B8EF-39F187017A81}"/>
              </a:ext>
            </a:extLst>
          </p:cNvPr>
          <p:cNvSpPr>
            <a:spLocks noGrp="1"/>
          </p:cNvSpPr>
          <p:nvPr>
            <p:ph idx="1"/>
          </p:nvPr>
        </p:nvSpPr>
        <p:spPr>
          <a:xfrm>
            <a:off x="665480" y="2527383"/>
            <a:ext cx="10861040" cy="4166491"/>
          </a:xfrm>
        </p:spPr>
        <p:txBody>
          <a:bodyPr>
            <a:normAutofit/>
          </a:bodyPr>
          <a:lstStyle/>
          <a:p>
            <a:pPr marL="457200" indent="-457200">
              <a:buFont typeface="+mj-ea"/>
              <a:buAutoNum type="circleNumDbPlain"/>
            </a:pPr>
            <a:r>
              <a:rPr lang="ja-JP" altLang="en-US" sz="2000" dirty="0"/>
              <a:t>前のフェーズの後に</a:t>
            </a:r>
            <a:r>
              <a:rPr lang="en-US" altLang="ja-JP" sz="2000" dirty="0"/>
              <a:t>collect_request.py</a:t>
            </a:r>
            <a:r>
              <a:rPr lang="ja-JP" altLang="en-US" sz="2000" dirty="0"/>
              <a:t>が実行される</a:t>
            </a:r>
          </a:p>
          <a:p>
            <a:pPr marL="457200" lvl="1" indent="0">
              <a:buNone/>
            </a:pPr>
            <a:r>
              <a:rPr lang="ja-JP" altLang="en-US" sz="2000" dirty="0"/>
              <a:t>前日</a:t>
            </a:r>
            <a:r>
              <a:rPr lang="en-US" altLang="ja-JP" sz="2000" dirty="0"/>
              <a:t>(</a:t>
            </a:r>
            <a:r>
              <a:rPr lang="ja-JP" altLang="en-US" sz="2000" dirty="0"/>
              <a:t>または指定された日付</a:t>
            </a:r>
            <a:r>
              <a:rPr lang="en-US" altLang="ja-JP" sz="2000" dirty="0"/>
              <a:t>)</a:t>
            </a:r>
            <a:r>
              <a:rPr lang="ja-JP" altLang="en-US" sz="2000" dirty="0"/>
              <a:t>の位置情報一覧を</a:t>
            </a:r>
            <a:r>
              <a:rPr lang="en-US" altLang="ja-JP" sz="2000" dirty="0"/>
              <a:t>Redshift Spectrum</a:t>
            </a:r>
            <a:r>
              <a:rPr lang="ja-JP" altLang="en-US" sz="2000" dirty="0"/>
              <a:t>から取得する</a:t>
            </a:r>
          </a:p>
          <a:p>
            <a:pPr marL="457200" lvl="1" indent="0">
              <a:buNone/>
            </a:pPr>
            <a:endParaRPr lang="ja-JP" altLang="en-US" sz="2000" dirty="0"/>
          </a:p>
          <a:p>
            <a:pPr marL="457200" indent="-457200">
              <a:buFont typeface="+mj-ea"/>
              <a:buAutoNum type="circleNumDbPlain"/>
            </a:pPr>
            <a:r>
              <a:rPr lang="en-US" altLang="ja-JP" sz="2000" dirty="0"/>
              <a:t>Redshift</a:t>
            </a:r>
            <a:r>
              <a:rPr lang="ja-JP" altLang="en-US" sz="2000" dirty="0"/>
              <a:t> </a:t>
            </a:r>
            <a:r>
              <a:rPr lang="en-US" altLang="ja-JP" sz="2000" dirty="0"/>
              <a:t>Spectrum</a:t>
            </a:r>
            <a:r>
              <a:rPr lang="ja-JP" altLang="en-US" sz="2000" dirty="0"/>
              <a:t>は、</a:t>
            </a:r>
            <a:r>
              <a:rPr lang="en-US" altLang="ja-JP" sz="2000" dirty="0"/>
              <a:t>S3(</a:t>
            </a:r>
            <a:r>
              <a:rPr lang="ja-JP" altLang="en-US" sz="2000" dirty="0"/>
              <a:t>格納用</a:t>
            </a:r>
            <a:r>
              <a:rPr lang="en-US" altLang="ja-JP" sz="2000" dirty="0"/>
              <a:t>)</a:t>
            </a:r>
            <a:r>
              <a:rPr lang="ja-JP" altLang="en-US" sz="2000" dirty="0"/>
              <a:t>をデータソースとする</a:t>
            </a:r>
          </a:p>
          <a:p>
            <a:pPr marL="457200" indent="-457200">
              <a:buFont typeface="+mj-ea"/>
              <a:buAutoNum type="circleNumDbPlain"/>
            </a:pPr>
            <a:endParaRPr lang="ja-JP" altLang="en-US" sz="2000" dirty="0"/>
          </a:p>
          <a:p>
            <a:pPr marL="457200" indent="-457200">
              <a:buFont typeface="+mj-ea"/>
              <a:buAutoNum type="circleNumDbPlain"/>
            </a:pPr>
            <a:r>
              <a:rPr lang="en-US" altLang="ja-JP" sz="2000" dirty="0"/>
              <a:t>collect_request.py</a:t>
            </a:r>
            <a:r>
              <a:rPr lang="ja-JP" altLang="en-US" sz="2000" dirty="0"/>
              <a:t>は、対象日付のすべての位置情報を取得する</a:t>
            </a:r>
          </a:p>
          <a:p>
            <a:pPr marL="457200" lvl="1" indent="0">
              <a:buNone/>
            </a:pPr>
            <a:r>
              <a:rPr lang="ja-JP" altLang="en-US" sz="2000" dirty="0"/>
              <a:t>結果を</a:t>
            </a:r>
            <a:r>
              <a:rPr lang="en-US" altLang="ja-JP" sz="2000" dirty="0"/>
              <a:t>S3(</a:t>
            </a:r>
            <a:r>
              <a:rPr lang="ja-JP" altLang="en-US" sz="2000" dirty="0"/>
              <a:t>ダウンロード用</a:t>
            </a:r>
            <a:r>
              <a:rPr lang="en-US" altLang="ja-JP" sz="2000" dirty="0"/>
              <a:t>)</a:t>
            </a:r>
            <a:r>
              <a:rPr lang="ja-JP" altLang="en-US" sz="2000" dirty="0"/>
              <a:t>に格納する</a:t>
            </a:r>
          </a:p>
          <a:p>
            <a:pPr marL="457200" lvl="1" indent="0">
              <a:buNone/>
            </a:pPr>
            <a:r>
              <a:rPr lang="en-US" altLang="ja-JP" sz="2000" dirty="0"/>
              <a:t>S3(</a:t>
            </a:r>
            <a:r>
              <a:rPr lang="ja-JP" altLang="en-US" sz="2000" dirty="0"/>
              <a:t>ダウンロード用</a:t>
            </a:r>
            <a:r>
              <a:rPr lang="en-US" altLang="ja-JP" sz="2000" dirty="0"/>
              <a:t>)</a:t>
            </a:r>
            <a:r>
              <a:rPr lang="ja-JP" altLang="en-US" sz="2000" dirty="0"/>
              <a:t>は公開されていて、ここから結果をダウンロードできる</a:t>
            </a:r>
          </a:p>
          <a:p>
            <a:pPr marL="457200" indent="-457200">
              <a:buFont typeface="+mj-ea"/>
              <a:buAutoNum type="circleNumDbPlain"/>
            </a:pPr>
            <a:endParaRPr lang="ja-JP" altLang="en-US" sz="2000" dirty="0"/>
          </a:p>
          <a:p>
            <a:pPr marL="457200" indent="-457200">
              <a:buFont typeface="+mj-ea"/>
              <a:buAutoNum type="circleNumDbPlain"/>
            </a:pPr>
            <a:r>
              <a:rPr lang="ja-JP" altLang="en-US" sz="2000" dirty="0"/>
              <a:t>処理終了後、</a:t>
            </a:r>
            <a:r>
              <a:rPr lang="en-US" altLang="ja-JP" sz="2000" dirty="0"/>
              <a:t>Lambda(</a:t>
            </a:r>
            <a:r>
              <a:rPr lang="en-US" altLang="ja-JP" sz="2000" dirty="0" err="1"/>
              <a:t>stop_collect_server</a:t>
            </a:r>
            <a:r>
              <a:rPr lang="en-US" altLang="ja-JP" sz="2000" dirty="0"/>
              <a:t>)</a:t>
            </a:r>
            <a:r>
              <a:rPr lang="ja-JP" altLang="en-US" sz="2000" dirty="0"/>
              <a:t>を呼び出す</a:t>
            </a:r>
          </a:p>
          <a:p>
            <a:pPr marL="457200" lvl="1" indent="0">
              <a:buNone/>
            </a:pPr>
            <a:r>
              <a:rPr lang="ja-JP" altLang="en-US" sz="2000" dirty="0"/>
              <a:t>この関数は</a:t>
            </a:r>
            <a:r>
              <a:rPr lang="en-US" altLang="ja-JP" sz="2000" dirty="0"/>
              <a:t>EC2</a:t>
            </a:r>
            <a:r>
              <a:rPr lang="ja-JP" altLang="en-US" sz="2000" dirty="0"/>
              <a:t>サーバを終了させる</a:t>
            </a:r>
          </a:p>
        </p:txBody>
      </p:sp>
      <p:sp>
        <p:nvSpPr>
          <p:cNvPr id="15" name="テキスト ボックス 14">
            <a:extLst>
              <a:ext uri="{FF2B5EF4-FFF2-40B4-BE49-F238E27FC236}">
                <a16:creationId xmlns:a16="http://schemas.microsoft.com/office/drawing/2014/main" id="{259AFE49-EC4D-45E4-BF20-1819CAC23FDF}"/>
              </a:ext>
            </a:extLst>
          </p:cNvPr>
          <p:cNvSpPr txBox="1"/>
          <p:nvPr/>
        </p:nvSpPr>
        <p:spPr>
          <a:xfrm>
            <a:off x="266277" y="706688"/>
            <a:ext cx="1107996" cy="369332"/>
          </a:xfrm>
          <a:prstGeom prst="rect">
            <a:avLst/>
          </a:prstGeom>
          <a:noFill/>
          <a:ln w="3175">
            <a:solidFill>
              <a:schemeClr val="tx1"/>
            </a:solidFill>
          </a:ln>
        </p:spPr>
        <p:txBody>
          <a:bodyPr wrap="none" rtlCol="0">
            <a:spAutoFit/>
          </a:bodyPr>
          <a:lstStyle/>
          <a:p>
            <a:r>
              <a:rPr lang="ja-JP" altLang="en-US" dirty="0"/>
              <a:t>一覧取得</a:t>
            </a:r>
            <a:endParaRPr kumimoji="1" lang="ja-JP" altLang="en-US" dirty="0"/>
          </a:p>
        </p:txBody>
      </p:sp>
      <p:pic>
        <p:nvPicPr>
          <p:cNvPr id="16" name="Graphic 59">
            <a:extLst>
              <a:ext uri="{FF2B5EF4-FFF2-40B4-BE49-F238E27FC236}">
                <a16:creationId xmlns:a16="http://schemas.microsoft.com/office/drawing/2014/main" id="{B2AE47F2-C3FB-43EB-9C46-D46F13105CC1}"/>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535228" y="1230357"/>
            <a:ext cx="762000" cy="952500"/>
          </a:xfrm>
          <a:prstGeom prst="rect">
            <a:avLst/>
          </a:prstGeom>
        </p:spPr>
      </p:pic>
      <p:cxnSp>
        <p:nvCxnSpPr>
          <p:cNvPr id="17" name="Straight Arrow Connector 42">
            <a:extLst>
              <a:ext uri="{FF2B5EF4-FFF2-40B4-BE49-F238E27FC236}">
                <a16:creationId xmlns:a16="http://schemas.microsoft.com/office/drawing/2014/main" id="{04255949-2D10-4255-8A5D-E419FFFEBAD3}"/>
              </a:ext>
            </a:extLst>
          </p:cNvPr>
          <p:cNvCxnSpPr>
            <a:cxnSpLocks/>
          </p:cNvCxnSpPr>
          <p:nvPr/>
        </p:nvCxnSpPr>
        <p:spPr>
          <a:xfrm flipH="1">
            <a:off x="2414624" y="1248280"/>
            <a:ext cx="929467" cy="270392"/>
          </a:xfrm>
          <a:prstGeom prst="straightConnector1">
            <a:avLst/>
          </a:prstGeom>
          <a:ln w="12700">
            <a:solidFill>
              <a:srgbClr val="545B64"/>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sp>
        <p:nvSpPr>
          <p:cNvPr id="25" name="テキスト ボックス 24">
            <a:extLst>
              <a:ext uri="{FF2B5EF4-FFF2-40B4-BE49-F238E27FC236}">
                <a16:creationId xmlns:a16="http://schemas.microsoft.com/office/drawing/2014/main" id="{988EB9ED-9A95-4083-88DB-942BAF524D41}"/>
              </a:ext>
            </a:extLst>
          </p:cNvPr>
          <p:cNvSpPr txBox="1"/>
          <p:nvPr/>
        </p:nvSpPr>
        <p:spPr>
          <a:xfrm>
            <a:off x="2622501" y="1063614"/>
            <a:ext cx="415498" cy="369332"/>
          </a:xfrm>
          <a:prstGeom prst="rect">
            <a:avLst/>
          </a:prstGeom>
          <a:noFill/>
        </p:spPr>
        <p:txBody>
          <a:bodyPr wrap="none" rtlCol="0">
            <a:spAutoFit/>
          </a:bodyPr>
          <a:lstStyle/>
          <a:p>
            <a:r>
              <a:rPr lang="ja-JP" altLang="en-US" dirty="0"/>
              <a:t>④</a:t>
            </a:r>
            <a:endParaRPr kumimoji="1" lang="ja-JP" altLang="en-US" dirty="0"/>
          </a:p>
        </p:txBody>
      </p:sp>
      <p:sp>
        <p:nvSpPr>
          <p:cNvPr id="19" name="テキスト ボックス 18">
            <a:extLst>
              <a:ext uri="{FF2B5EF4-FFF2-40B4-BE49-F238E27FC236}">
                <a16:creationId xmlns:a16="http://schemas.microsoft.com/office/drawing/2014/main" id="{F720FAC7-A167-4D07-9CC2-E73BB7C12BA8}"/>
              </a:ext>
            </a:extLst>
          </p:cNvPr>
          <p:cNvSpPr txBox="1"/>
          <p:nvPr/>
        </p:nvSpPr>
        <p:spPr>
          <a:xfrm>
            <a:off x="7839769" y="227347"/>
            <a:ext cx="4260257" cy="523220"/>
          </a:xfrm>
          <a:prstGeom prst="rect">
            <a:avLst/>
          </a:prstGeom>
          <a:noFill/>
        </p:spPr>
        <p:txBody>
          <a:bodyPr wrap="square" rtlCol="0">
            <a:spAutoFit/>
          </a:bodyPr>
          <a:lstStyle/>
          <a:p>
            <a:r>
              <a:rPr kumimoji="1" lang="ja-JP" altLang="en-US" sz="2800" dirty="0"/>
              <a:t>一覧取得フェーズの流れ</a:t>
            </a:r>
          </a:p>
        </p:txBody>
      </p:sp>
    </p:spTree>
    <p:extLst>
      <p:ext uri="{BB962C8B-B14F-4D97-AF65-F5344CB8AC3E}">
        <p14:creationId xmlns:p14="http://schemas.microsoft.com/office/powerpoint/2010/main" val="6068685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78F358A0-50BB-4F94-A53D-F702C3A33A1C}"/>
              </a:ext>
            </a:extLst>
          </p:cNvPr>
          <p:cNvSpPr txBox="1"/>
          <p:nvPr/>
        </p:nvSpPr>
        <p:spPr>
          <a:xfrm>
            <a:off x="7707086" y="192513"/>
            <a:ext cx="4392940" cy="523220"/>
          </a:xfrm>
          <a:prstGeom prst="rect">
            <a:avLst/>
          </a:prstGeom>
          <a:noFill/>
        </p:spPr>
        <p:txBody>
          <a:bodyPr wrap="square" rtlCol="0">
            <a:spAutoFit/>
          </a:bodyPr>
          <a:lstStyle/>
          <a:p>
            <a:r>
              <a:rPr kumimoji="1" lang="ja-JP" altLang="en-US" sz="2800" dirty="0"/>
              <a:t>一覧取得フェーズ補足</a:t>
            </a:r>
          </a:p>
        </p:txBody>
      </p:sp>
      <p:sp>
        <p:nvSpPr>
          <p:cNvPr id="3" name="テキスト ボックス 2">
            <a:extLst>
              <a:ext uri="{FF2B5EF4-FFF2-40B4-BE49-F238E27FC236}">
                <a16:creationId xmlns:a16="http://schemas.microsoft.com/office/drawing/2014/main" id="{9B4129BD-B5EA-44F0-B7D5-152155FF1808}"/>
              </a:ext>
            </a:extLst>
          </p:cNvPr>
          <p:cNvSpPr txBox="1"/>
          <p:nvPr/>
        </p:nvSpPr>
        <p:spPr>
          <a:xfrm>
            <a:off x="505097" y="871946"/>
            <a:ext cx="11025051" cy="3477875"/>
          </a:xfrm>
          <a:prstGeom prst="rect">
            <a:avLst/>
          </a:prstGeom>
          <a:noFill/>
        </p:spPr>
        <p:txBody>
          <a:bodyPr wrap="square" rtlCol="0">
            <a:spAutoFit/>
          </a:bodyPr>
          <a:lstStyle/>
          <a:p>
            <a:pPr marL="342900" indent="-342900">
              <a:buFont typeface="Arial" panose="020B0604020202020204" pitchFamily="34" charset="0"/>
              <a:buChar char="•"/>
            </a:pPr>
            <a:r>
              <a:rPr lang="ja-JP" altLang="en-US" sz="2000" dirty="0"/>
              <a:t>前のフェーズの処理と一体化しない理由は</a:t>
            </a:r>
            <a:r>
              <a:rPr lang="en-US" altLang="ja-JP" sz="2000" dirty="0"/>
              <a:t>?</a:t>
            </a:r>
          </a:p>
          <a:p>
            <a:pPr marL="809625" lvl="1" indent="-352425"/>
            <a:r>
              <a:rPr lang="ja-JP" altLang="en-US" sz="2000" dirty="0"/>
              <a:t>→ 現在は両方とも一日一回で、実施するタイミングも同じだが、前のフェーズは一日数回実施する可能性を考慮して、処理を分けている。</a:t>
            </a:r>
          </a:p>
          <a:p>
            <a:pPr marL="352425" indent="-352425"/>
            <a:endParaRPr lang="ja-JP" altLang="en-US" sz="2000" dirty="0"/>
          </a:p>
          <a:p>
            <a:pPr marL="352425" indent="-352425">
              <a:buFont typeface="Arial" panose="020B0604020202020204" pitchFamily="34" charset="0"/>
              <a:buChar char="•"/>
            </a:pPr>
            <a:r>
              <a:rPr lang="ja-JP" altLang="en-US" sz="2000" dirty="0"/>
              <a:t>この処理は一日一回であることを想定しているのか</a:t>
            </a:r>
            <a:r>
              <a:rPr lang="en-US" altLang="ja-JP" sz="2000" dirty="0"/>
              <a:t>?</a:t>
            </a:r>
          </a:p>
          <a:p>
            <a:pPr lvl="1"/>
            <a:r>
              <a:rPr lang="ja-JP" altLang="en-US" sz="2000" dirty="0"/>
              <a:t>→ 複数回実施しても、結果が上書きされるだけで問題が無いようにしている。</a:t>
            </a:r>
          </a:p>
          <a:p>
            <a:pPr lvl="1"/>
            <a:endParaRPr lang="ja-JP" altLang="en-US" sz="2000" dirty="0"/>
          </a:p>
          <a:p>
            <a:pPr marL="342900" indent="-342900">
              <a:buFont typeface="Arial" panose="020B0604020202020204" pitchFamily="34" charset="0"/>
              <a:buChar char="•"/>
            </a:pPr>
            <a:r>
              <a:rPr lang="ja-JP" altLang="en-US" sz="2000" dirty="0"/>
              <a:t>ダウンロード用</a:t>
            </a:r>
            <a:r>
              <a:rPr lang="en-US" altLang="ja-JP" sz="2000" dirty="0"/>
              <a:t>S3</a:t>
            </a:r>
            <a:r>
              <a:rPr lang="ja-JP" altLang="en-US" sz="2000" dirty="0"/>
              <a:t>へのアクセス方法は</a:t>
            </a:r>
            <a:r>
              <a:rPr lang="en-US" altLang="ja-JP" sz="2000" dirty="0"/>
              <a:t>?</a:t>
            </a:r>
          </a:p>
          <a:p>
            <a:pPr lvl="1"/>
            <a:r>
              <a:rPr lang="ja-JP" altLang="en-US" sz="2000" dirty="0"/>
              <a:t>→</a:t>
            </a:r>
            <a:r>
              <a:rPr lang="en-US" altLang="ja-JP" sz="2000" dirty="0"/>
              <a:t> </a:t>
            </a:r>
            <a:r>
              <a:rPr lang="en-US" altLang="ja-JP" sz="2000" dirty="0" err="1"/>
              <a:t>APIGateway</a:t>
            </a:r>
            <a:r>
              <a:rPr lang="ja-JP" altLang="en-US" sz="2000" dirty="0"/>
              <a:t>から、事前証明書付き</a:t>
            </a:r>
            <a:r>
              <a:rPr lang="en-US" altLang="ja-JP" sz="2000" dirty="0"/>
              <a:t>URL</a:t>
            </a:r>
            <a:r>
              <a:rPr lang="ja-JP" altLang="en-US" sz="2000" dirty="0"/>
              <a:t>を発行する</a:t>
            </a:r>
            <a:r>
              <a:rPr lang="en-US" altLang="ja-JP" sz="2000" dirty="0"/>
              <a:t>Lambda</a:t>
            </a:r>
            <a:r>
              <a:rPr lang="ja-JP" altLang="en-US" sz="2000" dirty="0"/>
              <a:t>を呼び出し、その</a:t>
            </a:r>
            <a:r>
              <a:rPr lang="en-US" altLang="ja-JP" sz="2000" dirty="0"/>
              <a:t>URL</a:t>
            </a:r>
            <a:r>
              <a:rPr lang="ja-JP" altLang="en-US" sz="2000"/>
              <a:t>へリクエストを転送している。</a:t>
            </a:r>
            <a:endParaRPr lang="ja-JP" altLang="en-US" sz="2000" dirty="0"/>
          </a:p>
          <a:p>
            <a:pPr lvl="1"/>
            <a:endParaRPr lang="ja-JP" altLang="en-US" sz="2000" dirty="0"/>
          </a:p>
        </p:txBody>
      </p:sp>
    </p:spTree>
    <p:extLst>
      <p:ext uri="{BB962C8B-B14F-4D97-AF65-F5344CB8AC3E}">
        <p14:creationId xmlns:p14="http://schemas.microsoft.com/office/powerpoint/2010/main" val="32798155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B6C2D751-6038-46CF-8DE2-EDC1E114B9C7}"/>
              </a:ext>
            </a:extLst>
          </p:cNvPr>
          <p:cNvSpPr>
            <a:spLocks noGrp="1"/>
          </p:cNvSpPr>
          <p:nvPr>
            <p:ph idx="1"/>
          </p:nvPr>
        </p:nvSpPr>
        <p:spPr>
          <a:xfrm>
            <a:off x="838200" y="609600"/>
            <a:ext cx="10515600" cy="5567363"/>
          </a:xfrm>
        </p:spPr>
        <p:txBody>
          <a:bodyPr/>
          <a:lstStyle/>
          <a:p>
            <a:pPr>
              <a:buFont typeface="Wingdings" panose="05000000000000000000" pitchFamily="2" charset="2"/>
              <a:buChar char="Ø"/>
            </a:pPr>
            <a:r>
              <a:rPr lang="ja-JP" altLang="en-US" dirty="0"/>
              <a:t>　課題のキモは、リクエスト数が多いこと</a:t>
            </a:r>
          </a:p>
          <a:p>
            <a:pPr lvl="1"/>
            <a:r>
              <a:rPr lang="ja-JP" altLang="en-US" dirty="0"/>
              <a:t>アクティブユーザ数 </a:t>
            </a:r>
            <a:r>
              <a:rPr lang="en-US" altLang="ja-JP" dirty="0"/>
              <a:t>: 20,000/h  (</a:t>
            </a:r>
            <a:r>
              <a:rPr lang="ja-JP" altLang="en-US" dirty="0"/>
              <a:t>要求事項より</a:t>
            </a:r>
            <a:r>
              <a:rPr lang="en-US" altLang="ja-JP" dirty="0"/>
              <a:t>)</a:t>
            </a:r>
          </a:p>
          <a:p>
            <a:pPr lvl="1"/>
            <a:r>
              <a:rPr lang="ja-JP" altLang="en-US" dirty="0"/>
              <a:t>リクエスト数</a:t>
            </a:r>
            <a:r>
              <a:rPr lang="en-US" altLang="ja-JP" dirty="0"/>
              <a:t>: 16,666/m</a:t>
            </a:r>
            <a:endParaRPr lang="ja-JP" altLang="en-US" dirty="0"/>
          </a:p>
          <a:p>
            <a:pPr marL="914400" lvl="2" indent="0">
              <a:buNone/>
            </a:pPr>
            <a:r>
              <a:rPr lang="en-US" altLang="ja-JP" dirty="0"/>
              <a:t> (</a:t>
            </a:r>
            <a:r>
              <a:rPr lang="ja-JP" altLang="en-US" dirty="0"/>
              <a:t>平均</a:t>
            </a:r>
            <a:r>
              <a:rPr lang="en-US" altLang="ja-JP" dirty="0"/>
              <a:t>5</a:t>
            </a:r>
            <a:r>
              <a:rPr lang="ja-JP" altLang="en-US" dirty="0"/>
              <a:t>回</a:t>
            </a:r>
            <a:r>
              <a:rPr lang="en-US" altLang="ja-JP" dirty="0"/>
              <a:t>/h</a:t>
            </a:r>
            <a:r>
              <a:rPr lang="ja-JP" altLang="en-US" dirty="0"/>
              <a:t>のアクセスが均等に行われるとして、</a:t>
            </a:r>
            <a:r>
              <a:rPr lang="en-US" altLang="ja-JP" dirty="0"/>
              <a:t>20,000 × 5 ÷ 60)</a:t>
            </a:r>
          </a:p>
          <a:p>
            <a:pPr lvl="1"/>
            <a:r>
              <a:rPr lang="ja-JP" altLang="en-US" dirty="0"/>
              <a:t>合計レコード数</a:t>
            </a:r>
            <a:r>
              <a:rPr lang="en-US" altLang="ja-JP" dirty="0"/>
              <a:t>: 2,400,000/d</a:t>
            </a:r>
          </a:p>
          <a:p>
            <a:pPr marL="914400" lvl="2" indent="0">
              <a:buNone/>
            </a:pPr>
            <a:r>
              <a:rPr lang="en-US" altLang="ja-JP" dirty="0"/>
              <a:t>(20,000 × 5 × 24)</a:t>
            </a:r>
            <a:endParaRPr lang="ja-JP" altLang="en-US" dirty="0"/>
          </a:p>
          <a:p>
            <a:pPr marL="914400" lvl="2" indent="0">
              <a:buNone/>
            </a:pPr>
            <a:endParaRPr lang="ja-JP" altLang="en-US" dirty="0"/>
          </a:p>
          <a:p>
            <a:pPr>
              <a:buFont typeface="Wingdings" panose="05000000000000000000" pitchFamily="2" charset="2"/>
              <a:buChar char="Ø"/>
            </a:pPr>
            <a:r>
              <a:rPr kumimoji="1" lang="ja-JP" altLang="en-US" dirty="0"/>
              <a:t>　収集したデータは折角なので使い切りじゃなく再利用したい</a:t>
            </a:r>
          </a:p>
          <a:p>
            <a:pPr lvl="1"/>
            <a:r>
              <a:rPr kumimoji="1" lang="en-US" altLang="ja-JP" dirty="0"/>
              <a:t>S3 + Redshift spectrum</a:t>
            </a:r>
            <a:r>
              <a:rPr kumimoji="1" lang="ja-JP" altLang="en-US" dirty="0"/>
              <a:t>を選択</a:t>
            </a:r>
          </a:p>
          <a:p>
            <a:endParaRPr kumimoji="1" lang="ja-JP" altLang="en-US" dirty="0"/>
          </a:p>
          <a:p>
            <a:pPr>
              <a:buFont typeface="Wingdings" panose="05000000000000000000" pitchFamily="2" charset="2"/>
              <a:buChar char="Ø"/>
            </a:pPr>
            <a:r>
              <a:rPr lang="ja-JP" altLang="en-US" dirty="0"/>
              <a:t>　リクエストをもらさず遅いメディア</a:t>
            </a:r>
            <a:r>
              <a:rPr lang="en-US" altLang="ja-JP" dirty="0"/>
              <a:t>(S3)</a:t>
            </a:r>
            <a:r>
              <a:rPr lang="ja-JP" altLang="en-US" dirty="0"/>
              <a:t>に書き込む必要あり</a:t>
            </a:r>
          </a:p>
          <a:p>
            <a:pPr lvl="1"/>
            <a:r>
              <a:rPr lang="ja-JP" altLang="en-US" dirty="0"/>
              <a:t>段階的にリクエストをまとめる処理を行う</a:t>
            </a:r>
            <a:endParaRPr kumimoji="1" lang="ja-JP" altLang="en-US" dirty="0"/>
          </a:p>
        </p:txBody>
      </p:sp>
    </p:spTree>
    <p:extLst>
      <p:ext uri="{BB962C8B-B14F-4D97-AF65-F5344CB8AC3E}">
        <p14:creationId xmlns:p14="http://schemas.microsoft.com/office/powerpoint/2010/main" val="9171984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B6C2D751-6038-46CF-8DE2-EDC1E114B9C7}"/>
              </a:ext>
            </a:extLst>
          </p:cNvPr>
          <p:cNvSpPr>
            <a:spLocks noGrp="1"/>
          </p:cNvSpPr>
          <p:nvPr>
            <p:ph idx="1"/>
          </p:nvPr>
        </p:nvSpPr>
        <p:spPr>
          <a:xfrm>
            <a:off x="680720" y="609600"/>
            <a:ext cx="10861040" cy="5648960"/>
          </a:xfrm>
        </p:spPr>
        <p:txBody>
          <a:bodyPr>
            <a:normAutofit/>
          </a:bodyPr>
          <a:lstStyle/>
          <a:p>
            <a:pPr marL="0" indent="0">
              <a:buNone/>
            </a:pPr>
            <a:r>
              <a:rPr lang="ja-JP" altLang="en-US" dirty="0"/>
              <a:t>段階的にリクエストをまとめる処理の中身</a:t>
            </a:r>
            <a:endParaRPr lang="en-US" altLang="ja-JP" dirty="0"/>
          </a:p>
          <a:p>
            <a:pPr lvl="1">
              <a:buFont typeface="Wingdings" panose="05000000000000000000" pitchFamily="2" charset="2"/>
              <a:buChar char="Ø"/>
            </a:pPr>
            <a:endParaRPr lang="ja-JP" altLang="en-US" dirty="0"/>
          </a:p>
          <a:p>
            <a:pPr marL="914400" lvl="1" indent="-457200">
              <a:buFont typeface="+mj-lt"/>
              <a:buAutoNum type="arabicPeriod"/>
            </a:pPr>
            <a:r>
              <a:rPr kumimoji="1" lang="ja-JP" altLang="en-US" dirty="0"/>
              <a:t>受取</a:t>
            </a:r>
            <a:endParaRPr kumimoji="1" lang="en-US" altLang="ja-JP" dirty="0"/>
          </a:p>
          <a:p>
            <a:pPr marL="914400" lvl="2" indent="0">
              <a:buNone/>
            </a:pPr>
            <a:r>
              <a:rPr lang="ja-JP" altLang="en-US" dirty="0"/>
              <a:t>位置情報のリクエストを</a:t>
            </a:r>
            <a:r>
              <a:rPr lang="en-US" altLang="ja-JP" dirty="0"/>
              <a:t>API Gateway</a:t>
            </a:r>
            <a:r>
              <a:rPr lang="ja-JP" altLang="en-US" dirty="0"/>
              <a:t>で受けて、</a:t>
            </a:r>
            <a:r>
              <a:rPr lang="en-US" altLang="ja-JP" dirty="0"/>
              <a:t>SQS(</a:t>
            </a:r>
            <a:r>
              <a:rPr lang="ja-JP" altLang="en-US" dirty="0"/>
              <a:t>標準キュー</a:t>
            </a:r>
            <a:r>
              <a:rPr lang="en-US" altLang="ja-JP" dirty="0"/>
              <a:t>)</a:t>
            </a:r>
            <a:r>
              <a:rPr lang="ja-JP" altLang="en-US" dirty="0"/>
              <a:t>に格納する</a:t>
            </a:r>
            <a:endParaRPr lang="en-US" altLang="ja-JP" dirty="0"/>
          </a:p>
          <a:p>
            <a:pPr marL="914400" lvl="2" indent="0">
              <a:buNone/>
            </a:pPr>
            <a:endParaRPr lang="en-US" altLang="ja-JP" dirty="0"/>
          </a:p>
          <a:p>
            <a:pPr marL="914400" lvl="1" indent="-457200">
              <a:buFont typeface="+mj-lt"/>
              <a:buAutoNum type="arabicPeriod"/>
            </a:pPr>
            <a:r>
              <a:rPr lang="ja-JP" altLang="en-US" dirty="0"/>
              <a:t>一時保管</a:t>
            </a:r>
          </a:p>
          <a:p>
            <a:pPr marL="914400" lvl="2" indent="0">
              <a:buNone/>
            </a:pPr>
            <a:r>
              <a:rPr lang="ja-JP" altLang="en-US" dirty="0"/>
              <a:t>定期的</a:t>
            </a:r>
            <a:r>
              <a:rPr lang="en-US" altLang="ja-JP" dirty="0"/>
              <a:t>(5min</a:t>
            </a:r>
            <a:r>
              <a:rPr lang="ja-JP" altLang="en-US" dirty="0"/>
              <a:t>程度</a:t>
            </a:r>
            <a:r>
              <a:rPr lang="en-US" altLang="ja-JP" dirty="0"/>
              <a:t>)</a:t>
            </a:r>
            <a:r>
              <a:rPr lang="ja-JP" altLang="en-US" dirty="0"/>
              <a:t>に</a:t>
            </a:r>
            <a:r>
              <a:rPr lang="en-US" altLang="ja-JP" dirty="0"/>
              <a:t>SQS</a:t>
            </a:r>
            <a:r>
              <a:rPr lang="ja-JP" altLang="en-US" dirty="0"/>
              <a:t>からリクエストを取り出し、</a:t>
            </a:r>
            <a:r>
              <a:rPr lang="en-US" altLang="ja-JP" dirty="0"/>
              <a:t>S3(</a:t>
            </a:r>
            <a:r>
              <a:rPr lang="ja-JP" altLang="en-US" dirty="0"/>
              <a:t>作業用フォルダ</a:t>
            </a:r>
            <a:r>
              <a:rPr lang="en-US" altLang="ja-JP" dirty="0"/>
              <a:t>)</a:t>
            </a:r>
            <a:r>
              <a:rPr lang="ja-JP" altLang="en-US" dirty="0"/>
              <a:t>にまとめて書き出す</a:t>
            </a:r>
          </a:p>
          <a:p>
            <a:pPr marL="1371600" lvl="2" indent="-457200">
              <a:buFont typeface="+mj-lt"/>
              <a:buAutoNum type="arabicPeriod"/>
            </a:pPr>
            <a:endParaRPr lang="ja-JP" altLang="en-US" dirty="0"/>
          </a:p>
          <a:p>
            <a:pPr marL="914400" lvl="1" indent="-457200">
              <a:buFont typeface="+mj-lt"/>
              <a:buAutoNum type="arabicPeriod"/>
            </a:pPr>
            <a:r>
              <a:rPr lang="ja-JP" altLang="en-US" dirty="0"/>
              <a:t>振分</a:t>
            </a:r>
          </a:p>
          <a:p>
            <a:pPr marL="914400" lvl="2" indent="0">
              <a:buNone/>
            </a:pPr>
            <a:r>
              <a:rPr lang="ja-JP" altLang="en-US" dirty="0"/>
              <a:t>定期的</a:t>
            </a:r>
            <a:r>
              <a:rPr lang="en-US" altLang="ja-JP" dirty="0"/>
              <a:t>(1</a:t>
            </a:r>
            <a:r>
              <a:rPr lang="ja-JP" altLang="en-US" dirty="0"/>
              <a:t>～数回</a:t>
            </a:r>
            <a:r>
              <a:rPr lang="en-US" altLang="ja-JP" dirty="0"/>
              <a:t>/</a:t>
            </a:r>
            <a:r>
              <a:rPr lang="ja-JP" altLang="en-US" dirty="0"/>
              <a:t>日</a:t>
            </a:r>
            <a:r>
              <a:rPr lang="en-US" altLang="ja-JP" dirty="0"/>
              <a:t>)</a:t>
            </a:r>
            <a:r>
              <a:rPr lang="ja-JP" altLang="en-US" dirty="0"/>
              <a:t>に</a:t>
            </a:r>
            <a:r>
              <a:rPr lang="en-US" altLang="ja-JP" dirty="0"/>
              <a:t>S3(</a:t>
            </a:r>
            <a:r>
              <a:rPr lang="ja-JP" altLang="en-US" dirty="0"/>
              <a:t>作業用フォルダ</a:t>
            </a:r>
            <a:r>
              <a:rPr lang="en-US" altLang="ja-JP" dirty="0"/>
              <a:t>)</a:t>
            </a:r>
            <a:r>
              <a:rPr lang="ja-JP" altLang="en-US" dirty="0"/>
              <a:t>のデータを読み込み、</a:t>
            </a:r>
            <a:r>
              <a:rPr lang="en-US" altLang="ja-JP" dirty="0"/>
              <a:t>S3(</a:t>
            </a:r>
            <a:r>
              <a:rPr lang="ja-JP" altLang="en-US" dirty="0"/>
              <a:t>格納用フォルダ</a:t>
            </a:r>
            <a:r>
              <a:rPr lang="en-US" altLang="ja-JP" dirty="0"/>
              <a:t>)</a:t>
            </a:r>
            <a:r>
              <a:rPr lang="ja-JP" altLang="en-US" dirty="0"/>
              <a:t>にリクエストの日付毎に分けて格納する。これが</a:t>
            </a:r>
            <a:r>
              <a:rPr lang="en-US" altLang="ja-JP" dirty="0"/>
              <a:t>Redshift</a:t>
            </a:r>
            <a:r>
              <a:rPr lang="ja-JP" altLang="en-US" dirty="0"/>
              <a:t>のソースになる。</a:t>
            </a:r>
          </a:p>
          <a:p>
            <a:pPr marL="1371600" lvl="2" indent="-457200">
              <a:buFont typeface="+mj-lt"/>
              <a:buAutoNum type="arabicPeriod"/>
            </a:pPr>
            <a:endParaRPr lang="ja-JP" altLang="en-US" dirty="0"/>
          </a:p>
          <a:p>
            <a:pPr marL="914400" lvl="1" indent="-457200">
              <a:buFont typeface="+mj-lt"/>
              <a:buAutoNum type="arabicPeriod"/>
            </a:pPr>
            <a:r>
              <a:rPr lang="ja-JP" altLang="en-US" dirty="0"/>
              <a:t>一覧取得</a:t>
            </a:r>
          </a:p>
          <a:p>
            <a:pPr marL="914400" lvl="2" indent="0">
              <a:buNone/>
            </a:pPr>
            <a:r>
              <a:rPr lang="en-US" altLang="ja-JP" dirty="0"/>
              <a:t>Redshift</a:t>
            </a:r>
            <a:r>
              <a:rPr lang="ja-JP" altLang="en-US" dirty="0"/>
              <a:t>から対象日のデータを取り出し、</a:t>
            </a:r>
            <a:r>
              <a:rPr lang="en-US" altLang="ja-JP" dirty="0"/>
              <a:t>CSV</a:t>
            </a:r>
            <a:r>
              <a:rPr lang="ja-JP" altLang="en-US" dirty="0"/>
              <a:t>に変換して、</a:t>
            </a:r>
            <a:r>
              <a:rPr lang="en-US" altLang="ja-JP" dirty="0"/>
              <a:t>S3(</a:t>
            </a:r>
            <a:r>
              <a:rPr lang="ja-JP" altLang="en-US" dirty="0"/>
              <a:t>ダウンロード用フォルダ</a:t>
            </a:r>
            <a:r>
              <a:rPr lang="en-US" altLang="ja-JP" dirty="0"/>
              <a:t>)</a:t>
            </a:r>
            <a:r>
              <a:rPr lang="ja-JP" altLang="en-US" dirty="0"/>
              <a:t>に格納する</a:t>
            </a:r>
          </a:p>
        </p:txBody>
      </p:sp>
    </p:spTree>
    <p:extLst>
      <p:ext uri="{BB962C8B-B14F-4D97-AF65-F5344CB8AC3E}">
        <p14:creationId xmlns:p14="http://schemas.microsoft.com/office/powerpoint/2010/main" val="36708894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69">
            <a:extLst>
              <a:ext uri="{FF2B5EF4-FFF2-40B4-BE49-F238E27FC236}">
                <a16:creationId xmlns:a16="http://schemas.microsoft.com/office/drawing/2014/main" id="{D363478F-CC4E-4D6F-9F9D-3E27A1F977EC}"/>
              </a:ext>
            </a:extLst>
          </p:cNvPr>
          <p:cNvGrpSpPr/>
          <p:nvPr/>
        </p:nvGrpSpPr>
        <p:grpSpPr>
          <a:xfrm>
            <a:off x="262038" y="1104419"/>
            <a:ext cx="1072750" cy="859842"/>
            <a:chOff x="537920" y="3353653"/>
            <a:chExt cx="1072750" cy="859842"/>
          </a:xfrm>
        </p:grpSpPr>
        <p:pic>
          <p:nvPicPr>
            <p:cNvPr id="5" name="Graphic 70">
              <a:extLst>
                <a:ext uri="{FF2B5EF4-FFF2-40B4-BE49-F238E27FC236}">
                  <a16:creationId xmlns:a16="http://schemas.microsoft.com/office/drawing/2014/main" id="{799C75A0-DA7C-403C-9EA0-EBE3DC82C5C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88545" y="3353653"/>
              <a:ext cx="571500" cy="571500"/>
            </a:xfrm>
            <a:prstGeom prst="rect">
              <a:avLst/>
            </a:prstGeom>
          </p:spPr>
        </p:pic>
        <p:sp>
          <p:nvSpPr>
            <p:cNvPr id="6" name="TextBox 71">
              <a:extLst>
                <a:ext uri="{FF2B5EF4-FFF2-40B4-BE49-F238E27FC236}">
                  <a16:creationId xmlns:a16="http://schemas.microsoft.com/office/drawing/2014/main" id="{FBD7C65C-0612-464E-B7F3-EA7EF74D059B}"/>
                </a:ext>
              </a:extLst>
            </p:cNvPr>
            <p:cNvSpPr txBox="1"/>
            <p:nvPr/>
          </p:nvSpPr>
          <p:spPr>
            <a:xfrm>
              <a:off x="537920" y="3951885"/>
              <a:ext cx="1072750" cy="261610"/>
            </a:xfrm>
            <a:prstGeom prst="rect">
              <a:avLst/>
            </a:prstGeom>
            <a:noFill/>
          </p:spPr>
          <p:txBody>
            <a:bodyPr wrap="square" rtlCol="0">
              <a:spAutoFit/>
            </a:bodyPr>
            <a:lstStyle/>
            <a:p>
              <a:pPr algn="ctr"/>
              <a:r>
                <a:rPr lang="en-US" sz="1100" dirty="0">
                  <a:solidFill>
                    <a:srgbClr val="232F3E"/>
                  </a:solidFill>
                </a:rPr>
                <a:t>Mobile client</a:t>
              </a:r>
            </a:p>
          </p:txBody>
        </p:sp>
      </p:grpSp>
      <p:pic>
        <p:nvPicPr>
          <p:cNvPr id="7" name="Graphic 3">
            <a:extLst>
              <a:ext uri="{FF2B5EF4-FFF2-40B4-BE49-F238E27FC236}">
                <a16:creationId xmlns:a16="http://schemas.microsoft.com/office/drawing/2014/main" id="{A103A305-92B3-44CE-9B33-2EC04180A37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803624" y="999917"/>
            <a:ext cx="762000" cy="1092200"/>
          </a:xfrm>
          <a:prstGeom prst="rect">
            <a:avLst/>
          </a:prstGeom>
        </p:spPr>
      </p:pic>
      <p:pic>
        <p:nvPicPr>
          <p:cNvPr id="8" name="Graphic 59">
            <a:extLst>
              <a:ext uri="{FF2B5EF4-FFF2-40B4-BE49-F238E27FC236}">
                <a16:creationId xmlns:a16="http://schemas.microsoft.com/office/drawing/2014/main" id="{B6D1220D-C3EE-49F3-AF41-5FDBA3FA42F0}"/>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825437" y="999917"/>
            <a:ext cx="762000" cy="952500"/>
          </a:xfrm>
          <a:prstGeom prst="rect">
            <a:avLst/>
          </a:prstGeom>
        </p:spPr>
      </p:pic>
      <p:pic>
        <p:nvPicPr>
          <p:cNvPr id="9" name="Graphic 7">
            <a:extLst>
              <a:ext uri="{FF2B5EF4-FFF2-40B4-BE49-F238E27FC236}">
                <a16:creationId xmlns:a16="http://schemas.microsoft.com/office/drawing/2014/main" id="{55846175-EDDC-4002-BD19-7EDD0231849D}"/>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6847250" y="999917"/>
            <a:ext cx="762000" cy="952500"/>
          </a:xfrm>
          <a:prstGeom prst="rect">
            <a:avLst/>
          </a:prstGeom>
        </p:spPr>
      </p:pic>
      <p:pic>
        <p:nvPicPr>
          <p:cNvPr id="11" name="Graphic 59">
            <a:extLst>
              <a:ext uri="{FF2B5EF4-FFF2-40B4-BE49-F238E27FC236}">
                <a16:creationId xmlns:a16="http://schemas.microsoft.com/office/drawing/2014/main" id="{B4DD1B2E-2E1D-4D1E-A72E-CC176DF994AB}"/>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825437" y="2536634"/>
            <a:ext cx="762000" cy="952500"/>
          </a:xfrm>
          <a:prstGeom prst="rect">
            <a:avLst/>
          </a:prstGeom>
        </p:spPr>
      </p:pic>
      <p:pic>
        <p:nvPicPr>
          <p:cNvPr id="13" name="Graphic 2">
            <a:extLst>
              <a:ext uri="{FF2B5EF4-FFF2-40B4-BE49-F238E27FC236}">
                <a16:creationId xmlns:a16="http://schemas.microsoft.com/office/drawing/2014/main" id="{57EE68FC-B160-4D96-9BC7-488ABB7FDDF9}"/>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8869061" y="2536633"/>
            <a:ext cx="762000" cy="952500"/>
          </a:xfrm>
          <a:prstGeom prst="rect">
            <a:avLst/>
          </a:prstGeom>
        </p:spPr>
      </p:pic>
      <p:pic>
        <p:nvPicPr>
          <p:cNvPr id="14" name="Graphic 2">
            <a:extLst>
              <a:ext uri="{FF2B5EF4-FFF2-40B4-BE49-F238E27FC236}">
                <a16:creationId xmlns:a16="http://schemas.microsoft.com/office/drawing/2014/main" id="{3CADE54C-9BBD-45D8-A6D0-19CD3E3C1244}"/>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2803624" y="2536634"/>
            <a:ext cx="762000" cy="1092200"/>
          </a:xfrm>
          <a:prstGeom prst="rect">
            <a:avLst/>
          </a:prstGeom>
        </p:spPr>
      </p:pic>
      <p:pic>
        <p:nvPicPr>
          <p:cNvPr id="18" name="Graphic 59">
            <a:extLst>
              <a:ext uri="{FF2B5EF4-FFF2-40B4-BE49-F238E27FC236}">
                <a16:creationId xmlns:a16="http://schemas.microsoft.com/office/drawing/2014/main" id="{5E5B22F8-B044-4392-838C-DB5098A844B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825437" y="4096838"/>
            <a:ext cx="762000" cy="952500"/>
          </a:xfrm>
          <a:prstGeom prst="rect">
            <a:avLst/>
          </a:prstGeom>
        </p:spPr>
      </p:pic>
      <p:pic>
        <p:nvPicPr>
          <p:cNvPr id="19" name="Graphic 2">
            <a:extLst>
              <a:ext uri="{FF2B5EF4-FFF2-40B4-BE49-F238E27FC236}">
                <a16:creationId xmlns:a16="http://schemas.microsoft.com/office/drawing/2014/main" id="{B2D5FC1A-1D96-426F-B4E3-4C42DB443A36}"/>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2831493" y="4073351"/>
            <a:ext cx="762000" cy="1092200"/>
          </a:xfrm>
          <a:prstGeom prst="rect">
            <a:avLst/>
          </a:prstGeom>
        </p:spPr>
      </p:pic>
      <p:pic>
        <p:nvPicPr>
          <p:cNvPr id="20" name="Graphic 2">
            <a:extLst>
              <a:ext uri="{FF2B5EF4-FFF2-40B4-BE49-F238E27FC236}">
                <a16:creationId xmlns:a16="http://schemas.microsoft.com/office/drawing/2014/main" id="{9E9E899A-6D02-4444-B759-095E2741AF9B}"/>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0259120" y="4049409"/>
            <a:ext cx="762000" cy="952500"/>
          </a:xfrm>
          <a:prstGeom prst="rect">
            <a:avLst/>
          </a:prstGeom>
        </p:spPr>
      </p:pic>
      <p:pic>
        <p:nvPicPr>
          <p:cNvPr id="21" name="Graphic 2">
            <a:extLst>
              <a:ext uri="{FF2B5EF4-FFF2-40B4-BE49-F238E27FC236}">
                <a16:creationId xmlns:a16="http://schemas.microsoft.com/office/drawing/2014/main" id="{BE3678C0-603A-4DCB-8F62-2B8D9249700A}"/>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6847250" y="4073351"/>
            <a:ext cx="762000" cy="952500"/>
          </a:xfrm>
          <a:prstGeom prst="rect">
            <a:avLst/>
          </a:prstGeom>
        </p:spPr>
      </p:pic>
      <p:pic>
        <p:nvPicPr>
          <p:cNvPr id="23" name="Graphic 26">
            <a:extLst>
              <a:ext uri="{FF2B5EF4-FFF2-40B4-BE49-F238E27FC236}">
                <a16:creationId xmlns:a16="http://schemas.microsoft.com/office/drawing/2014/main" id="{B070B8B4-CED1-45EC-AE11-201572FEA4D6}"/>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10259120" y="5516916"/>
            <a:ext cx="762000" cy="1092200"/>
          </a:xfrm>
          <a:prstGeom prst="rect">
            <a:avLst/>
          </a:prstGeom>
        </p:spPr>
      </p:pic>
      <p:pic>
        <p:nvPicPr>
          <p:cNvPr id="24" name="Graphic 2">
            <a:extLst>
              <a:ext uri="{FF2B5EF4-FFF2-40B4-BE49-F238E27FC236}">
                <a16:creationId xmlns:a16="http://schemas.microsoft.com/office/drawing/2014/main" id="{C800DC76-5395-4929-9BFD-B130C7F11D51}"/>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8869061" y="5516916"/>
            <a:ext cx="762000" cy="952500"/>
          </a:xfrm>
          <a:prstGeom prst="rect">
            <a:avLst/>
          </a:prstGeom>
        </p:spPr>
      </p:pic>
      <p:cxnSp>
        <p:nvCxnSpPr>
          <p:cNvPr id="25" name="Straight Arrow Connector 42">
            <a:extLst>
              <a:ext uri="{FF2B5EF4-FFF2-40B4-BE49-F238E27FC236}">
                <a16:creationId xmlns:a16="http://schemas.microsoft.com/office/drawing/2014/main" id="{2243A0E8-854A-4B47-838A-A7EB923BC4F1}"/>
              </a:ext>
            </a:extLst>
          </p:cNvPr>
          <p:cNvCxnSpPr>
            <a:cxnSpLocks/>
          </p:cNvCxnSpPr>
          <p:nvPr/>
        </p:nvCxnSpPr>
        <p:spPr>
          <a:xfrm>
            <a:off x="1084163" y="1393527"/>
            <a:ext cx="1719461" cy="0"/>
          </a:xfrm>
          <a:prstGeom prst="straightConnector1">
            <a:avLst/>
          </a:prstGeom>
          <a:ln w="12700">
            <a:solidFill>
              <a:srgbClr val="545B6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27" name="Straight Arrow Connector 42">
            <a:extLst>
              <a:ext uri="{FF2B5EF4-FFF2-40B4-BE49-F238E27FC236}">
                <a16:creationId xmlns:a16="http://schemas.microsoft.com/office/drawing/2014/main" id="{931111E7-3A90-4FCC-AF53-7CEBF1F973C4}"/>
              </a:ext>
            </a:extLst>
          </p:cNvPr>
          <p:cNvCxnSpPr>
            <a:cxnSpLocks/>
          </p:cNvCxnSpPr>
          <p:nvPr/>
        </p:nvCxnSpPr>
        <p:spPr>
          <a:xfrm>
            <a:off x="3565624" y="1398926"/>
            <a:ext cx="1259813" cy="0"/>
          </a:xfrm>
          <a:prstGeom prst="straightConnector1">
            <a:avLst/>
          </a:prstGeom>
          <a:ln w="12700">
            <a:solidFill>
              <a:srgbClr val="545B6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28" name="Straight Arrow Connector 42">
            <a:extLst>
              <a:ext uri="{FF2B5EF4-FFF2-40B4-BE49-F238E27FC236}">
                <a16:creationId xmlns:a16="http://schemas.microsoft.com/office/drawing/2014/main" id="{E651CB5D-94A7-49DF-A8FC-18147D536FF8}"/>
              </a:ext>
            </a:extLst>
          </p:cNvPr>
          <p:cNvCxnSpPr>
            <a:cxnSpLocks/>
          </p:cNvCxnSpPr>
          <p:nvPr/>
        </p:nvCxnSpPr>
        <p:spPr>
          <a:xfrm>
            <a:off x="5587437" y="1382661"/>
            <a:ext cx="1259813" cy="0"/>
          </a:xfrm>
          <a:prstGeom prst="straightConnector1">
            <a:avLst/>
          </a:prstGeom>
          <a:ln w="12700">
            <a:solidFill>
              <a:srgbClr val="545B6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32" name="Straight Arrow Connector 42">
            <a:extLst>
              <a:ext uri="{FF2B5EF4-FFF2-40B4-BE49-F238E27FC236}">
                <a16:creationId xmlns:a16="http://schemas.microsoft.com/office/drawing/2014/main" id="{939C3442-E717-4841-BC2D-A1A2E82692E8}"/>
              </a:ext>
            </a:extLst>
          </p:cNvPr>
          <p:cNvCxnSpPr>
            <a:cxnSpLocks/>
          </p:cNvCxnSpPr>
          <p:nvPr/>
        </p:nvCxnSpPr>
        <p:spPr>
          <a:xfrm>
            <a:off x="3565623" y="2909863"/>
            <a:ext cx="1259813" cy="0"/>
          </a:xfrm>
          <a:prstGeom prst="straightConnector1">
            <a:avLst/>
          </a:prstGeom>
          <a:ln w="12700">
            <a:solidFill>
              <a:srgbClr val="545B6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33" name="Straight Arrow Connector 42">
            <a:extLst>
              <a:ext uri="{FF2B5EF4-FFF2-40B4-BE49-F238E27FC236}">
                <a16:creationId xmlns:a16="http://schemas.microsoft.com/office/drawing/2014/main" id="{5F86128A-048D-427A-BC7C-2AB24586B4CD}"/>
              </a:ext>
            </a:extLst>
          </p:cNvPr>
          <p:cNvCxnSpPr>
            <a:cxnSpLocks/>
          </p:cNvCxnSpPr>
          <p:nvPr/>
        </p:nvCxnSpPr>
        <p:spPr>
          <a:xfrm flipV="1">
            <a:off x="5587436" y="3012883"/>
            <a:ext cx="3199513" cy="26026"/>
          </a:xfrm>
          <a:prstGeom prst="straightConnector1">
            <a:avLst/>
          </a:prstGeom>
          <a:ln w="12700">
            <a:solidFill>
              <a:srgbClr val="545B6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34" name="Elbow Connector 122">
            <a:extLst>
              <a:ext uri="{FF2B5EF4-FFF2-40B4-BE49-F238E27FC236}">
                <a16:creationId xmlns:a16="http://schemas.microsoft.com/office/drawing/2014/main" id="{5825D826-5256-45E0-BC1D-BE38ECF92471}"/>
              </a:ext>
            </a:extLst>
          </p:cNvPr>
          <p:cNvCxnSpPr>
            <a:cxnSpLocks/>
          </p:cNvCxnSpPr>
          <p:nvPr/>
        </p:nvCxnSpPr>
        <p:spPr>
          <a:xfrm flipV="1">
            <a:off x="5587436" y="1986416"/>
            <a:ext cx="1640814" cy="798233"/>
          </a:xfrm>
          <a:prstGeom prst="bentConnector3">
            <a:avLst>
              <a:gd name="adj1" fmla="val 99890"/>
            </a:avLst>
          </a:prstGeom>
          <a:ln w="12700">
            <a:solidFill>
              <a:srgbClr val="545B64"/>
            </a:solidFill>
            <a:headEnd type="arrow" w="med" len="sm"/>
            <a:tailEnd type="none" w="med" len="sm"/>
          </a:ln>
        </p:spPr>
        <p:style>
          <a:lnRef idx="1">
            <a:schemeClr val="accent1"/>
          </a:lnRef>
          <a:fillRef idx="0">
            <a:schemeClr val="accent1"/>
          </a:fillRef>
          <a:effectRef idx="0">
            <a:schemeClr val="accent1"/>
          </a:effectRef>
          <a:fontRef idx="minor">
            <a:schemeClr val="tx1"/>
          </a:fontRef>
        </p:style>
      </p:cxnSp>
      <p:cxnSp>
        <p:nvCxnSpPr>
          <p:cNvPr id="39" name="Elbow Connector 122">
            <a:extLst>
              <a:ext uri="{FF2B5EF4-FFF2-40B4-BE49-F238E27FC236}">
                <a16:creationId xmlns:a16="http://schemas.microsoft.com/office/drawing/2014/main" id="{1189CC59-29A5-4BD4-B6BE-7A6C4951AB9B}"/>
              </a:ext>
            </a:extLst>
          </p:cNvPr>
          <p:cNvCxnSpPr>
            <a:cxnSpLocks/>
          </p:cNvCxnSpPr>
          <p:nvPr/>
        </p:nvCxnSpPr>
        <p:spPr>
          <a:xfrm flipV="1">
            <a:off x="7609247" y="3514385"/>
            <a:ext cx="1640814" cy="719690"/>
          </a:xfrm>
          <a:prstGeom prst="bentConnector3">
            <a:avLst>
              <a:gd name="adj1" fmla="val 99890"/>
            </a:avLst>
          </a:prstGeom>
          <a:ln w="12700">
            <a:solidFill>
              <a:srgbClr val="545B64"/>
            </a:solidFill>
            <a:headEnd type="arrow" w="med" len="sm"/>
            <a:tailEnd type="none" w="med" len="sm"/>
          </a:ln>
        </p:spPr>
        <p:style>
          <a:lnRef idx="1">
            <a:schemeClr val="accent1"/>
          </a:lnRef>
          <a:fillRef idx="0">
            <a:schemeClr val="accent1"/>
          </a:fillRef>
          <a:effectRef idx="0">
            <a:schemeClr val="accent1"/>
          </a:effectRef>
          <a:fontRef idx="minor">
            <a:schemeClr val="tx1"/>
          </a:fontRef>
        </p:style>
      </p:cxnSp>
      <p:cxnSp>
        <p:nvCxnSpPr>
          <p:cNvPr id="40" name="Straight Arrow Connector 42">
            <a:extLst>
              <a:ext uri="{FF2B5EF4-FFF2-40B4-BE49-F238E27FC236}">
                <a16:creationId xmlns:a16="http://schemas.microsoft.com/office/drawing/2014/main" id="{8931444F-91A9-48A2-B5BD-34BB785BFF93}"/>
              </a:ext>
            </a:extLst>
          </p:cNvPr>
          <p:cNvCxnSpPr>
            <a:cxnSpLocks/>
          </p:cNvCxnSpPr>
          <p:nvPr/>
        </p:nvCxnSpPr>
        <p:spPr>
          <a:xfrm flipV="1">
            <a:off x="7650304" y="4455987"/>
            <a:ext cx="2514896" cy="1766"/>
          </a:xfrm>
          <a:prstGeom prst="straightConnector1">
            <a:avLst/>
          </a:prstGeom>
          <a:ln w="12700">
            <a:solidFill>
              <a:srgbClr val="545B6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41" name="Straight Arrow Connector 42">
            <a:extLst>
              <a:ext uri="{FF2B5EF4-FFF2-40B4-BE49-F238E27FC236}">
                <a16:creationId xmlns:a16="http://schemas.microsoft.com/office/drawing/2014/main" id="{6132CFB3-7135-4A3C-B606-77143EFA5503}"/>
              </a:ext>
            </a:extLst>
          </p:cNvPr>
          <p:cNvCxnSpPr>
            <a:cxnSpLocks/>
          </p:cNvCxnSpPr>
          <p:nvPr/>
        </p:nvCxnSpPr>
        <p:spPr>
          <a:xfrm>
            <a:off x="3583399" y="4446926"/>
            <a:ext cx="1259813" cy="0"/>
          </a:xfrm>
          <a:prstGeom prst="straightConnector1">
            <a:avLst/>
          </a:prstGeom>
          <a:ln w="12700">
            <a:solidFill>
              <a:srgbClr val="545B6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45" name="Straight Arrow Connector 42">
            <a:extLst>
              <a:ext uri="{FF2B5EF4-FFF2-40B4-BE49-F238E27FC236}">
                <a16:creationId xmlns:a16="http://schemas.microsoft.com/office/drawing/2014/main" id="{7851DAA9-3BB9-41FE-927D-B98B8CF6E9C8}"/>
              </a:ext>
            </a:extLst>
          </p:cNvPr>
          <p:cNvCxnSpPr>
            <a:cxnSpLocks/>
          </p:cNvCxnSpPr>
          <p:nvPr/>
        </p:nvCxnSpPr>
        <p:spPr>
          <a:xfrm>
            <a:off x="5587437" y="4448126"/>
            <a:ext cx="1259813" cy="0"/>
          </a:xfrm>
          <a:prstGeom prst="straightConnector1">
            <a:avLst/>
          </a:prstGeom>
          <a:ln w="12700">
            <a:solidFill>
              <a:srgbClr val="545B6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sp>
        <p:nvSpPr>
          <p:cNvPr id="62" name="Rectangle 8">
            <a:extLst>
              <a:ext uri="{FF2B5EF4-FFF2-40B4-BE49-F238E27FC236}">
                <a16:creationId xmlns:a16="http://schemas.microsoft.com/office/drawing/2014/main" id="{8E53AAF9-6AA5-40EF-B3B1-4F7447E70AC9}"/>
              </a:ext>
            </a:extLst>
          </p:cNvPr>
          <p:cNvSpPr/>
          <p:nvPr/>
        </p:nvSpPr>
        <p:spPr>
          <a:xfrm>
            <a:off x="2594601" y="678819"/>
            <a:ext cx="5251822" cy="1387964"/>
          </a:xfrm>
          <a:prstGeom prst="rect">
            <a:avLst/>
          </a:prstGeom>
          <a:noFill/>
          <a:ln w="12700">
            <a:solidFill>
              <a:srgbClr val="879196"/>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sz="1000" dirty="0">
              <a:solidFill>
                <a:srgbClr val="879196"/>
              </a:solidFill>
            </a:endParaRPr>
          </a:p>
        </p:txBody>
      </p:sp>
      <p:sp>
        <p:nvSpPr>
          <p:cNvPr id="63" name="Rectangle 8">
            <a:extLst>
              <a:ext uri="{FF2B5EF4-FFF2-40B4-BE49-F238E27FC236}">
                <a16:creationId xmlns:a16="http://schemas.microsoft.com/office/drawing/2014/main" id="{4BF42E0B-AF37-4252-8364-5E0A876F4218}"/>
              </a:ext>
            </a:extLst>
          </p:cNvPr>
          <p:cNvSpPr/>
          <p:nvPr/>
        </p:nvSpPr>
        <p:spPr>
          <a:xfrm>
            <a:off x="2580526" y="2233277"/>
            <a:ext cx="7268868" cy="1387964"/>
          </a:xfrm>
          <a:prstGeom prst="rect">
            <a:avLst/>
          </a:prstGeom>
          <a:noFill/>
          <a:ln w="12700">
            <a:solidFill>
              <a:srgbClr val="879196"/>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sz="1000" dirty="0">
              <a:solidFill>
                <a:srgbClr val="879196"/>
              </a:solidFill>
            </a:endParaRPr>
          </a:p>
        </p:txBody>
      </p:sp>
      <p:sp>
        <p:nvSpPr>
          <p:cNvPr id="44" name="Rectangle 8">
            <a:extLst>
              <a:ext uri="{FF2B5EF4-FFF2-40B4-BE49-F238E27FC236}">
                <a16:creationId xmlns:a16="http://schemas.microsoft.com/office/drawing/2014/main" id="{4030B42E-FF70-49B4-B901-1EAA4EFF6451}"/>
              </a:ext>
            </a:extLst>
          </p:cNvPr>
          <p:cNvSpPr/>
          <p:nvPr/>
        </p:nvSpPr>
        <p:spPr>
          <a:xfrm>
            <a:off x="2580526" y="3798550"/>
            <a:ext cx="8636114" cy="1387964"/>
          </a:xfrm>
          <a:prstGeom prst="rect">
            <a:avLst/>
          </a:prstGeom>
          <a:noFill/>
          <a:ln w="12700">
            <a:solidFill>
              <a:srgbClr val="879196"/>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sz="1000" dirty="0">
              <a:solidFill>
                <a:srgbClr val="879196"/>
              </a:solidFill>
            </a:endParaRPr>
          </a:p>
        </p:txBody>
      </p:sp>
      <p:sp>
        <p:nvSpPr>
          <p:cNvPr id="50" name="Rectangle 8">
            <a:extLst>
              <a:ext uri="{FF2B5EF4-FFF2-40B4-BE49-F238E27FC236}">
                <a16:creationId xmlns:a16="http://schemas.microsoft.com/office/drawing/2014/main" id="{BB7B69EA-7B4B-4E27-AC92-199B2C187777}"/>
              </a:ext>
            </a:extLst>
          </p:cNvPr>
          <p:cNvSpPr/>
          <p:nvPr/>
        </p:nvSpPr>
        <p:spPr>
          <a:xfrm>
            <a:off x="6596385" y="3994469"/>
            <a:ext cx="5095439" cy="2707773"/>
          </a:xfrm>
          <a:prstGeom prst="rect">
            <a:avLst/>
          </a:prstGeom>
          <a:noFill/>
          <a:ln w="12700">
            <a:solidFill>
              <a:srgbClr val="879196"/>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sz="1000" dirty="0">
              <a:solidFill>
                <a:srgbClr val="879196"/>
              </a:solidFill>
            </a:endParaRPr>
          </a:p>
        </p:txBody>
      </p:sp>
      <p:sp>
        <p:nvSpPr>
          <p:cNvPr id="43" name="テキスト ボックス 42">
            <a:extLst>
              <a:ext uri="{FF2B5EF4-FFF2-40B4-BE49-F238E27FC236}">
                <a16:creationId xmlns:a16="http://schemas.microsoft.com/office/drawing/2014/main" id="{3C685B31-F421-48E4-B900-80158D7FBD46}"/>
              </a:ext>
            </a:extLst>
          </p:cNvPr>
          <p:cNvSpPr txBox="1"/>
          <p:nvPr/>
        </p:nvSpPr>
        <p:spPr>
          <a:xfrm>
            <a:off x="3699366" y="691301"/>
            <a:ext cx="646331" cy="369332"/>
          </a:xfrm>
          <a:prstGeom prst="rect">
            <a:avLst/>
          </a:prstGeom>
          <a:noFill/>
          <a:ln w="3175">
            <a:solidFill>
              <a:schemeClr val="tx1"/>
            </a:solidFill>
          </a:ln>
        </p:spPr>
        <p:txBody>
          <a:bodyPr wrap="none" rtlCol="0">
            <a:spAutoFit/>
          </a:bodyPr>
          <a:lstStyle/>
          <a:p>
            <a:r>
              <a:rPr lang="ja-JP" altLang="en-US" dirty="0"/>
              <a:t>受取</a:t>
            </a:r>
            <a:endParaRPr kumimoji="1" lang="ja-JP" altLang="en-US" dirty="0"/>
          </a:p>
        </p:txBody>
      </p:sp>
      <p:sp>
        <p:nvSpPr>
          <p:cNvPr id="52" name="テキスト ボックス 51">
            <a:extLst>
              <a:ext uri="{FF2B5EF4-FFF2-40B4-BE49-F238E27FC236}">
                <a16:creationId xmlns:a16="http://schemas.microsoft.com/office/drawing/2014/main" id="{DD8AAC87-AC1A-483B-B31C-3956F6162339}"/>
              </a:ext>
            </a:extLst>
          </p:cNvPr>
          <p:cNvSpPr txBox="1"/>
          <p:nvPr/>
        </p:nvSpPr>
        <p:spPr>
          <a:xfrm>
            <a:off x="3688867" y="2233277"/>
            <a:ext cx="1107996" cy="369332"/>
          </a:xfrm>
          <a:prstGeom prst="rect">
            <a:avLst/>
          </a:prstGeom>
          <a:noFill/>
          <a:ln w="3175">
            <a:solidFill>
              <a:schemeClr val="tx1"/>
            </a:solidFill>
          </a:ln>
        </p:spPr>
        <p:txBody>
          <a:bodyPr wrap="none" rtlCol="0">
            <a:spAutoFit/>
          </a:bodyPr>
          <a:lstStyle/>
          <a:p>
            <a:r>
              <a:rPr kumimoji="1" lang="ja-JP" altLang="en-US" dirty="0"/>
              <a:t>一時保管</a:t>
            </a:r>
          </a:p>
        </p:txBody>
      </p:sp>
      <p:sp>
        <p:nvSpPr>
          <p:cNvPr id="53" name="テキスト ボックス 52">
            <a:extLst>
              <a:ext uri="{FF2B5EF4-FFF2-40B4-BE49-F238E27FC236}">
                <a16:creationId xmlns:a16="http://schemas.microsoft.com/office/drawing/2014/main" id="{AC2905B4-AF5A-4409-AEB9-F61B899FB6D8}"/>
              </a:ext>
            </a:extLst>
          </p:cNvPr>
          <p:cNvSpPr txBox="1"/>
          <p:nvPr/>
        </p:nvSpPr>
        <p:spPr>
          <a:xfrm>
            <a:off x="3699366" y="3864743"/>
            <a:ext cx="646331" cy="369332"/>
          </a:xfrm>
          <a:prstGeom prst="rect">
            <a:avLst/>
          </a:prstGeom>
          <a:noFill/>
          <a:ln w="3175">
            <a:solidFill>
              <a:schemeClr val="tx1"/>
            </a:solidFill>
          </a:ln>
        </p:spPr>
        <p:txBody>
          <a:bodyPr wrap="none" rtlCol="0">
            <a:spAutoFit/>
          </a:bodyPr>
          <a:lstStyle/>
          <a:p>
            <a:r>
              <a:rPr lang="ja-JP" altLang="en-US" dirty="0"/>
              <a:t>振分</a:t>
            </a:r>
            <a:endParaRPr kumimoji="1" lang="ja-JP" altLang="en-US" dirty="0"/>
          </a:p>
        </p:txBody>
      </p:sp>
      <p:sp>
        <p:nvSpPr>
          <p:cNvPr id="54" name="テキスト ボックス 53">
            <a:extLst>
              <a:ext uri="{FF2B5EF4-FFF2-40B4-BE49-F238E27FC236}">
                <a16:creationId xmlns:a16="http://schemas.microsoft.com/office/drawing/2014/main" id="{BB5D0E5A-BB45-49DB-9D43-B520C8BC14DA}"/>
              </a:ext>
            </a:extLst>
          </p:cNvPr>
          <p:cNvSpPr txBox="1"/>
          <p:nvPr/>
        </p:nvSpPr>
        <p:spPr>
          <a:xfrm>
            <a:off x="5488389" y="6332910"/>
            <a:ext cx="1107996" cy="369332"/>
          </a:xfrm>
          <a:prstGeom prst="rect">
            <a:avLst/>
          </a:prstGeom>
          <a:noFill/>
          <a:ln w="3175">
            <a:solidFill>
              <a:schemeClr val="tx1"/>
            </a:solidFill>
          </a:ln>
        </p:spPr>
        <p:txBody>
          <a:bodyPr wrap="none" rtlCol="0">
            <a:spAutoFit/>
          </a:bodyPr>
          <a:lstStyle/>
          <a:p>
            <a:r>
              <a:rPr lang="ja-JP" altLang="en-US" dirty="0"/>
              <a:t>一覧取得</a:t>
            </a:r>
            <a:endParaRPr kumimoji="1" lang="ja-JP" altLang="en-US" dirty="0"/>
          </a:p>
        </p:txBody>
      </p:sp>
      <p:sp>
        <p:nvSpPr>
          <p:cNvPr id="55" name="テキスト ボックス 54">
            <a:extLst>
              <a:ext uri="{FF2B5EF4-FFF2-40B4-BE49-F238E27FC236}">
                <a16:creationId xmlns:a16="http://schemas.microsoft.com/office/drawing/2014/main" id="{EFDEAFC8-10EC-4F6F-BD1E-CF56E576F128}"/>
              </a:ext>
            </a:extLst>
          </p:cNvPr>
          <p:cNvSpPr txBox="1"/>
          <p:nvPr/>
        </p:nvSpPr>
        <p:spPr>
          <a:xfrm>
            <a:off x="8913998" y="2314804"/>
            <a:ext cx="723275" cy="307777"/>
          </a:xfrm>
          <a:prstGeom prst="rect">
            <a:avLst/>
          </a:prstGeom>
          <a:noFill/>
        </p:spPr>
        <p:txBody>
          <a:bodyPr wrap="none" rtlCol="0">
            <a:spAutoFit/>
          </a:bodyPr>
          <a:lstStyle/>
          <a:p>
            <a:r>
              <a:rPr lang="ja-JP" altLang="en-US" sz="1400" dirty="0"/>
              <a:t>作業用</a:t>
            </a:r>
            <a:endParaRPr kumimoji="1" lang="ja-JP" altLang="en-US" sz="1400" dirty="0"/>
          </a:p>
        </p:txBody>
      </p:sp>
      <p:sp>
        <p:nvSpPr>
          <p:cNvPr id="56" name="テキスト ボックス 55">
            <a:extLst>
              <a:ext uri="{FF2B5EF4-FFF2-40B4-BE49-F238E27FC236}">
                <a16:creationId xmlns:a16="http://schemas.microsoft.com/office/drawing/2014/main" id="{B05108C1-DFA2-4DC7-A7C9-6246D0DF2387}"/>
              </a:ext>
            </a:extLst>
          </p:cNvPr>
          <p:cNvSpPr txBox="1"/>
          <p:nvPr/>
        </p:nvSpPr>
        <p:spPr>
          <a:xfrm>
            <a:off x="10952763" y="4139149"/>
            <a:ext cx="723275" cy="307777"/>
          </a:xfrm>
          <a:prstGeom prst="rect">
            <a:avLst/>
          </a:prstGeom>
          <a:noFill/>
        </p:spPr>
        <p:txBody>
          <a:bodyPr wrap="none" rtlCol="0">
            <a:spAutoFit/>
          </a:bodyPr>
          <a:lstStyle/>
          <a:p>
            <a:r>
              <a:rPr lang="ja-JP" altLang="en-US" sz="1400" dirty="0"/>
              <a:t>格納用</a:t>
            </a:r>
            <a:endParaRPr kumimoji="1" lang="ja-JP" altLang="en-US" sz="1400" dirty="0"/>
          </a:p>
        </p:txBody>
      </p:sp>
      <p:sp>
        <p:nvSpPr>
          <p:cNvPr id="57" name="テキスト ボックス 56">
            <a:extLst>
              <a:ext uri="{FF2B5EF4-FFF2-40B4-BE49-F238E27FC236}">
                <a16:creationId xmlns:a16="http://schemas.microsoft.com/office/drawing/2014/main" id="{9EE9A0C3-C5EC-4CAF-8C89-A8A88C06DDF6}"/>
              </a:ext>
            </a:extLst>
          </p:cNvPr>
          <p:cNvSpPr txBox="1"/>
          <p:nvPr/>
        </p:nvSpPr>
        <p:spPr>
          <a:xfrm>
            <a:off x="8070072" y="5585708"/>
            <a:ext cx="902811" cy="523220"/>
          </a:xfrm>
          <a:prstGeom prst="rect">
            <a:avLst/>
          </a:prstGeom>
          <a:noFill/>
        </p:spPr>
        <p:txBody>
          <a:bodyPr wrap="none" rtlCol="0">
            <a:spAutoFit/>
          </a:bodyPr>
          <a:lstStyle/>
          <a:p>
            <a:r>
              <a:rPr lang="ja-JP" altLang="en-US" sz="1400" dirty="0"/>
              <a:t>ダウン</a:t>
            </a:r>
          </a:p>
          <a:p>
            <a:r>
              <a:rPr lang="ja-JP" altLang="en-US" sz="1400" dirty="0"/>
              <a:t>ロード用</a:t>
            </a:r>
            <a:endParaRPr kumimoji="1" lang="ja-JP" altLang="en-US" sz="1400" dirty="0"/>
          </a:p>
        </p:txBody>
      </p:sp>
      <p:sp>
        <p:nvSpPr>
          <p:cNvPr id="2" name="テキスト ボックス 1">
            <a:extLst>
              <a:ext uri="{FF2B5EF4-FFF2-40B4-BE49-F238E27FC236}">
                <a16:creationId xmlns:a16="http://schemas.microsoft.com/office/drawing/2014/main" id="{E0DB0585-D910-4BF0-A9BA-69128604F41B}"/>
              </a:ext>
            </a:extLst>
          </p:cNvPr>
          <p:cNvSpPr txBox="1"/>
          <p:nvPr/>
        </p:nvSpPr>
        <p:spPr>
          <a:xfrm>
            <a:off x="8650766" y="227347"/>
            <a:ext cx="3449260" cy="523220"/>
          </a:xfrm>
          <a:prstGeom prst="rect">
            <a:avLst/>
          </a:prstGeom>
          <a:noFill/>
        </p:spPr>
        <p:txBody>
          <a:bodyPr wrap="square" rtlCol="0">
            <a:spAutoFit/>
          </a:bodyPr>
          <a:lstStyle/>
          <a:p>
            <a:r>
              <a:rPr kumimoji="1" lang="ja-JP" altLang="en-US" sz="2800" dirty="0"/>
              <a:t>サービス関連図</a:t>
            </a:r>
          </a:p>
        </p:txBody>
      </p:sp>
      <p:pic>
        <p:nvPicPr>
          <p:cNvPr id="98" name="Graphic 59">
            <a:extLst>
              <a:ext uri="{FF2B5EF4-FFF2-40B4-BE49-F238E27FC236}">
                <a16:creationId xmlns:a16="http://schemas.microsoft.com/office/drawing/2014/main" id="{B92822EC-C146-40FC-82C0-0DF8107DD5B9}"/>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847247" y="5516916"/>
            <a:ext cx="762000" cy="952500"/>
          </a:xfrm>
          <a:prstGeom prst="rect">
            <a:avLst/>
          </a:prstGeom>
        </p:spPr>
      </p:pic>
      <p:cxnSp>
        <p:nvCxnSpPr>
          <p:cNvPr id="99" name="Straight Arrow Connector 42">
            <a:extLst>
              <a:ext uri="{FF2B5EF4-FFF2-40B4-BE49-F238E27FC236}">
                <a16:creationId xmlns:a16="http://schemas.microsoft.com/office/drawing/2014/main" id="{DA369D54-629B-4E34-9D26-15256192E6B2}"/>
              </a:ext>
            </a:extLst>
          </p:cNvPr>
          <p:cNvCxnSpPr>
            <a:cxnSpLocks/>
            <a:stCxn id="20" idx="2"/>
            <a:endCxn id="23" idx="0"/>
          </p:cNvCxnSpPr>
          <p:nvPr/>
        </p:nvCxnSpPr>
        <p:spPr>
          <a:xfrm>
            <a:off x="10640120" y="5001909"/>
            <a:ext cx="0" cy="515007"/>
          </a:xfrm>
          <a:prstGeom prst="straightConnector1">
            <a:avLst/>
          </a:prstGeom>
          <a:ln w="12700">
            <a:solidFill>
              <a:srgbClr val="545B6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100" name="Elbow Connector 122">
            <a:extLst>
              <a:ext uri="{FF2B5EF4-FFF2-40B4-BE49-F238E27FC236}">
                <a16:creationId xmlns:a16="http://schemas.microsoft.com/office/drawing/2014/main" id="{8CA4A005-BC74-46F2-A0DC-84774B794246}"/>
              </a:ext>
            </a:extLst>
          </p:cNvPr>
          <p:cNvCxnSpPr>
            <a:cxnSpLocks/>
          </p:cNvCxnSpPr>
          <p:nvPr/>
        </p:nvCxnSpPr>
        <p:spPr>
          <a:xfrm rot="10800000">
            <a:off x="7650305" y="4643020"/>
            <a:ext cx="2577047" cy="1189613"/>
          </a:xfrm>
          <a:prstGeom prst="bentConnector3">
            <a:avLst>
              <a:gd name="adj1" fmla="val 12828"/>
            </a:avLst>
          </a:prstGeom>
          <a:ln w="12700">
            <a:solidFill>
              <a:srgbClr val="545B64"/>
            </a:solidFill>
            <a:headEnd type="arrow" w="med" len="sm"/>
            <a:tailEnd type="none" w="med" len="sm"/>
          </a:ln>
        </p:spPr>
        <p:style>
          <a:lnRef idx="1">
            <a:schemeClr val="accent1"/>
          </a:lnRef>
          <a:fillRef idx="0">
            <a:schemeClr val="accent1"/>
          </a:fillRef>
          <a:effectRef idx="0">
            <a:schemeClr val="accent1"/>
          </a:effectRef>
          <a:fontRef idx="minor">
            <a:schemeClr val="tx1"/>
          </a:fontRef>
        </p:style>
      </p:cxnSp>
      <p:cxnSp>
        <p:nvCxnSpPr>
          <p:cNvPr id="101" name="Elbow Connector 122">
            <a:extLst>
              <a:ext uri="{FF2B5EF4-FFF2-40B4-BE49-F238E27FC236}">
                <a16:creationId xmlns:a16="http://schemas.microsoft.com/office/drawing/2014/main" id="{E93ED74F-AE50-460B-90DB-203B6794849B}"/>
              </a:ext>
            </a:extLst>
          </p:cNvPr>
          <p:cNvCxnSpPr>
            <a:cxnSpLocks/>
            <a:stCxn id="24" idx="0"/>
          </p:cNvCxnSpPr>
          <p:nvPr/>
        </p:nvCxnSpPr>
        <p:spPr>
          <a:xfrm rot="16200000" flipV="1">
            <a:off x="8109605" y="4376459"/>
            <a:ext cx="717500" cy="1563413"/>
          </a:xfrm>
          <a:prstGeom prst="bentConnector2">
            <a:avLst/>
          </a:prstGeom>
          <a:ln w="12700">
            <a:solidFill>
              <a:srgbClr val="545B64"/>
            </a:solidFill>
            <a:headEnd type="arrow" w="med" len="sm"/>
            <a:tailEnd type="none" w="med" len="sm"/>
          </a:ln>
        </p:spPr>
        <p:style>
          <a:lnRef idx="1">
            <a:schemeClr val="accent1"/>
          </a:lnRef>
          <a:fillRef idx="0">
            <a:schemeClr val="accent1"/>
          </a:fillRef>
          <a:effectRef idx="0">
            <a:schemeClr val="accent1"/>
          </a:effectRef>
          <a:fontRef idx="minor">
            <a:schemeClr val="tx1"/>
          </a:fontRef>
        </p:style>
      </p:cxnSp>
      <p:cxnSp>
        <p:nvCxnSpPr>
          <p:cNvPr id="102" name="Straight Arrow Connector 42">
            <a:extLst>
              <a:ext uri="{FF2B5EF4-FFF2-40B4-BE49-F238E27FC236}">
                <a16:creationId xmlns:a16="http://schemas.microsoft.com/office/drawing/2014/main" id="{C5B81419-6D3F-4750-AF8C-D767F075B319}"/>
              </a:ext>
            </a:extLst>
          </p:cNvPr>
          <p:cNvCxnSpPr>
            <a:cxnSpLocks/>
            <a:stCxn id="21" idx="2"/>
            <a:endCxn id="98" idx="0"/>
          </p:cNvCxnSpPr>
          <p:nvPr/>
        </p:nvCxnSpPr>
        <p:spPr>
          <a:xfrm flipH="1">
            <a:off x="7228247" y="5025851"/>
            <a:ext cx="3" cy="491065"/>
          </a:xfrm>
          <a:prstGeom prst="straightConnector1">
            <a:avLst/>
          </a:prstGeom>
          <a:ln w="12700">
            <a:solidFill>
              <a:srgbClr val="545B6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05170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69">
            <a:extLst>
              <a:ext uri="{FF2B5EF4-FFF2-40B4-BE49-F238E27FC236}">
                <a16:creationId xmlns:a16="http://schemas.microsoft.com/office/drawing/2014/main" id="{D363478F-CC4E-4D6F-9F9D-3E27A1F977EC}"/>
              </a:ext>
            </a:extLst>
          </p:cNvPr>
          <p:cNvGrpSpPr/>
          <p:nvPr/>
        </p:nvGrpSpPr>
        <p:grpSpPr>
          <a:xfrm>
            <a:off x="262038" y="1104419"/>
            <a:ext cx="1072750" cy="859842"/>
            <a:chOff x="537920" y="3353653"/>
            <a:chExt cx="1072750" cy="859842"/>
          </a:xfrm>
        </p:grpSpPr>
        <p:pic>
          <p:nvPicPr>
            <p:cNvPr id="5" name="Graphic 70">
              <a:extLst>
                <a:ext uri="{FF2B5EF4-FFF2-40B4-BE49-F238E27FC236}">
                  <a16:creationId xmlns:a16="http://schemas.microsoft.com/office/drawing/2014/main" id="{799C75A0-DA7C-403C-9EA0-EBE3DC82C5C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88545" y="3353653"/>
              <a:ext cx="571500" cy="571500"/>
            </a:xfrm>
            <a:prstGeom prst="rect">
              <a:avLst/>
            </a:prstGeom>
          </p:spPr>
        </p:pic>
        <p:sp>
          <p:nvSpPr>
            <p:cNvPr id="6" name="TextBox 71">
              <a:extLst>
                <a:ext uri="{FF2B5EF4-FFF2-40B4-BE49-F238E27FC236}">
                  <a16:creationId xmlns:a16="http://schemas.microsoft.com/office/drawing/2014/main" id="{FBD7C65C-0612-464E-B7F3-EA7EF74D059B}"/>
                </a:ext>
              </a:extLst>
            </p:cNvPr>
            <p:cNvSpPr txBox="1"/>
            <p:nvPr/>
          </p:nvSpPr>
          <p:spPr>
            <a:xfrm>
              <a:off x="537920" y="3951885"/>
              <a:ext cx="1072750" cy="261610"/>
            </a:xfrm>
            <a:prstGeom prst="rect">
              <a:avLst/>
            </a:prstGeom>
            <a:noFill/>
          </p:spPr>
          <p:txBody>
            <a:bodyPr wrap="square" rtlCol="0">
              <a:spAutoFit/>
            </a:bodyPr>
            <a:lstStyle/>
            <a:p>
              <a:pPr algn="ctr"/>
              <a:r>
                <a:rPr lang="en-US" sz="1100" dirty="0">
                  <a:solidFill>
                    <a:srgbClr val="232F3E"/>
                  </a:solidFill>
                </a:rPr>
                <a:t>Mobile client</a:t>
              </a:r>
            </a:p>
          </p:txBody>
        </p:sp>
      </p:grpSp>
      <p:pic>
        <p:nvPicPr>
          <p:cNvPr id="7" name="Graphic 3">
            <a:extLst>
              <a:ext uri="{FF2B5EF4-FFF2-40B4-BE49-F238E27FC236}">
                <a16:creationId xmlns:a16="http://schemas.microsoft.com/office/drawing/2014/main" id="{A103A305-92B3-44CE-9B33-2EC04180A37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803624" y="999917"/>
            <a:ext cx="762000" cy="1092200"/>
          </a:xfrm>
          <a:prstGeom prst="rect">
            <a:avLst/>
          </a:prstGeom>
        </p:spPr>
      </p:pic>
      <p:pic>
        <p:nvPicPr>
          <p:cNvPr id="8" name="Graphic 59">
            <a:extLst>
              <a:ext uri="{FF2B5EF4-FFF2-40B4-BE49-F238E27FC236}">
                <a16:creationId xmlns:a16="http://schemas.microsoft.com/office/drawing/2014/main" id="{B6D1220D-C3EE-49F3-AF41-5FDBA3FA42F0}"/>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825437" y="999917"/>
            <a:ext cx="762000" cy="952500"/>
          </a:xfrm>
          <a:prstGeom prst="rect">
            <a:avLst/>
          </a:prstGeom>
        </p:spPr>
      </p:pic>
      <p:pic>
        <p:nvPicPr>
          <p:cNvPr id="9" name="Graphic 7">
            <a:extLst>
              <a:ext uri="{FF2B5EF4-FFF2-40B4-BE49-F238E27FC236}">
                <a16:creationId xmlns:a16="http://schemas.microsoft.com/office/drawing/2014/main" id="{55846175-EDDC-4002-BD19-7EDD0231849D}"/>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6847250" y="999917"/>
            <a:ext cx="762000" cy="952500"/>
          </a:xfrm>
          <a:prstGeom prst="rect">
            <a:avLst/>
          </a:prstGeom>
        </p:spPr>
      </p:pic>
      <p:pic>
        <p:nvPicPr>
          <p:cNvPr id="11" name="Graphic 59">
            <a:extLst>
              <a:ext uri="{FF2B5EF4-FFF2-40B4-BE49-F238E27FC236}">
                <a16:creationId xmlns:a16="http://schemas.microsoft.com/office/drawing/2014/main" id="{B4DD1B2E-2E1D-4D1E-A72E-CC176DF994AB}"/>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825437" y="2536634"/>
            <a:ext cx="762000" cy="952500"/>
          </a:xfrm>
          <a:prstGeom prst="rect">
            <a:avLst/>
          </a:prstGeom>
        </p:spPr>
      </p:pic>
      <p:pic>
        <p:nvPicPr>
          <p:cNvPr id="13" name="Graphic 2">
            <a:extLst>
              <a:ext uri="{FF2B5EF4-FFF2-40B4-BE49-F238E27FC236}">
                <a16:creationId xmlns:a16="http://schemas.microsoft.com/office/drawing/2014/main" id="{57EE68FC-B160-4D96-9BC7-488ABB7FDDF9}"/>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8869061" y="2536633"/>
            <a:ext cx="762000" cy="952500"/>
          </a:xfrm>
          <a:prstGeom prst="rect">
            <a:avLst/>
          </a:prstGeom>
        </p:spPr>
      </p:pic>
      <p:pic>
        <p:nvPicPr>
          <p:cNvPr id="14" name="Graphic 2">
            <a:extLst>
              <a:ext uri="{FF2B5EF4-FFF2-40B4-BE49-F238E27FC236}">
                <a16:creationId xmlns:a16="http://schemas.microsoft.com/office/drawing/2014/main" id="{3CADE54C-9BBD-45D8-A6D0-19CD3E3C1244}"/>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2803624" y="2536634"/>
            <a:ext cx="762000" cy="1092200"/>
          </a:xfrm>
          <a:prstGeom prst="rect">
            <a:avLst/>
          </a:prstGeom>
        </p:spPr>
      </p:pic>
      <p:pic>
        <p:nvPicPr>
          <p:cNvPr id="18" name="Graphic 59">
            <a:extLst>
              <a:ext uri="{FF2B5EF4-FFF2-40B4-BE49-F238E27FC236}">
                <a16:creationId xmlns:a16="http://schemas.microsoft.com/office/drawing/2014/main" id="{5E5B22F8-B044-4392-838C-DB5098A844B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825437" y="4096838"/>
            <a:ext cx="762000" cy="952500"/>
          </a:xfrm>
          <a:prstGeom prst="rect">
            <a:avLst/>
          </a:prstGeom>
        </p:spPr>
      </p:pic>
      <p:pic>
        <p:nvPicPr>
          <p:cNvPr id="19" name="Graphic 2">
            <a:extLst>
              <a:ext uri="{FF2B5EF4-FFF2-40B4-BE49-F238E27FC236}">
                <a16:creationId xmlns:a16="http://schemas.microsoft.com/office/drawing/2014/main" id="{B2D5FC1A-1D96-426F-B4E3-4C42DB443A36}"/>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2831493" y="4073351"/>
            <a:ext cx="762000" cy="1092200"/>
          </a:xfrm>
          <a:prstGeom prst="rect">
            <a:avLst/>
          </a:prstGeom>
        </p:spPr>
      </p:pic>
      <p:cxnSp>
        <p:nvCxnSpPr>
          <p:cNvPr id="25" name="Straight Arrow Connector 42">
            <a:extLst>
              <a:ext uri="{FF2B5EF4-FFF2-40B4-BE49-F238E27FC236}">
                <a16:creationId xmlns:a16="http://schemas.microsoft.com/office/drawing/2014/main" id="{2243A0E8-854A-4B47-838A-A7EB923BC4F1}"/>
              </a:ext>
            </a:extLst>
          </p:cNvPr>
          <p:cNvCxnSpPr>
            <a:cxnSpLocks/>
          </p:cNvCxnSpPr>
          <p:nvPr/>
        </p:nvCxnSpPr>
        <p:spPr>
          <a:xfrm>
            <a:off x="1084163" y="1393527"/>
            <a:ext cx="1719461" cy="0"/>
          </a:xfrm>
          <a:prstGeom prst="straightConnector1">
            <a:avLst/>
          </a:prstGeom>
          <a:ln w="12700">
            <a:solidFill>
              <a:srgbClr val="545B6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27" name="Straight Arrow Connector 42">
            <a:extLst>
              <a:ext uri="{FF2B5EF4-FFF2-40B4-BE49-F238E27FC236}">
                <a16:creationId xmlns:a16="http://schemas.microsoft.com/office/drawing/2014/main" id="{931111E7-3A90-4FCC-AF53-7CEBF1F973C4}"/>
              </a:ext>
            </a:extLst>
          </p:cNvPr>
          <p:cNvCxnSpPr>
            <a:cxnSpLocks/>
          </p:cNvCxnSpPr>
          <p:nvPr/>
        </p:nvCxnSpPr>
        <p:spPr>
          <a:xfrm>
            <a:off x="3565624" y="1398926"/>
            <a:ext cx="1259813" cy="0"/>
          </a:xfrm>
          <a:prstGeom prst="straightConnector1">
            <a:avLst/>
          </a:prstGeom>
          <a:ln w="12700">
            <a:solidFill>
              <a:srgbClr val="545B6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28" name="Straight Arrow Connector 42">
            <a:extLst>
              <a:ext uri="{FF2B5EF4-FFF2-40B4-BE49-F238E27FC236}">
                <a16:creationId xmlns:a16="http://schemas.microsoft.com/office/drawing/2014/main" id="{E651CB5D-94A7-49DF-A8FC-18147D536FF8}"/>
              </a:ext>
            </a:extLst>
          </p:cNvPr>
          <p:cNvCxnSpPr>
            <a:cxnSpLocks/>
          </p:cNvCxnSpPr>
          <p:nvPr/>
        </p:nvCxnSpPr>
        <p:spPr>
          <a:xfrm>
            <a:off x="5587437" y="1382661"/>
            <a:ext cx="1259813" cy="0"/>
          </a:xfrm>
          <a:prstGeom prst="straightConnector1">
            <a:avLst/>
          </a:prstGeom>
          <a:ln w="12700">
            <a:solidFill>
              <a:srgbClr val="545B6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32" name="Straight Arrow Connector 42">
            <a:extLst>
              <a:ext uri="{FF2B5EF4-FFF2-40B4-BE49-F238E27FC236}">
                <a16:creationId xmlns:a16="http://schemas.microsoft.com/office/drawing/2014/main" id="{939C3442-E717-4841-BC2D-A1A2E82692E8}"/>
              </a:ext>
            </a:extLst>
          </p:cNvPr>
          <p:cNvCxnSpPr>
            <a:cxnSpLocks/>
          </p:cNvCxnSpPr>
          <p:nvPr/>
        </p:nvCxnSpPr>
        <p:spPr>
          <a:xfrm>
            <a:off x="3565623" y="2909863"/>
            <a:ext cx="1259813" cy="0"/>
          </a:xfrm>
          <a:prstGeom prst="straightConnector1">
            <a:avLst/>
          </a:prstGeom>
          <a:ln w="12700">
            <a:solidFill>
              <a:srgbClr val="545B6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33" name="Straight Arrow Connector 42">
            <a:extLst>
              <a:ext uri="{FF2B5EF4-FFF2-40B4-BE49-F238E27FC236}">
                <a16:creationId xmlns:a16="http://schemas.microsoft.com/office/drawing/2014/main" id="{5F86128A-048D-427A-BC7C-2AB24586B4CD}"/>
              </a:ext>
            </a:extLst>
          </p:cNvPr>
          <p:cNvCxnSpPr>
            <a:cxnSpLocks/>
          </p:cNvCxnSpPr>
          <p:nvPr/>
        </p:nvCxnSpPr>
        <p:spPr>
          <a:xfrm flipV="1">
            <a:off x="5587436" y="3012883"/>
            <a:ext cx="3199513" cy="26026"/>
          </a:xfrm>
          <a:prstGeom prst="straightConnector1">
            <a:avLst/>
          </a:prstGeom>
          <a:ln w="12700">
            <a:solidFill>
              <a:srgbClr val="545B6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34" name="Elbow Connector 122">
            <a:extLst>
              <a:ext uri="{FF2B5EF4-FFF2-40B4-BE49-F238E27FC236}">
                <a16:creationId xmlns:a16="http://schemas.microsoft.com/office/drawing/2014/main" id="{5825D826-5256-45E0-BC1D-BE38ECF92471}"/>
              </a:ext>
            </a:extLst>
          </p:cNvPr>
          <p:cNvCxnSpPr>
            <a:cxnSpLocks/>
          </p:cNvCxnSpPr>
          <p:nvPr/>
        </p:nvCxnSpPr>
        <p:spPr>
          <a:xfrm flipV="1">
            <a:off x="5587436" y="1986416"/>
            <a:ext cx="1640814" cy="798233"/>
          </a:xfrm>
          <a:prstGeom prst="bentConnector3">
            <a:avLst>
              <a:gd name="adj1" fmla="val 99890"/>
            </a:avLst>
          </a:prstGeom>
          <a:ln w="12700">
            <a:solidFill>
              <a:srgbClr val="545B64"/>
            </a:solidFill>
            <a:headEnd type="arrow" w="med" len="sm"/>
            <a:tailEnd type="none" w="med" len="sm"/>
          </a:ln>
        </p:spPr>
        <p:style>
          <a:lnRef idx="1">
            <a:schemeClr val="accent1"/>
          </a:lnRef>
          <a:fillRef idx="0">
            <a:schemeClr val="accent1"/>
          </a:fillRef>
          <a:effectRef idx="0">
            <a:schemeClr val="accent1"/>
          </a:effectRef>
          <a:fontRef idx="minor">
            <a:schemeClr val="tx1"/>
          </a:fontRef>
        </p:style>
      </p:cxnSp>
      <p:cxnSp>
        <p:nvCxnSpPr>
          <p:cNvPr id="41" name="Straight Arrow Connector 42">
            <a:extLst>
              <a:ext uri="{FF2B5EF4-FFF2-40B4-BE49-F238E27FC236}">
                <a16:creationId xmlns:a16="http://schemas.microsoft.com/office/drawing/2014/main" id="{6132CFB3-7135-4A3C-B606-77143EFA5503}"/>
              </a:ext>
            </a:extLst>
          </p:cNvPr>
          <p:cNvCxnSpPr>
            <a:cxnSpLocks/>
          </p:cNvCxnSpPr>
          <p:nvPr/>
        </p:nvCxnSpPr>
        <p:spPr>
          <a:xfrm>
            <a:off x="3583399" y="4446926"/>
            <a:ext cx="1259813" cy="0"/>
          </a:xfrm>
          <a:prstGeom prst="straightConnector1">
            <a:avLst/>
          </a:prstGeom>
          <a:ln w="12700">
            <a:solidFill>
              <a:srgbClr val="545B6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45" name="Straight Arrow Connector 42">
            <a:extLst>
              <a:ext uri="{FF2B5EF4-FFF2-40B4-BE49-F238E27FC236}">
                <a16:creationId xmlns:a16="http://schemas.microsoft.com/office/drawing/2014/main" id="{7851DAA9-3BB9-41FE-927D-B98B8CF6E9C8}"/>
              </a:ext>
            </a:extLst>
          </p:cNvPr>
          <p:cNvCxnSpPr>
            <a:cxnSpLocks/>
          </p:cNvCxnSpPr>
          <p:nvPr/>
        </p:nvCxnSpPr>
        <p:spPr>
          <a:xfrm>
            <a:off x="5587437" y="4448126"/>
            <a:ext cx="1259813" cy="0"/>
          </a:xfrm>
          <a:prstGeom prst="straightConnector1">
            <a:avLst/>
          </a:prstGeom>
          <a:ln w="12700">
            <a:solidFill>
              <a:srgbClr val="545B6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sp>
        <p:nvSpPr>
          <p:cNvPr id="62" name="Rectangle 8">
            <a:extLst>
              <a:ext uri="{FF2B5EF4-FFF2-40B4-BE49-F238E27FC236}">
                <a16:creationId xmlns:a16="http://schemas.microsoft.com/office/drawing/2014/main" id="{8E53AAF9-6AA5-40EF-B3B1-4F7447E70AC9}"/>
              </a:ext>
            </a:extLst>
          </p:cNvPr>
          <p:cNvSpPr/>
          <p:nvPr/>
        </p:nvSpPr>
        <p:spPr>
          <a:xfrm>
            <a:off x="2594601" y="678819"/>
            <a:ext cx="5251822" cy="1387964"/>
          </a:xfrm>
          <a:prstGeom prst="rect">
            <a:avLst/>
          </a:prstGeom>
          <a:noFill/>
          <a:ln w="12700">
            <a:solidFill>
              <a:srgbClr val="879196"/>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sz="1000" dirty="0">
              <a:solidFill>
                <a:srgbClr val="879196"/>
              </a:solidFill>
            </a:endParaRPr>
          </a:p>
        </p:txBody>
      </p:sp>
      <p:sp>
        <p:nvSpPr>
          <p:cNvPr id="63" name="Rectangle 8">
            <a:extLst>
              <a:ext uri="{FF2B5EF4-FFF2-40B4-BE49-F238E27FC236}">
                <a16:creationId xmlns:a16="http://schemas.microsoft.com/office/drawing/2014/main" id="{4BF42E0B-AF37-4252-8364-5E0A876F4218}"/>
              </a:ext>
            </a:extLst>
          </p:cNvPr>
          <p:cNvSpPr/>
          <p:nvPr/>
        </p:nvSpPr>
        <p:spPr>
          <a:xfrm>
            <a:off x="2580526" y="2233277"/>
            <a:ext cx="7268868" cy="1387964"/>
          </a:xfrm>
          <a:prstGeom prst="rect">
            <a:avLst/>
          </a:prstGeom>
          <a:noFill/>
          <a:ln w="12700">
            <a:solidFill>
              <a:srgbClr val="879196"/>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sz="1000" dirty="0">
              <a:solidFill>
                <a:srgbClr val="879196"/>
              </a:solidFill>
            </a:endParaRPr>
          </a:p>
        </p:txBody>
      </p:sp>
      <p:sp>
        <p:nvSpPr>
          <p:cNvPr id="44" name="Rectangle 8">
            <a:extLst>
              <a:ext uri="{FF2B5EF4-FFF2-40B4-BE49-F238E27FC236}">
                <a16:creationId xmlns:a16="http://schemas.microsoft.com/office/drawing/2014/main" id="{4030B42E-FF70-49B4-B901-1EAA4EFF6451}"/>
              </a:ext>
            </a:extLst>
          </p:cNvPr>
          <p:cNvSpPr/>
          <p:nvPr/>
        </p:nvSpPr>
        <p:spPr>
          <a:xfrm>
            <a:off x="2580526" y="3798550"/>
            <a:ext cx="8636114" cy="1387964"/>
          </a:xfrm>
          <a:prstGeom prst="rect">
            <a:avLst/>
          </a:prstGeom>
          <a:noFill/>
          <a:ln w="12700">
            <a:solidFill>
              <a:srgbClr val="879196"/>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sz="1000" dirty="0">
              <a:solidFill>
                <a:srgbClr val="879196"/>
              </a:solidFill>
            </a:endParaRPr>
          </a:p>
        </p:txBody>
      </p:sp>
      <p:sp>
        <p:nvSpPr>
          <p:cNvPr id="43" name="テキスト ボックス 42">
            <a:extLst>
              <a:ext uri="{FF2B5EF4-FFF2-40B4-BE49-F238E27FC236}">
                <a16:creationId xmlns:a16="http://schemas.microsoft.com/office/drawing/2014/main" id="{3C685B31-F421-48E4-B900-80158D7FBD46}"/>
              </a:ext>
            </a:extLst>
          </p:cNvPr>
          <p:cNvSpPr txBox="1"/>
          <p:nvPr/>
        </p:nvSpPr>
        <p:spPr>
          <a:xfrm>
            <a:off x="3699366" y="691301"/>
            <a:ext cx="646331" cy="369332"/>
          </a:xfrm>
          <a:prstGeom prst="rect">
            <a:avLst/>
          </a:prstGeom>
          <a:noFill/>
          <a:ln w="3175">
            <a:solidFill>
              <a:schemeClr val="tx1"/>
            </a:solidFill>
          </a:ln>
        </p:spPr>
        <p:txBody>
          <a:bodyPr wrap="none" rtlCol="0">
            <a:spAutoFit/>
          </a:bodyPr>
          <a:lstStyle/>
          <a:p>
            <a:r>
              <a:rPr lang="ja-JP" altLang="en-US" dirty="0"/>
              <a:t>受取</a:t>
            </a:r>
            <a:endParaRPr kumimoji="1" lang="ja-JP" altLang="en-US" dirty="0"/>
          </a:p>
        </p:txBody>
      </p:sp>
      <p:sp>
        <p:nvSpPr>
          <p:cNvPr id="52" name="テキスト ボックス 51">
            <a:extLst>
              <a:ext uri="{FF2B5EF4-FFF2-40B4-BE49-F238E27FC236}">
                <a16:creationId xmlns:a16="http://schemas.microsoft.com/office/drawing/2014/main" id="{DD8AAC87-AC1A-483B-B31C-3956F6162339}"/>
              </a:ext>
            </a:extLst>
          </p:cNvPr>
          <p:cNvSpPr txBox="1"/>
          <p:nvPr/>
        </p:nvSpPr>
        <p:spPr>
          <a:xfrm>
            <a:off x="3688867" y="2233277"/>
            <a:ext cx="1107996" cy="369332"/>
          </a:xfrm>
          <a:prstGeom prst="rect">
            <a:avLst/>
          </a:prstGeom>
          <a:noFill/>
          <a:ln w="3175">
            <a:solidFill>
              <a:schemeClr val="bg1">
                <a:lumMod val="50000"/>
              </a:schemeClr>
            </a:solidFill>
          </a:ln>
        </p:spPr>
        <p:txBody>
          <a:bodyPr wrap="none" rtlCol="0">
            <a:spAutoFit/>
          </a:bodyPr>
          <a:lstStyle/>
          <a:p>
            <a:r>
              <a:rPr kumimoji="1" lang="ja-JP" altLang="en-US" dirty="0">
                <a:solidFill>
                  <a:schemeClr val="bg1">
                    <a:lumMod val="50000"/>
                  </a:schemeClr>
                </a:solidFill>
              </a:rPr>
              <a:t>一時保管</a:t>
            </a:r>
          </a:p>
        </p:txBody>
      </p:sp>
      <p:sp>
        <p:nvSpPr>
          <p:cNvPr id="53" name="テキスト ボックス 52">
            <a:extLst>
              <a:ext uri="{FF2B5EF4-FFF2-40B4-BE49-F238E27FC236}">
                <a16:creationId xmlns:a16="http://schemas.microsoft.com/office/drawing/2014/main" id="{AC2905B4-AF5A-4409-AEB9-F61B899FB6D8}"/>
              </a:ext>
            </a:extLst>
          </p:cNvPr>
          <p:cNvSpPr txBox="1"/>
          <p:nvPr/>
        </p:nvSpPr>
        <p:spPr>
          <a:xfrm>
            <a:off x="3699366" y="3864743"/>
            <a:ext cx="646331" cy="369332"/>
          </a:xfrm>
          <a:prstGeom prst="rect">
            <a:avLst/>
          </a:prstGeom>
          <a:noFill/>
          <a:ln w="3175">
            <a:solidFill>
              <a:schemeClr val="bg1">
                <a:lumMod val="50000"/>
              </a:schemeClr>
            </a:solidFill>
          </a:ln>
        </p:spPr>
        <p:txBody>
          <a:bodyPr wrap="none" rtlCol="0">
            <a:spAutoFit/>
          </a:bodyPr>
          <a:lstStyle/>
          <a:p>
            <a:r>
              <a:rPr lang="ja-JP" altLang="en-US" dirty="0">
                <a:solidFill>
                  <a:schemeClr val="bg1">
                    <a:lumMod val="50000"/>
                  </a:schemeClr>
                </a:solidFill>
              </a:rPr>
              <a:t>振分</a:t>
            </a:r>
            <a:endParaRPr kumimoji="1" lang="ja-JP" altLang="en-US" dirty="0">
              <a:solidFill>
                <a:schemeClr val="bg1">
                  <a:lumMod val="50000"/>
                </a:schemeClr>
              </a:solidFill>
            </a:endParaRPr>
          </a:p>
        </p:txBody>
      </p:sp>
      <p:sp>
        <p:nvSpPr>
          <p:cNvPr id="55" name="テキスト ボックス 54">
            <a:extLst>
              <a:ext uri="{FF2B5EF4-FFF2-40B4-BE49-F238E27FC236}">
                <a16:creationId xmlns:a16="http://schemas.microsoft.com/office/drawing/2014/main" id="{EFDEAFC8-10EC-4F6F-BD1E-CF56E576F128}"/>
              </a:ext>
            </a:extLst>
          </p:cNvPr>
          <p:cNvSpPr txBox="1"/>
          <p:nvPr/>
        </p:nvSpPr>
        <p:spPr>
          <a:xfrm>
            <a:off x="8913998" y="2314804"/>
            <a:ext cx="723275" cy="307777"/>
          </a:xfrm>
          <a:prstGeom prst="rect">
            <a:avLst/>
          </a:prstGeom>
          <a:noFill/>
        </p:spPr>
        <p:txBody>
          <a:bodyPr wrap="none" rtlCol="0">
            <a:spAutoFit/>
          </a:bodyPr>
          <a:lstStyle/>
          <a:p>
            <a:r>
              <a:rPr lang="ja-JP" altLang="en-US" sz="1400" dirty="0"/>
              <a:t>作業用</a:t>
            </a:r>
            <a:endParaRPr kumimoji="1" lang="ja-JP" altLang="en-US" sz="1400" dirty="0"/>
          </a:p>
        </p:txBody>
      </p:sp>
      <p:sp>
        <p:nvSpPr>
          <p:cNvPr id="2" name="正方形/長方形 1">
            <a:extLst>
              <a:ext uri="{FF2B5EF4-FFF2-40B4-BE49-F238E27FC236}">
                <a16:creationId xmlns:a16="http://schemas.microsoft.com/office/drawing/2014/main" id="{2BF33943-BDBD-434D-A179-B90754A28495}"/>
              </a:ext>
            </a:extLst>
          </p:cNvPr>
          <p:cNvSpPr/>
          <p:nvPr/>
        </p:nvSpPr>
        <p:spPr>
          <a:xfrm>
            <a:off x="262038" y="350023"/>
            <a:ext cx="8221561" cy="2116775"/>
          </a:xfrm>
          <a:prstGeom prst="rect">
            <a:avLst/>
          </a:prstGeom>
          <a:noFill/>
          <a:ln w="31750" cap="flat">
            <a:solidFill>
              <a:schemeClr val="accent2"/>
            </a:solidFill>
            <a:miter lim="800000"/>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sp>
        <p:nvSpPr>
          <p:cNvPr id="47" name="テキスト ボックス 46">
            <a:extLst>
              <a:ext uri="{FF2B5EF4-FFF2-40B4-BE49-F238E27FC236}">
                <a16:creationId xmlns:a16="http://schemas.microsoft.com/office/drawing/2014/main" id="{068E2259-615D-420A-8D08-D242C1571988}"/>
              </a:ext>
            </a:extLst>
          </p:cNvPr>
          <p:cNvSpPr txBox="1"/>
          <p:nvPr/>
        </p:nvSpPr>
        <p:spPr>
          <a:xfrm>
            <a:off x="8650766" y="227347"/>
            <a:ext cx="3449260" cy="954107"/>
          </a:xfrm>
          <a:prstGeom prst="rect">
            <a:avLst/>
          </a:prstGeom>
          <a:noFill/>
        </p:spPr>
        <p:txBody>
          <a:bodyPr wrap="square" rtlCol="0">
            <a:spAutoFit/>
          </a:bodyPr>
          <a:lstStyle/>
          <a:p>
            <a:r>
              <a:rPr kumimoji="1" lang="ja-JP" altLang="en-US" sz="2800" dirty="0"/>
              <a:t>サービス関連図</a:t>
            </a:r>
          </a:p>
          <a:p>
            <a:r>
              <a:rPr kumimoji="1" lang="ja-JP" altLang="en-US" sz="2800" dirty="0"/>
              <a:t> </a:t>
            </a:r>
            <a:r>
              <a:rPr kumimoji="1" lang="en-US" altLang="ja-JP" sz="2800" dirty="0"/>
              <a:t>(</a:t>
            </a:r>
            <a:r>
              <a:rPr kumimoji="1" lang="ja-JP" altLang="en-US" sz="2800" dirty="0"/>
              <a:t>受取</a:t>
            </a:r>
            <a:r>
              <a:rPr kumimoji="1" lang="en-US" altLang="ja-JP" sz="2800" dirty="0"/>
              <a:t>)</a:t>
            </a:r>
            <a:endParaRPr kumimoji="1" lang="ja-JP" altLang="en-US" sz="2800" dirty="0"/>
          </a:p>
        </p:txBody>
      </p:sp>
      <p:pic>
        <p:nvPicPr>
          <p:cNvPr id="48" name="Graphic 2">
            <a:extLst>
              <a:ext uri="{FF2B5EF4-FFF2-40B4-BE49-F238E27FC236}">
                <a16:creationId xmlns:a16="http://schemas.microsoft.com/office/drawing/2014/main" id="{CBA7F538-88D3-43F9-9FA3-1F17EBC9A54A}"/>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0259120" y="4049409"/>
            <a:ext cx="762000" cy="952500"/>
          </a:xfrm>
          <a:prstGeom prst="rect">
            <a:avLst/>
          </a:prstGeom>
        </p:spPr>
      </p:pic>
      <p:pic>
        <p:nvPicPr>
          <p:cNvPr id="49" name="Graphic 2">
            <a:extLst>
              <a:ext uri="{FF2B5EF4-FFF2-40B4-BE49-F238E27FC236}">
                <a16:creationId xmlns:a16="http://schemas.microsoft.com/office/drawing/2014/main" id="{17D86D6F-18E1-439D-9678-F099A9C31F4F}"/>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6847250" y="4073351"/>
            <a:ext cx="762000" cy="952500"/>
          </a:xfrm>
          <a:prstGeom prst="rect">
            <a:avLst/>
          </a:prstGeom>
        </p:spPr>
      </p:pic>
      <p:pic>
        <p:nvPicPr>
          <p:cNvPr id="51" name="Graphic 26">
            <a:extLst>
              <a:ext uri="{FF2B5EF4-FFF2-40B4-BE49-F238E27FC236}">
                <a16:creationId xmlns:a16="http://schemas.microsoft.com/office/drawing/2014/main" id="{7B6D3198-E569-45ED-9D0A-0EBB384689FD}"/>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10259120" y="5516916"/>
            <a:ext cx="762000" cy="1092200"/>
          </a:xfrm>
          <a:prstGeom prst="rect">
            <a:avLst/>
          </a:prstGeom>
        </p:spPr>
      </p:pic>
      <p:pic>
        <p:nvPicPr>
          <p:cNvPr id="59" name="Graphic 2">
            <a:extLst>
              <a:ext uri="{FF2B5EF4-FFF2-40B4-BE49-F238E27FC236}">
                <a16:creationId xmlns:a16="http://schemas.microsoft.com/office/drawing/2014/main" id="{E26AC6DD-F6F8-411F-AEE7-CB3E0FC3E5E3}"/>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8869061" y="5516916"/>
            <a:ext cx="762000" cy="952500"/>
          </a:xfrm>
          <a:prstGeom prst="rect">
            <a:avLst/>
          </a:prstGeom>
        </p:spPr>
      </p:pic>
      <p:cxnSp>
        <p:nvCxnSpPr>
          <p:cNvPr id="60" name="Elbow Connector 122">
            <a:extLst>
              <a:ext uri="{FF2B5EF4-FFF2-40B4-BE49-F238E27FC236}">
                <a16:creationId xmlns:a16="http://schemas.microsoft.com/office/drawing/2014/main" id="{CF2B9AF6-1F58-40D5-8EFC-54A30FE81E63}"/>
              </a:ext>
            </a:extLst>
          </p:cNvPr>
          <p:cNvCxnSpPr>
            <a:cxnSpLocks/>
          </p:cNvCxnSpPr>
          <p:nvPr/>
        </p:nvCxnSpPr>
        <p:spPr>
          <a:xfrm flipV="1">
            <a:off x="7609247" y="3514385"/>
            <a:ext cx="1640814" cy="719690"/>
          </a:xfrm>
          <a:prstGeom prst="bentConnector3">
            <a:avLst>
              <a:gd name="adj1" fmla="val 99890"/>
            </a:avLst>
          </a:prstGeom>
          <a:ln w="12700">
            <a:solidFill>
              <a:srgbClr val="545B64"/>
            </a:solidFill>
            <a:headEnd type="arrow" w="med" len="sm"/>
            <a:tailEnd type="none" w="med" len="sm"/>
          </a:ln>
        </p:spPr>
        <p:style>
          <a:lnRef idx="1">
            <a:schemeClr val="accent1"/>
          </a:lnRef>
          <a:fillRef idx="0">
            <a:schemeClr val="accent1"/>
          </a:fillRef>
          <a:effectRef idx="0">
            <a:schemeClr val="accent1"/>
          </a:effectRef>
          <a:fontRef idx="minor">
            <a:schemeClr val="tx1"/>
          </a:fontRef>
        </p:style>
      </p:cxnSp>
      <p:cxnSp>
        <p:nvCxnSpPr>
          <p:cNvPr id="61" name="Straight Arrow Connector 42">
            <a:extLst>
              <a:ext uri="{FF2B5EF4-FFF2-40B4-BE49-F238E27FC236}">
                <a16:creationId xmlns:a16="http://schemas.microsoft.com/office/drawing/2014/main" id="{1B1301BF-27BA-4BBB-97D7-A390FC3FEBFA}"/>
              </a:ext>
            </a:extLst>
          </p:cNvPr>
          <p:cNvCxnSpPr>
            <a:cxnSpLocks/>
          </p:cNvCxnSpPr>
          <p:nvPr/>
        </p:nvCxnSpPr>
        <p:spPr>
          <a:xfrm flipV="1">
            <a:off x="7650304" y="4455987"/>
            <a:ext cx="2514896" cy="1766"/>
          </a:xfrm>
          <a:prstGeom prst="straightConnector1">
            <a:avLst/>
          </a:prstGeom>
          <a:ln w="12700">
            <a:solidFill>
              <a:srgbClr val="545B6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sp>
        <p:nvSpPr>
          <p:cNvPr id="64" name="Rectangle 8">
            <a:extLst>
              <a:ext uri="{FF2B5EF4-FFF2-40B4-BE49-F238E27FC236}">
                <a16:creationId xmlns:a16="http://schemas.microsoft.com/office/drawing/2014/main" id="{990F221A-EFE4-4B3A-9177-4289B242CDD8}"/>
              </a:ext>
            </a:extLst>
          </p:cNvPr>
          <p:cNvSpPr/>
          <p:nvPr/>
        </p:nvSpPr>
        <p:spPr>
          <a:xfrm>
            <a:off x="6596385" y="3994469"/>
            <a:ext cx="5095439" cy="2707773"/>
          </a:xfrm>
          <a:prstGeom prst="rect">
            <a:avLst/>
          </a:prstGeom>
          <a:noFill/>
          <a:ln w="12700">
            <a:solidFill>
              <a:srgbClr val="879196"/>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sz="1000" dirty="0">
              <a:solidFill>
                <a:srgbClr val="879196"/>
              </a:solidFill>
            </a:endParaRPr>
          </a:p>
        </p:txBody>
      </p:sp>
      <p:sp>
        <p:nvSpPr>
          <p:cNvPr id="65" name="テキスト ボックス 64">
            <a:extLst>
              <a:ext uri="{FF2B5EF4-FFF2-40B4-BE49-F238E27FC236}">
                <a16:creationId xmlns:a16="http://schemas.microsoft.com/office/drawing/2014/main" id="{57AE2802-BFDD-47F4-85C1-0411DCDBDAD8}"/>
              </a:ext>
            </a:extLst>
          </p:cNvPr>
          <p:cNvSpPr txBox="1"/>
          <p:nvPr/>
        </p:nvSpPr>
        <p:spPr>
          <a:xfrm>
            <a:off x="5488389" y="6332910"/>
            <a:ext cx="1107996" cy="369332"/>
          </a:xfrm>
          <a:prstGeom prst="rect">
            <a:avLst/>
          </a:prstGeom>
          <a:noFill/>
          <a:ln w="3175">
            <a:solidFill>
              <a:schemeClr val="bg1">
                <a:lumMod val="50000"/>
              </a:schemeClr>
            </a:solidFill>
          </a:ln>
        </p:spPr>
        <p:txBody>
          <a:bodyPr wrap="none" rtlCol="0">
            <a:spAutoFit/>
          </a:bodyPr>
          <a:lstStyle/>
          <a:p>
            <a:r>
              <a:rPr lang="ja-JP" altLang="en-US" dirty="0">
                <a:solidFill>
                  <a:schemeClr val="bg1">
                    <a:lumMod val="50000"/>
                  </a:schemeClr>
                </a:solidFill>
              </a:rPr>
              <a:t>一覧取得</a:t>
            </a:r>
            <a:endParaRPr kumimoji="1" lang="ja-JP" altLang="en-US" dirty="0">
              <a:solidFill>
                <a:schemeClr val="bg1">
                  <a:lumMod val="50000"/>
                </a:schemeClr>
              </a:solidFill>
            </a:endParaRPr>
          </a:p>
        </p:txBody>
      </p:sp>
      <p:sp>
        <p:nvSpPr>
          <p:cNvPr id="66" name="テキスト ボックス 65">
            <a:extLst>
              <a:ext uri="{FF2B5EF4-FFF2-40B4-BE49-F238E27FC236}">
                <a16:creationId xmlns:a16="http://schemas.microsoft.com/office/drawing/2014/main" id="{B3AF3F32-D978-48CD-8957-22335A242C35}"/>
              </a:ext>
            </a:extLst>
          </p:cNvPr>
          <p:cNvSpPr txBox="1"/>
          <p:nvPr/>
        </p:nvSpPr>
        <p:spPr>
          <a:xfrm>
            <a:off x="10952763" y="4139149"/>
            <a:ext cx="723275" cy="307777"/>
          </a:xfrm>
          <a:prstGeom prst="rect">
            <a:avLst/>
          </a:prstGeom>
          <a:noFill/>
        </p:spPr>
        <p:txBody>
          <a:bodyPr wrap="none" rtlCol="0">
            <a:spAutoFit/>
          </a:bodyPr>
          <a:lstStyle/>
          <a:p>
            <a:r>
              <a:rPr lang="ja-JP" altLang="en-US" sz="1400" dirty="0"/>
              <a:t>格納用</a:t>
            </a:r>
            <a:endParaRPr kumimoji="1" lang="ja-JP" altLang="en-US" sz="1400" dirty="0"/>
          </a:p>
        </p:txBody>
      </p:sp>
      <p:sp>
        <p:nvSpPr>
          <p:cNvPr id="67" name="テキスト ボックス 66">
            <a:extLst>
              <a:ext uri="{FF2B5EF4-FFF2-40B4-BE49-F238E27FC236}">
                <a16:creationId xmlns:a16="http://schemas.microsoft.com/office/drawing/2014/main" id="{39301C15-614C-4FEB-B9BE-5F8CD0F490F8}"/>
              </a:ext>
            </a:extLst>
          </p:cNvPr>
          <p:cNvSpPr txBox="1"/>
          <p:nvPr/>
        </p:nvSpPr>
        <p:spPr>
          <a:xfrm>
            <a:off x="8070072" y="5585708"/>
            <a:ext cx="902811" cy="523220"/>
          </a:xfrm>
          <a:prstGeom prst="rect">
            <a:avLst/>
          </a:prstGeom>
          <a:noFill/>
        </p:spPr>
        <p:txBody>
          <a:bodyPr wrap="none" rtlCol="0">
            <a:spAutoFit/>
          </a:bodyPr>
          <a:lstStyle/>
          <a:p>
            <a:r>
              <a:rPr lang="ja-JP" altLang="en-US" sz="1400" dirty="0"/>
              <a:t>ダウン</a:t>
            </a:r>
          </a:p>
          <a:p>
            <a:r>
              <a:rPr lang="ja-JP" altLang="en-US" sz="1400" dirty="0"/>
              <a:t>ロード用</a:t>
            </a:r>
            <a:endParaRPr kumimoji="1" lang="ja-JP" altLang="en-US" sz="1400" dirty="0"/>
          </a:p>
        </p:txBody>
      </p:sp>
      <p:pic>
        <p:nvPicPr>
          <p:cNvPr id="68" name="Graphic 59">
            <a:extLst>
              <a:ext uri="{FF2B5EF4-FFF2-40B4-BE49-F238E27FC236}">
                <a16:creationId xmlns:a16="http://schemas.microsoft.com/office/drawing/2014/main" id="{F16306A6-030F-41D4-A05D-9131280ADFF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847247" y="5516916"/>
            <a:ext cx="762000" cy="952500"/>
          </a:xfrm>
          <a:prstGeom prst="rect">
            <a:avLst/>
          </a:prstGeom>
        </p:spPr>
      </p:pic>
      <p:cxnSp>
        <p:nvCxnSpPr>
          <p:cNvPr id="69" name="Straight Arrow Connector 42">
            <a:extLst>
              <a:ext uri="{FF2B5EF4-FFF2-40B4-BE49-F238E27FC236}">
                <a16:creationId xmlns:a16="http://schemas.microsoft.com/office/drawing/2014/main" id="{A819F74C-4461-4CF2-A7A9-37EF7E7F2C97}"/>
              </a:ext>
            </a:extLst>
          </p:cNvPr>
          <p:cNvCxnSpPr>
            <a:cxnSpLocks/>
            <a:stCxn id="48" idx="2"/>
            <a:endCxn id="51" idx="0"/>
          </p:cNvCxnSpPr>
          <p:nvPr/>
        </p:nvCxnSpPr>
        <p:spPr>
          <a:xfrm>
            <a:off x="10640120" y="5001909"/>
            <a:ext cx="0" cy="515007"/>
          </a:xfrm>
          <a:prstGeom prst="straightConnector1">
            <a:avLst/>
          </a:prstGeom>
          <a:ln w="12700">
            <a:solidFill>
              <a:srgbClr val="545B6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70" name="Elbow Connector 122">
            <a:extLst>
              <a:ext uri="{FF2B5EF4-FFF2-40B4-BE49-F238E27FC236}">
                <a16:creationId xmlns:a16="http://schemas.microsoft.com/office/drawing/2014/main" id="{DD8274BC-6B64-48AE-A2B5-FF5C27825FCE}"/>
              </a:ext>
            </a:extLst>
          </p:cNvPr>
          <p:cNvCxnSpPr>
            <a:cxnSpLocks/>
          </p:cNvCxnSpPr>
          <p:nvPr/>
        </p:nvCxnSpPr>
        <p:spPr>
          <a:xfrm rot="10800000">
            <a:off x="7650305" y="4643020"/>
            <a:ext cx="2577047" cy="1189613"/>
          </a:xfrm>
          <a:prstGeom prst="bentConnector3">
            <a:avLst>
              <a:gd name="adj1" fmla="val 12828"/>
            </a:avLst>
          </a:prstGeom>
          <a:ln w="12700">
            <a:solidFill>
              <a:srgbClr val="545B64"/>
            </a:solidFill>
            <a:headEnd type="arrow" w="med" len="sm"/>
            <a:tailEnd type="none" w="med" len="sm"/>
          </a:ln>
        </p:spPr>
        <p:style>
          <a:lnRef idx="1">
            <a:schemeClr val="accent1"/>
          </a:lnRef>
          <a:fillRef idx="0">
            <a:schemeClr val="accent1"/>
          </a:fillRef>
          <a:effectRef idx="0">
            <a:schemeClr val="accent1"/>
          </a:effectRef>
          <a:fontRef idx="minor">
            <a:schemeClr val="tx1"/>
          </a:fontRef>
        </p:style>
      </p:cxnSp>
      <p:cxnSp>
        <p:nvCxnSpPr>
          <p:cNvPr id="71" name="Elbow Connector 122">
            <a:extLst>
              <a:ext uri="{FF2B5EF4-FFF2-40B4-BE49-F238E27FC236}">
                <a16:creationId xmlns:a16="http://schemas.microsoft.com/office/drawing/2014/main" id="{F270078C-BBFF-4D9C-914E-F5989A316677}"/>
              </a:ext>
            </a:extLst>
          </p:cNvPr>
          <p:cNvCxnSpPr>
            <a:cxnSpLocks/>
            <a:stCxn id="59" idx="0"/>
          </p:cNvCxnSpPr>
          <p:nvPr/>
        </p:nvCxnSpPr>
        <p:spPr>
          <a:xfrm rot="16200000" flipV="1">
            <a:off x="8109605" y="4376459"/>
            <a:ext cx="717500" cy="1563413"/>
          </a:xfrm>
          <a:prstGeom prst="bentConnector2">
            <a:avLst/>
          </a:prstGeom>
          <a:ln w="12700">
            <a:solidFill>
              <a:srgbClr val="545B64"/>
            </a:solidFill>
            <a:headEnd type="arrow" w="med" len="sm"/>
            <a:tailEnd type="none" w="med" len="sm"/>
          </a:ln>
        </p:spPr>
        <p:style>
          <a:lnRef idx="1">
            <a:schemeClr val="accent1"/>
          </a:lnRef>
          <a:fillRef idx="0">
            <a:schemeClr val="accent1"/>
          </a:fillRef>
          <a:effectRef idx="0">
            <a:schemeClr val="accent1"/>
          </a:effectRef>
          <a:fontRef idx="minor">
            <a:schemeClr val="tx1"/>
          </a:fontRef>
        </p:style>
      </p:cxnSp>
      <p:cxnSp>
        <p:nvCxnSpPr>
          <p:cNvPr id="72" name="Straight Arrow Connector 42">
            <a:extLst>
              <a:ext uri="{FF2B5EF4-FFF2-40B4-BE49-F238E27FC236}">
                <a16:creationId xmlns:a16="http://schemas.microsoft.com/office/drawing/2014/main" id="{3A2D9119-71E9-4019-8049-1D29150417DA}"/>
              </a:ext>
            </a:extLst>
          </p:cNvPr>
          <p:cNvCxnSpPr>
            <a:cxnSpLocks/>
            <a:stCxn id="49" idx="2"/>
            <a:endCxn id="68" idx="0"/>
          </p:cNvCxnSpPr>
          <p:nvPr/>
        </p:nvCxnSpPr>
        <p:spPr>
          <a:xfrm flipH="1">
            <a:off x="7228247" y="5025851"/>
            <a:ext cx="3" cy="491065"/>
          </a:xfrm>
          <a:prstGeom prst="straightConnector1">
            <a:avLst/>
          </a:prstGeom>
          <a:ln w="12700">
            <a:solidFill>
              <a:srgbClr val="545B6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183023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69">
            <a:extLst>
              <a:ext uri="{FF2B5EF4-FFF2-40B4-BE49-F238E27FC236}">
                <a16:creationId xmlns:a16="http://schemas.microsoft.com/office/drawing/2014/main" id="{D363478F-CC4E-4D6F-9F9D-3E27A1F977EC}"/>
              </a:ext>
            </a:extLst>
          </p:cNvPr>
          <p:cNvGrpSpPr/>
          <p:nvPr/>
        </p:nvGrpSpPr>
        <p:grpSpPr>
          <a:xfrm>
            <a:off x="1166913" y="1268516"/>
            <a:ext cx="1072750" cy="859842"/>
            <a:chOff x="537920" y="3353653"/>
            <a:chExt cx="1072750" cy="859842"/>
          </a:xfrm>
        </p:grpSpPr>
        <p:pic>
          <p:nvPicPr>
            <p:cNvPr id="5" name="Graphic 70">
              <a:extLst>
                <a:ext uri="{FF2B5EF4-FFF2-40B4-BE49-F238E27FC236}">
                  <a16:creationId xmlns:a16="http://schemas.microsoft.com/office/drawing/2014/main" id="{799C75A0-DA7C-403C-9EA0-EBE3DC82C5C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88545" y="3353653"/>
              <a:ext cx="571500" cy="571500"/>
            </a:xfrm>
            <a:prstGeom prst="rect">
              <a:avLst/>
            </a:prstGeom>
          </p:spPr>
        </p:pic>
        <p:sp>
          <p:nvSpPr>
            <p:cNvPr id="6" name="TextBox 71">
              <a:extLst>
                <a:ext uri="{FF2B5EF4-FFF2-40B4-BE49-F238E27FC236}">
                  <a16:creationId xmlns:a16="http://schemas.microsoft.com/office/drawing/2014/main" id="{FBD7C65C-0612-464E-B7F3-EA7EF74D059B}"/>
                </a:ext>
              </a:extLst>
            </p:cNvPr>
            <p:cNvSpPr txBox="1"/>
            <p:nvPr/>
          </p:nvSpPr>
          <p:spPr>
            <a:xfrm>
              <a:off x="537920" y="3951885"/>
              <a:ext cx="1072750" cy="261610"/>
            </a:xfrm>
            <a:prstGeom prst="rect">
              <a:avLst/>
            </a:prstGeom>
            <a:noFill/>
          </p:spPr>
          <p:txBody>
            <a:bodyPr wrap="square" rtlCol="0">
              <a:spAutoFit/>
            </a:bodyPr>
            <a:lstStyle/>
            <a:p>
              <a:pPr algn="ctr"/>
              <a:r>
                <a:rPr lang="en-US" sz="1100" dirty="0">
                  <a:solidFill>
                    <a:srgbClr val="232F3E"/>
                  </a:solidFill>
                </a:rPr>
                <a:t>Mobile client</a:t>
              </a:r>
            </a:p>
          </p:txBody>
        </p:sp>
      </p:grpSp>
      <p:pic>
        <p:nvPicPr>
          <p:cNvPr id="7" name="Graphic 3">
            <a:extLst>
              <a:ext uri="{FF2B5EF4-FFF2-40B4-BE49-F238E27FC236}">
                <a16:creationId xmlns:a16="http://schemas.microsoft.com/office/drawing/2014/main" id="{A103A305-92B3-44CE-9B33-2EC04180A37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708499" y="1164014"/>
            <a:ext cx="762000" cy="1092200"/>
          </a:xfrm>
          <a:prstGeom prst="rect">
            <a:avLst/>
          </a:prstGeom>
        </p:spPr>
      </p:pic>
      <p:pic>
        <p:nvPicPr>
          <p:cNvPr id="8" name="Graphic 59">
            <a:extLst>
              <a:ext uri="{FF2B5EF4-FFF2-40B4-BE49-F238E27FC236}">
                <a16:creationId xmlns:a16="http://schemas.microsoft.com/office/drawing/2014/main" id="{B6D1220D-C3EE-49F3-AF41-5FDBA3FA42F0}"/>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730312" y="1164014"/>
            <a:ext cx="762000" cy="952500"/>
          </a:xfrm>
          <a:prstGeom prst="rect">
            <a:avLst/>
          </a:prstGeom>
        </p:spPr>
      </p:pic>
      <p:pic>
        <p:nvPicPr>
          <p:cNvPr id="9" name="Graphic 7">
            <a:extLst>
              <a:ext uri="{FF2B5EF4-FFF2-40B4-BE49-F238E27FC236}">
                <a16:creationId xmlns:a16="http://schemas.microsoft.com/office/drawing/2014/main" id="{55846175-EDDC-4002-BD19-7EDD0231849D}"/>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7752125" y="1164014"/>
            <a:ext cx="762000" cy="952500"/>
          </a:xfrm>
          <a:prstGeom prst="rect">
            <a:avLst/>
          </a:prstGeom>
        </p:spPr>
      </p:pic>
      <p:cxnSp>
        <p:nvCxnSpPr>
          <p:cNvPr id="25" name="Straight Arrow Connector 42">
            <a:extLst>
              <a:ext uri="{FF2B5EF4-FFF2-40B4-BE49-F238E27FC236}">
                <a16:creationId xmlns:a16="http://schemas.microsoft.com/office/drawing/2014/main" id="{2243A0E8-854A-4B47-838A-A7EB923BC4F1}"/>
              </a:ext>
            </a:extLst>
          </p:cNvPr>
          <p:cNvCxnSpPr>
            <a:cxnSpLocks/>
          </p:cNvCxnSpPr>
          <p:nvPr/>
        </p:nvCxnSpPr>
        <p:spPr>
          <a:xfrm>
            <a:off x="1989038" y="1557624"/>
            <a:ext cx="1719461" cy="0"/>
          </a:xfrm>
          <a:prstGeom prst="straightConnector1">
            <a:avLst/>
          </a:prstGeom>
          <a:ln w="12700">
            <a:solidFill>
              <a:srgbClr val="545B6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27" name="Straight Arrow Connector 42">
            <a:extLst>
              <a:ext uri="{FF2B5EF4-FFF2-40B4-BE49-F238E27FC236}">
                <a16:creationId xmlns:a16="http://schemas.microsoft.com/office/drawing/2014/main" id="{931111E7-3A90-4FCC-AF53-7CEBF1F973C4}"/>
              </a:ext>
            </a:extLst>
          </p:cNvPr>
          <p:cNvCxnSpPr>
            <a:cxnSpLocks/>
          </p:cNvCxnSpPr>
          <p:nvPr/>
        </p:nvCxnSpPr>
        <p:spPr>
          <a:xfrm>
            <a:off x="4470499" y="1563023"/>
            <a:ext cx="1259813" cy="0"/>
          </a:xfrm>
          <a:prstGeom prst="straightConnector1">
            <a:avLst/>
          </a:prstGeom>
          <a:ln w="12700">
            <a:solidFill>
              <a:srgbClr val="545B6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28" name="Straight Arrow Connector 42">
            <a:extLst>
              <a:ext uri="{FF2B5EF4-FFF2-40B4-BE49-F238E27FC236}">
                <a16:creationId xmlns:a16="http://schemas.microsoft.com/office/drawing/2014/main" id="{E651CB5D-94A7-49DF-A8FC-18147D536FF8}"/>
              </a:ext>
            </a:extLst>
          </p:cNvPr>
          <p:cNvCxnSpPr>
            <a:cxnSpLocks/>
          </p:cNvCxnSpPr>
          <p:nvPr/>
        </p:nvCxnSpPr>
        <p:spPr>
          <a:xfrm>
            <a:off x="6492312" y="1546758"/>
            <a:ext cx="1259813" cy="0"/>
          </a:xfrm>
          <a:prstGeom prst="straightConnector1">
            <a:avLst/>
          </a:prstGeom>
          <a:ln w="12700">
            <a:solidFill>
              <a:srgbClr val="545B6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sp>
        <p:nvSpPr>
          <p:cNvPr id="3" name="テキスト ボックス 2">
            <a:extLst>
              <a:ext uri="{FF2B5EF4-FFF2-40B4-BE49-F238E27FC236}">
                <a16:creationId xmlns:a16="http://schemas.microsoft.com/office/drawing/2014/main" id="{ECDB7556-92CF-4AFA-9EF7-F9FA83983DCB}"/>
              </a:ext>
            </a:extLst>
          </p:cNvPr>
          <p:cNvSpPr txBox="1"/>
          <p:nvPr/>
        </p:nvSpPr>
        <p:spPr>
          <a:xfrm>
            <a:off x="2604238" y="1570163"/>
            <a:ext cx="415498" cy="369332"/>
          </a:xfrm>
          <a:prstGeom prst="rect">
            <a:avLst/>
          </a:prstGeom>
          <a:noFill/>
        </p:spPr>
        <p:txBody>
          <a:bodyPr wrap="none" rtlCol="0">
            <a:spAutoFit/>
          </a:bodyPr>
          <a:lstStyle/>
          <a:p>
            <a:r>
              <a:rPr kumimoji="1" lang="ja-JP" altLang="en-US" dirty="0"/>
              <a:t>①</a:t>
            </a:r>
          </a:p>
        </p:txBody>
      </p:sp>
      <p:sp>
        <p:nvSpPr>
          <p:cNvPr id="46" name="テキスト ボックス 45">
            <a:extLst>
              <a:ext uri="{FF2B5EF4-FFF2-40B4-BE49-F238E27FC236}">
                <a16:creationId xmlns:a16="http://schemas.microsoft.com/office/drawing/2014/main" id="{71394DAD-3527-404A-97E7-B0B1BF2A00B5}"/>
              </a:ext>
            </a:extLst>
          </p:cNvPr>
          <p:cNvSpPr txBox="1"/>
          <p:nvPr/>
        </p:nvSpPr>
        <p:spPr>
          <a:xfrm>
            <a:off x="4867195" y="1570163"/>
            <a:ext cx="415498" cy="369332"/>
          </a:xfrm>
          <a:prstGeom prst="rect">
            <a:avLst/>
          </a:prstGeom>
          <a:noFill/>
        </p:spPr>
        <p:txBody>
          <a:bodyPr wrap="none" rtlCol="0">
            <a:spAutoFit/>
          </a:bodyPr>
          <a:lstStyle/>
          <a:p>
            <a:r>
              <a:rPr lang="ja-JP" altLang="en-US" dirty="0"/>
              <a:t>②</a:t>
            </a:r>
            <a:endParaRPr kumimoji="1" lang="ja-JP" altLang="en-US" dirty="0"/>
          </a:p>
        </p:txBody>
      </p:sp>
      <p:sp>
        <p:nvSpPr>
          <p:cNvPr id="47" name="テキスト ボックス 46">
            <a:extLst>
              <a:ext uri="{FF2B5EF4-FFF2-40B4-BE49-F238E27FC236}">
                <a16:creationId xmlns:a16="http://schemas.microsoft.com/office/drawing/2014/main" id="{E8D39958-7447-4626-895E-E07481AF2D7C}"/>
              </a:ext>
            </a:extLst>
          </p:cNvPr>
          <p:cNvSpPr txBox="1"/>
          <p:nvPr/>
        </p:nvSpPr>
        <p:spPr>
          <a:xfrm>
            <a:off x="6939931" y="1554266"/>
            <a:ext cx="415498" cy="369332"/>
          </a:xfrm>
          <a:prstGeom prst="rect">
            <a:avLst/>
          </a:prstGeom>
          <a:noFill/>
        </p:spPr>
        <p:txBody>
          <a:bodyPr wrap="none" rtlCol="0">
            <a:spAutoFit/>
          </a:bodyPr>
          <a:lstStyle/>
          <a:p>
            <a:r>
              <a:rPr kumimoji="1" lang="ja-JP" altLang="en-US" dirty="0"/>
              <a:t>③</a:t>
            </a:r>
          </a:p>
        </p:txBody>
      </p:sp>
      <p:sp>
        <p:nvSpPr>
          <p:cNvPr id="48" name="コンテンツ プレースホルダー 2">
            <a:extLst>
              <a:ext uri="{FF2B5EF4-FFF2-40B4-BE49-F238E27FC236}">
                <a16:creationId xmlns:a16="http://schemas.microsoft.com/office/drawing/2014/main" id="{97BA79DF-035C-41CA-B6DA-BB956B72033A}"/>
              </a:ext>
            </a:extLst>
          </p:cNvPr>
          <p:cNvSpPr>
            <a:spLocks noGrp="1"/>
          </p:cNvSpPr>
          <p:nvPr>
            <p:ph idx="1"/>
          </p:nvPr>
        </p:nvSpPr>
        <p:spPr>
          <a:xfrm>
            <a:off x="671195" y="2621547"/>
            <a:ext cx="10861040" cy="4042234"/>
          </a:xfrm>
        </p:spPr>
        <p:txBody>
          <a:bodyPr>
            <a:normAutofit/>
          </a:bodyPr>
          <a:lstStyle/>
          <a:p>
            <a:pPr marL="457200" indent="-457200">
              <a:buFont typeface="+mj-ea"/>
              <a:buAutoNum type="circleNumDbPlain"/>
            </a:pPr>
            <a:r>
              <a:rPr lang="ja-JP" altLang="en-US" sz="2000" dirty="0"/>
              <a:t>端末で取得した位置情報のリクエストを</a:t>
            </a:r>
            <a:r>
              <a:rPr lang="en-US" altLang="ja-JP" sz="2000" dirty="0" err="1"/>
              <a:t>APIGateway</a:t>
            </a:r>
            <a:r>
              <a:rPr lang="ja-JP" altLang="en-US" sz="2000" dirty="0"/>
              <a:t>のエントリに送る</a:t>
            </a:r>
          </a:p>
          <a:p>
            <a:pPr marL="457200" lvl="1" indent="0">
              <a:buNone/>
            </a:pPr>
            <a:r>
              <a:rPr lang="en-US" altLang="ja-JP" sz="2000" dirty="0"/>
              <a:t>(POST</a:t>
            </a:r>
            <a:r>
              <a:rPr lang="ja-JP" altLang="en-US" sz="2000" dirty="0"/>
              <a:t>メソッド</a:t>
            </a:r>
            <a:r>
              <a:rPr lang="en-US" altLang="ja-JP" sz="2000" dirty="0"/>
              <a:t>, content-type: json, body</a:t>
            </a:r>
            <a:r>
              <a:rPr lang="ja-JP" altLang="en-US" sz="2000" dirty="0"/>
              <a:t>部に</a:t>
            </a:r>
            <a:r>
              <a:rPr lang="en-US" altLang="ja-JP" sz="2000" dirty="0"/>
              <a:t>json</a:t>
            </a:r>
            <a:r>
              <a:rPr lang="ja-JP" altLang="en-US" sz="2000" dirty="0"/>
              <a:t>データ</a:t>
            </a:r>
            <a:r>
              <a:rPr lang="en-US" altLang="ja-JP" sz="2000" dirty="0"/>
              <a:t>)</a:t>
            </a:r>
            <a:endParaRPr lang="ja-JP" altLang="en-US" sz="2000" dirty="0"/>
          </a:p>
          <a:p>
            <a:pPr marL="457200" lvl="1" indent="0">
              <a:buNone/>
            </a:pPr>
            <a:endParaRPr lang="en-US" altLang="ja-JP" sz="2000" dirty="0"/>
          </a:p>
          <a:p>
            <a:pPr marL="457200" indent="-457200">
              <a:buFont typeface="+mj-ea"/>
              <a:buAutoNum type="circleNumDbPlain"/>
            </a:pPr>
            <a:r>
              <a:rPr lang="en-US" altLang="ja-JP" sz="2000" dirty="0" err="1"/>
              <a:t>APIGateway</a:t>
            </a:r>
            <a:r>
              <a:rPr lang="ja-JP" altLang="en-US" sz="2000" dirty="0"/>
              <a:t>が</a:t>
            </a:r>
            <a:r>
              <a:rPr lang="en-US" altLang="ja-JP" sz="2000" dirty="0"/>
              <a:t>Lambda(</a:t>
            </a:r>
            <a:r>
              <a:rPr lang="en-US" altLang="ja-JP" sz="2000" dirty="0" err="1"/>
              <a:t>parse_request</a:t>
            </a:r>
            <a:r>
              <a:rPr lang="en-US" altLang="ja-JP" sz="2000" dirty="0"/>
              <a:t>) </a:t>
            </a:r>
            <a:r>
              <a:rPr lang="ja-JP" altLang="en-US" sz="2000" dirty="0"/>
              <a:t>を呼び出す</a:t>
            </a:r>
            <a:endParaRPr lang="en-US" altLang="ja-JP" sz="2000" dirty="0"/>
          </a:p>
          <a:p>
            <a:pPr marL="457200" lvl="1" indent="0">
              <a:buNone/>
            </a:pPr>
            <a:r>
              <a:rPr lang="en-US" altLang="ja-JP" sz="2000" dirty="0"/>
              <a:t>Lambda</a:t>
            </a:r>
            <a:r>
              <a:rPr lang="ja-JP" altLang="en-US" sz="2000" dirty="0"/>
              <a:t>は</a:t>
            </a:r>
            <a:r>
              <a:rPr lang="en-US" altLang="ja-JP" sz="2000" dirty="0"/>
              <a:t>Python(3.7)</a:t>
            </a:r>
            <a:r>
              <a:rPr lang="ja-JP" altLang="en-US" sz="2000" dirty="0"/>
              <a:t>で記述される </a:t>
            </a:r>
            <a:r>
              <a:rPr lang="en-US" altLang="ja-JP" sz="2000" dirty="0"/>
              <a:t>(</a:t>
            </a:r>
            <a:r>
              <a:rPr lang="ja-JP" altLang="en-US" sz="2000" dirty="0"/>
              <a:t>以後同じ</a:t>
            </a:r>
            <a:r>
              <a:rPr lang="en-US" altLang="ja-JP" sz="2000" dirty="0"/>
              <a:t>)</a:t>
            </a:r>
            <a:endParaRPr lang="ja-JP" altLang="en-US" sz="2000" dirty="0"/>
          </a:p>
          <a:p>
            <a:pPr marL="457200" indent="-457200">
              <a:buFont typeface="+mj-ea"/>
              <a:buAutoNum type="circleNumDbPlain"/>
            </a:pPr>
            <a:endParaRPr lang="en-US" altLang="ja-JP" sz="2000" dirty="0"/>
          </a:p>
          <a:p>
            <a:pPr marL="457200" indent="-457200">
              <a:buFont typeface="+mj-ea"/>
              <a:buAutoNum type="circleNumDbPlain"/>
            </a:pPr>
            <a:r>
              <a:rPr lang="en-US" altLang="ja-JP" sz="2000" dirty="0" err="1"/>
              <a:t>parse_request</a:t>
            </a:r>
            <a:r>
              <a:rPr lang="ja-JP" altLang="en-US" sz="2000" dirty="0"/>
              <a:t>で</a:t>
            </a:r>
            <a:r>
              <a:rPr lang="en-US" altLang="ja-JP" sz="2000" dirty="0"/>
              <a:t>SQS</a:t>
            </a:r>
            <a:r>
              <a:rPr lang="ja-JP" altLang="en-US" sz="2000" dirty="0"/>
              <a:t>にリクエストを積む</a:t>
            </a:r>
            <a:endParaRPr lang="en-US" altLang="ja-JP" sz="2000" dirty="0"/>
          </a:p>
          <a:p>
            <a:pPr marL="457200" lvl="1" indent="0">
              <a:buNone/>
            </a:pPr>
            <a:r>
              <a:rPr lang="ja-JP" altLang="en-US" sz="2000" dirty="0"/>
              <a:t>この際、</a:t>
            </a:r>
            <a:r>
              <a:rPr lang="en-US" altLang="ja-JP" sz="2000" dirty="0"/>
              <a:t>JSON</a:t>
            </a:r>
            <a:r>
              <a:rPr lang="ja-JP" altLang="en-US" sz="2000" dirty="0"/>
              <a:t>の値チェックなどのリクエスト単体の</a:t>
            </a:r>
            <a:r>
              <a:rPr lang="en-US" altLang="ja-JP" sz="2000" dirty="0"/>
              <a:t>validation</a:t>
            </a:r>
            <a:r>
              <a:rPr lang="ja-JP" altLang="en-US" sz="2000" dirty="0"/>
              <a:t>は行う</a:t>
            </a:r>
            <a:endParaRPr lang="en-US" altLang="ja-JP" sz="2000" dirty="0"/>
          </a:p>
          <a:p>
            <a:pPr marL="457200" lvl="1" indent="0">
              <a:buNone/>
            </a:pPr>
            <a:r>
              <a:rPr lang="ja-JP" altLang="en-US" sz="2000" dirty="0"/>
              <a:t>積む際に</a:t>
            </a:r>
            <a:r>
              <a:rPr lang="en-US" altLang="ja-JP" sz="2000" dirty="0"/>
              <a:t>CSV</a:t>
            </a:r>
            <a:r>
              <a:rPr lang="ja-JP" altLang="en-US" sz="2000" dirty="0"/>
              <a:t>形式の文字列に変換している</a:t>
            </a:r>
            <a:endParaRPr lang="en-US" altLang="ja-JP" sz="2000" dirty="0"/>
          </a:p>
          <a:p>
            <a:pPr marL="457200" lvl="1" indent="0">
              <a:buNone/>
            </a:pPr>
            <a:r>
              <a:rPr lang="ja-JP" altLang="en-US" sz="2000" dirty="0"/>
              <a:t>なお、</a:t>
            </a:r>
            <a:r>
              <a:rPr lang="en-US" altLang="ja-JP" sz="2000" dirty="0"/>
              <a:t>SQS</a:t>
            </a:r>
            <a:r>
              <a:rPr lang="ja-JP" altLang="en-US" sz="2000" dirty="0"/>
              <a:t>は標準キューである</a:t>
            </a:r>
          </a:p>
        </p:txBody>
      </p:sp>
      <p:sp>
        <p:nvSpPr>
          <p:cNvPr id="15" name="テキスト ボックス 14">
            <a:extLst>
              <a:ext uri="{FF2B5EF4-FFF2-40B4-BE49-F238E27FC236}">
                <a16:creationId xmlns:a16="http://schemas.microsoft.com/office/drawing/2014/main" id="{4C9A1638-5112-45DA-81C8-4EDA86EE4296}"/>
              </a:ext>
            </a:extLst>
          </p:cNvPr>
          <p:cNvSpPr txBox="1"/>
          <p:nvPr/>
        </p:nvSpPr>
        <p:spPr>
          <a:xfrm>
            <a:off x="464466" y="979348"/>
            <a:ext cx="646331" cy="369332"/>
          </a:xfrm>
          <a:prstGeom prst="rect">
            <a:avLst/>
          </a:prstGeom>
          <a:noFill/>
          <a:ln w="3175">
            <a:solidFill>
              <a:schemeClr val="tx1"/>
            </a:solidFill>
          </a:ln>
        </p:spPr>
        <p:txBody>
          <a:bodyPr wrap="none" rtlCol="0">
            <a:spAutoFit/>
          </a:bodyPr>
          <a:lstStyle/>
          <a:p>
            <a:r>
              <a:rPr lang="ja-JP" altLang="en-US" dirty="0"/>
              <a:t>受取</a:t>
            </a:r>
            <a:endParaRPr kumimoji="1" lang="ja-JP" altLang="en-US" dirty="0"/>
          </a:p>
        </p:txBody>
      </p:sp>
      <p:sp>
        <p:nvSpPr>
          <p:cNvPr id="16" name="テキスト ボックス 15">
            <a:extLst>
              <a:ext uri="{FF2B5EF4-FFF2-40B4-BE49-F238E27FC236}">
                <a16:creationId xmlns:a16="http://schemas.microsoft.com/office/drawing/2014/main" id="{6BFC2B72-D59A-46DD-8732-0C07B39EDB0F}"/>
              </a:ext>
            </a:extLst>
          </p:cNvPr>
          <p:cNvSpPr txBox="1"/>
          <p:nvPr/>
        </p:nvSpPr>
        <p:spPr>
          <a:xfrm>
            <a:off x="8650766" y="192513"/>
            <a:ext cx="3449260" cy="523220"/>
          </a:xfrm>
          <a:prstGeom prst="rect">
            <a:avLst/>
          </a:prstGeom>
          <a:noFill/>
        </p:spPr>
        <p:txBody>
          <a:bodyPr wrap="square" rtlCol="0">
            <a:spAutoFit/>
          </a:bodyPr>
          <a:lstStyle/>
          <a:p>
            <a:r>
              <a:rPr kumimoji="1" lang="ja-JP" altLang="en-US" sz="2800" dirty="0"/>
              <a:t>受取フェーズの流れ</a:t>
            </a:r>
          </a:p>
        </p:txBody>
      </p:sp>
    </p:spTree>
    <p:extLst>
      <p:ext uri="{BB962C8B-B14F-4D97-AF65-F5344CB8AC3E}">
        <p14:creationId xmlns:p14="http://schemas.microsoft.com/office/powerpoint/2010/main" val="14415464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78F358A0-50BB-4F94-A53D-F702C3A33A1C}"/>
              </a:ext>
            </a:extLst>
          </p:cNvPr>
          <p:cNvSpPr txBox="1"/>
          <p:nvPr/>
        </p:nvSpPr>
        <p:spPr>
          <a:xfrm>
            <a:off x="8650766" y="192513"/>
            <a:ext cx="3449260" cy="523220"/>
          </a:xfrm>
          <a:prstGeom prst="rect">
            <a:avLst/>
          </a:prstGeom>
          <a:noFill/>
        </p:spPr>
        <p:txBody>
          <a:bodyPr wrap="square" rtlCol="0">
            <a:spAutoFit/>
          </a:bodyPr>
          <a:lstStyle/>
          <a:p>
            <a:r>
              <a:rPr kumimoji="1" lang="ja-JP" altLang="en-US" sz="2800" dirty="0"/>
              <a:t>受取フェーズ補足</a:t>
            </a:r>
          </a:p>
        </p:txBody>
      </p:sp>
      <p:sp>
        <p:nvSpPr>
          <p:cNvPr id="2" name="テキスト ボックス 1">
            <a:extLst>
              <a:ext uri="{FF2B5EF4-FFF2-40B4-BE49-F238E27FC236}">
                <a16:creationId xmlns:a16="http://schemas.microsoft.com/office/drawing/2014/main" id="{BD056EE8-2E63-45C5-B70A-9E913B855168}"/>
              </a:ext>
            </a:extLst>
          </p:cNvPr>
          <p:cNvSpPr txBox="1"/>
          <p:nvPr/>
        </p:nvSpPr>
        <p:spPr>
          <a:xfrm>
            <a:off x="505097" y="871946"/>
            <a:ext cx="11025051" cy="2554545"/>
          </a:xfrm>
          <a:prstGeom prst="rect">
            <a:avLst/>
          </a:prstGeom>
          <a:noFill/>
        </p:spPr>
        <p:txBody>
          <a:bodyPr wrap="square" rtlCol="0">
            <a:spAutoFit/>
          </a:bodyPr>
          <a:lstStyle/>
          <a:p>
            <a:pPr marL="342900" indent="-342900">
              <a:buFont typeface="Arial" panose="020B0604020202020204" pitchFamily="34" charset="0"/>
              <a:buChar char="•"/>
            </a:pPr>
            <a:r>
              <a:rPr kumimoji="1" lang="ja-JP" altLang="en-US" sz="2000" dirty="0"/>
              <a:t>リクエストをいったん</a:t>
            </a:r>
            <a:r>
              <a:rPr kumimoji="1" lang="en-US" altLang="ja-JP" sz="2000" dirty="0"/>
              <a:t>SQS</a:t>
            </a:r>
            <a:r>
              <a:rPr kumimoji="1" lang="ja-JP" altLang="en-US" sz="2000" dirty="0"/>
              <a:t>に積むのは</a:t>
            </a:r>
            <a:r>
              <a:rPr kumimoji="1" lang="en-US" altLang="ja-JP" sz="2000" dirty="0"/>
              <a:t>?</a:t>
            </a:r>
            <a:endParaRPr kumimoji="1" lang="ja-JP" altLang="en-US" sz="2000" dirty="0"/>
          </a:p>
          <a:p>
            <a:pPr lvl="1"/>
            <a:r>
              <a:rPr lang="ja-JP" altLang="en-US" sz="2000" dirty="0"/>
              <a:t>→　想定より毎秒</a:t>
            </a:r>
            <a:r>
              <a:rPr lang="en-US" altLang="ja-JP" sz="2000" dirty="0"/>
              <a:t>277</a:t>
            </a:r>
            <a:r>
              <a:rPr lang="ja-JP" altLang="en-US" sz="2000" dirty="0"/>
              <a:t>回のアクセスがあり、リクエストを確実に受け取るため</a:t>
            </a:r>
          </a:p>
          <a:p>
            <a:pPr marL="342900" indent="-342900">
              <a:buFont typeface="Arial" panose="020B0604020202020204" pitchFamily="34" charset="0"/>
              <a:buChar char="•"/>
            </a:pPr>
            <a:endParaRPr lang="ja-JP" altLang="en-US" sz="2000" dirty="0"/>
          </a:p>
          <a:p>
            <a:pPr marL="342900" indent="-342900">
              <a:buFont typeface="Arial" panose="020B0604020202020204" pitchFamily="34" charset="0"/>
              <a:buChar char="•"/>
            </a:pPr>
            <a:r>
              <a:rPr lang="en-US" altLang="ja-JP" sz="2000" dirty="0"/>
              <a:t>SQS</a:t>
            </a:r>
            <a:r>
              <a:rPr lang="ja-JP" altLang="en-US" sz="2000" dirty="0"/>
              <a:t>を</a:t>
            </a:r>
            <a:r>
              <a:rPr lang="en-US" altLang="ja-JP" sz="2000" dirty="0"/>
              <a:t>FIFO</a:t>
            </a:r>
            <a:r>
              <a:rPr lang="ja-JP" altLang="en-US" sz="2000" dirty="0"/>
              <a:t>ではなく標準キューにした理由は</a:t>
            </a:r>
            <a:r>
              <a:rPr lang="en-US" altLang="ja-JP" sz="2000" dirty="0"/>
              <a:t>?</a:t>
            </a:r>
          </a:p>
          <a:p>
            <a:pPr lvl="1"/>
            <a:r>
              <a:rPr lang="ja-JP" altLang="en-US" sz="2000" dirty="0"/>
              <a:t>→　順序が重要ではなく、メッセージ数などの制約が少ないから</a:t>
            </a:r>
          </a:p>
          <a:p>
            <a:pPr lvl="1"/>
            <a:endParaRPr lang="ja-JP" altLang="en-US" sz="2000" dirty="0"/>
          </a:p>
          <a:p>
            <a:pPr marL="342900" indent="-342900">
              <a:buFont typeface="Arial" panose="020B0604020202020204" pitchFamily="34" charset="0"/>
              <a:buChar char="•"/>
            </a:pPr>
            <a:r>
              <a:rPr lang="en-US" altLang="ja-JP" sz="2000" dirty="0"/>
              <a:t>SQS</a:t>
            </a:r>
            <a:r>
              <a:rPr lang="ja-JP" altLang="en-US" sz="2000" dirty="0"/>
              <a:t>メッセージの重複対策は</a:t>
            </a:r>
            <a:r>
              <a:rPr lang="en-US" altLang="ja-JP" sz="2000" dirty="0"/>
              <a:t>?</a:t>
            </a:r>
          </a:p>
          <a:p>
            <a:pPr lvl="1"/>
            <a:r>
              <a:rPr lang="ja-JP" altLang="en-US" sz="2000" dirty="0"/>
              <a:t>→　次のフェーズで同一内容のメッセージは削除する処理を行っている</a:t>
            </a:r>
          </a:p>
        </p:txBody>
      </p:sp>
    </p:spTree>
    <p:extLst>
      <p:ext uri="{BB962C8B-B14F-4D97-AF65-F5344CB8AC3E}">
        <p14:creationId xmlns:p14="http://schemas.microsoft.com/office/powerpoint/2010/main" val="33506227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69">
            <a:extLst>
              <a:ext uri="{FF2B5EF4-FFF2-40B4-BE49-F238E27FC236}">
                <a16:creationId xmlns:a16="http://schemas.microsoft.com/office/drawing/2014/main" id="{D363478F-CC4E-4D6F-9F9D-3E27A1F977EC}"/>
              </a:ext>
            </a:extLst>
          </p:cNvPr>
          <p:cNvGrpSpPr/>
          <p:nvPr/>
        </p:nvGrpSpPr>
        <p:grpSpPr>
          <a:xfrm>
            <a:off x="262038" y="1104419"/>
            <a:ext cx="1072750" cy="859842"/>
            <a:chOff x="537920" y="3353653"/>
            <a:chExt cx="1072750" cy="859842"/>
          </a:xfrm>
        </p:grpSpPr>
        <p:pic>
          <p:nvPicPr>
            <p:cNvPr id="5" name="Graphic 70">
              <a:extLst>
                <a:ext uri="{FF2B5EF4-FFF2-40B4-BE49-F238E27FC236}">
                  <a16:creationId xmlns:a16="http://schemas.microsoft.com/office/drawing/2014/main" id="{799C75A0-DA7C-403C-9EA0-EBE3DC82C5C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88545" y="3353653"/>
              <a:ext cx="571500" cy="571500"/>
            </a:xfrm>
            <a:prstGeom prst="rect">
              <a:avLst/>
            </a:prstGeom>
          </p:spPr>
        </p:pic>
        <p:sp>
          <p:nvSpPr>
            <p:cNvPr id="6" name="TextBox 71">
              <a:extLst>
                <a:ext uri="{FF2B5EF4-FFF2-40B4-BE49-F238E27FC236}">
                  <a16:creationId xmlns:a16="http://schemas.microsoft.com/office/drawing/2014/main" id="{FBD7C65C-0612-464E-B7F3-EA7EF74D059B}"/>
                </a:ext>
              </a:extLst>
            </p:cNvPr>
            <p:cNvSpPr txBox="1"/>
            <p:nvPr/>
          </p:nvSpPr>
          <p:spPr>
            <a:xfrm>
              <a:off x="537920" y="3951885"/>
              <a:ext cx="1072750" cy="261610"/>
            </a:xfrm>
            <a:prstGeom prst="rect">
              <a:avLst/>
            </a:prstGeom>
            <a:noFill/>
          </p:spPr>
          <p:txBody>
            <a:bodyPr wrap="square" rtlCol="0">
              <a:spAutoFit/>
            </a:bodyPr>
            <a:lstStyle/>
            <a:p>
              <a:pPr algn="ctr"/>
              <a:r>
                <a:rPr lang="en-US" sz="1100" dirty="0">
                  <a:solidFill>
                    <a:srgbClr val="232F3E"/>
                  </a:solidFill>
                </a:rPr>
                <a:t>Mobile client</a:t>
              </a:r>
            </a:p>
          </p:txBody>
        </p:sp>
      </p:grpSp>
      <p:pic>
        <p:nvPicPr>
          <p:cNvPr id="7" name="Graphic 3">
            <a:extLst>
              <a:ext uri="{FF2B5EF4-FFF2-40B4-BE49-F238E27FC236}">
                <a16:creationId xmlns:a16="http://schemas.microsoft.com/office/drawing/2014/main" id="{A103A305-92B3-44CE-9B33-2EC04180A37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803624" y="999917"/>
            <a:ext cx="762000" cy="1092200"/>
          </a:xfrm>
          <a:prstGeom prst="rect">
            <a:avLst/>
          </a:prstGeom>
        </p:spPr>
      </p:pic>
      <p:pic>
        <p:nvPicPr>
          <p:cNvPr id="8" name="Graphic 59">
            <a:extLst>
              <a:ext uri="{FF2B5EF4-FFF2-40B4-BE49-F238E27FC236}">
                <a16:creationId xmlns:a16="http://schemas.microsoft.com/office/drawing/2014/main" id="{B6D1220D-C3EE-49F3-AF41-5FDBA3FA42F0}"/>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825437" y="999917"/>
            <a:ext cx="762000" cy="952500"/>
          </a:xfrm>
          <a:prstGeom prst="rect">
            <a:avLst/>
          </a:prstGeom>
        </p:spPr>
      </p:pic>
      <p:pic>
        <p:nvPicPr>
          <p:cNvPr id="9" name="Graphic 7">
            <a:extLst>
              <a:ext uri="{FF2B5EF4-FFF2-40B4-BE49-F238E27FC236}">
                <a16:creationId xmlns:a16="http://schemas.microsoft.com/office/drawing/2014/main" id="{55846175-EDDC-4002-BD19-7EDD0231849D}"/>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6847250" y="999917"/>
            <a:ext cx="762000" cy="952500"/>
          </a:xfrm>
          <a:prstGeom prst="rect">
            <a:avLst/>
          </a:prstGeom>
        </p:spPr>
      </p:pic>
      <p:pic>
        <p:nvPicPr>
          <p:cNvPr id="11" name="Graphic 59">
            <a:extLst>
              <a:ext uri="{FF2B5EF4-FFF2-40B4-BE49-F238E27FC236}">
                <a16:creationId xmlns:a16="http://schemas.microsoft.com/office/drawing/2014/main" id="{B4DD1B2E-2E1D-4D1E-A72E-CC176DF994AB}"/>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825437" y="2536634"/>
            <a:ext cx="762000" cy="952500"/>
          </a:xfrm>
          <a:prstGeom prst="rect">
            <a:avLst/>
          </a:prstGeom>
        </p:spPr>
      </p:pic>
      <p:pic>
        <p:nvPicPr>
          <p:cNvPr id="13" name="Graphic 2">
            <a:extLst>
              <a:ext uri="{FF2B5EF4-FFF2-40B4-BE49-F238E27FC236}">
                <a16:creationId xmlns:a16="http://schemas.microsoft.com/office/drawing/2014/main" id="{57EE68FC-B160-4D96-9BC7-488ABB7FDDF9}"/>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8869061" y="2536633"/>
            <a:ext cx="762000" cy="952500"/>
          </a:xfrm>
          <a:prstGeom prst="rect">
            <a:avLst/>
          </a:prstGeom>
        </p:spPr>
      </p:pic>
      <p:pic>
        <p:nvPicPr>
          <p:cNvPr id="14" name="Graphic 2">
            <a:extLst>
              <a:ext uri="{FF2B5EF4-FFF2-40B4-BE49-F238E27FC236}">
                <a16:creationId xmlns:a16="http://schemas.microsoft.com/office/drawing/2014/main" id="{3CADE54C-9BBD-45D8-A6D0-19CD3E3C1244}"/>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2803624" y="2536634"/>
            <a:ext cx="762000" cy="1092200"/>
          </a:xfrm>
          <a:prstGeom prst="rect">
            <a:avLst/>
          </a:prstGeom>
        </p:spPr>
      </p:pic>
      <p:pic>
        <p:nvPicPr>
          <p:cNvPr id="18" name="Graphic 59">
            <a:extLst>
              <a:ext uri="{FF2B5EF4-FFF2-40B4-BE49-F238E27FC236}">
                <a16:creationId xmlns:a16="http://schemas.microsoft.com/office/drawing/2014/main" id="{5E5B22F8-B044-4392-838C-DB5098A844B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825437" y="4096838"/>
            <a:ext cx="762000" cy="952500"/>
          </a:xfrm>
          <a:prstGeom prst="rect">
            <a:avLst/>
          </a:prstGeom>
        </p:spPr>
      </p:pic>
      <p:pic>
        <p:nvPicPr>
          <p:cNvPr id="19" name="Graphic 2">
            <a:extLst>
              <a:ext uri="{FF2B5EF4-FFF2-40B4-BE49-F238E27FC236}">
                <a16:creationId xmlns:a16="http://schemas.microsoft.com/office/drawing/2014/main" id="{B2D5FC1A-1D96-426F-B4E3-4C42DB443A36}"/>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2831493" y="4073351"/>
            <a:ext cx="762000" cy="1092200"/>
          </a:xfrm>
          <a:prstGeom prst="rect">
            <a:avLst/>
          </a:prstGeom>
        </p:spPr>
      </p:pic>
      <p:cxnSp>
        <p:nvCxnSpPr>
          <p:cNvPr id="25" name="Straight Arrow Connector 42">
            <a:extLst>
              <a:ext uri="{FF2B5EF4-FFF2-40B4-BE49-F238E27FC236}">
                <a16:creationId xmlns:a16="http://schemas.microsoft.com/office/drawing/2014/main" id="{2243A0E8-854A-4B47-838A-A7EB923BC4F1}"/>
              </a:ext>
            </a:extLst>
          </p:cNvPr>
          <p:cNvCxnSpPr>
            <a:cxnSpLocks/>
          </p:cNvCxnSpPr>
          <p:nvPr/>
        </p:nvCxnSpPr>
        <p:spPr>
          <a:xfrm>
            <a:off x="1084163" y="1393527"/>
            <a:ext cx="1719461" cy="0"/>
          </a:xfrm>
          <a:prstGeom prst="straightConnector1">
            <a:avLst/>
          </a:prstGeom>
          <a:ln w="12700">
            <a:solidFill>
              <a:srgbClr val="545B6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27" name="Straight Arrow Connector 42">
            <a:extLst>
              <a:ext uri="{FF2B5EF4-FFF2-40B4-BE49-F238E27FC236}">
                <a16:creationId xmlns:a16="http://schemas.microsoft.com/office/drawing/2014/main" id="{931111E7-3A90-4FCC-AF53-7CEBF1F973C4}"/>
              </a:ext>
            </a:extLst>
          </p:cNvPr>
          <p:cNvCxnSpPr>
            <a:cxnSpLocks/>
          </p:cNvCxnSpPr>
          <p:nvPr/>
        </p:nvCxnSpPr>
        <p:spPr>
          <a:xfrm>
            <a:off x="3565624" y="1398926"/>
            <a:ext cx="1259813" cy="0"/>
          </a:xfrm>
          <a:prstGeom prst="straightConnector1">
            <a:avLst/>
          </a:prstGeom>
          <a:ln w="12700">
            <a:solidFill>
              <a:srgbClr val="545B6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28" name="Straight Arrow Connector 42">
            <a:extLst>
              <a:ext uri="{FF2B5EF4-FFF2-40B4-BE49-F238E27FC236}">
                <a16:creationId xmlns:a16="http://schemas.microsoft.com/office/drawing/2014/main" id="{E651CB5D-94A7-49DF-A8FC-18147D536FF8}"/>
              </a:ext>
            </a:extLst>
          </p:cNvPr>
          <p:cNvCxnSpPr>
            <a:cxnSpLocks/>
          </p:cNvCxnSpPr>
          <p:nvPr/>
        </p:nvCxnSpPr>
        <p:spPr>
          <a:xfrm>
            <a:off x="5587437" y="1382661"/>
            <a:ext cx="1259813" cy="0"/>
          </a:xfrm>
          <a:prstGeom prst="straightConnector1">
            <a:avLst/>
          </a:prstGeom>
          <a:ln w="12700">
            <a:solidFill>
              <a:srgbClr val="545B6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32" name="Straight Arrow Connector 42">
            <a:extLst>
              <a:ext uri="{FF2B5EF4-FFF2-40B4-BE49-F238E27FC236}">
                <a16:creationId xmlns:a16="http://schemas.microsoft.com/office/drawing/2014/main" id="{939C3442-E717-4841-BC2D-A1A2E82692E8}"/>
              </a:ext>
            </a:extLst>
          </p:cNvPr>
          <p:cNvCxnSpPr>
            <a:cxnSpLocks/>
          </p:cNvCxnSpPr>
          <p:nvPr/>
        </p:nvCxnSpPr>
        <p:spPr>
          <a:xfrm>
            <a:off x="3565623" y="2909863"/>
            <a:ext cx="1259813" cy="0"/>
          </a:xfrm>
          <a:prstGeom prst="straightConnector1">
            <a:avLst/>
          </a:prstGeom>
          <a:ln w="12700">
            <a:solidFill>
              <a:srgbClr val="545B6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33" name="Straight Arrow Connector 42">
            <a:extLst>
              <a:ext uri="{FF2B5EF4-FFF2-40B4-BE49-F238E27FC236}">
                <a16:creationId xmlns:a16="http://schemas.microsoft.com/office/drawing/2014/main" id="{5F86128A-048D-427A-BC7C-2AB24586B4CD}"/>
              </a:ext>
            </a:extLst>
          </p:cNvPr>
          <p:cNvCxnSpPr>
            <a:cxnSpLocks/>
          </p:cNvCxnSpPr>
          <p:nvPr/>
        </p:nvCxnSpPr>
        <p:spPr>
          <a:xfrm flipV="1">
            <a:off x="5587436" y="3012883"/>
            <a:ext cx="3199513" cy="26026"/>
          </a:xfrm>
          <a:prstGeom prst="straightConnector1">
            <a:avLst/>
          </a:prstGeom>
          <a:ln w="12700">
            <a:solidFill>
              <a:srgbClr val="545B6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41" name="Straight Arrow Connector 42">
            <a:extLst>
              <a:ext uri="{FF2B5EF4-FFF2-40B4-BE49-F238E27FC236}">
                <a16:creationId xmlns:a16="http://schemas.microsoft.com/office/drawing/2014/main" id="{6132CFB3-7135-4A3C-B606-77143EFA5503}"/>
              </a:ext>
            </a:extLst>
          </p:cNvPr>
          <p:cNvCxnSpPr>
            <a:cxnSpLocks/>
          </p:cNvCxnSpPr>
          <p:nvPr/>
        </p:nvCxnSpPr>
        <p:spPr>
          <a:xfrm>
            <a:off x="3583399" y="4446926"/>
            <a:ext cx="1259813" cy="0"/>
          </a:xfrm>
          <a:prstGeom prst="straightConnector1">
            <a:avLst/>
          </a:prstGeom>
          <a:ln w="12700">
            <a:solidFill>
              <a:srgbClr val="545B6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45" name="Straight Arrow Connector 42">
            <a:extLst>
              <a:ext uri="{FF2B5EF4-FFF2-40B4-BE49-F238E27FC236}">
                <a16:creationId xmlns:a16="http://schemas.microsoft.com/office/drawing/2014/main" id="{7851DAA9-3BB9-41FE-927D-B98B8CF6E9C8}"/>
              </a:ext>
            </a:extLst>
          </p:cNvPr>
          <p:cNvCxnSpPr>
            <a:cxnSpLocks/>
          </p:cNvCxnSpPr>
          <p:nvPr/>
        </p:nvCxnSpPr>
        <p:spPr>
          <a:xfrm>
            <a:off x="5587437" y="4448126"/>
            <a:ext cx="1259813" cy="0"/>
          </a:xfrm>
          <a:prstGeom prst="straightConnector1">
            <a:avLst/>
          </a:prstGeom>
          <a:ln w="12700">
            <a:solidFill>
              <a:srgbClr val="545B6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sp>
        <p:nvSpPr>
          <p:cNvPr id="62" name="Rectangle 8">
            <a:extLst>
              <a:ext uri="{FF2B5EF4-FFF2-40B4-BE49-F238E27FC236}">
                <a16:creationId xmlns:a16="http://schemas.microsoft.com/office/drawing/2014/main" id="{8E53AAF9-6AA5-40EF-B3B1-4F7447E70AC9}"/>
              </a:ext>
            </a:extLst>
          </p:cNvPr>
          <p:cNvSpPr/>
          <p:nvPr/>
        </p:nvSpPr>
        <p:spPr>
          <a:xfrm>
            <a:off x="2594601" y="678819"/>
            <a:ext cx="5251822" cy="1387964"/>
          </a:xfrm>
          <a:prstGeom prst="rect">
            <a:avLst/>
          </a:prstGeom>
          <a:noFill/>
          <a:ln w="12700">
            <a:solidFill>
              <a:srgbClr val="879196"/>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sz="1000" dirty="0">
              <a:solidFill>
                <a:srgbClr val="879196"/>
              </a:solidFill>
            </a:endParaRPr>
          </a:p>
        </p:txBody>
      </p:sp>
      <p:sp>
        <p:nvSpPr>
          <p:cNvPr id="63" name="Rectangle 8">
            <a:extLst>
              <a:ext uri="{FF2B5EF4-FFF2-40B4-BE49-F238E27FC236}">
                <a16:creationId xmlns:a16="http://schemas.microsoft.com/office/drawing/2014/main" id="{4BF42E0B-AF37-4252-8364-5E0A876F4218}"/>
              </a:ext>
            </a:extLst>
          </p:cNvPr>
          <p:cNvSpPr/>
          <p:nvPr/>
        </p:nvSpPr>
        <p:spPr>
          <a:xfrm>
            <a:off x="2580526" y="2233277"/>
            <a:ext cx="7268868" cy="1387964"/>
          </a:xfrm>
          <a:prstGeom prst="rect">
            <a:avLst/>
          </a:prstGeom>
          <a:noFill/>
          <a:ln w="12700">
            <a:solidFill>
              <a:srgbClr val="879196"/>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sz="1000" dirty="0">
              <a:solidFill>
                <a:srgbClr val="879196"/>
              </a:solidFill>
            </a:endParaRPr>
          </a:p>
        </p:txBody>
      </p:sp>
      <p:sp>
        <p:nvSpPr>
          <p:cNvPr id="44" name="Rectangle 8">
            <a:extLst>
              <a:ext uri="{FF2B5EF4-FFF2-40B4-BE49-F238E27FC236}">
                <a16:creationId xmlns:a16="http://schemas.microsoft.com/office/drawing/2014/main" id="{4030B42E-FF70-49B4-B901-1EAA4EFF6451}"/>
              </a:ext>
            </a:extLst>
          </p:cNvPr>
          <p:cNvSpPr/>
          <p:nvPr/>
        </p:nvSpPr>
        <p:spPr>
          <a:xfrm>
            <a:off x="2580526" y="3798550"/>
            <a:ext cx="8636114" cy="1387964"/>
          </a:xfrm>
          <a:prstGeom prst="rect">
            <a:avLst/>
          </a:prstGeom>
          <a:noFill/>
          <a:ln w="12700">
            <a:solidFill>
              <a:srgbClr val="879196"/>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sz="1000" dirty="0">
              <a:solidFill>
                <a:srgbClr val="879196"/>
              </a:solidFill>
            </a:endParaRPr>
          </a:p>
        </p:txBody>
      </p:sp>
      <p:sp>
        <p:nvSpPr>
          <p:cNvPr id="43" name="テキスト ボックス 42">
            <a:extLst>
              <a:ext uri="{FF2B5EF4-FFF2-40B4-BE49-F238E27FC236}">
                <a16:creationId xmlns:a16="http://schemas.microsoft.com/office/drawing/2014/main" id="{3C685B31-F421-48E4-B900-80158D7FBD46}"/>
              </a:ext>
            </a:extLst>
          </p:cNvPr>
          <p:cNvSpPr txBox="1"/>
          <p:nvPr/>
        </p:nvSpPr>
        <p:spPr>
          <a:xfrm>
            <a:off x="3699366" y="691301"/>
            <a:ext cx="646331" cy="369332"/>
          </a:xfrm>
          <a:prstGeom prst="rect">
            <a:avLst/>
          </a:prstGeom>
          <a:noFill/>
          <a:ln w="3175">
            <a:solidFill>
              <a:schemeClr val="bg1">
                <a:lumMod val="50000"/>
              </a:schemeClr>
            </a:solidFill>
          </a:ln>
        </p:spPr>
        <p:txBody>
          <a:bodyPr wrap="none" rtlCol="0">
            <a:spAutoFit/>
          </a:bodyPr>
          <a:lstStyle/>
          <a:p>
            <a:r>
              <a:rPr lang="ja-JP" altLang="en-US" dirty="0">
                <a:solidFill>
                  <a:schemeClr val="bg1">
                    <a:lumMod val="50000"/>
                  </a:schemeClr>
                </a:solidFill>
              </a:rPr>
              <a:t>受取</a:t>
            </a:r>
            <a:endParaRPr kumimoji="1" lang="ja-JP" altLang="en-US" dirty="0">
              <a:solidFill>
                <a:schemeClr val="bg1">
                  <a:lumMod val="50000"/>
                </a:schemeClr>
              </a:solidFill>
            </a:endParaRPr>
          </a:p>
        </p:txBody>
      </p:sp>
      <p:sp>
        <p:nvSpPr>
          <p:cNvPr id="52" name="テキスト ボックス 51">
            <a:extLst>
              <a:ext uri="{FF2B5EF4-FFF2-40B4-BE49-F238E27FC236}">
                <a16:creationId xmlns:a16="http://schemas.microsoft.com/office/drawing/2014/main" id="{DD8AAC87-AC1A-483B-B31C-3956F6162339}"/>
              </a:ext>
            </a:extLst>
          </p:cNvPr>
          <p:cNvSpPr txBox="1"/>
          <p:nvPr/>
        </p:nvSpPr>
        <p:spPr>
          <a:xfrm>
            <a:off x="3688867" y="2233277"/>
            <a:ext cx="1107996" cy="369332"/>
          </a:xfrm>
          <a:prstGeom prst="rect">
            <a:avLst/>
          </a:prstGeom>
          <a:noFill/>
          <a:ln w="3175">
            <a:solidFill>
              <a:schemeClr val="tx1"/>
            </a:solidFill>
          </a:ln>
        </p:spPr>
        <p:txBody>
          <a:bodyPr wrap="none" rtlCol="0">
            <a:spAutoFit/>
          </a:bodyPr>
          <a:lstStyle/>
          <a:p>
            <a:r>
              <a:rPr kumimoji="1" lang="ja-JP" altLang="en-US" dirty="0"/>
              <a:t>一時保管</a:t>
            </a:r>
          </a:p>
        </p:txBody>
      </p:sp>
      <p:sp>
        <p:nvSpPr>
          <p:cNvPr id="53" name="テキスト ボックス 52">
            <a:extLst>
              <a:ext uri="{FF2B5EF4-FFF2-40B4-BE49-F238E27FC236}">
                <a16:creationId xmlns:a16="http://schemas.microsoft.com/office/drawing/2014/main" id="{AC2905B4-AF5A-4409-AEB9-F61B899FB6D8}"/>
              </a:ext>
            </a:extLst>
          </p:cNvPr>
          <p:cNvSpPr txBox="1"/>
          <p:nvPr/>
        </p:nvSpPr>
        <p:spPr>
          <a:xfrm>
            <a:off x="3699366" y="3864743"/>
            <a:ext cx="646331" cy="369332"/>
          </a:xfrm>
          <a:prstGeom prst="rect">
            <a:avLst/>
          </a:prstGeom>
          <a:noFill/>
          <a:ln w="3175">
            <a:solidFill>
              <a:schemeClr val="bg1">
                <a:lumMod val="50000"/>
              </a:schemeClr>
            </a:solidFill>
          </a:ln>
        </p:spPr>
        <p:txBody>
          <a:bodyPr wrap="none" rtlCol="0">
            <a:spAutoFit/>
          </a:bodyPr>
          <a:lstStyle/>
          <a:p>
            <a:r>
              <a:rPr lang="ja-JP" altLang="en-US" dirty="0">
                <a:solidFill>
                  <a:schemeClr val="bg1">
                    <a:lumMod val="50000"/>
                  </a:schemeClr>
                </a:solidFill>
              </a:rPr>
              <a:t>振分</a:t>
            </a:r>
            <a:endParaRPr kumimoji="1" lang="ja-JP" altLang="en-US" dirty="0">
              <a:solidFill>
                <a:schemeClr val="bg1">
                  <a:lumMod val="50000"/>
                </a:schemeClr>
              </a:solidFill>
            </a:endParaRPr>
          </a:p>
        </p:txBody>
      </p:sp>
      <p:sp>
        <p:nvSpPr>
          <p:cNvPr id="55" name="テキスト ボックス 54">
            <a:extLst>
              <a:ext uri="{FF2B5EF4-FFF2-40B4-BE49-F238E27FC236}">
                <a16:creationId xmlns:a16="http://schemas.microsoft.com/office/drawing/2014/main" id="{EFDEAFC8-10EC-4F6F-BD1E-CF56E576F128}"/>
              </a:ext>
            </a:extLst>
          </p:cNvPr>
          <p:cNvSpPr txBox="1"/>
          <p:nvPr/>
        </p:nvSpPr>
        <p:spPr>
          <a:xfrm>
            <a:off x="8913998" y="2314804"/>
            <a:ext cx="723275" cy="307777"/>
          </a:xfrm>
          <a:prstGeom prst="rect">
            <a:avLst/>
          </a:prstGeom>
          <a:noFill/>
        </p:spPr>
        <p:txBody>
          <a:bodyPr wrap="none" rtlCol="0">
            <a:spAutoFit/>
          </a:bodyPr>
          <a:lstStyle/>
          <a:p>
            <a:r>
              <a:rPr lang="ja-JP" altLang="en-US" sz="1400" dirty="0"/>
              <a:t>作業用</a:t>
            </a:r>
            <a:endParaRPr kumimoji="1" lang="ja-JP" altLang="en-US" sz="1400" dirty="0"/>
          </a:p>
        </p:txBody>
      </p:sp>
      <p:sp>
        <p:nvSpPr>
          <p:cNvPr id="2" name="正方形/長方形 1">
            <a:extLst>
              <a:ext uri="{FF2B5EF4-FFF2-40B4-BE49-F238E27FC236}">
                <a16:creationId xmlns:a16="http://schemas.microsoft.com/office/drawing/2014/main" id="{2BF33943-BDBD-434D-A179-B90754A28495}"/>
              </a:ext>
            </a:extLst>
          </p:cNvPr>
          <p:cNvSpPr/>
          <p:nvPr/>
        </p:nvSpPr>
        <p:spPr>
          <a:xfrm>
            <a:off x="1828547" y="2063574"/>
            <a:ext cx="8534906" cy="1928112"/>
          </a:xfrm>
          <a:prstGeom prst="rect">
            <a:avLst/>
          </a:prstGeom>
          <a:noFill/>
          <a:ln w="31750" cap="flat">
            <a:solidFill>
              <a:schemeClr val="accent2"/>
            </a:solidFill>
            <a:miter lim="800000"/>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sp>
        <p:nvSpPr>
          <p:cNvPr id="46" name="正方形/長方形 45">
            <a:extLst>
              <a:ext uri="{FF2B5EF4-FFF2-40B4-BE49-F238E27FC236}">
                <a16:creationId xmlns:a16="http://schemas.microsoft.com/office/drawing/2014/main" id="{9C32D73C-703F-4975-AA75-7EEBB93C2ED4}"/>
              </a:ext>
            </a:extLst>
          </p:cNvPr>
          <p:cNvSpPr/>
          <p:nvPr/>
        </p:nvSpPr>
        <p:spPr>
          <a:xfrm>
            <a:off x="6414632" y="465777"/>
            <a:ext cx="1911532" cy="1590191"/>
          </a:xfrm>
          <a:prstGeom prst="rect">
            <a:avLst/>
          </a:prstGeom>
          <a:noFill/>
          <a:ln w="31750" cap="flat">
            <a:solidFill>
              <a:schemeClr val="accent2"/>
            </a:solidFill>
            <a:miter lim="800000"/>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cxnSp>
        <p:nvCxnSpPr>
          <p:cNvPr id="47" name="直線コネクタ 46">
            <a:extLst>
              <a:ext uri="{FF2B5EF4-FFF2-40B4-BE49-F238E27FC236}">
                <a16:creationId xmlns:a16="http://schemas.microsoft.com/office/drawing/2014/main" id="{050FF87D-CF7D-4138-9E80-35B239452D8D}"/>
              </a:ext>
            </a:extLst>
          </p:cNvPr>
          <p:cNvCxnSpPr>
            <a:cxnSpLocks/>
          </p:cNvCxnSpPr>
          <p:nvPr/>
        </p:nvCxnSpPr>
        <p:spPr>
          <a:xfrm>
            <a:off x="6414631" y="2063574"/>
            <a:ext cx="1911533"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
        <p:nvSpPr>
          <p:cNvPr id="48" name="テキスト ボックス 47">
            <a:extLst>
              <a:ext uri="{FF2B5EF4-FFF2-40B4-BE49-F238E27FC236}">
                <a16:creationId xmlns:a16="http://schemas.microsoft.com/office/drawing/2014/main" id="{95BE7CF4-A502-434D-B847-7926FF017C22}"/>
              </a:ext>
            </a:extLst>
          </p:cNvPr>
          <p:cNvSpPr txBox="1"/>
          <p:nvPr/>
        </p:nvSpPr>
        <p:spPr>
          <a:xfrm>
            <a:off x="8650766" y="227347"/>
            <a:ext cx="3449260" cy="954107"/>
          </a:xfrm>
          <a:prstGeom prst="rect">
            <a:avLst/>
          </a:prstGeom>
          <a:noFill/>
        </p:spPr>
        <p:txBody>
          <a:bodyPr wrap="square" rtlCol="0">
            <a:spAutoFit/>
          </a:bodyPr>
          <a:lstStyle/>
          <a:p>
            <a:r>
              <a:rPr kumimoji="1" lang="ja-JP" altLang="en-US" sz="2800" dirty="0"/>
              <a:t>サービス関連図 </a:t>
            </a:r>
          </a:p>
          <a:p>
            <a:r>
              <a:rPr kumimoji="1" lang="en-US" altLang="ja-JP" sz="2800" dirty="0"/>
              <a:t>(</a:t>
            </a:r>
            <a:r>
              <a:rPr kumimoji="1" lang="ja-JP" altLang="en-US" sz="2800" dirty="0"/>
              <a:t>一時保管</a:t>
            </a:r>
            <a:r>
              <a:rPr kumimoji="1" lang="en-US" altLang="ja-JP" sz="2800" dirty="0"/>
              <a:t>)</a:t>
            </a:r>
            <a:endParaRPr kumimoji="1" lang="ja-JP" altLang="en-US" sz="2800" dirty="0"/>
          </a:p>
        </p:txBody>
      </p:sp>
      <p:cxnSp>
        <p:nvCxnSpPr>
          <p:cNvPr id="34" name="Elbow Connector 122">
            <a:extLst>
              <a:ext uri="{FF2B5EF4-FFF2-40B4-BE49-F238E27FC236}">
                <a16:creationId xmlns:a16="http://schemas.microsoft.com/office/drawing/2014/main" id="{5825D826-5256-45E0-BC1D-BE38ECF92471}"/>
              </a:ext>
            </a:extLst>
          </p:cNvPr>
          <p:cNvCxnSpPr>
            <a:cxnSpLocks/>
          </p:cNvCxnSpPr>
          <p:nvPr/>
        </p:nvCxnSpPr>
        <p:spPr>
          <a:xfrm flipV="1">
            <a:off x="5587436" y="1986416"/>
            <a:ext cx="1640814" cy="798233"/>
          </a:xfrm>
          <a:prstGeom prst="bentConnector3">
            <a:avLst>
              <a:gd name="adj1" fmla="val 99890"/>
            </a:avLst>
          </a:prstGeom>
          <a:ln w="12700">
            <a:solidFill>
              <a:srgbClr val="545B64"/>
            </a:solidFill>
            <a:headEnd type="arrow" w="med" len="sm"/>
            <a:tailEnd type="none" w="med" len="sm"/>
          </a:ln>
        </p:spPr>
        <p:style>
          <a:lnRef idx="1">
            <a:schemeClr val="accent1"/>
          </a:lnRef>
          <a:fillRef idx="0">
            <a:schemeClr val="accent1"/>
          </a:fillRef>
          <a:effectRef idx="0">
            <a:schemeClr val="accent1"/>
          </a:effectRef>
          <a:fontRef idx="minor">
            <a:schemeClr val="tx1"/>
          </a:fontRef>
        </p:style>
      </p:cxnSp>
      <p:pic>
        <p:nvPicPr>
          <p:cNvPr id="49" name="Graphic 2">
            <a:extLst>
              <a:ext uri="{FF2B5EF4-FFF2-40B4-BE49-F238E27FC236}">
                <a16:creationId xmlns:a16="http://schemas.microsoft.com/office/drawing/2014/main" id="{D7D50585-A89E-4336-A029-7846E60425EA}"/>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0259120" y="4049409"/>
            <a:ext cx="762000" cy="952500"/>
          </a:xfrm>
          <a:prstGeom prst="rect">
            <a:avLst/>
          </a:prstGeom>
        </p:spPr>
      </p:pic>
      <p:pic>
        <p:nvPicPr>
          <p:cNvPr id="51" name="Graphic 2">
            <a:extLst>
              <a:ext uri="{FF2B5EF4-FFF2-40B4-BE49-F238E27FC236}">
                <a16:creationId xmlns:a16="http://schemas.microsoft.com/office/drawing/2014/main" id="{353BEF0F-0F36-4A51-97F3-86BDAB79CAE2}"/>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6847250" y="4073351"/>
            <a:ext cx="762000" cy="952500"/>
          </a:xfrm>
          <a:prstGeom prst="rect">
            <a:avLst/>
          </a:prstGeom>
        </p:spPr>
      </p:pic>
      <p:pic>
        <p:nvPicPr>
          <p:cNvPr id="59" name="Graphic 26">
            <a:extLst>
              <a:ext uri="{FF2B5EF4-FFF2-40B4-BE49-F238E27FC236}">
                <a16:creationId xmlns:a16="http://schemas.microsoft.com/office/drawing/2014/main" id="{4BD3D0EF-F900-493D-A12B-B0CEBCB6A825}"/>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10259120" y="5516916"/>
            <a:ext cx="762000" cy="1092200"/>
          </a:xfrm>
          <a:prstGeom prst="rect">
            <a:avLst/>
          </a:prstGeom>
        </p:spPr>
      </p:pic>
      <p:pic>
        <p:nvPicPr>
          <p:cNvPr id="60" name="Graphic 2">
            <a:extLst>
              <a:ext uri="{FF2B5EF4-FFF2-40B4-BE49-F238E27FC236}">
                <a16:creationId xmlns:a16="http://schemas.microsoft.com/office/drawing/2014/main" id="{A94CE23D-D5C3-4A99-BD41-E52C7F6E2202}"/>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8869061" y="5516916"/>
            <a:ext cx="762000" cy="952500"/>
          </a:xfrm>
          <a:prstGeom prst="rect">
            <a:avLst/>
          </a:prstGeom>
        </p:spPr>
      </p:pic>
      <p:cxnSp>
        <p:nvCxnSpPr>
          <p:cNvPr id="61" name="Elbow Connector 122">
            <a:extLst>
              <a:ext uri="{FF2B5EF4-FFF2-40B4-BE49-F238E27FC236}">
                <a16:creationId xmlns:a16="http://schemas.microsoft.com/office/drawing/2014/main" id="{951E51CA-2728-4587-9961-1D99675EEE24}"/>
              </a:ext>
            </a:extLst>
          </p:cNvPr>
          <p:cNvCxnSpPr>
            <a:cxnSpLocks/>
          </p:cNvCxnSpPr>
          <p:nvPr/>
        </p:nvCxnSpPr>
        <p:spPr>
          <a:xfrm flipV="1">
            <a:off x="7609247" y="3514385"/>
            <a:ext cx="1640814" cy="719690"/>
          </a:xfrm>
          <a:prstGeom prst="bentConnector3">
            <a:avLst>
              <a:gd name="adj1" fmla="val 99890"/>
            </a:avLst>
          </a:prstGeom>
          <a:ln w="12700">
            <a:solidFill>
              <a:srgbClr val="545B64"/>
            </a:solidFill>
            <a:headEnd type="arrow" w="med" len="sm"/>
            <a:tailEnd type="none" w="med" len="sm"/>
          </a:ln>
        </p:spPr>
        <p:style>
          <a:lnRef idx="1">
            <a:schemeClr val="accent1"/>
          </a:lnRef>
          <a:fillRef idx="0">
            <a:schemeClr val="accent1"/>
          </a:fillRef>
          <a:effectRef idx="0">
            <a:schemeClr val="accent1"/>
          </a:effectRef>
          <a:fontRef idx="minor">
            <a:schemeClr val="tx1"/>
          </a:fontRef>
        </p:style>
      </p:cxnSp>
      <p:cxnSp>
        <p:nvCxnSpPr>
          <p:cNvPr id="64" name="Straight Arrow Connector 42">
            <a:extLst>
              <a:ext uri="{FF2B5EF4-FFF2-40B4-BE49-F238E27FC236}">
                <a16:creationId xmlns:a16="http://schemas.microsoft.com/office/drawing/2014/main" id="{DE58FA93-A927-4813-9D19-582767B0CFD1}"/>
              </a:ext>
            </a:extLst>
          </p:cNvPr>
          <p:cNvCxnSpPr>
            <a:cxnSpLocks/>
          </p:cNvCxnSpPr>
          <p:nvPr/>
        </p:nvCxnSpPr>
        <p:spPr>
          <a:xfrm flipV="1">
            <a:off x="7650304" y="4455987"/>
            <a:ext cx="2514896" cy="1766"/>
          </a:xfrm>
          <a:prstGeom prst="straightConnector1">
            <a:avLst/>
          </a:prstGeom>
          <a:ln w="12700">
            <a:solidFill>
              <a:srgbClr val="545B6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sp>
        <p:nvSpPr>
          <p:cNvPr id="65" name="Rectangle 8">
            <a:extLst>
              <a:ext uri="{FF2B5EF4-FFF2-40B4-BE49-F238E27FC236}">
                <a16:creationId xmlns:a16="http://schemas.microsoft.com/office/drawing/2014/main" id="{008F13A5-35BC-4777-A0D1-266D44C98168}"/>
              </a:ext>
            </a:extLst>
          </p:cNvPr>
          <p:cNvSpPr/>
          <p:nvPr/>
        </p:nvSpPr>
        <p:spPr>
          <a:xfrm>
            <a:off x="6596385" y="3994469"/>
            <a:ext cx="5095439" cy="2707773"/>
          </a:xfrm>
          <a:prstGeom prst="rect">
            <a:avLst/>
          </a:prstGeom>
          <a:noFill/>
          <a:ln w="12700">
            <a:solidFill>
              <a:srgbClr val="879196"/>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sz="1000" dirty="0">
              <a:solidFill>
                <a:srgbClr val="879196"/>
              </a:solidFill>
            </a:endParaRPr>
          </a:p>
        </p:txBody>
      </p:sp>
      <p:sp>
        <p:nvSpPr>
          <p:cNvPr id="66" name="テキスト ボックス 65">
            <a:extLst>
              <a:ext uri="{FF2B5EF4-FFF2-40B4-BE49-F238E27FC236}">
                <a16:creationId xmlns:a16="http://schemas.microsoft.com/office/drawing/2014/main" id="{85BCCD26-3BD1-4CBD-ABD6-B1662202662D}"/>
              </a:ext>
            </a:extLst>
          </p:cNvPr>
          <p:cNvSpPr txBox="1"/>
          <p:nvPr/>
        </p:nvSpPr>
        <p:spPr>
          <a:xfrm>
            <a:off x="5488389" y="6332910"/>
            <a:ext cx="1107996" cy="369332"/>
          </a:xfrm>
          <a:prstGeom prst="rect">
            <a:avLst/>
          </a:prstGeom>
          <a:noFill/>
          <a:ln w="3175">
            <a:solidFill>
              <a:schemeClr val="bg1">
                <a:lumMod val="50000"/>
              </a:schemeClr>
            </a:solidFill>
          </a:ln>
        </p:spPr>
        <p:txBody>
          <a:bodyPr wrap="none" rtlCol="0">
            <a:spAutoFit/>
          </a:bodyPr>
          <a:lstStyle/>
          <a:p>
            <a:r>
              <a:rPr lang="ja-JP" altLang="en-US" dirty="0">
                <a:solidFill>
                  <a:schemeClr val="bg1">
                    <a:lumMod val="50000"/>
                  </a:schemeClr>
                </a:solidFill>
              </a:rPr>
              <a:t>一覧取得</a:t>
            </a:r>
            <a:endParaRPr kumimoji="1" lang="ja-JP" altLang="en-US" dirty="0">
              <a:solidFill>
                <a:schemeClr val="bg1">
                  <a:lumMod val="50000"/>
                </a:schemeClr>
              </a:solidFill>
            </a:endParaRPr>
          </a:p>
        </p:txBody>
      </p:sp>
      <p:sp>
        <p:nvSpPr>
          <p:cNvPr id="67" name="テキスト ボックス 66">
            <a:extLst>
              <a:ext uri="{FF2B5EF4-FFF2-40B4-BE49-F238E27FC236}">
                <a16:creationId xmlns:a16="http://schemas.microsoft.com/office/drawing/2014/main" id="{768516A1-184C-445D-B903-7198E4A6AA7B}"/>
              </a:ext>
            </a:extLst>
          </p:cNvPr>
          <p:cNvSpPr txBox="1"/>
          <p:nvPr/>
        </p:nvSpPr>
        <p:spPr>
          <a:xfrm>
            <a:off x="10952763" y="4139149"/>
            <a:ext cx="723275" cy="307777"/>
          </a:xfrm>
          <a:prstGeom prst="rect">
            <a:avLst/>
          </a:prstGeom>
          <a:noFill/>
        </p:spPr>
        <p:txBody>
          <a:bodyPr wrap="none" rtlCol="0">
            <a:spAutoFit/>
          </a:bodyPr>
          <a:lstStyle/>
          <a:p>
            <a:r>
              <a:rPr lang="ja-JP" altLang="en-US" sz="1400" dirty="0"/>
              <a:t>格納用</a:t>
            </a:r>
            <a:endParaRPr kumimoji="1" lang="ja-JP" altLang="en-US" sz="1400" dirty="0"/>
          </a:p>
        </p:txBody>
      </p:sp>
      <p:sp>
        <p:nvSpPr>
          <p:cNvPr id="68" name="テキスト ボックス 67">
            <a:extLst>
              <a:ext uri="{FF2B5EF4-FFF2-40B4-BE49-F238E27FC236}">
                <a16:creationId xmlns:a16="http://schemas.microsoft.com/office/drawing/2014/main" id="{02E5B445-CF9F-4946-9F52-092E0E683896}"/>
              </a:ext>
            </a:extLst>
          </p:cNvPr>
          <p:cNvSpPr txBox="1"/>
          <p:nvPr/>
        </p:nvSpPr>
        <p:spPr>
          <a:xfrm>
            <a:off x="8070072" y="5585708"/>
            <a:ext cx="902811" cy="523220"/>
          </a:xfrm>
          <a:prstGeom prst="rect">
            <a:avLst/>
          </a:prstGeom>
          <a:noFill/>
        </p:spPr>
        <p:txBody>
          <a:bodyPr wrap="none" rtlCol="0">
            <a:spAutoFit/>
          </a:bodyPr>
          <a:lstStyle/>
          <a:p>
            <a:r>
              <a:rPr lang="ja-JP" altLang="en-US" sz="1400" dirty="0"/>
              <a:t>ダウン</a:t>
            </a:r>
          </a:p>
          <a:p>
            <a:r>
              <a:rPr lang="ja-JP" altLang="en-US" sz="1400" dirty="0"/>
              <a:t>ロード用</a:t>
            </a:r>
            <a:endParaRPr kumimoji="1" lang="ja-JP" altLang="en-US" sz="1400" dirty="0"/>
          </a:p>
        </p:txBody>
      </p:sp>
      <p:pic>
        <p:nvPicPr>
          <p:cNvPr id="69" name="Graphic 59">
            <a:extLst>
              <a:ext uri="{FF2B5EF4-FFF2-40B4-BE49-F238E27FC236}">
                <a16:creationId xmlns:a16="http://schemas.microsoft.com/office/drawing/2014/main" id="{147837BB-3137-471B-BAA5-F55B47E77D2E}"/>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847247" y="5516916"/>
            <a:ext cx="762000" cy="952500"/>
          </a:xfrm>
          <a:prstGeom prst="rect">
            <a:avLst/>
          </a:prstGeom>
        </p:spPr>
      </p:pic>
      <p:cxnSp>
        <p:nvCxnSpPr>
          <p:cNvPr id="70" name="Straight Arrow Connector 42">
            <a:extLst>
              <a:ext uri="{FF2B5EF4-FFF2-40B4-BE49-F238E27FC236}">
                <a16:creationId xmlns:a16="http://schemas.microsoft.com/office/drawing/2014/main" id="{F83C6C63-AEF2-4C34-B298-8D92ED3739D3}"/>
              </a:ext>
            </a:extLst>
          </p:cNvPr>
          <p:cNvCxnSpPr>
            <a:cxnSpLocks/>
            <a:stCxn id="49" idx="2"/>
            <a:endCxn id="59" idx="0"/>
          </p:cNvCxnSpPr>
          <p:nvPr/>
        </p:nvCxnSpPr>
        <p:spPr>
          <a:xfrm>
            <a:off x="10640120" y="5001909"/>
            <a:ext cx="0" cy="515007"/>
          </a:xfrm>
          <a:prstGeom prst="straightConnector1">
            <a:avLst/>
          </a:prstGeom>
          <a:ln w="12700">
            <a:solidFill>
              <a:srgbClr val="545B6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71" name="Elbow Connector 122">
            <a:extLst>
              <a:ext uri="{FF2B5EF4-FFF2-40B4-BE49-F238E27FC236}">
                <a16:creationId xmlns:a16="http://schemas.microsoft.com/office/drawing/2014/main" id="{0CC57B0D-36EB-4A0D-98D7-29AA8E5B13BC}"/>
              </a:ext>
            </a:extLst>
          </p:cNvPr>
          <p:cNvCxnSpPr>
            <a:cxnSpLocks/>
          </p:cNvCxnSpPr>
          <p:nvPr/>
        </p:nvCxnSpPr>
        <p:spPr>
          <a:xfrm rot="10800000">
            <a:off x="7650305" y="4643020"/>
            <a:ext cx="2577047" cy="1189613"/>
          </a:xfrm>
          <a:prstGeom prst="bentConnector3">
            <a:avLst>
              <a:gd name="adj1" fmla="val 12828"/>
            </a:avLst>
          </a:prstGeom>
          <a:ln w="12700">
            <a:solidFill>
              <a:srgbClr val="545B64"/>
            </a:solidFill>
            <a:headEnd type="arrow" w="med" len="sm"/>
            <a:tailEnd type="none" w="med" len="sm"/>
          </a:ln>
        </p:spPr>
        <p:style>
          <a:lnRef idx="1">
            <a:schemeClr val="accent1"/>
          </a:lnRef>
          <a:fillRef idx="0">
            <a:schemeClr val="accent1"/>
          </a:fillRef>
          <a:effectRef idx="0">
            <a:schemeClr val="accent1"/>
          </a:effectRef>
          <a:fontRef idx="minor">
            <a:schemeClr val="tx1"/>
          </a:fontRef>
        </p:style>
      </p:cxnSp>
      <p:cxnSp>
        <p:nvCxnSpPr>
          <p:cNvPr id="72" name="Elbow Connector 122">
            <a:extLst>
              <a:ext uri="{FF2B5EF4-FFF2-40B4-BE49-F238E27FC236}">
                <a16:creationId xmlns:a16="http://schemas.microsoft.com/office/drawing/2014/main" id="{7D4388D2-5898-45E3-8572-74DAA39EF53B}"/>
              </a:ext>
            </a:extLst>
          </p:cNvPr>
          <p:cNvCxnSpPr>
            <a:cxnSpLocks/>
            <a:stCxn id="60" idx="0"/>
          </p:cNvCxnSpPr>
          <p:nvPr/>
        </p:nvCxnSpPr>
        <p:spPr>
          <a:xfrm rot="16200000" flipV="1">
            <a:off x="8109605" y="4376459"/>
            <a:ext cx="717500" cy="1563413"/>
          </a:xfrm>
          <a:prstGeom prst="bentConnector2">
            <a:avLst/>
          </a:prstGeom>
          <a:ln w="12700">
            <a:solidFill>
              <a:srgbClr val="545B64"/>
            </a:solidFill>
            <a:headEnd type="arrow" w="med" len="sm"/>
            <a:tailEnd type="none" w="med" len="sm"/>
          </a:ln>
        </p:spPr>
        <p:style>
          <a:lnRef idx="1">
            <a:schemeClr val="accent1"/>
          </a:lnRef>
          <a:fillRef idx="0">
            <a:schemeClr val="accent1"/>
          </a:fillRef>
          <a:effectRef idx="0">
            <a:schemeClr val="accent1"/>
          </a:effectRef>
          <a:fontRef idx="minor">
            <a:schemeClr val="tx1"/>
          </a:fontRef>
        </p:style>
      </p:cxnSp>
      <p:cxnSp>
        <p:nvCxnSpPr>
          <p:cNvPr id="73" name="Straight Arrow Connector 42">
            <a:extLst>
              <a:ext uri="{FF2B5EF4-FFF2-40B4-BE49-F238E27FC236}">
                <a16:creationId xmlns:a16="http://schemas.microsoft.com/office/drawing/2014/main" id="{581B5232-6A0D-4F2D-BB94-790710EE0966}"/>
              </a:ext>
            </a:extLst>
          </p:cNvPr>
          <p:cNvCxnSpPr>
            <a:cxnSpLocks/>
            <a:stCxn id="51" idx="2"/>
            <a:endCxn id="69" idx="0"/>
          </p:cNvCxnSpPr>
          <p:nvPr/>
        </p:nvCxnSpPr>
        <p:spPr>
          <a:xfrm flipH="1">
            <a:off x="7228247" y="5025851"/>
            <a:ext cx="3" cy="491065"/>
          </a:xfrm>
          <a:prstGeom prst="straightConnector1">
            <a:avLst/>
          </a:prstGeom>
          <a:ln w="12700">
            <a:solidFill>
              <a:srgbClr val="545B6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492286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Graphic 7">
            <a:extLst>
              <a:ext uri="{FF2B5EF4-FFF2-40B4-BE49-F238E27FC236}">
                <a16:creationId xmlns:a16="http://schemas.microsoft.com/office/drawing/2014/main" id="{55846175-EDDC-4002-BD19-7EDD0231849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968254" y="950518"/>
            <a:ext cx="762000" cy="952500"/>
          </a:xfrm>
          <a:prstGeom prst="rect">
            <a:avLst/>
          </a:prstGeom>
        </p:spPr>
      </p:pic>
      <p:pic>
        <p:nvPicPr>
          <p:cNvPr id="11" name="Graphic 59">
            <a:extLst>
              <a:ext uri="{FF2B5EF4-FFF2-40B4-BE49-F238E27FC236}">
                <a16:creationId xmlns:a16="http://schemas.microsoft.com/office/drawing/2014/main" id="{B4DD1B2E-2E1D-4D1E-A72E-CC176DF994A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851563" y="1509026"/>
            <a:ext cx="762000" cy="952500"/>
          </a:xfrm>
          <a:prstGeom prst="rect">
            <a:avLst/>
          </a:prstGeom>
        </p:spPr>
      </p:pic>
      <p:pic>
        <p:nvPicPr>
          <p:cNvPr id="13" name="Graphic 2">
            <a:extLst>
              <a:ext uri="{FF2B5EF4-FFF2-40B4-BE49-F238E27FC236}">
                <a16:creationId xmlns:a16="http://schemas.microsoft.com/office/drawing/2014/main" id="{57EE68FC-B160-4D96-9BC7-488ABB7FDDF9}"/>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895187" y="1509025"/>
            <a:ext cx="762000" cy="952500"/>
          </a:xfrm>
          <a:prstGeom prst="rect">
            <a:avLst/>
          </a:prstGeom>
        </p:spPr>
      </p:pic>
      <p:pic>
        <p:nvPicPr>
          <p:cNvPr id="14" name="Graphic 2">
            <a:extLst>
              <a:ext uri="{FF2B5EF4-FFF2-40B4-BE49-F238E27FC236}">
                <a16:creationId xmlns:a16="http://schemas.microsoft.com/office/drawing/2014/main" id="{3CADE54C-9BBD-45D8-A6D0-19CD3E3C1244}"/>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2829750" y="1509026"/>
            <a:ext cx="762000" cy="1092200"/>
          </a:xfrm>
          <a:prstGeom prst="rect">
            <a:avLst/>
          </a:prstGeom>
        </p:spPr>
      </p:pic>
      <p:cxnSp>
        <p:nvCxnSpPr>
          <p:cNvPr id="32" name="Straight Arrow Connector 42">
            <a:extLst>
              <a:ext uri="{FF2B5EF4-FFF2-40B4-BE49-F238E27FC236}">
                <a16:creationId xmlns:a16="http://schemas.microsoft.com/office/drawing/2014/main" id="{939C3442-E717-4841-BC2D-A1A2E82692E8}"/>
              </a:ext>
            </a:extLst>
          </p:cNvPr>
          <p:cNvCxnSpPr>
            <a:cxnSpLocks/>
          </p:cNvCxnSpPr>
          <p:nvPr/>
        </p:nvCxnSpPr>
        <p:spPr>
          <a:xfrm>
            <a:off x="3591749" y="1882255"/>
            <a:ext cx="1259813" cy="0"/>
          </a:xfrm>
          <a:prstGeom prst="straightConnector1">
            <a:avLst/>
          </a:prstGeom>
          <a:ln w="12700">
            <a:solidFill>
              <a:srgbClr val="545B6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33" name="Straight Arrow Connector 42">
            <a:extLst>
              <a:ext uri="{FF2B5EF4-FFF2-40B4-BE49-F238E27FC236}">
                <a16:creationId xmlns:a16="http://schemas.microsoft.com/office/drawing/2014/main" id="{5F86128A-048D-427A-BC7C-2AB24586B4CD}"/>
              </a:ext>
            </a:extLst>
          </p:cNvPr>
          <p:cNvCxnSpPr>
            <a:cxnSpLocks/>
          </p:cNvCxnSpPr>
          <p:nvPr/>
        </p:nvCxnSpPr>
        <p:spPr>
          <a:xfrm flipV="1">
            <a:off x="5613562" y="1985275"/>
            <a:ext cx="3199513" cy="26026"/>
          </a:xfrm>
          <a:prstGeom prst="straightConnector1">
            <a:avLst/>
          </a:prstGeom>
          <a:ln w="12700">
            <a:solidFill>
              <a:srgbClr val="545B6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sp>
        <p:nvSpPr>
          <p:cNvPr id="55" name="テキスト ボックス 54">
            <a:extLst>
              <a:ext uri="{FF2B5EF4-FFF2-40B4-BE49-F238E27FC236}">
                <a16:creationId xmlns:a16="http://schemas.microsoft.com/office/drawing/2014/main" id="{EFDEAFC8-10EC-4F6F-BD1E-CF56E576F128}"/>
              </a:ext>
            </a:extLst>
          </p:cNvPr>
          <p:cNvSpPr txBox="1"/>
          <p:nvPr/>
        </p:nvSpPr>
        <p:spPr>
          <a:xfrm>
            <a:off x="8940124" y="1287196"/>
            <a:ext cx="723275" cy="307777"/>
          </a:xfrm>
          <a:prstGeom prst="rect">
            <a:avLst/>
          </a:prstGeom>
          <a:noFill/>
        </p:spPr>
        <p:txBody>
          <a:bodyPr wrap="none" rtlCol="0">
            <a:spAutoFit/>
          </a:bodyPr>
          <a:lstStyle/>
          <a:p>
            <a:r>
              <a:rPr lang="ja-JP" altLang="en-US" sz="1400" dirty="0"/>
              <a:t>作業用</a:t>
            </a:r>
            <a:endParaRPr kumimoji="1" lang="ja-JP" altLang="en-US" sz="1400" dirty="0"/>
          </a:p>
        </p:txBody>
      </p:sp>
      <p:cxnSp>
        <p:nvCxnSpPr>
          <p:cNvPr id="34" name="Elbow Connector 122">
            <a:extLst>
              <a:ext uri="{FF2B5EF4-FFF2-40B4-BE49-F238E27FC236}">
                <a16:creationId xmlns:a16="http://schemas.microsoft.com/office/drawing/2014/main" id="{5825D826-5256-45E0-BC1D-BE38ECF92471}"/>
              </a:ext>
            </a:extLst>
          </p:cNvPr>
          <p:cNvCxnSpPr>
            <a:cxnSpLocks/>
          </p:cNvCxnSpPr>
          <p:nvPr/>
        </p:nvCxnSpPr>
        <p:spPr>
          <a:xfrm flipV="1">
            <a:off x="5613562" y="1336296"/>
            <a:ext cx="1286625" cy="330274"/>
          </a:xfrm>
          <a:prstGeom prst="bentConnector3">
            <a:avLst>
              <a:gd name="adj1" fmla="val 50000"/>
            </a:avLst>
          </a:prstGeom>
          <a:ln w="12700">
            <a:solidFill>
              <a:srgbClr val="545B64"/>
            </a:solidFill>
            <a:headEnd type="arrow" w="med" len="sm"/>
            <a:tailEnd type="none" w="med" len="sm"/>
          </a:ln>
        </p:spPr>
        <p:style>
          <a:lnRef idx="1">
            <a:schemeClr val="accent1"/>
          </a:lnRef>
          <a:fillRef idx="0">
            <a:schemeClr val="accent1"/>
          </a:fillRef>
          <a:effectRef idx="0">
            <a:schemeClr val="accent1"/>
          </a:effectRef>
          <a:fontRef idx="minor">
            <a:schemeClr val="tx1"/>
          </a:fontRef>
        </p:style>
      </p:cxnSp>
      <p:sp>
        <p:nvSpPr>
          <p:cNvPr id="47" name="テキスト ボックス 46">
            <a:extLst>
              <a:ext uri="{FF2B5EF4-FFF2-40B4-BE49-F238E27FC236}">
                <a16:creationId xmlns:a16="http://schemas.microsoft.com/office/drawing/2014/main" id="{7E1B88C0-498D-4055-BDA9-605605245D41}"/>
              </a:ext>
            </a:extLst>
          </p:cNvPr>
          <p:cNvSpPr txBox="1"/>
          <p:nvPr/>
        </p:nvSpPr>
        <p:spPr>
          <a:xfrm>
            <a:off x="4007830" y="2124692"/>
            <a:ext cx="415498" cy="369332"/>
          </a:xfrm>
          <a:prstGeom prst="rect">
            <a:avLst/>
          </a:prstGeom>
          <a:noFill/>
        </p:spPr>
        <p:txBody>
          <a:bodyPr wrap="none" rtlCol="0">
            <a:spAutoFit/>
          </a:bodyPr>
          <a:lstStyle/>
          <a:p>
            <a:r>
              <a:rPr kumimoji="1" lang="ja-JP" altLang="en-US" dirty="0"/>
              <a:t>①</a:t>
            </a:r>
          </a:p>
        </p:txBody>
      </p:sp>
      <p:sp>
        <p:nvSpPr>
          <p:cNvPr id="48" name="テキスト ボックス 47">
            <a:extLst>
              <a:ext uri="{FF2B5EF4-FFF2-40B4-BE49-F238E27FC236}">
                <a16:creationId xmlns:a16="http://schemas.microsoft.com/office/drawing/2014/main" id="{62CE6892-1561-4C8E-8FE5-EF829C091F37}"/>
              </a:ext>
            </a:extLst>
          </p:cNvPr>
          <p:cNvSpPr txBox="1"/>
          <p:nvPr/>
        </p:nvSpPr>
        <p:spPr>
          <a:xfrm>
            <a:off x="6049125" y="906537"/>
            <a:ext cx="415498" cy="369332"/>
          </a:xfrm>
          <a:prstGeom prst="rect">
            <a:avLst/>
          </a:prstGeom>
          <a:noFill/>
        </p:spPr>
        <p:txBody>
          <a:bodyPr wrap="none" rtlCol="0">
            <a:spAutoFit/>
          </a:bodyPr>
          <a:lstStyle/>
          <a:p>
            <a:r>
              <a:rPr lang="ja-JP" altLang="en-US" dirty="0"/>
              <a:t>②</a:t>
            </a:r>
            <a:endParaRPr kumimoji="1" lang="ja-JP" altLang="en-US" dirty="0"/>
          </a:p>
        </p:txBody>
      </p:sp>
      <p:sp>
        <p:nvSpPr>
          <p:cNvPr id="49" name="テキスト ボックス 48">
            <a:extLst>
              <a:ext uri="{FF2B5EF4-FFF2-40B4-BE49-F238E27FC236}">
                <a16:creationId xmlns:a16="http://schemas.microsoft.com/office/drawing/2014/main" id="{5C88DAB7-F3BE-4215-9FE2-BA0FA222D5FB}"/>
              </a:ext>
            </a:extLst>
          </p:cNvPr>
          <p:cNvSpPr txBox="1"/>
          <p:nvPr/>
        </p:nvSpPr>
        <p:spPr>
          <a:xfrm>
            <a:off x="6570747" y="2092193"/>
            <a:ext cx="415498" cy="369332"/>
          </a:xfrm>
          <a:prstGeom prst="rect">
            <a:avLst/>
          </a:prstGeom>
          <a:noFill/>
        </p:spPr>
        <p:txBody>
          <a:bodyPr wrap="none" rtlCol="0">
            <a:spAutoFit/>
          </a:bodyPr>
          <a:lstStyle/>
          <a:p>
            <a:r>
              <a:rPr kumimoji="1" lang="ja-JP" altLang="en-US" dirty="0"/>
              <a:t>③</a:t>
            </a:r>
          </a:p>
        </p:txBody>
      </p:sp>
      <p:sp>
        <p:nvSpPr>
          <p:cNvPr id="51" name="コンテンツ プレースホルダー 2">
            <a:extLst>
              <a:ext uri="{FF2B5EF4-FFF2-40B4-BE49-F238E27FC236}">
                <a16:creationId xmlns:a16="http://schemas.microsoft.com/office/drawing/2014/main" id="{E21A35E6-FBAB-435A-AD8F-A3D15F473061}"/>
              </a:ext>
            </a:extLst>
          </p:cNvPr>
          <p:cNvSpPr>
            <a:spLocks noGrp="1"/>
          </p:cNvSpPr>
          <p:nvPr>
            <p:ph idx="1"/>
          </p:nvPr>
        </p:nvSpPr>
        <p:spPr>
          <a:xfrm>
            <a:off x="671195" y="3130617"/>
            <a:ext cx="10861040" cy="3461593"/>
          </a:xfrm>
        </p:spPr>
        <p:txBody>
          <a:bodyPr>
            <a:normAutofit/>
          </a:bodyPr>
          <a:lstStyle/>
          <a:p>
            <a:pPr marL="457200" indent="-457200">
              <a:buFont typeface="+mj-ea"/>
              <a:buAutoNum type="circleNumDbPlain"/>
            </a:pPr>
            <a:r>
              <a:rPr lang="en-US" altLang="ja-JP" sz="2000" dirty="0"/>
              <a:t>CloudWatch Events</a:t>
            </a:r>
            <a:r>
              <a:rPr lang="ja-JP" altLang="en-US" sz="2000" dirty="0"/>
              <a:t>によって、</a:t>
            </a:r>
            <a:r>
              <a:rPr lang="en-US" altLang="ja-JP" sz="2000" dirty="0"/>
              <a:t>5</a:t>
            </a:r>
            <a:r>
              <a:rPr lang="ja-JP" altLang="en-US" sz="2000" dirty="0"/>
              <a:t>分毎に</a:t>
            </a:r>
            <a:r>
              <a:rPr lang="en-US" altLang="ja-JP" sz="2000" dirty="0"/>
              <a:t>Lambda(store-request)</a:t>
            </a:r>
            <a:r>
              <a:rPr lang="ja-JP" altLang="en-US" sz="2000" dirty="0"/>
              <a:t>を呼び出す</a:t>
            </a:r>
          </a:p>
          <a:p>
            <a:pPr marL="457200" lvl="1" indent="0">
              <a:buNone/>
            </a:pPr>
            <a:endParaRPr lang="en-US" altLang="ja-JP" sz="2000" dirty="0"/>
          </a:p>
          <a:p>
            <a:pPr marL="457200" indent="-457200">
              <a:buFont typeface="+mj-ea"/>
              <a:buAutoNum type="circleNumDbPlain"/>
            </a:pPr>
            <a:r>
              <a:rPr lang="en-US" altLang="ja-JP" sz="2000" dirty="0"/>
              <a:t>Lambda(</a:t>
            </a:r>
            <a:r>
              <a:rPr lang="en-US" altLang="ja-JP" sz="2000" dirty="0" err="1"/>
              <a:t>store_request</a:t>
            </a:r>
            <a:r>
              <a:rPr lang="en-US" altLang="ja-JP" sz="2000" dirty="0"/>
              <a:t>)</a:t>
            </a:r>
            <a:r>
              <a:rPr lang="ja-JP" altLang="en-US" sz="2000" dirty="0"/>
              <a:t>が</a:t>
            </a:r>
            <a:r>
              <a:rPr lang="en-US" altLang="ja-JP" sz="2000" dirty="0"/>
              <a:t>SQS</a:t>
            </a:r>
            <a:r>
              <a:rPr lang="ja-JP" altLang="en-US" sz="2000" dirty="0"/>
              <a:t>からリクエストを取り込む</a:t>
            </a:r>
            <a:endParaRPr lang="en-US" altLang="ja-JP" sz="2000" dirty="0"/>
          </a:p>
          <a:p>
            <a:pPr marL="457200" lvl="1" indent="0">
              <a:buNone/>
            </a:pPr>
            <a:r>
              <a:rPr lang="ja-JP" altLang="en-US" sz="2000" dirty="0"/>
              <a:t>前フェーズで</a:t>
            </a:r>
            <a:r>
              <a:rPr lang="en-US" altLang="ja-JP" sz="2000" dirty="0"/>
              <a:t>SQS</a:t>
            </a:r>
            <a:r>
              <a:rPr lang="ja-JP" altLang="en-US" sz="2000" dirty="0"/>
              <a:t>に蓄えられたリクエストを全て取り出し、このとき重複を取り除く</a:t>
            </a:r>
          </a:p>
          <a:p>
            <a:pPr marL="457200" lvl="1" indent="0">
              <a:buNone/>
            </a:pPr>
            <a:endParaRPr lang="en-US" altLang="ja-JP" sz="2000" dirty="0"/>
          </a:p>
          <a:p>
            <a:pPr marL="457200" indent="-457200">
              <a:buFont typeface="+mj-ea"/>
              <a:buAutoNum type="circleNumDbPlain"/>
            </a:pPr>
            <a:r>
              <a:rPr lang="ja-JP" altLang="en-US" sz="2000" dirty="0"/>
              <a:t>取り出したリクエストを一つのオブジェクトにまとめる</a:t>
            </a:r>
          </a:p>
          <a:p>
            <a:pPr marL="457200" lvl="1" indent="0">
              <a:buNone/>
            </a:pPr>
            <a:r>
              <a:rPr lang="ja-JP" altLang="en-US" sz="2000" dirty="0"/>
              <a:t>オブジェクトは、</a:t>
            </a:r>
            <a:r>
              <a:rPr lang="en-US" altLang="ja-JP" sz="2000" dirty="0"/>
              <a:t>S3</a:t>
            </a:r>
            <a:r>
              <a:rPr lang="ja-JP" altLang="en-US" sz="2000" dirty="0"/>
              <a:t>の所定の作業用フォルダに格納される</a:t>
            </a:r>
          </a:p>
        </p:txBody>
      </p:sp>
      <p:sp>
        <p:nvSpPr>
          <p:cNvPr id="15" name="テキスト ボックス 14">
            <a:extLst>
              <a:ext uri="{FF2B5EF4-FFF2-40B4-BE49-F238E27FC236}">
                <a16:creationId xmlns:a16="http://schemas.microsoft.com/office/drawing/2014/main" id="{28E14470-93F0-412B-9561-FEE5A9E917BA}"/>
              </a:ext>
            </a:extLst>
          </p:cNvPr>
          <p:cNvSpPr txBox="1"/>
          <p:nvPr/>
        </p:nvSpPr>
        <p:spPr>
          <a:xfrm>
            <a:off x="449278" y="537205"/>
            <a:ext cx="1107996" cy="369332"/>
          </a:xfrm>
          <a:prstGeom prst="rect">
            <a:avLst/>
          </a:prstGeom>
          <a:noFill/>
          <a:ln w="3175">
            <a:solidFill>
              <a:schemeClr val="tx1"/>
            </a:solidFill>
          </a:ln>
        </p:spPr>
        <p:txBody>
          <a:bodyPr wrap="none" rtlCol="0">
            <a:spAutoFit/>
          </a:bodyPr>
          <a:lstStyle/>
          <a:p>
            <a:r>
              <a:rPr kumimoji="1" lang="ja-JP" altLang="en-US" dirty="0"/>
              <a:t>一時保管</a:t>
            </a:r>
          </a:p>
        </p:txBody>
      </p:sp>
      <p:sp>
        <p:nvSpPr>
          <p:cNvPr id="16" name="テキスト ボックス 15">
            <a:extLst>
              <a:ext uri="{FF2B5EF4-FFF2-40B4-BE49-F238E27FC236}">
                <a16:creationId xmlns:a16="http://schemas.microsoft.com/office/drawing/2014/main" id="{2E9E1A15-8196-4209-81C8-E9B2D285388D}"/>
              </a:ext>
            </a:extLst>
          </p:cNvPr>
          <p:cNvSpPr txBox="1"/>
          <p:nvPr/>
        </p:nvSpPr>
        <p:spPr>
          <a:xfrm>
            <a:off x="7819314" y="227347"/>
            <a:ext cx="4280712" cy="523220"/>
          </a:xfrm>
          <a:prstGeom prst="rect">
            <a:avLst/>
          </a:prstGeom>
          <a:noFill/>
        </p:spPr>
        <p:txBody>
          <a:bodyPr wrap="square" rtlCol="0">
            <a:spAutoFit/>
          </a:bodyPr>
          <a:lstStyle/>
          <a:p>
            <a:r>
              <a:rPr kumimoji="1" lang="ja-JP" altLang="en-US" sz="2800" dirty="0"/>
              <a:t>一時保管フェーズの流れ</a:t>
            </a:r>
          </a:p>
        </p:txBody>
      </p:sp>
    </p:spTree>
    <p:extLst>
      <p:ext uri="{BB962C8B-B14F-4D97-AF65-F5344CB8AC3E}">
        <p14:creationId xmlns:p14="http://schemas.microsoft.com/office/powerpoint/2010/main" val="3261649681"/>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913</TotalTime>
  <Words>793</Words>
  <Application>Microsoft Office PowerPoint</Application>
  <PresentationFormat>ワイド画面</PresentationFormat>
  <Paragraphs>187</Paragraphs>
  <Slides>16</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16</vt:i4>
      </vt:variant>
    </vt:vector>
  </HeadingPairs>
  <TitlesOfParts>
    <vt:vector size="21" baseType="lpstr">
      <vt:lpstr>游ゴシック</vt:lpstr>
      <vt:lpstr>游ゴシック Light</vt:lpstr>
      <vt:lpstr>Arial</vt:lpstr>
      <vt:lpstr>Wingdings</vt:lpstr>
      <vt:lpstr>Office テーマ</vt:lpstr>
      <vt:lpstr>課題3</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児玉 新次</dc:creator>
  <cp:lastModifiedBy>新次 児玉</cp:lastModifiedBy>
  <cp:revision>104</cp:revision>
  <dcterms:created xsi:type="dcterms:W3CDTF">2019-08-26T08:21:26Z</dcterms:created>
  <dcterms:modified xsi:type="dcterms:W3CDTF">2019-09-12T00:48:02Z</dcterms:modified>
</cp:coreProperties>
</file>