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22" r:id="rId3"/>
    <p:sldId id="323" r:id="rId4"/>
    <p:sldId id="321" r:id="rId5"/>
    <p:sldId id="324" r:id="rId6"/>
    <p:sldId id="328" r:id="rId7"/>
    <p:sldId id="332" r:id="rId8"/>
    <p:sldId id="325" r:id="rId9"/>
    <p:sldId id="329" r:id="rId10"/>
    <p:sldId id="333" r:id="rId11"/>
    <p:sldId id="326" r:id="rId12"/>
    <p:sldId id="330" r:id="rId13"/>
    <p:sldId id="334" r:id="rId14"/>
    <p:sldId id="327" r:id="rId15"/>
    <p:sldId id="331" r:id="rId16"/>
    <p:sldId id="335"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110" d="100"/>
          <a:sy n="110" d="100"/>
        </p:scale>
        <p:origin x="48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9166BB-A413-4533-8966-D3958492EBE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17FC9D-8719-418B-87AA-4D428EC65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5931000-AD6B-4839-B21D-FAE712AADE64}"/>
              </a:ext>
            </a:extLst>
          </p:cNvPr>
          <p:cNvSpPr>
            <a:spLocks noGrp="1"/>
          </p:cNvSpPr>
          <p:nvPr>
            <p:ph type="dt" sz="half" idx="10"/>
          </p:nvPr>
        </p:nvSpPr>
        <p:spPr/>
        <p:txBody>
          <a:bodyPr/>
          <a:lstStyle/>
          <a:p>
            <a:fld id="{40398E49-7B02-45E2-82B4-982F99B89FFD}" type="datetimeFigureOut">
              <a:rPr kumimoji="1" lang="ja-JP" altLang="en-US" smtClean="0"/>
              <a:t>2019/8/31</a:t>
            </a:fld>
            <a:endParaRPr kumimoji="1" lang="ja-JP" altLang="en-US"/>
          </a:p>
        </p:txBody>
      </p:sp>
      <p:sp>
        <p:nvSpPr>
          <p:cNvPr id="5" name="フッター プレースホルダー 4">
            <a:extLst>
              <a:ext uri="{FF2B5EF4-FFF2-40B4-BE49-F238E27FC236}">
                <a16:creationId xmlns:a16="http://schemas.microsoft.com/office/drawing/2014/main" id="{C697EFCC-E711-4889-8F1F-00B8A0AD79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66E8EA-8FD0-49DE-87F4-01DAACB56C70}"/>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428805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61A19-EC40-46F8-A6C3-B98BCB4DFEB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910FB2-A856-47E4-BB90-434B4E857D6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3CCBB5-7AB7-4F6D-99F7-A55957858DD8}"/>
              </a:ext>
            </a:extLst>
          </p:cNvPr>
          <p:cNvSpPr>
            <a:spLocks noGrp="1"/>
          </p:cNvSpPr>
          <p:nvPr>
            <p:ph type="dt" sz="half" idx="10"/>
          </p:nvPr>
        </p:nvSpPr>
        <p:spPr/>
        <p:txBody>
          <a:bodyPr/>
          <a:lstStyle/>
          <a:p>
            <a:fld id="{40398E49-7B02-45E2-82B4-982F99B89FFD}" type="datetimeFigureOut">
              <a:rPr kumimoji="1" lang="ja-JP" altLang="en-US" smtClean="0"/>
              <a:t>2019/8/31</a:t>
            </a:fld>
            <a:endParaRPr kumimoji="1" lang="ja-JP" altLang="en-US"/>
          </a:p>
        </p:txBody>
      </p:sp>
      <p:sp>
        <p:nvSpPr>
          <p:cNvPr id="5" name="フッター プレースホルダー 4">
            <a:extLst>
              <a:ext uri="{FF2B5EF4-FFF2-40B4-BE49-F238E27FC236}">
                <a16:creationId xmlns:a16="http://schemas.microsoft.com/office/drawing/2014/main" id="{F5D865F3-6974-4451-A773-0C5FFAE110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FF3AAE-C6A1-49D0-B21D-3A48B2071EDF}"/>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54148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E856735-C838-4AFB-82FE-C412079E3E8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76B909B-E04D-41EB-A179-EA3DE1632A4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1396B9-6035-4B72-92D6-AC2B11C70439}"/>
              </a:ext>
            </a:extLst>
          </p:cNvPr>
          <p:cNvSpPr>
            <a:spLocks noGrp="1"/>
          </p:cNvSpPr>
          <p:nvPr>
            <p:ph type="dt" sz="half" idx="10"/>
          </p:nvPr>
        </p:nvSpPr>
        <p:spPr/>
        <p:txBody>
          <a:bodyPr/>
          <a:lstStyle/>
          <a:p>
            <a:fld id="{40398E49-7B02-45E2-82B4-982F99B89FFD}" type="datetimeFigureOut">
              <a:rPr kumimoji="1" lang="ja-JP" altLang="en-US" smtClean="0"/>
              <a:t>2019/8/31</a:t>
            </a:fld>
            <a:endParaRPr kumimoji="1" lang="ja-JP" altLang="en-US"/>
          </a:p>
        </p:txBody>
      </p:sp>
      <p:sp>
        <p:nvSpPr>
          <p:cNvPr id="5" name="フッター プレースホルダー 4">
            <a:extLst>
              <a:ext uri="{FF2B5EF4-FFF2-40B4-BE49-F238E27FC236}">
                <a16:creationId xmlns:a16="http://schemas.microsoft.com/office/drawing/2014/main" id="{993479F3-A301-4201-A7A1-4EDD097F96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46E7F8-E7B1-4834-877E-7C1CA09A017B}"/>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5624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01593-810A-4B17-A4A0-F01B33EA9F4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3FA2F4-D051-4310-8C01-C2544AEDE22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91AE59-A8BA-4FCA-97D6-96C7865226BB}"/>
              </a:ext>
            </a:extLst>
          </p:cNvPr>
          <p:cNvSpPr>
            <a:spLocks noGrp="1"/>
          </p:cNvSpPr>
          <p:nvPr>
            <p:ph type="dt" sz="half" idx="10"/>
          </p:nvPr>
        </p:nvSpPr>
        <p:spPr/>
        <p:txBody>
          <a:bodyPr/>
          <a:lstStyle/>
          <a:p>
            <a:fld id="{40398E49-7B02-45E2-82B4-982F99B89FFD}" type="datetimeFigureOut">
              <a:rPr kumimoji="1" lang="ja-JP" altLang="en-US" smtClean="0"/>
              <a:t>2019/8/31</a:t>
            </a:fld>
            <a:endParaRPr kumimoji="1" lang="ja-JP" altLang="en-US"/>
          </a:p>
        </p:txBody>
      </p:sp>
      <p:sp>
        <p:nvSpPr>
          <p:cNvPr id="5" name="フッター プレースホルダー 4">
            <a:extLst>
              <a:ext uri="{FF2B5EF4-FFF2-40B4-BE49-F238E27FC236}">
                <a16:creationId xmlns:a16="http://schemas.microsoft.com/office/drawing/2014/main" id="{935D338D-0D0A-4B08-B4FE-7349660F54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73E6FE-97F5-433C-87C9-C6FF0BEE5490}"/>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69236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6A698C-8226-4561-AC55-4200C8FF871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62053A-3BF1-43D1-A863-BDF6486710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BE0ECB2-290E-40A8-847A-D5FF9227BDC0}"/>
              </a:ext>
            </a:extLst>
          </p:cNvPr>
          <p:cNvSpPr>
            <a:spLocks noGrp="1"/>
          </p:cNvSpPr>
          <p:nvPr>
            <p:ph type="dt" sz="half" idx="10"/>
          </p:nvPr>
        </p:nvSpPr>
        <p:spPr/>
        <p:txBody>
          <a:bodyPr/>
          <a:lstStyle/>
          <a:p>
            <a:fld id="{40398E49-7B02-45E2-82B4-982F99B89FFD}" type="datetimeFigureOut">
              <a:rPr kumimoji="1" lang="ja-JP" altLang="en-US" smtClean="0"/>
              <a:t>2019/8/31</a:t>
            </a:fld>
            <a:endParaRPr kumimoji="1" lang="ja-JP" altLang="en-US"/>
          </a:p>
        </p:txBody>
      </p:sp>
      <p:sp>
        <p:nvSpPr>
          <p:cNvPr id="5" name="フッター プレースホルダー 4">
            <a:extLst>
              <a:ext uri="{FF2B5EF4-FFF2-40B4-BE49-F238E27FC236}">
                <a16:creationId xmlns:a16="http://schemas.microsoft.com/office/drawing/2014/main" id="{63339DB2-02CD-414A-9716-95CCD63F8C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566851-F4FF-4300-B506-63C3E61DF4B0}"/>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70592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61C25A-914A-403A-9689-62414E23B28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20EF7B-B025-418C-8003-77CAF73A62F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740FC23-BA8C-4FE1-B938-14619A0E2B4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A73A5A-8313-4AF5-9B55-7CE99FFBFB56}"/>
              </a:ext>
            </a:extLst>
          </p:cNvPr>
          <p:cNvSpPr>
            <a:spLocks noGrp="1"/>
          </p:cNvSpPr>
          <p:nvPr>
            <p:ph type="dt" sz="half" idx="10"/>
          </p:nvPr>
        </p:nvSpPr>
        <p:spPr/>
        <p:txBody>
          <a:bodyPr/>
          <a:lstStyle/>
          <a:p>
            <a:fld id="{40398E49-7B02-45E2-82B4-982F99B89FFD}" type="datetimeFigureOut">
              <a:rPr kumimoji="1" lang="ja-JP" altLang="en-US" smtClean="0"/>
              <a:t>2019/8/31</a:t>
            </a:fld>
            <a:endParaRPr kumimoji="1" lang="ja-JP" altLang="en-US"/>
          </a:p>
        </p:txBody>
      </p:sp>
      <p:sp>
        <p:nvSpPr>
          <p:cNvPr id="6" name="フッター プレースホルダー 5">
            <a:extLst>
              <a:ext uri="{FF2B5EF4-FFF2-40B4-BE49-F238E27FC236}">
                <a16:creationId xmlns:a16="http://schemas.microsoft.com/office/drawing/2014/main" id="{2E7154B8-9522-4F21-8769-2DCBEDF4EC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7CAEB2-02B2-4C80-BC37-1941D8DB2182}"/>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422245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85AC2-018E-45D4-9591-07C4BC47976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71D16D-0616-4317-BA07-1696D0416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A88A453-BDA2-4DCD-9ACF-FA122F8D5CC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D4B6C25-C9EE-46B4-A321-33D256259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EFAB1F6-3AF1-48FF-B94D-F619A391422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F66EC5-A03D-4F40-AA6D-7118D2B31484}"/>
              </a:ext>
            </a:extLst>
          </p:cNvPr>
          <p:cNvSpPr>
            <a:spLocks noGrp="1"/>
          </p:cNvSpPr>
          <p:nvPr>
            <p:ph type="dt" sz="half" idx="10"/>
          </p:nvPr>
        </p:nvSpPr>
        <p:spPr/>
        <p:txBody>
          <a:bodyPr/>
          <a:lstStyle/>
          <a:p>
            <a:fld id="{40398E49-7B02-45E2-82B4-982F99B89FFD}" type="datetimeFigureOut">
              <a:rPr kumimoji="1" lang="ja-JP" altLang="en-US" smtClean="0"/>
              <a:t>2019/8/31</a:t>
            </a:fld>
            <a:endParaRPr kumimoji="1" lang="ja-JP" altLang="en-US"/>
          </a:p>
        </p:txBody>
      </p:sp>
      <p:sp>
        <p:nvSpPr>
          <p:cNvPr id="8" name="フッター プレースホルダー 7">
            <a:extLst>
              <a:ext uri="{FF2B5EF4-FFF2-40B4-BE49-F238E27FC236}">
                <a16:creationId xmlns:a16="http://schemas.microsoft.com/office/drawing/2014/main" id="{E33CFB00-8821-4A00-BC8E-B661C3F6303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21DD711-E47F-425A-9409-029371F58C08}"/>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1569205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024B6-C0D7-42E3-90B8-55128BC9FE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34D2F4D-B94B-410B-909C-4E9C434B1733}"/>
              </a:ext>
            </a:extLst>
          </p:cNvPr>
          <p:cNvSpPr>
            <a:spLocks noGrp="1"/>
          </p:cNvSpPr>
          <p:nvPr>
            <p:ph type="dt" sz="half" idx="10"/>
          </p:nvPr>
        </p:nvSpPr>
        <p:spPr/>
        <p:txBody>
          <a:bodyPr/>
          <a:lstStyle/>
          <a:p>
            <a:fld id="{40398E49-7B02-45E2-82B4-982F99B89FFD}" type="datetimeFigureOut">
              <a:rPr kumimoji="1" lang="ja-JP" altLang="en-US" smtClean="0"/>
              <a:t>2019/8/31</a:t>
            </a:fld>
            <a:endParaRPr kumimoji="1" lang="ja-JP" altLang="en-US"/>
          </a:p>
        </p:txBody>
      </p:sp>
      <p:sp>
        <p:nvSpPr>
          <p:cNvPr id="4" name="フッター プレースホルダー 3">
            <a:extLst>
              <a:ext uri="{FF2B5EF4-FFF2-40B4-BE49-F238E27FC236}">
                <a16:creationId xmlns:a16="http://schemas.microsoft.com/office/drawing/2014/main" id="{719F445C-AE98-45AF-B030-7CD97254D27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4B9D850-F93C-4EC4-B89F-67029BA117F6}"/>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257201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6D1325D-32FC-4AB4-A04B-C63006F1EB4A}"/>
              </a:ext>
            </a:extLst>
          </p:cNvPr>
          <p:cNvSpPr>
            <a:spLocks noGrp="1"/>
          </p:cNvSpPr>
          <p:nvPr>
            <p:ph type="dt" sz="half" idx="10"/>
          </p:nvPr>
        </p:nvSpPr>
        <p:spPr/>
        <p:txBody>
          <a:bodyPr/>
          <a:lstStyle/>
          <a:p>
            <a:fld id="{40398E49-7B02-45E2-82B4-982F99B89FFD}" type="datetimeFigureOut">
              <a:rPr kumimoji="1" lang="ja-JP" altLang="en-US" smtClean="0"/>
              <a:t>2019/8/31</a:t>
            </a:fld>
            <a:endParaRPr kumimoji="1" lang="ja-JP" altLang="en-US"/>
          </a:p>
        </p:txBody>
      </p:sp>
      <p:sp>
        <p:nvSpPr>
          <p:cNvPr id="3" name="フッター プレースホルダー 2">
            <a:extLst>
              <a:ext uri="{FF2B5EF4-FFF2-40B4-BE49-F238E27FC236}">
                <a16:creationId xmlns:a16="http://schemas.microsoft.com/office/drawing/2014/main" id="{3DDFDD27-4892-4CB5-9BA0-24CDDBC4FB6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BEC62F8-8F23-4781-A290-85B45E47D36A}"/>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206705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BE2F95-9469-489A-9090-AAB20CF7B6C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B3FD80-DAC8-4CD4-859E-0ABB5D6DA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69A3937-FEFA-4D3C-A0C1-715B741B6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2C6FA97-EE6C-4AC1-A35D-073078D07FFD}"/>
              </a:ext>
            </a:extLst>
          </p:cNvPr>
          <p:cNvSpPr>
            <a:spLocks noGrp="1"/>
          </p:cNvSpPr>
          <p:nvPr>
            <p:ph type="dt" sz="half" idx="10"/>
          </p:nvPr>
        </p:nvSpPr>
        <p:spPr/>
        <p:txBody>
          <a:bodyPr/>
          <a:lstStyle/>
          <a:p>
            <a:fld id="{40398E49-7B02-45E2-82B4-982F99B89FFD}" type="datetimeFigureOut">
              <a:rPr kumimoji="1" lang="ja-JP" altLang="en-US" smtClean="0"/>
              <a:t>2019/8/31</a:t>
            </a:fld>
            <a:endParaRPr kumimoji="1" lang="ja-JP" altLang="en-US"/>
          </a:p>
        </p:txBody>
      </p:sp>
      <p:sp>
        <p:nvSpPr>
          <p:cNvPr id="6" name="フッター プレースホルダー 5">
            <a:extLst>
              <a:ext uri="{FF2B5EF4-FFF2-40B4-BE49-F238E27FC236}">
                <a16:creationId xmlns:a16="http://schemas.microsoft.com/office/drawing/2014/main" id="{AD53196F-5612-4DC6-BB5E-F3BE15DA7A6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56FE8A-0886-4BE0-ADE5-D1689234F8E7}"/>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232148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1D081-53FD-40C4-8D11-E38F0FB5AA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AA8ADCB-E1E1-4616-AA61-8151646E8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7805584-2BB3-4824-A395-C89EF559A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C31EE0F-E732-4AB7-B514-E5D4E6338695}"/>
              </a:ext>
            </a:extLst>
          </p:cNvPr>
          <p:cNvSpPr>
            <a:spLocks noGrp="1"/>
          </p:cNvSpPr>
          <p:nvPr>
            <p:ph type="dt" sz="half" idx="10"/>
          </p:nvPr>
        </p:nvSpPr>
        <p:spPr/>
        <p:txBody>
          <a:bodyPr/>
          <a:lstStyle/>
          <a:p>
            <a:fld id="{40398E49-7B02-45E2-82B4-982F99B89FFD}" type="datetimeFigureOut">
              <a:rPr kumimoji="1" lang="ja-JP" altLang="en-US" smtClean="0"/>
              <a:t>2019/8/31</a:t>
            </a:fld>
            <a:endParaRPr kumimoji="1" lang="ja-JP" altLang="en-US"/>
          </a:p>
        </p:txBody>
      </p:sp>
      <p:sp>
        <p:nvSpPr>
          <p:cNvPr id="6" name="フッター プレースホルダー 5">
            <a:extLst>
              <a:ext uri="{FF2B5EF4-FFF2-40B4-BE49-F238E27FC236}">
                <a16:creationId xmlns:a16="http://schemas.microsoft.com/office/drawing/2014/main" id="{7F3BDEF3-A997-4DB4-ACA2-89589988578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9A52AD-B058-441B-9CC4-09B6CD75496A}"/>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390465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BC4DE89-AE10-4678-ACD2-DCC76BF52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20B91A-E309-4478-B077-F97086BBA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5F884F-0AA4-4B1B-AD7C-22CD084E4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98E49-7B02-45E2-82B4-982F99B89FFD}" type="datetimeFigureOut">
              <a:rPr kumimoji="1" lang="ja-JP" altLang="en-US" smtClean="0"/>
              <a:t>2019/8/31</a:t>
            </a:fld>
            <a:endParaRPr kumimoji="1" lang="ja-JP" altLang="en-US"/>
          </a:p>
        </p:txBody>
      </p:sp>
      <p:sp>
        <p:nvSpPr>
          <p:cNvPr id="5" name="フッター プレースホルダー 4">
            <a:extLst>
              <a:ext uri="{FF2B5EF4-FFF2-40B4-BE49-F238E27FC236}">
                <a16:creationId xmlns:a16="http://schemas.microsoft.com/office/drawing/2014/main" id="{EE4E0CFE-FFC5-4531-A50C-B7D399A41F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DE3298D-E00D-4B5B-BEAC-448E098918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2306662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9.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4.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6.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253AC-F0A0-4A4D-AF17-B42F29481960}"/>
              </a:ext>
            </a:extLst>
          </p:cNvPr>
          <p:cNvSpPr>
            <a:spLocks noGrp="1"/>
          </p:cNvSpPr>
          <p:nvPr>
            <p:ph type="title"/>
          </p:nvPr>
        </p:nvSpPr>
        <p:spPr>
          <a:xfrm>
            <a:off x="838199" y="835387"/>
            <a:ext cx="10515600" cy="559435"/>
          </a:xfrm>
        </p:spPr>
        <p:txBody>
          <a:bodyPr>
            <a:normAutofit fontScale="90000"/>
          </a:bodyPr>
          <a:lstStyle/>
          <a:p>
            <a:pPr algn="ctr"/>
            <a:r>
              <a:rPr kumimoji="1" lang="ja-JP" altLang="en-US" dirty="0"/>
              <a:t>課題</a:t>
            </a:r>
            <a:r>
              <a:rPr kumimoji="1" lang="en-US" altLang="ja-JP" dirty="0"/>
              <a:t>3</a:t>
            </a:r>
            <a:endParaRPr kumimoji="1" lang="ja-JP" altLang="en-US" dirty="0"/>
          </a:p>
        </p:txBody>
      </p:sp>
      <p:sp>
        <p:nvSpPr>
          <p:cNvPr id="3" name="タイトル 1">
            <a:extLst>
              <a:ext uri="{FF2B5EF4-FFF2-40B4-BE49-F238E27FC236}">
                <a16:creationId xmlns:a16="http://schemas.microsoft.com/office/drawing/2014/main" id="{6E71A312-A432-4BE4-B5D5-4800EEDB7298}"/>
              </a:ext>
            </a:extLst>
          </p:cNvPr>
          <p:cNvSpPr txBox="1">
            <a:spLocks/>
          </p:cNvSpPr>
          <p:nvPr/>
        </p:nvSpPr>
        <p:spPr>
          <a:xfrm>
            <a:off x="3769721" y="3269434"/>
            <a:ext cx="4652555" cy="55943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設計説明書</a:t>
            </a:r>
          </a:p>
        </p:txBody>
      </p:sp>
      <p:sp>
        <p:nvSpPr>
          <p:cNvPr id="4" name="タイトル 1">
            <a:extLst>
              <a:ext uri="{FF2B5EF4-FFF2-40B4-BE49-F238E27FC236}">
                <a16:creationId xmlns:a16="http://schemas.microsoft.com/office/drawing/2014/main" id="{2987D920-7403-4B1A-9148-D14864109C4C}"/>
              </a:ext>
            </a:extLst>
          </p:cNvPr>
          <p:cNvSpPr txBox="1">
            <a:spLocks/>
          </p:cNvSpPr>
          <p:nvPr/>
        </p:nvSpPr>
        <p:spPr>
          <a:xfrm>
            <a:off x="9034052" y="5860235"/>
            <a:ext cx="2748645" cy="55943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r"/>
            <a:r>
              <a:rPr lang="ja-JP" altLang="en-US" sz="2800" dirty="0"/>
              <a:t>児玉　新次</a:t>
            </a:r>
          </a:p>
        </p:txBody>
      </p:sp>
    </p:spTree>
    <p:extLst>
      <p:ext uri="{BB962C8B-B14F-4D97-AF65-F5344CB8AC3E}">
        <p14:creationId xmlns:p14="http://schemas.microsoft.com/office/powerpoint/2010/main" val="2790546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F358A0-50BB-4F94-A53D-F702C3A33A1C}"/>
              </a:ext>
            </a:extLst>
          </p:cNvPr>
          <p:cNvSpPr txBox="1"/>
          <p:nvPr/>
        </p:nvSpPr>
        <p:spPr>
          <a:xfrm>
            <a:off x="8003177" y="192513"/>
            <a:ext cx="4096849" cy="523220"/>
          </a:xfrm>
          <a:prstGeom prst="rect">
            <a:avLst/>
          </a:prstGeom>
          <a:noFill/>
        </p:spPr>
        <p:txBody>
          <a:bodyPr wrap="square" rtlCol="0">
            <a:spAutoFit/>
          </a:bodyPr>
          <a:lstStyle/>
          <a:p>
            <a:r>
              <a:rPr lang="ja-JP" altLang="en-US" sz="2800" dirty="0"/>
              <a:t>一時保管</a:t>
            </a:r>
            <a:r>
              <a:rPr kumimoji="1" lang="ja-JP" altLang="en-US" sz="2800" dirty="0"/>
              <a:t>フェーズ補足</a:t>
            </a:r>
          </a:p>
        </p:txBody>
      </p:sp>
      <p:sp>
        <p:nvSpPr>
          <p:cNvPr id="3" name="テキスト ボックス 2">
            <a:extLst>
              <a:ext uri="{FF2B5EF4-FFF2-40B4-BE49-F238E27FC236}">
                <a16:creationId xmlns:a16="http://schemas.microsoft.com/office/drawing/2014/main" id="{F4D7F7C1-DC34-4634-B0C8-63663F63FE72}"/>
              </a:ext>
            </a:extLst>
          </p:cNvPr>
          <p:cNvSpPr txBox="1"/>
          <p:nvPr/>
        </p:nvSpPr>
        <p:spPr>
          <a:xfrm>
            <a:off x="505097" y="871946"/>
            <a:ext cx="11025051" cy="4093428"/>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000" dirty="0"/>
              <a:t>5</a:t>
            </a:r>
            <a:r>
              <a:rPr kumimoji="1" lang="ja-JP" altLang="en-US" sz="2000" dirty="0"/>
              <a:t>分の根拠は</a:t>
            </a:r>
            <a:r>
              <a:rPr kumimoji="1" lang="en-US" altLang="ja-JP" sz="2000" dirty="0"/>
              <a:t>?</a:t>
            </a:r>
            <a:endParaRPr kumimoji="1" lang="ja-JP" altLang="en-US" sz="2000" dirty="0"/>
          </a:p>
          <a:p>
            <a:pPr marL="984250" lvl="1" indent="-527050"/>
            <a:r>
              <a:rPr lang="ja-JP" altLang="en-US" sz="2000" dirty="0"/>
              <a:t>→　特になし。ただし、</a:t>
            </a:r>
            <a:r>
              <a:rPr lang="en-US" altLang="ja-JP" sz="2000" dirty="0" err="1"/>
              <a:t>CloudWatchEvents</a:t>
            </a:r>
            <a:r>
              <a:rPr lang="ja-JP" altLang="en-US" sz="2000" dirty="0"/>
              <a:t>により制御しているだけなので、実際のデータ量でテストを行うことで変更が可能。</a:t>
            </a:r>
          </a:p>
          <a:p>
            <a:pPr marL="984250" lvl="1" indent="-527050"/>
            <a:r>
              <a:rPr lang="ja-JP" altLang="en-US" sz="2000" dirty="0"/>
              <a:t>	なお、想定値では、</a:t>
            </a:r>
            <a:r>
              <a:rPr lang="en-US" altLang="ja-JP" sz="2000" dirty="0"/>
              <a:t>83,000</a:t>
            </a:r>
            <a:r>
              <a:rPr lang="ja-JP" altLang="en-US" sz="2000" dirty="0"/>
              <a:t>件ほどのデータを処理する。</a:t>
            </a:r>
          </a:p>
          <a:p>
            <a:pPr marL="342900" indent="-342900">
              <a:buFont typeface="Arial" panose="020B0604020202020204" pitchFamily="34" charset="0"/>
              <a:buChar char="•"/>
            </a:pPr>
            <a:endParaRPr lang="ja-JP" altLang="en-US" sz="2000" dirty="0"/>
          </a:p>
          <a:p>
            <a:pPr marL="342900" indent="-342900">
              <a:buFont typeface="Arial" panose="020B0604020202020204" pitchFamily="34" charset="0"/>
              <a:buChar char="•"/>
            </a:pPr>
            <a:r>
              <a:rPr lang="ja-JP" altLang="en-US" sz="2000" dirty="0"/>
              <a:t>処理したデータをいったん</a:t>
            </a:r>
            <a:r>
              <a:rPr lang="en-US" altLang="ja-JP" sz="2000" dirty="0"/>
              <a:t>S3</a:t>
            </a:r>
            <a:r>
              <a:rPr lang="ja-JP" altLang="en-US" sz="2000" dirty="0"/>
              <a:t>に置かなくても、そのまま</a:t>
            </a:r>
            <a:r>
              <a:rPr lang="en-US" altLang="ja-JP" sz="2000" dirty="0"/>
              <a:t>SQS</a:t>
            </a:r>
            <a:r>
              <a:rPr lang="ja-JP" altLang="en-US" sz="2000" dirty="0"/>
              <a:t>でも良いのでは</a:t>
            </a:r>
            <a:r>
              <a:rPr lang="en-US" altLang="ja-JP" sz="2000" dirty="0"/>
              <a:t>?</a:t>
            </a:r>
          </a:p>
          <a:p>
            <a:pPr marL="984250" lvl="1" indent="-527050"/>
            <a:r>
              <a:rPr lang="ja-JP" altLang="en-US" sz="2000" dirty="0"/>
              <a:t>→　なんらかのトラブルがあっても復旧できるよう、永続的な形でデータを保持するため。</a:t>
            </a:r>
          </a:p>
          <a:p>
            <a:pPr marL="984250" lvl="1" indent="-527050"/>
            <a:r>
              <a:rPr lang="ja-JP" altLang="en-US" sz="2000" dirty="0"/>
              <a:t>	また、</a:t>
            </a:r>
            <a:r>
              <a:rPr lang="en-US" altLang="ja-JP" sz="2000" dirty="0"/>
              <a:t>S3</a:t>
            </a:r>
            <a:r>
              <a:rPr lang="ja-JP" altLang="en-US" sz="2000" dirty="0"/>
              <a:t>を</a:t>
            </a:r>
            <a:r>
              <a:rPr lang="en-US" altLang="ja-JP" sz="2000" dirty="0"/>
              <a:t>Redshift Spectrum</a:t>
            </a:r>
            <a:r>
              <a:rPr lang="ja-JP" altLang="en-US" sz="2000" dirty="0"/>
              <a:t>のデータソースに指定することで、まだ集計されていないリアルタイムな位置情報にアクセスすることができるように</a:t>
            </a:r>
            <a:r>
              <a:rPr lang="en-US" altLang="ja-JP" sz="2000" dirty="0"/>
              <a:t>(</a:t>
            </a:r>
            <a:r>
              <a:rPr lang="ja-JP" altLang="en-US" sz="2000" dirty="0"/>
              <a:t>拡張性への布石</a:t>
            </a:r>
            <a:r>
              <a:rPr lang="en-US" altLang="ja-JP" sz="2000" dirty="0"/>
              <a:t>)</a:t>
            </a:r>
            <a:r>
              <a:rPr lang="ja-JP" altLang="en-US" sz="2000" dirty="0"/>
              <a:t>。</a:t>
            </a:r>
          </a:p>
          <a:p>
            <a:pPr lvl="1"/>
            <a:endParaRPr lang="ja-JP" altLang="en-US" sz="2000" dirty="0"/>
          </a:p>
          <a:p>
            <a:pPr marL="342900" indent="-342900">
              <a:buFont typeface="Arial" panose="020B0604020202020204" pitchFamily="34" charset="0"/>
              <a:buChar char="•"/>
            </a:pPr>
            <a:r>
              <a:rPr lang="ja-JP" altLang="en-US" sz="2000" dirty="0"/>
              <a:t>丁度</a:t>
            </a:r>
            <a:r>
              <a:rPr lang="en-US" altLang="ja-JP" sz="2000" dirty="0"/>
              <a:t>Lambda</a:t>
            </a:r>
            <a:r>
              <a:rPr lang="ja-JP" altLang="en-US" sz="2000" dirty="0"/>
              <a:t>が起動したときに、</a:t>
            </a:r>
            <a:r>
              <a:rPr lang="en-US" altLang="ja-JP" sz="2000" dirty="0"/>
              <a:t>SQS</a:t>
            </a:r>
            <a:r>
              <a:rPr lang="ja-JP" altLang="en-US" sz="2000" dirty="0"/>
              <a:t>メッセージに重複したメッセージが来た場合は</a:t>
            </a:r>
            <a:r>
              <a:rPr lang="en-US" altLang="ja-JP" sz="2000" dirty="0"/>
              <a:t>?</a:t>
            </a:r>
          </a:p>
          <a:p>
            <a:pPr marL="984250" lvl="1" indent="-527050"/>
            <a:r>
              <a:rPr lang="ja-JP" altLang="en-US" sz="2000" dirty="0"/>
              <a:t>→　対策していない。おそらくレアケースなので、最終結果を受け取った処理系で対応することを期待している</a:t>
            </a:r>
            <a:r>
              <a:rPr lang="en-US" altLang="ja-JP" sz="2000" dirty="0"/>
              <a:t>(</a:t>
            </a:r>
            <a:r>
              <a:rPr lang="ja-JP" altLang="en-US" sz="2000" dirty="0"/>
              <a:t>二通案内が届くことを容認するなど</a:t>
            </a:r>
            <a:r>
              <a:rPr lang="en-US" altLang="ja-JP" sz="2000" dirty="0"/>
              <a:t>)</a:t>
            </a:r>
            <a:r>
              <a:rPr lang="ja-JP" altLang="en-US" sz="2000" dirty="0"/>
              <a:t>。</a:t>
            </a:r>
          </a:p>
        </p:txBody>
      </p:sp>
    </p:spTree>
    <p:extLst>
      <p:ext uri="{BB962C8B-B14F-4D97-AF65-F5344CB8AC3E}">
        <p14:creationId xmlns:p14="http://schemas.microsoft.com/office/powerpoint/2010/main" val="173925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9">
            <a:extLst>
              <a:ext uri="{FF2B5EF4-FFF2-40B4-BE49-F238E27FC236}">
                <a16:creationId xmlns:a16="http://schemas.microsoft.com/office/drawing/2014/main" id="{D363478F-CC4E-4D6F-9F9D-3E27A1F977EC}"/>
              </a:ext>
            </a:extLst>
          </p:cNvPr>
          <p:cNvGrpSpPr/>
          <p:nvPr/>
        </p:nvGrpSpPr>
        <p:grpSpPr>
          <a:xfrm>
            <a:off x="262038" y="1104419"/>
            <a:ext cx="1072750" cy="859842"/>
            <a:chOff x="537920" y="3353653"/>
            <a:chExt cx="1072750" cy="859842"/>
          </a:xfrm>
        </p:grpSpPr>
        <p:pic>
          <p:nvPicPr>
            <p:cNvPr id="5" name="Graphic 70">
              <a:extLst>
                <a:ext uri="{FF2B5EF4-FFF2-40B4-BE49-F238E27FC236}">
                  <a16:creationId xmlns:a16="http://schemas.microsoft.com/office/drawing/2014/main" id="{799C75A0-DA7C-403C-9EA0-EBE3DC82C5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545" y="3353653"/>
              <a:ext cx="571500" cy="571500"/>
            </a:xfrm>
            <a:prstGeom prst="rect">
              <a:avLst/>
            </a:prstGeom>
          </p:spPr>
        </p:pic>
        <p:sp>
          <p:nvSpPr>
            <p:cNvPr id="6" name="TextBox 71">
              <a:extLst>
                <a:ext uri="{FF2B5EF4-FFF2-40B4-BE49-F238E27FC236}">
                  <a16:creationId xmlns:a16="http://schemas.microsoft.com/office/drawing/2014/main" id="{FBD7C65C-0612-464E-B7F3-EA7EF74D059B}"/>
                </a:ext>
              </a:extLst>
            </p:cNvPr>
            <p:cNvSpPr txBox="1"/>
            <p:nvPr/>
          </p:nvSpPr>
          <p:spPr>
            <a:xfrm>
              <a:off x="537920" y="3951885"/>
              <a:ext cx="1072750" cy="261610"/>
            </a:xfrm>
            <a:prstGeom prst="rect">
              <a:avLst/>
            </a:prstGeom>
            <a:noFill/>
          </p:spPr>
          <p:txBody>
            <a:bodyPr wrap="square" rtlCol="0">
              <a:spAutoFit/>
            </a:bodyPr>
            <a:lstStyle/>
            <a:p>
              <a:pPr algn="ctr"/>
              <a:r>
                <a:rPr lang="en-US" sz="1100" dirty="0">
                  <a:solidFill>
                    <a:srgbClr val="232F3E"/>
                  </a:solidFill>
                </a:rPr>
                <a:t>Mobile client</a:t>
              </a:r>
            </a:p>
          </p:txBody>
        </p:sp>
      </p:grpSp>
      <p:pic>
        <p:nvPicPr>
          <p:cNvPr id="7" name="Graphic 3">
            <a:extLst>
              <a:ext uri="{FF2B5EF4-FFF2-40B4-BE49-F238E27FC236}">
                <a16:creationId xmlns:a16="http://schemas.microsoft.com/office/drawing/2014/main" id="{A103A305-92B3-44CE-9B33-2EC04180A3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3624" y="999917"/>
            <a:ext cx="762000" cy="1092200"/>
          </a:xfrm>
          <a:prstGeom prst="rect">
            <a:avLst/>
          </a:prstGeom>
        </p:spPr>
      </p:pic>
      <p:pic>
        <p:nvPicPr>
          <p:cNvPr id="8" name="Graphic 59">
            <a:extLst>
              <a:ext uri="{FF2B5EF4-FFF2-40B4-BE49-F238E27FC236}">
                <a16:creationId xmlns:a16="http://schemas.microsoft.com/office/drawing/2014/main" id="{B6D1220D-C3EE-49F3-AF41-5FDBA3FA42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999917"/>
            <a:ext cx="762000" cy="952500"/>
          </a:xfrm>
          <a:prstGeom prst="rect">
            <a:avLst/>
          </a:prstGeom>
        </p:spPr>
      </p:pic>
      <p:pic>
        <p:nvPicPr>
          <p:cNvPr id="9" name="Graphic 7">
            <a:extLst>
              <a:ext uri="{FF2B5EF4-FFF2-40B4-BE49-F238E27FC236}">
                <a16:creationId xmlns:a16="http://schemas.microsoft.com/office/drawing/2014/main" id="{55846175-EDDC-4002-BD19-7EDD023184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47250" y="999917"/>
            <a:ext cx="762000" cy="952500"/>
          </a:xfrm>
          <a:prstGeom prst="rect">
            <a:avLst/>
          </a:prstGeom>
        </p:spPr>
      </p:pic>
      <p:pic>
        <p:nvPicPr>
          <p:cNvPr id="11" name="Graphic 59">
            <a:extLst>
              <a:ext uri="{FF2B5EF4-FFF2-40B4-BE49-F238E27FC236}">
                <a16:creationId xmlns:a16="http://schemas.microsoft.com/office/drawing/2014/main" id="{B4DD1B2E-2E1D-4D1E-A72E-CC176DF994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2536634"/>
            <a:ext cx="762000" cy="952500"/>
          </a:xfrm>
          <a:prstGeom prst="rect">
            <a:avLst/>
          </a:prstGeom>
        </p:spPr>
      </p:pic>
      <p:pic>
        <p:nvPicPr>
          <p:cNvPr id="14" name="Graphic 2">
            <a:extLst>
              <a:ext uri="{FF2B5EF4-FFF2-40B4-BE49-F238E27FC236}">
                <a16:creationId xmlns:a16="http://schemas.microsoft.com/office/drawing/2014/main" id="{3CADE54C-9BBD-45D8-A6D0-19CD3E3C124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03624" y="2536634"/>
            <a:ext cx="762000" cy="1092200"/>
          </a:xfrm>
          <a:prstGeom prst="rect">
            <a:avLst/>
          </a:prstGeom>
        </p:spPr>
      </p:pic>
      <p:pic>
        <p:nvPicPr>
          <p:cNvPr id="18" name="Graphic 59">
            <a:extLst>
              <a:ext uri="{FF2B5EF4-FFF2-40B4-BE49-F238E27FC236}">
                <a16:creationId xmlns:a16="http://schemas.microsoft.com/office/drawing/2014/main" id="{5E5B22F8-B044-4392-838C-DB5098A844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4096838"/>
            <a:ext cx="762000" cy="952500"/>
          </a:xfrm>
          <a:prstGeom prst="rect">
            <a:avLst/>
          </a:prstGeom>
        </p:spPr>
      </p:pic>
      <p:pic>
        <p:nvPicPr>
          <p:cNvPr id="19" name="Graphic 2">
            <a:extLst>
              <a:ext uri="{FF2B5EF4-FFF2-40B4-BE49-F238E27FC236}">
                <a16:creationId xmlns:a16="http://schemas.microsoft.com/office/drawing/2014/main" id="{B2D5FC1A-1D96-426F-B4E3-4C42DB443A3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31493" y="4073351"/>
            <a:ext cx="762000" cy="1092200"/>
          </a:xfrm>
          <a:prstGeom prst="rect">
            <a:avLst/>
          </a:prstGeom>
        </p:spPr>
      </p:pic>
      <p:cxnSp>
        <p:nvCxnSpPr>
          <p:cNvPr id="25" name="Straight Arrow Connector 42">
            <a:extLst>
              <a:ext uri="{FF2B5EF4-FFF2-40B4-BE49-F238E27FC236}">
                <a16:creationId xmlns:a16="http://schemas.microsoft.com/office/drawing/2014/main" id="{2243A0E8-854A-4B47-838A-A7EB923BC4F1}"/>
              </a:ext>
            </a:extLst>
          </p:cNvPr>
          <p:cNvCxnSpPr>
            <a:cxnSpLocks/>
          </p:cNvCxnSpPr>
          <p:nvPr/>
        </p:nvCxnSpPr>
        <p:spPr>
          <a:xfrm>
            <a:off x="1084163" y="1393527"/>
            <a:ext cx="1719461"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42">
            <a:extLst>
              <a:ext uri="{FF2B5EF4-FFF2-40B4-BE49-F238E27FC236}">
                <a16:creationId xmlns:a16="http://schemas.microsoft.com/office/drawing/2014/main" id="{931111E7-3A90-4FCC-AF53-7CEBF1F973C4}"/>
              </a:ext>
            </a:extLst>
          </p:cNvPr>
          <p:cNvCxnSpPr>
            <a:cxnSpLocks/>
          </p:cNvCxnSpPr>
          <p:nvPr/>
        </p:nvCxnSpPr>
        <p:spPr>
          <a:xfrm>
            <a:off x="3565624" y="1398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42">
            <a:extLst>
              <a:ext uri="{FF2B5EF4-FFF2-40B4-BE49-F238E27FC236}">
                <a16:creationId xmlns:a16="http://schemas.microsoft.com/office/drawing/2014/main" id="{E651CB5D-94A7-49DF-A8FC-18147D536FF8}"/>
              </a:ext>
            </a:extLst>
          </p:cNvPr>
          <p:cNvCxnSpPr>
            <a:cxnSpLocks/>
          </p:cNvCxnSpPr>
          <p:nvPr/>
        </p:nvCxnSpPr>
        <p:spPr>
          <a:xfrm>
            <a:off x="5587437" y="1382661"/>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42">
            <a:extLst>
              <a:ext uri="{FF2B5EF4-FFF2-40B4-BE49-F238E27FC236}">
                <a16:creationId xmlns:a16="http://schemas.microsoft.com/office/drawing/2014/main" id="{939C3442-E717-4841-BC2D-A1A2E82692E8}"/>
              </a:ext>
            </a:extLst>
          </p:cNvPr>
          <p:cNvCxnSpPr>
            <a:cxnSpLocks/>
          </p:cNvCxnSpPr>
          <p:nvPr/>
        </p:nvCxnSpPr>
        <p:spPr>
          <a:xfrm>
            <a:off x="3565623" y="2909863"/>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42">
            <a:extLst>
              <a:ext uri="{FF2B5EF4-FFF2-40B4-BE49-F238E27FC236}">
                <a16:creationId xmlns:a16="http://schemas.microsoft.com/office/drawing/2014/main" id="{5F86128A-048D-427A-BC7C-2AB24586B4CD}"/>
              </a:ext>
            </a:extLst>
          </p:cNvPr>
          <p:cNvCxnSpPr>
            <a:cxnSpLocks/>
          </p:cNvCxnSpPr>
          <p:nvPr/>
        </p:nvCxnSpPr>
        <p:spPr>
          <a:xfrm flipV="1">
            <a:off x="5587436" y="3012883"/>
            <a:ext cx="3199513" cy="260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4" name="Elbow Connector 122">
            <a:extLst>
              <a:ext uri="{FF2B5EF4-FFF2-40B4-BE49-F238E27FC236}">
                <a16:creationId xmlns:a16="http://schemas.microsoft.com/office/drawing/2014/main" id="{5825D826-5256-45E0-BC1D-BE38ECF92471}"/>
              </a:ext>
            </a:extLst>
          </p:cNvPr>
          <p:cNvCxnSpPr>
            <a:cxnSpLocks/>
          </p:cNvCxnSpPr>
          <p:nvPr/>
        </p:nvCxnSpPr>
        <p:spPr>
          <a:xfrm flipV="1">
            <a:off x="5587436" y="1986416"/>
            <a:ext cx="1640814" cy="798233"/>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42">
            <a:extLst>
              <a:ext uri="{FF2B5EF4-FFF2-40B4-BE49-F238E27FC236}">
                <a16:creationId xmlns:a16="http://schemas.microsoft.com/office/drawing/2014/main" id="{6132CFB3-7135-4A3C-B606-77143EFA5503}"/>
              </a:ext>
            </a:extLst>
          </p:cNvPr>
          <p:cNvCxnSpPr>
            <a:cxnSpLocks/>
          </p:cNvCxnSpPr>
          <p:nvPr/>
        </p:nvCxnSpPr>
        <p:spPr>
          <a:xfrm>
            <a:off x="3583399" y="4446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2">
            <a:extLst>
              <a:ext uri="{FF2B5EF4-FFF2-40B4-BE49-F238E27FC236}">
                <a16:creationId xmlns:a16="http://schemas.microsoft.com/office/drawing/2014/main" id="{7851DAA9-3BB9-41FE-927D-B98B8CF6E9C8}"/>
              </a:ext>
            </a:extLst>
          </p:cNvPr>
          <p:cNvCxnSpPr>
            <a:cxnSpLocks/>
          </p:cNvCxnSpPr>
          <p:nvPr/>
        </p:nvCxnSpPr>
        <p:spPr>
          <a:xfrm>
            <a:off x="5587437" y="44481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2" name="Rectangle 8">
            <a:extLst>
              <a:ext uri="{FF2B5EF4-FFF2-40B4-BE49-F238E27FC236}">
                <a16:creationId xmlns:a16="http://schemas.microsoft.com/office/drawing/2014/main" id="{8E53AAF9-6AA5-40EF-B3B1-4F7447E70AC9}"/>
              </a:ext>
            </a:extLst>
          </p:cNvPr>
          <p:cNvSpPr/>
          <p:nvPr/>
        </p:nvSpPr>
        <p:spPr>
          <a:xfrm>
            <a:off x="2594601" y="678819"/>
            <a:ext cx="525182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3" name="Rectangle 8">
            <a:extLst>
              <a:ext uri="{FF2B5EF4-FFF2-40B4-BE49-F238E27FC236}">
                <a16:creationId xmlns:a16="http://schemas.microsoft.com/office/drawing/2014/main" id="{4BF42E0B-AF37-4252-8364-5E0A876F4218}"/>
              </a:ext>
            </a:extLst>
          </p:cNvPr>
          <p:cNvSpPr/>
          <p:nvPr/>
        </p:nvSpPr>
        <p:spPr>
          <a:xfrm>
            <a:off x="2580526" y="2233277"/>
            <a:ext cx="7268868"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4" name="Rectangle 8">
            <a:extLst>
              <a:ext uri="{FF2B5EF4-FFF2-40B4-BE49-F238E27FC236}">
                <a16:creationId xmlns:a16="http://schemas.microsoft.com/office/drawing/2014/main" id="{4030B42E-FF70-49B4-B901-1EAA4EFF6451}"/>
              </a:ext>
            </a:extLst>
          </p:cNvPr>
          <p:cNvSpPr/>
          <p:nvPr/>
        </p:nvSpPr>
        <p:spPr>
          <a:xfrm>
            <a:off x="2580526" y="3798550"/>
            <a:ext cx="8636114"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3" name="テキスト ボックス 42">
            <a:extLst>
              <a:ext uri="{FF2B5EF4-FFF2-40B4-BE49-F238E27FC236}">
                <a16:creationId xmlns:a16="http://schemas.microsoft.com/office/drawing/2014/main" id="{3C685B31-F421-48E4-B900-80158D7FBD46}"/>
              </a:ext>
            </a:extLst>
          </p:cNvPr>
          <p:cNvSpPr txBox="1"/>
          <p:nvPr/>
        </p:nvSpPr>
        <p:spPr>
          <a:xfrm>
            <a:off x="3699366" y="691301"/>
            <a:ext cx="646331"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受取</a:t>
            </a:r>
            <a:endParaRPr kumimoji="1" lang="ja-JP" altLang="en-US" dirty="0">
              <a:solidFill>
                <a:schemeClr val="bg1">
                  <a:lumMod val="50000"/>
                </a:schemeClr>
              </a:solidFill>
            </a:endParaRPr>
          </a:p>
        </p:txBody>
      </p:sp>
      <p:sp>
        <p:nvSpPr>
          <p:cNvPr id="52" name="テキスト ボックス 51">
            <a:extLst>
              <a:ext uri="{FF2B5EF4-FFF2-40B4-BE49-F238E27FC236}">
                <a16:creationId xmlns:a16="http://schemas.microsoft.com/office/drawing/2014/main" id="{DD8AAC87-AC1A-483B-B31C-3956F6162339}"/>
              </a:ext>
            </a:extLst>
          </p:cNvPr>
          <p:cNvSpPr txBox="1"/>
          <p:nvPr/>
        </p:nvSpPr>
        <p:spPr>
          <a:xfrm>
            <a:off x="3688867" y="2233277"/>
            <a:ext cx="1107996" cy="369332"/>
          </a:xfrm>
          <a:prstGeom prst="rect">
            <a:avLst/>
          </a:prstGeom>
          <a:noFill/>
          <a:ln w="3175">
            <a:solidFill>
              <a:schemeClr val="bg1">
                <a:lumMod val="50000"/>
              </a:schemeClr>
            </a:solidFill>
          </a:ln>
        </p:spPr>
        <p:txBody>
          <a:bodyPr wrap="none" rtlCol="0">
            <a:spAutoFit/>
          </a:bodyPr>
          <a:lstStyle/>
          <a:p>
            <a:r>
              <a:rPr kumimoji="1" lang="ja-JP" altLang="en-US" dirty="0">
                <a:solidFill>
                  <a:schemeClr val="bg1">
                    <a:lumMod val="50000"/>
                  </a:schemeClr>
                </a:solidFill>
              </a:rPr>
              <a:t>一時保管</a:t>
            </a:r>
          </a:p>
        </p:txBody>
      </p:sp>
      <p:sp>
        <p:nvSpPr>
          <p:cNvPr id="53" name="テキスト ボックス 52">
            <a:extLst>
              <a:ext uri="{FF2B5EF4-FFF2-40B4-BE49-F238E27FC236}">
                <a16:creationId xmlns:a16="http://schemas.microsoft.com/office/drawing/2014/main" id="{AC2905B4-AF5A-4409-AEB9-F61B899FB6D8}"/>
              </a:ext>
            </a:extLst>
          </p:cNvPr>
          <p:cNvSpPr txBox="1"/>
          <p:nvPr/>
        </p:nvSpPr>
        <p:spPr>
          <a:xfrm>
            <a:off x="3699366" y="3864743"/>
            <a:ext cx="646331" cy="369332"/>
          </a:xfrm>
          <a:prstGeom prst="rect">
            <a:avLst/>
          </a:prstGeom>
          <a:noFill/>
          <a:ln w="3175">
            <a:solidFill>
              <a:schemeClr val="tx1"/>
            </a:solidFill>
          </a:ln>
        </p:spPr>
        <p:txBody>
          <a:bodyPr wrap="none" rtlCol="0">
            <a:spAutoFit/>
          </a:bodyPr>
          <a:lstStyle/>
          <a:p>
            <a:r>
              <a:rPr lang="ja-JP" altLang="en-US" dirty="0"/>
              <a:t>振分</a:t>
            </a:r>
            <a:endParaRPr kumimoji="1" lang="ja-JP" altLang="en-US" dirty="0"/>
          </a:p>
        </p:txBody>
      </p:sp>
      <p:sp>
        <p:nvSpPr>
          <p:cNvPr id="55" name="テキスト ボックス 54">
            <a:extLst>
              <a:ext uri="{FF2B5EF4-FFF2-40B4-BE49-F238E27FC236}">
                <a16:creationId xmlns:a16="http://schemas.microsoft.com/office/drawing/2014/main" id="{EFDEAFC8-10EC-4F6F-BD1E-CF56E576F128}"/>
              </a:ext>
            </a:extLst>
          </p:cNvPr>
          <p:cNvSpPr txBox="1"/>
          <p:nvPr/>
        </p:nvSpPr>
        <p:spPr>
          <a:xfrm>
            <a:off x="8913998" y="2314804"/>
            <a:ext cx="723275" cy="307777"/>
          </a:xfrm>
          <a:prstGeom prst="rect">
            <a:avLst/>
          </a:prstGeom>
          <a:noFill/>
        </p:spPr>
        <p:txBody>
          <a:bodyPr wrap="none" rtlCol="0">
            <a:spAutoFit/>
          </a:bodyPr>
          <a:lstStyle/>
          <a:p>
            <a:r>
              <a:rPr lang="ja-JP" altLang="en-US" sz="1400" dirty="0"/>
              <a:t>作業用</a:t>
            </a:r>
            <a:endParaRPr kumimoji="1" lang="ja-JP" altLang="en-US" sz="1400" dirty="0"/>
          </a:p>
        </p:txBody>
      </p:sp>
      <p:sp>
        <p:nvSpPr>
          <p:cNvPr id="2" name="正方形/長方形 1">
            <a:extLst>
              <a:ext uri="{FF2B5EF4-FFF2-40B4-BE49-F238E27FC236}">
                <a16:creationId xmlns:a16="http://schemas.microsoft.com/office/drawing/2014/main" id="{2BF33943-BDBD-434D-A179-B90754A28495}"/>
              </a:ext>
            </a:extLst>
          </p:cNvPr>
          <p:cNvSpPr/>
          <p:nvPr/>
        </p:nvSpPr>
        <p:spPr>
          <a:xfrm>
            <a:off x="2066472" y="3400487"/>
            <a:ext cx="9401628" cy="2116775"/>
          </a:xfrm>
          <a:prstGeom prst="rect">
            <a:avLst/>
          </a:prstGeom>
          <a:noFill/>
          <a:ln w="31750" cap="flat">
            <a:solidFill>
              <a:schemeClr val="accent2"/>
            </a:solidFill>
            <a:miter lim="800000"/>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E964FA2F-5D57-4AD4-9771-7567BEBD6190}"/>
              </a:ext>
            </a:extLst>
          </p:cNvPr>
          <p:cNvSpPr/>
          <p:nvPr/>
        </p:nvSpPr>
        <p:spPr>
          <a:xfrm>
            <a:off x="7519279" y="1814585"/>
            <a:ext cx="3948821" cy="1590191"/>
          </a:xfrm>
          <a:prstGeom prst="rect">
            <a:avLst/>
          </a:prstGeom>
          <a:noFill/>
          <a:ln w="31750" cap="flat">
            <a:solidFill>
              <a:schemeClr val="accent2"/>
            </a:solidFill>
            <a:miter lim="800000"/>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7D383745-D4DB-456F-8F98-557B556909C0}"/>
              </a:ext>
            </a:extLst>
          </p:cNvPr>
          <p:cNvCxnSpPr/>
          <p:nvPr/>
        </p:nvCxnSpPr>
        <p:spPr>
          <a:xfrm>
            <a:off x="7504250" y="3409196"/>
            <a:ext cx="39488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Graphic 2">
            <a:extLst>
              <a:ext uri="{FF2B5EF4-FFF2-40B4-BE49-F238E27FC236}">
                <a16:creationId xmlns:a16="http://schemas.microsoft.com/office/drawing/2014/main" id="{57EE68FC-B160-4D96-9BC7-488ABB7FDDF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69061" y="2536633"/>
            <a:ext cx="762000" cy="952500"/>
          </a:xfrm>
          <a:prstGeom prst="rect">
            <a:avLst/>
          </a:prstGeom>
        </p:spPr>
      </p:pic>
      <p:sp>
        <p:nvSpPr>
          <p:cNvPr id="46" name="テキスト ボックス 45">
            <a:extLst>
              <a:ext uri="{FF2B5EF4-FFF2-40B4-BE49-F238E27FC236}">
                <a16:creationId xmlns:a16="http://schemas.microsoft.com/office/drawing/2014/main" id="{FCE62398-2697-4C99-B734-B5EDD61D3255}"/>
              </a:ext>
            </a:extLst>
          </p:cNvPr>
          <p:cNvSpPr txBox="1"/>
          <p:nvPr/>
        </p:nvSpPr>
        <p:spPr>
          <a:xfrm>
            <a:off x="8650766" y="227347"/>
            <a:ext cx="3449260" cy="954107"/>
          </a:xfrm>
          <a:prstGeom prst="rect">
            <a:avLst/>
          </a:prstGeom>
          <a:noFill/>
        </p:spPr>
        <p:txBody>
          <a:bodyPr wrap="square" rtlCol="0">
            <a:spAutoFit/>
          </a:bodyPr>
          <a:lstStyle/>
          <a:p>
            <a:r>
              <a:rPr kumimoji="1" lang="ja-JP" altLang="en-US" sz="2800" dirty="0"/>
              <a:t>サービス関連図</a:t>
            </a:r>
          </a:p>
          <a:p>
            <a:r>
              <a:rPr kumimoji="1" lang="ja-JP" altLang="en-US" sz="2800" dirty="0"/>
              <a:t> </a:t>
            </a:r>
            <a:r>
              <a:rPr kumimoji="1" lang="en-US" altLang="ja-JP" sz="2800" dirty="0"/>
              <a:t>(</a:t>
            </a:r>
            <a:r>
              <a:rPr kumimoji="1" lang="ja-JP" altLang="en-US" sz="2800" dirty="0"/>
              <a:t>振分</a:t>
            </a:r>
            <a:r>
              <a:rPr kumimoji="1" lang="en-US" altLang="ja-JP" sz="2800" dirty="0"/>
              <a:t>)</a:t>
            </a:r>
            <a:endParaRPr kumimoji="1" lang="ja-JP" altLang="en-US" sz="2800" dirty="0"/>
          </a:p>
        </p:txBody>
      </p:sp>
      <p:pic>
        <p:nvPicPr>
          <p:cNvPr id="49" name="Graphic 2">
            <a:extLst>
              <a:ext uri="{FF2B5EF4-FFF2-40B4-BE49-F238E27FC236}">
                <a16:creationId xmlns:a16="http://schemas.microsoft.com/office/drawing/2014/main" id="{21516483-0BA5-4919-8EAB-6D50C718023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259120" y="4049409"/>
            <a:ext cx="762000" cy="952500"/>
          </a:xfrm>
          <a:prstGeom prst="rect">
            <a:avLst/>
          </a:prstGeom>
        </p:spPr>
      </p:pic>
      <p:pic>
        <p:nvPicPr>
          <p:cNvPr id="51" name="Graphic 2">
            <a:extLst>
              <a:ext uri="{FF2B5EF4-FFF2-40B4-BE49-F238E27FC236}">
                <a16:creationId xmlns:a16="http://schemas.microsoft.com/office/drawing/2014/main" id="{4CBF0BBD-F61A-493E-A1B0-2133E6928FC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47250" y="4073351"/>
            <a:ext cx="762000" cy="952500"/>
          </a:xfrm>
          <a:prstGeom prst="rect">
            <a:avLst/>
          </a:prstGeom>
        </p:spPr>
      </p:pic>
      <p:pic>
        <p:nvPicPr>
          <p:cNvPr id="59" name="Graphic 26">
            <a:extLst>
              <a:ext uri="{FF2B5EF4-FFF2-40B4-BE49-F238E27FC236}">
                <a16:creationId xmlns:a16="http://schemas.microsoft.com/office/drawing/2014/main" id="{3C93126E-91BC-4DE1-8680-74046C26F5F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59120" y="5516916"/>
            <a:ext cx="762000" cy="1092200"/>
          </a:xfrm>
          <a:prstGeom prst="rect">
            <a:avLst/>
          </a:prstGeom>
        </p:spPr>
      </p:pic>
      <p:pic>
        <p:nvPicPr>
          <p:cNvPr id="60" name="Graphic 2">
            <a:extLst>
              <a:ext uri="{FF2B5EF4-FFF2-40B4-BE49-F238E27FC236}">
                <a16:creationId xmlns:a16="http://schemas.microsoft.com/office/drawing/2014/main" id="{100CDB26-A275-491F-91A0-9C5B8878785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69061" y="5516916"/>
            <a:ext cx="762000" cy="952500"/>
          </a:xfrm>
          <a:prstGeom prst="rect">
            <a:avLst/>
          </a:prstGeom>
        </p:spPr>
      </p:pic>
      <p:cxnSp>
        <p:nvCxnSpPr>
          <p:cNvPr id="61" name="Elbow Connector 122">
            <a:extLst>
              <a:ext uri="{FF2B5EF4-FFF2-40B4-BE49-F238E27FC236}">
                <a16:creationId xmlns:a16="http://schemas.microsoft.com/office/drawing/2014/main" id="{5ABF4B67-0D90-46F2-B6A4-A9D634E0DB8E}"/>
              </a:ext>
            </a:extLst>
          </p:cNvPr>
          <p:cNvCxnSpPr>
            <a:cxnSpLocks/>
          </p:cNvCxnSpPr>
          <p:nvPr/>
        </p:nvCxnSpPr>
        <p:spPr>
          <a:xfrm flipV="1">
            <a:off x="7609247" y="3514385"/>
            <a:ext cx="1640814" cy="719690"/>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42">
            <a:extLst>
              <a:ext uri="{FF2B5EF4-FFF2-40B4-BE49-F238E27FC236}">
                <a16:creationId xmlns:a16="http://schemas.microsoft.com/office/drawing/2014/main" id="{E30B5320-A56F-435D-A39F-64939618EDA9}"/>
              </a:ext>
            </a:extLst>
          </p:cNvPr>
          <p:cNvCxnSpPr>
            <a:cxnSpLocks/>
          </p:cNvCxnSpPr>
          <p:nvPr/>
        </p:nvCxnSpPr>
        <p:spPr>
          <a:xfrm flipV="1">
            <a:off x="7650304" y="4455987"/>
            <a:ext cx="2514896" cy="176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5" name="Rectangle 8">
            <a:extLst>
              <a:ext uri="{FF2B5EF4-FFF2-40B4-BE49-F238E27FC236}">
                <a16:creationId xmlns:a16="http://schemas.microsoft.com/office/drawing/2014/main" id="{7988EBDD-CFFB-4AEB-AC9F-E3ABA0807A60}"/>
              </a:ext>
            </a:extLst>
          </p:cNvPr>
          <p:cNvSpPr/>
          <p:nvPr/>
        </p:nvSpPr>
        <p:spPr>
          <a:xfrm>
            <a:off x="6596385" y="3994469"/>
            <a:ext cx="5095439" cy="2707773"/>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6" name="テキスト ボックス 65">
            <a:extLst>
              <a:ext uri="{FF2B5EF4-FFF2-40B4-BE49-F238E27FC236}">
                <a16:creationId xmlns:a16="http://schemas.microsoft.com/office/drawing/2014/main" id="{6D81B2FC-594F-47F3-BA85-71F741CEAEF4}"/>
              </a:ext>
            </a:extLst>
          </p:cNvPr>
          <p:cNvSpPr txBox="1"/>
          <p:nvPr/>
        </p:nvSpPr>
        <p:spPr>
          <a:xfrm>
            <a:off x="5488389" y="6332910"/>
            <a:ext cx="1107996"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一覧取得</a:t>
            </a:r>
            <a:endParaRPr kumimoji="1" lang="ja-JP" altLang="en-US" dirty="0">
              <a:solidFill>
                <a:schemeClr val="bg1">
                  <a:lumMod val="50000"/>
                </a:schemeClr>
              </a:solidFill>
            </a:endParaRPr>
          </a:p>
        </p:txBody>
      </p:sp>
      <p:sp>
        <p:nvSpPr>
          <p:cNvPr id="67" name="テキスト ボックス 66">
            <a:extLst>
              <a:ext uri="{FF2B5EF4-FFF2-40B4-BE49-F238E27FC236}">
                <a16:creationId xmlns:a16="http://schemas.microsoft.com/office/drawing/2014/main" id="{13678B2E-D291-4D94-9C81-1C465A5CE9C4}"/>
              </a:ext>
            </a:extLst>
          </p:cNvPr>
          <p:cNvSpPr txBox="1"/>
          <p:nvPr/>
        </p:nvSpPr>
        <p:spPr>
          <a:xfrm>
            <a:off x="10952763" y="4139149"/>
            <a:ext cx="723275" cy="307777"/>
          </a:xfrm>
          <a:prstGeom prst="rect">
            <a:avLst/>
          </a:prstGeom>
          <a:noFill/>
        </p:spPr>
        <p:txBody>
          <a:bodyPr wrap="none" rtlCol="0">
            <a:spAutoFit/>
          </a:bodyPr>
          <a:lstStyle/>
          <a:p>
            <a:r>
              <a:rPr lang="ja-JP" altLang="en-US" sz="1400" dirty="0"/>
              <a:t>格納用</a:t>
            </a:r>
            <a:endParaRPr kumimoji="1" lang="ja-JP" altLang="en-US" sz="1400" dirty="0"/>
          </a:p>
        </p:txBody>
      </p:sp>
      <p:sp>
        <p:nvSpPr>
          <p:cNvPr id="68" name="テキスト ボックス 67">
            <a:extLst>
              <a:ext uri="{FF2B5EF4-FFF2-40B4-BE49-F238E27FC236}">
                <a16:creationId xmlns:a16="http://schemas.microsoft.com/office/drawing/2014/main" id="{C540AB3F-AC18-4979-848E-D797E5C67E96}"/>
              </a:ext>
            </a:extLst>
          </p:cNvPr>
          <p:cNvSpPr txBox="1"/>
          <p:nvPr/>
        </p:nvSpPr>
        <p:spPr>
          <a:xfrm>
            <a:off x="8070072" y="5585708"/>
            <a:ext cx="902811" cy="523220"/>
          </a:xfrm>
          <a:prstGeom prst="rect">
            <a:avLst/>
          </a:prstGeom>
          <a:noFill/>
        </p:spPr>
        <p:txBody>
          <a:bodyPr wrap="none" rtlCol="0">
            <a:spAutoFit/>
          </a:bodyPr>
          <a:lstStyle/>
          <a:p>
            <a:r>
              <a:rPr lang="ja-JP" altLang="en-US" sz="1400" dirty="0"/>
              <a:t>ダウン</a:t>
            </a:r>
          </a:p>
          <a:p>
            <a:r>
              <a:rPr lang="ja-JP" altLang="en-US" sz="1400" dirty="0"/>
              <a:t>ロード用</a:t>
            </a:r>
            <a:endParaRPr kumimoji="1" lang="ja-JP" altLang="en-US" sz="1400" dirty="0"/>
          </a:p>
        </p:txBody>
      </p:sp>
      <p:pic>
        <p:nvPicPr>
          <p:cNvPr id="69" name="Graphic 59">
            <a:extLst>
              <a:ext uri="{FF2B5EF4-FFF2-40B4-BE49-F238E27FC236}">
                <a16:creationId xmlns:a16="http://schemas.microsoft.com/office/drawing/2014/main" id="{9AB77C9C-CF14-4BFE-8398-1BF8F0BAA2E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47247" y="5516916"/>
            <a:ext cx="762000" cy="952500"/>
          </a:xfrm>
          <a:prstGeom prst="rect">
            <a:avLst/>
          </a:prstGeom>
        </p:spPr>
      </p:pic>
      <p:cxnSp>
        <p:nvCxnSpPr>
          <p:cNvPr id="70" name="Straight Arrow Connector 42">
            <a:extLst>
              <a:ext uri="{FF2B5EF4-FFF2-40B4-BE49-F238E27FC236}">
                <a16:creationId xmlns:a16="http://schemas.microsoft.com/office/drawing/2014/main" id="{3AB0C270-82DE-44AD-85EF-A0C3C0E33346}"/>
              </a:ext>
            </a:extLst>
          </p:cNvPr>
          <p:cNvCxnSpPr>
            <a:cxnSpLocks/>
            <a:stCxn id="49" idx="2"/>
            <a:endCxn id="59" idx="0"/>
          </p:cNvCxnSpPr>
          <p:nvPr/>
        </p:nvCxnSpPr>
        <p:spPr>
          <a:xfrm>
            <a:off x="10640120" y="5001909"/>
            <a:ext cx="0" cy="515007"/>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1" name="Elbow Connector 122">
            <a:extLst>
              <a:ext uri="{FF2B5EF4-FFF2-40B4-BE49-F238E27FC236}">
                <a16:creationId xmlns:a16="http://schemas.microsoft.com/office/drawing/2014/main" id="{1485CC91-460D-4A94-8AAA-6FC9A65314FE}"/>
              </a:ext>
            </a:extLst>
          </p:cNvPr>
          <p:cNvCxnSpPr>
            <a:cxnSpLocks/>
          </p:cNvCxnSpPr>
          <p:nvPr/>
        </p:nvCxnSpPr>
        <p:spPr>
          <a:xfrm rot="10800000">
            <a:off x="7650305" y="4643020"/>
            <a:ext cx="2577047" cy="1189613"/>
          </a:xfrm>
          <a:prstGeom prst="bentConnector3">
            <a:avLst>
              <a:gd name="adj1" fmla="val 12828"/>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2" name="Elbow Connector 122">
            <a:extLst>
              <a:ext uri="{FF2B5EF4-FFF2-40B4-BE49-F238E27FC236}">
                <a16:creationId xmlns:a16="http://schemas.microsoft.com/office/drawing/2014/main" id="{4DA0435B-7B7E-440D-9E1F-D5B4C031A59B}"/>
              </a:ext>
            </a:extLst>
          </p:cNvPr>
          <p:cNvCxnSpPr>
            <a:cxnSpLocks/>
            <a:stCxn id="60" idx="0"/>
          </p:cNvCxnSpPr>
          <p:nvPr/>
        </p:nvCxnSpPr>
        <p:spPr>
          <a:xfrm rot="16200000" flipV="1">
            <a:off x="8109605" y="4376459"/>
            <a:ext cx="717500" cy="1563413"/>
          </a:xfrm>
          <a:prstGeom prst="bentConnector2">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42">
            <a:extLst>
              <a:ext uri="{FF2B5EF4-FFF2-40B4-BE49-F238E27FC236}">
                <a16:creationId xmlns:a16="http://schemas.microsoft.com/office/drawing/2014/main" id="{8D24EC55-4938-485D-AFBD-B8C60187D359}"/>
              </a:ext>
            </a:extLst>
          </p:cNvPr>
          <p:cNvCxnSpPr>
            <a:cxnSpLocks/>
            <a:stCxn id="51" idx="2"/>
            <a:endCxn id="69" idx="0"/>
          </p:cNvCxnSpPr>
          <p:nvPr/>
        </p:nvCxnSpPr>
        <p:spPr>
          <a:xfrm flipH="1">
            <a:off x="7228247" y="5025851"/>
            <a:ext cx="3" cy="49106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93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phic 59">
            <a:extLst>
              <a:ext uri="{FF2B5EF4-FFF2-40B4-BE49-F238E27FC236}">
                <a16:creationId xmlns:a16="http://schemas.microsoft.com/office/drawing/2014/main" id="{5E5B22F8-B044-4392-838C-DB5098A844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87187" y="1337006"/>
            <a:ext cx="762000" cy="952500"/>
          </a:xfrm>
          <a:prstGeom prst="rect">
            <a:avLst/>
          </a:prstGeom>
        </p:spPr>
      </p:pic>
      <p:pic>
        <p:nvPicPr>
          <p:cNvPr id="19" name="Graphic 2">
            <a:extLst>
              <a:ext uri="{FF2B5EF4-FFF2-40B4-BE49-F238E27FC236}">
                <a16:creationId xmlns:a16="http://schemas.microsoft.com/office/drawing/2014/main" id="{B2D5FC1A-1D96-426F-B4E3-4C42DB443A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3243" y="1313519"/>
            <a:ext cx="762000" cy="1092200"/>
          </a:xfrm>
          <a:prstGeom prst="rect">
            <a:avLst/>
          </a:prstGeom>
        </p:spPr>
      </p:pic>
      <p:pic>
        <p:nvPicPr>
          <p:cNvPr id="20" name="Graphic 2">
            <a:extLst>
              <a:ext uri="{FF2B5EF4-FFF2-40B4-BE49-F238E27FC236}">
                <a16:creationId xmlns:a16="http://schemas.microsoft.com/office/drawing/2014/main" id="{9E9E899A-6D02-4444-B759-095E2741AF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1758" y="1383369"/>
            <a:ext cx="762000" cy="952500"/>
          </a:xfrm>
          <a:prstGeom prst="rect">
            <a:avLst/>
          </a:prstGeom>
        </p:spPr>
      </p:pic>
      <p:pic>
        <p:nvPicPr>
          <p:cNvPr id="21" name="Graphic 2">
            <a:extLst>
              <a:ext uri="{FF2B5EF4-FFF2-40B4-BE49-F238E27FC236}">
                <a16:creationId xmlns:a16="http://schemas.microsoft.com/office/drawing/2014/main" id="{BE3678C0-603A-4DCB-8F62-2B8D9249700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09000" y="1313519"/>
            <a:ext cx="762000" cy="952500"/>
          </a:xfrm>
          <a:prstGeom prst="rect">
            <a:avLst/>
          </a:prstGeom>
        </p:spPr>
      </p:pic>
      <p:cxnSp>
        <p:nvCxnSpPr>
          <p:cNvPr id="39" name="Elbow Connector 122">
            <a:extLst>
              <a:ext uri="{FF2B5EF4-FFF2-40B4-BE49-F238E27FC236}">
                <a16:creationId xmlns:a16="http://schemas.microsoft.com/office/drawing/2014/main" id="{1189CC59-29A5-4BD4-B6BE-7A6C4951AB9B}"/>
              </a:ext>
            </a:extLst>
          </p:cNvPr>
          <p:cNvCxnSpPr>
            <a:cxnSpLocks/>
            <a:endCxn id="13" idx="1"/>
          </p:cNvCxnSpPr>
          <p:nvPr/>
        </p:nvCxnSpPr>
        <p:spPr>
          <a:xfrm flipV="1">
            <a:off x="6391998" y="1186326"/>
            <a:ext cx="1306387" cy="385166"/>
          </a:xfrm>
          <a:prstGeom prst="bentConnector3">
            <a:avLst>
              <a:gd name="adj1" fmla="val 5000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42">
            <a:extLst>
              <a:ext uri="{FF2B5EF4-FFF2-40B4-BE49-F238E27FC236}">
                <a16:creationId xmlns:a16="http://schemas.microsoft.com/office/drawing/2014/main" id="{8931444F-91A9-48A2-B5BD-34BB785BFF93}"/>
              </a:ext>
            </a:extLst>
          </p:cNvPr>
          <p:cNvCxnSpPr>
            <a:cxnSpLocks/>
          </p:cNvCxnSpPr>
          <p:nvPr/>
        </p:nvCxnSpPr>
        <p:spPr>
          <a:xfrm>
            <a:off x="6394048" y="1846656"/>
            <a:ext cx="3016652"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42">
            <a:extLst>
              <a:ext uri="{FF2B5EF4-FFF2-40B4-BE49-F238E27FC236}">
                <a16:creationId xmlns:a16="http://schemas.microsoft.com/office/drawing/2014/main" id="{6132CFB3-7135-4A3C-B606-77143EFA5503}"/>
              </a:ext>
            </a:extLst>
          </p:cNvPr>
          <p:cNvCxnSpPr>
            <a:cxnSpLocks/>
          </p:cNvCxnSpPr>
          <p:nvPr/>
        </p:nvCxnSpPr>
        <p:spPr>
          <a:xfrm>
            <a:off x="2345149" y="1687094"/>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2">
            <a:extLst>
              <a:ext uri="{FF2B5EF4-FFF2-40B4-BE49-F238E27FC236}">
                <a16:creationId xmlns:a16="http://schemas.microsoft.com/office/drawing/2014/main" id="{7851DAA9-3BB9-41FE-927D-B98B8CF6E9C8}"/>
              </a:ext>
            </a:extLst>
          </p:cNvPr>
          <p:cNvCxnSpPr>
            <a:cxnSpLocks/>
          </p:cNvCxnSpPr>
          <p:nvPr/>
        </p:nvCxnSpPr>
        <p:spPr>
          <a:xfrm>
            <a:off x="4349187" y="1688294"/>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EFDEAFC8-10EC-4F6F-BD1E-CF56E576F128}"/>
              </a:ext>
            </a:extLst>
          </p:cNvPr>
          <p:cNvSpPr txBox="1"/>
          <p:nvPr/>
        </p:nvSpPr>
        <p:spPr>
          <a:xfrm>
            <a:off x="8510914" y="830835"/>
            <a:ext cx="723275" cy="307777"/>
          </a:xfrm>
          <a:prstGeom prst="rect">
            <a:avLst/>
          </a:prstGeom>
          <a:noFill/>
        </p:spPr>
        <p:txBody>
          <a:bodyPr wrap="none" rtlCol="0">
            <a:spAutoFit/>
          </a:bodyPr>
          <a:lstStyle/>
          <a:p>
            <a:r>
              <a:rPr lang="ja-JP" altLang="en-US" sz="1400" dirty="0"/>
              <a:t>作業用</a:t>
            </a:r>
            <a:endParaRPr kumimoji="1" lang="ja-JP" altLang="en-US" sz="1400" dirty="0"/>
          </a:p>
        </p:txBody>
      </p:sp>
      <p:sp>
        <p:nvSpPr>
          <p:cNvPr id="56" name="テキスト ボックス 55">
            <a:extLst>
              <a:ext uri="{FF2B5EF4-FFF2-40B4-BE49-F238E27FC236}">
                <a16:creationId xmlns:a16="http://schemas.microsoft.com/office/drawing/2014/main" id="{B05108C1-DFA2-4DC7-A7C9-6246D0DF2387}"/>
              </a:ext>
            </a:extLst>
          </p:cNvPr>
          <p:cNvSpPr txBox="1"/>
          <p:nvPr/>
        </p:nvSpPr>
        <p:spPr>
          <a:xfrm>
            <a:off x="10366291" y="1813256"/>
            <a:ext cx="723275" cy="307777"/>
          </a:xfrm>
          <a:prstGeom prst="rect">
            <a:avLst/>
          </a:prstGeom>
          <a:noFill/>
        </p:spPr>
        <p:txBody>
          <a:bodyPr wrap="none" rtlCol="0">
            <a:spAutoFit/>
          </a:bodyPr>
          <a:lstStyle/>
          <a:p>
            <a:r>
              <a:rPr lang="ja-JP" altLang="en-US" sz="1400" dirty="0"/>
              <a:t>格納用</a:t>
            </a:r>
            <a:endParaRPr kumimoji="1" lang="ja-JP" altLang="en-US" sz="1400" dirty="0"/>
          </a:p>
        </p:txBody>
      </p:sp>
      <p:pic>
        <p:nvPicPr>
          <p:cNvPr id="13" name="Graphic 2">
            <a:extLst>
              <a:ext uri="{FF2B5EF4-FFF2-40B4-BE49-F238E27FC236}">
                <a16:creationId xmlns:a16="http://schemas.microsoft.com/office/drawing/2014/main" id="{57EE68FC-B160-4D96-9BC7-488ABB7FDD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98385" y="710076"/>
            <a:ext cx="762000" cy="952500"/>
          </a:xfrm>
          <a:prstGeom prst="rect">
            <a:avLst/>
          </a:prstGeom>
        </p:spPr>
      </p:pic>
      <p:sp>
        <p:nvSpPr>
          <p:cNvPr id="49" name="テキスト ボックス 48">
            <a:extLst>
              <a:ext uri="{FF2B5EF4-FFF2-40B4-BE49-F238E27FC236}">
                <a16:creationId xmlns:a16="http://schemas.microsoft.com/office/drawing/2014/main" id="{A4CB9556-9A8F-41BB-AA74-0BFE7CED641C}"/>
              </a:ext>
            </a:extLst>
          </p:cNvPr>
          <p:cNvSpPr txBox="1"/>
          <p:nvPr/>
        </p:nvSpPr>
        <p:spPr>
          <a:xfrm>
            <a:off x="2763814" y="1809775"/>
            <a:ext cx="415498" cy="369332"/>
          </a:xfrm>
          <a:prstGeom prst="rect">
            <a:avLst/>
          </a:prstGeom>
          <a:noFill/>
        </p:spPr>
        <p:txBody>
          <a:bodyPr wrap="none" rtlCol="0">
            <a:spAutoFit/>
          </a:bodyPr>
          <a:lstStyle/>
          <a:p>
            <a:r>
              <a:rPr kumimoji="1" lang="ja-JP" altLang="en-US" dirty="0"/>
              <a:t>①</a:t>
            </a:r>
          </a:p>
        </p:txBody>
      </p:sp>
      <p:sp>
        <p:nvSpPr>
          <p:cNvPr id="51" name="テキスト ボックス 50">
            <a:extLst>
              <a:ext uri="{FF2B5EF4-FFF2-40B4-BE49-F238E27FC236}">
                <a16:creationId xmlns:a16="http://schemas.microsoft.com/office/drawing/2014/main" id="{3F4A932E-AA65-4387-A4DB-0E57FE8E72DB}"/>
              </a:ext>
            </a:extLst>
          </p:cNvPr>
          <p:cNvSpPr txBox="1"/>
          <p:nvPr/>
        </p:nvSpPr>
        <p:spPr>
          <a:xfrm>
            <a:off x="4735416" y="1809775"/>
            <a:ext cx="415498" cy="369332"/>
          </a:xfrm>
          <a:prstGeom prst="rect">
            <a:avLst/>
          </a:prstGeom>
          <a:noFill/>
        </p:spPr>
        <p:txBody>
          <a:bodyPr wrap="none" rtlCol="0">
            <a:spAutoFit/>
          </a:bodyPr>
          <a:lstStyle/>
          <a:p>
            <a:r>
              <a:rPr lang="ja-JP" altLang="en-US" dirty="0"/>
              <a:t>②</a:t>
            </a:r>
            <a:endParaRPr kumimoji="1" lang="ja-JP" altLang="en-US" dirty="0"/>
          </a:p>
        </p:txBody>
      </p:sp>
      <p:sp>
        <p:nvSpPr>
          <p:cNvPr id="59" name="テキスト ボックス 58">
            <a:extLst>
              <a:ext uri="{FF2B5EF4-FFF2-40B4-BE49-F238E27FC236}">
                <a16:creationId xmlns:a16="http://schemas.microsoft.com/office/drawing/2014/main" id="{8121F765-BCFB-46D9-9E4A-8D4673D2EB0D}"/>
              </a:ext>
            </a:extLst>
          </p:cNvPr>
          <p:cNvSpPr txBox="1"/>
          <p:nvPr/>
        </p:nvSpPr>
        <p:spPr>
          <a:xfrm>
            <a:off x="6616361" y="1035806"/>
            <a:ext cx="415498" cy="369332"/>
          </a:xfrm>
          <a:prstGeom prst="rect">
            <a:avLst/>
          </a:prstGeom>
          <a:noFill/>
        </p:spPr>
        <p:txBody>
          <a:bodyPr wrap="none" rtlCol="0">
            <a:spAutoFit/>
          </a:bodyPr>
          <a:lstStyle/>
          <a:p>
            <a:r>
              <a:rPr kumimoji="1" lang="ja-JP" altLang="en-US" dirty="0"/>
              <a:t>③</a:t>
            </a:r>
          </a:p>
        </p:txBody>
      </p:sp>
      <p:sp>
        <p:nvSpPr>
          <p:cNvPr id="60" name="テキスト ボックス 59">
            <a:extLst>
              <a:ext uri="{FF2B5EF4-FFF2-40B4-BE49-F238E27FC236}">
                <a16:creationId xmlns:a16="http://schemas.microsoft.com/office/drawing/2014/main" id="{F4A83168-7B5C-4ED7-A47B-F680DDC26982}"/>
              </a:ext>
            </a:extLst>
          </p:cNvPr>
          <p:cNvSpPr txBox="1"/>
          <p:nvPr/>
        </p:nvSpPr>
        <p:spPr>
          <a:xfrm>
            <a:off x="6829086" y="1864389"/>
            <a:ext cx="415498" cy="369332"/>
          </a:xfrm>
          <a:prstGeom prst="rect">
            <a:avLst/>
          </a:prstGeom>
          <a:noFill/>
        </p:spPr>
        <p:txBody>
          <a:bodyPr wrap="none" rtlCol="0">
            <a:spAutoFit/>
          </a:bodyPr>
          <a:lstStyle/>
          <a:p>
            <a:r>
              <a:rPr lang="ja-JP" altLang="en-US" dirty="0"/>
              <a:t>④</a:t>
            </a:r>
            <a:endParaRPr kumimoji="1" lang="ja-JP" altLang="en-US" dirty="0"/>
          </a:p>
        </p:txBody>
      </p:sp>
      <p:sp>
        <p:nvSpPr>
          <p:cNvPr id="61" name="コンテンツ プレースホルダー 2">
            <a:extLst>
              <a:ext uri="{FF2B5EF4-FFF2-40B4-BE49-F238E27FC236}">
                <a16:creationId xmlns:a16="http://schemas.microsoft.com/office/drawing/2014/main" id="{9FA4B295-975A-4145-B21D-766D14A12A6E}"/>
              </a:ext>
            </a:extLst>
          </p:cNvPr>
          <p:cNvSpPr>
            <a:spLocks noGrp="1"/>
          </p:cNvSpPr>
          <p:nvPr>
            <p:ph idx="1"/>
          </p:nvPr>
        </p:nvSpPr>
        <p:spPr>
          <a:xfrm>
            <a:off x="665480" y="2613643"/>
            <a:ext cx="10861040" cy="4014430"/>
          </a:xfrm>
        </p:spPr>
        <p:txBody>
          <a:bodyPr>
            <a:normAutofit/>
          </a:bodyPr>
          <a:lstStyle/>
          <a:p>
            <a:pPr marL="457200" indent="-457200">
              <a:buFont typeface="+mj-ea"/>
              <a:buAutoNum type="circleNumDbPlain"/>
            </a:pPr>
            <a:r>
              <a:rPr lang="en-US" altLang="ja-JP" sz="2000" dirty="0"/>
              <a:t>CloudWatch Events</a:t>
            </a:r>
            <a:r>
              <a:rPr lang="ja-JP" altLang="en-US" sz="2000" dirty="0"/>
              <a:t>によって、</a:t>
            </a:r>
            <a:r>
              <a:rPr lang="en-US" altLang="ja-JP" sz="2000" dirty="0"/>
              <a:t>0</a:t>
            </a:r>
            <a:r>
              <a:rPr lang="ja-JP" altLang="en-US" sz="2000" dirty="0"/>
              <a:t>時過ぎに</a:t>
            </a:r>
            <a:r>
              <a:rPr lang="en-US" altLang="ja-JP" sz="2000" dirty="0"/>
              <a:t>Lambda(</a:t>
            </a:r>
            <a:r>
              <a:rPr lang="en-US" altLang="ja-JP" sz="2000" dirty="0" err="1"/>
              <a:t>start_collect_server</a:t>
            </a:r>
            <a:r>
              <a:rPr lang="en-US" altLang="ja-JP" sz="2000" dirty="0"/>
              <a:t>)</a:t>
            </a:r>
            <a:r>
              <a:rPr lang="ja-JP" altLang="en-US" sz="2000" dirty="0"/>
              <a:t>を呼び出す</a:t>
            </a:r>
          </a:p>
          <a:p>
            <a:pPr marL="457200" lvl="1" indent="0">
              <a:buNone/>
            </a:pPr>
            <a:endParaRPr lang="en-US" altLang="ja-JP" sz="2000" dirty="0"/>
          </a:p>
          <a:p>
            <a:pPr marL="457200" indent="-457200">
              <a:buFont typeface="+mj-ea"/>
              <a:buAutoNum type="circleNumDbPlain"/>
            </a:pPr>
            <a:r>
              <a:rPr lang="en-US" altLang="ja-JP" sz="2000" dirty="0"/>
              <a:t>Lambda(</a:t>
            </a:r>
            <a:r>
              <a:rPr lang="en-US" altLang="ja-JP" sz="2000" dirty="0" err="1"/>
              <a:t>start_collect_server</a:t>
            </a:r>
            <a:r>
              <a:rPr lang="en-US" altLang="ja-JP" sz="2000" dirty="0"/>
              <a:t>)</a:t>
            </a:r>
            <a:r>
              <a:rPr lang="ja-JP" altLang="en-US" sz="2000" dirty="0"/>
              <a:t>は</a:t>
            </a:r>
            <a:r>
              <a:rPr lang="en-US" altLang="ja-JP" sz="2000" dirty="0"/>
              <a:t>EC2</a:t>
            </a:r>
            <a:r>
              <a:rPr lang="ja-JP" altLang="en-US" sz="2000" dirty="0"/>
              <a:t>サーバを起動する</a:t>
            </a:r>
          </a:p>
          <a:p>
            <a:pPr marL="457200" lvl="1" indent="0">
              <a:buNone/>
            </a:pPr>
            <a:r>
              <a:rPr lang="ja-JP" altLang="en-US" sz="2000" dirty="0"/>
              <a:t>サーバ起動後、自動的に</a:t>
            </a:r>
            <a:r>
              <a:rPr lang="en-US" altLang="ja-JP" sz="2000" dirty="0"/>
              <a:t>retrieve_request.py</a:t>
            </a:r>
            <a:r>
              <a:rPr lang="ja-JP" altLang="en-US" sz="2000" dirty="0"/>
              <a:t>を実行する</a:t>
            </a:r>
          </a:p>
          <a:p>
            <a:pPr marL="457200" lvl="1" indent="0">
              <a:buNone/>
            </a:pPr>
            <a:endParaRPr lang="en-US" altLang="ja-JP" sz="2000" dirty="0"/>
          </a:p>
          <a:p>
            <a:pPr marL="457200" indent="-457200">
              <a:buFont typeface="+mj-ea"/>
              <a:buAutoNum type="circleNumDbPlain"/>
            </a:pPr>
            <a:r>
              <a:rPr lang="en-US" altLang="ja-JP" sz="2000" dirty="0"/>
              <a:t>retrieve_request.py</a:t>
            </a:r>
            <a:r>
              <a:rPr lang="ja-JP" altLang="en-US" sz="2000" dirty="0"/>
              <a:t>によって、</a:t>
            </a:r>
            <a:r>
              <a:rPr lang="en-US" altLang="ja-JP" sz="2000" dirty="0"/>
              <a:t>S3(</a:t>
            </a:r>
            <a:r>
              <a:rPr lang="ja-JP" altLang="en-US" sz="2000" dirty="0"/>
              <a:t>作業用</a:t>
            </a:r>
            <a:r>
              <a:rPr lang="en-US" altLang="ja-JP" sz="2000" dirty="0"/>
              <a:t>)</a:t>
            </a:r>
            <a:r>
              <a:rPr lang="ja-JP" altLang="en-US" sz="2000" dirty="0"/>
              <a:t>に蓄えられたリクエストを日付毎に振り分ける</a:t>
            </a:r>
          </a:p>
          <a:p>
            <a:pPr marL="457200" lvl="1" indent="0">
              <a:buNone/>
            </a:pPr>
            <a:r>
              <a:rPr lang="en-US" altLang="ja-JP" sz="2000" dirty="0"/>
              <a:t>(Redshift</a:t>
            </a:r>
            <a:r>
              <a:rPr lang="ja-JP" altLang="en-US" sz="2000" dirty="0"/>
              <a:t> </a:t>
            </a:r>
            <a:r>
              <a:rPr lang="en-US" altLang="ja-JP" sz="2000" dirty="0"/>
              <a:t>Spectrum</a:t>
            </a:r>
            <a:r>
              <a:rPr lang="ja-JP" altLang="en-US" sz="2000" dirty="0"/>
              <a:t>で、日付によるパーティショニングを行っているため</a:t>
            </a:r>
            <a:r>
              <a:rPr lang="en-US" altLang="ja-JP" sz="2000" dirty="0"/>
              <a:t>)</a:t>
            </a:r>
            <a:endParaRPr lang="ja-JP" altLang="en-US" sz="2000" dirty="0"/>
          </a:p>
          <a:p>
            <a:pPr marL="457200" lvl="1" indent="0">
              <a:buNone/>
            </a:pPr>
            <a:endParaRPr lang="ja-JP" altLang="en-US" sz="2000" dirty="0"/>
          </a:p>
          <a:p>
            <a:pPr marL="457200" indent="-457200">
              <a:buFont typeface="+mj-ea"/>
              <a:buAutoNum type="circleNumDbPlain"/>
            </a:pPr>
            <a:r>
              <a:rPr lang="ja-JP" altLang="en-US" sz="2000" dirty="0"/>
              <a:t>日付毎に振り分けられたデータを</a:t>
            </a:r>
            <a:r>
              <a:rPr lang="en-US" altLang="ja-JP" sz="2000" dirty="0"/>
              <a:t>S3(</a:t>
            </a:r>
            <a:r>
              <a:rPr lang="ja-JP" altLang="en-US" sz="2000" dirty="0"/>
              <a:t>格納用</a:t>
            </a:r>
            <a:r>
              <a:rPr lang="en-US" altLang="ja-JP" sz="2000" dirty="0"/>
              <a:t>)</a:t>
            </a:r>
            <a:r>
              <a:rPr lang="ja-JP" altLang="en-US" sz="2000" dirty="0"/>
              <a:t>に格納する</a:t>
            </a:r>
          </a:p>
          <a:p>
            <a:pPr marL="457200" lvl="1" indent="0">
              <a:buNone/>
            </a:pPr>
            <a:r>
              <a:rPr lang="en-US" altLang="ja-JP" sz="2000" dirty="0"/>
              <a:t>S3(</a:t>
            </a:r>
            <a:r>
              <a:rPr lang="ja-JP" altLang="en-US" sz="2000" dirty="0"/>
              <a:t>格納用</a:t>
            </a:r>
            <a:r>
              <a:rPr lang="en-US" altLang="ja-JP" sz="2000" dirty="0"/>
              <a:t>)</a:t>
            </a:r>
            <a:r>
              <a:rPr lang="ja-JP" altLang="en-US" sz="2000" dirty="0"/>
              <a:t>が</a:t>
            </a:r>
            <a:r>
              <a:rPr lang="en-US" altLang="ja-JP" sz="2000" dirty="0"/>
              <a:t>Redshift</a:t>
            </a:r>
            <a:r>
              <a:rPr lang="ja-JP" altLang="en-US" sz="2000" dirty="0"/>
              <a:t> </a:t>
            </a:r>
            <a:r>
              <a:rPr lang="en-US" altLang="ja-JP" sz="2000" dirty="0"/>
              <a:t>Spectrum</a:t>
            </a:r>
            <a:r>
              <a:rPr lang="ja-JP" altLang="en-US" sz="2000" dirty="0"/>
              <a:t>のデータソースになる</a:t>
            </a:r>
          </a:p>
        </p:txBody>
      </p:sp>
      <p:sp>
        <p:nvSpPr>
          <p:cNvPr id="22" name="テキスト ボックス 21">
            <a:extLst>
              <a:ext uri="{FF2B5EF4-FFF2-40B4-BE49-F238E27FC236}">
                <a16:creationId xmlns:a16="http://schemas.microsoft.com/office/drawing/2014/main" id="{AC242285-FC15-4512-A49C-BD7DC9BD9455}"/>
              </a:ext>
            </a:extLst>
          </p:cNvPr>
          <p:cNvSpPr txBox="1"/>
          <p:nvPr/>
        </p:nvSpPr>
        <p:spPr>
          <a:xfrm>
            <a:off x="348029" y="674676"/>
            <a:ext cx="646331" cy="369332"/>
          </a:xfrm>
          <a:prstGeom prst="rect">
            <a:avLst/>
          </a:prstGeom>
          <a:noFill/>
          <a:ln w="3175">
            <a:solidFill>
              <a:schemeClr val="tx1"/>
            </a:solidFill>
          </a:ln>
        </p:spPr>
        <p:txBody>
          <a:bodyPr wrap="none" rtlCol="0">
            <a:spAutoFit/>
          </a:bodyPr>
          <a:lstStyle/>
          <a:p>
            <a:r>
              <a:rPr lang="ja-JP" altLang="en-US" dirty="0"/>
              <a:t>振分</a:t>
            </a:r>
            <a:endParaRPr kumimoji="1" lang="ja-JP" altLang="en-US" dirty="0"/>
          </a:p>
        </p:txBody>
      </p:sp>
      <p:sp>
        <p:nvSpPr>
          <p:cNvPr id="23" name="テキスト ボックス 22">
            <a:extLst>
              <a:ext uri="{FF2B5EF4-FFF2-40B4-BE49-F238E27FC236}">
                <a16:creationId xmlns:a16="http://schemas.microsoft.com/office/drawing/2014/main" id="{73C0FCD5-B690-45D4-9EC4-271B3A471988}"/>
              </a:ext>
            </a:extLst>
          </p:cNvPr>
          <p:cNvSpPr txBox="1"/>
          <p:nvPr/>
        </p:nvSpPr>
        <p:spPr>
          <a:xfrm>
            <a:off x="8650766" y="227347"/>
            <a:ext cx="3449260" cy="523220"/>
          </a:xfrm>
          <a:prstGeom prst="rect">
            <a:avLst/>
          </a:prstGeom>
          <a:noFill/>
        </p:spPr>
        <p:txBody>
          <a:bodyPr wrap="square" rtlCol="0">
            <a:spAutoFit/>
          </a:bodyPr>
          <a:lstStyle/>
          <a:p>
            <a:r>
              <a:rPr kumimoji="1" lang="ja-JP" altLang="en-US" sz="2800" dirty="0"/>
              <a:t>振分フェーズの流れ</a:t>
            </a:r>
          </a:p>
        </p:txBody>
      </p:sp>
    </p:spTree>
    <p:extLst>
      <p:ext uri="{BB962C8B-B14F-4D97-AF65-F5344CB8AC3E}">
        <p14:creationId xmlns:p14="http://schemas.microsoft.com/office/powerpoint/2010/main" val="263184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F358A0-50BB-4F94-A53D-F702C3A33A1C}"/>
              </a:ext>
            </a:extLst>
          </p:cNvPr>
          <p:cNvSpPr txBox="1"/>
          <p:nvPr/>
        </p:nvSpPr>
        <p:spPr>
          <a:xfrm>
            <a:off x="8650766" y="192513"/>
            <a:ext cx="3449260" cy="523220"/>
          </a:xfrm>
          <a:prstGeom prst="rect">
            <a:avLst/>
          </a:prstGeom>
          <a:noFill/>
        </p:spPr>
        <p:txBody>
          <a:bodyPr wrap="square" rtlCol="0">
            <a:spAutoFit/>
          </a:bodyPr>
          <a:lstStyle/>
          <a:p>
            <a:r>
              <a:rPr lang="ja-JP" altLang="en-US" sz="2800" dirty="0"/>
              <a:t>振分</a:t>
            </a:r>
            <a:r>
              <a:rPr kumimoji="1" lang="ja-JP" altLang="en-US" sz="2800" dirty="0"/>
              <a:t>フェーズ補足</a:t>
            </a:r>
          </a:p>
        </p:txBody>
      </p:sp>
      <p:sp>
        <p:nvSpPr>
          <p:cNvPr id="3" name="テキスト ボックス 2">
            <a:extLst>
              <a:ext uri="{FF2B5EF4-FFF2-40B4-BE49-F238E27FC236}">
                <a16:creationId xmlns:a16="http://schemas.microsoft.com/office/drawing/2014/main" id="{A7A0E1AF-FBE2-47FE-A9EA-B5A32F146354}"/>
              </a:ext>
            </a:extLst>
          </p:cNvPr>
          <p:cNvSpPr txBox="1"/>
          <p:nvPr/>
        </p:nvSpPr>
        <p:spPr>
          <a:xfrm>
            <a:off x="505097" y="871946"/>
            <a:ext cx="11025051" cy="400110"/>
          </a:xfrm>
          <a:prstGeom prst="rect">
            <a:avLst/>
          </a:prstGeom>
          <a:noFill/>
        </p:spPr>
        <p:txBody>
          <a:bodyPr wrap="square" rtlCol="0">
            <a:spAutoFit/>
          </a:bodyPr>
          <a:lstStyle/>
          <a:p>
            <a:pPr marL="342900" indent="-342900">
              <a:buFont typeface="Arial" panose="020B0604020202020204" pitchFamily="34" charset="0"/>
              <a:buChar char="•"/>
            </a:pPr>
            <a:endParaRPr lang="ja-JP" altLang="en-US" sz="2000" dirty="0"/>
          </a:p>
        </p:txBody>
      </p:sp>
      <p:sp>
        <p:nvSpPr>
          <p:cNvPr id="5" name="テキスト ボックス 4">
            <a:extLst>
              <a:ext uri="{FF2B5EF4-FFF2-40B4-BE49-F238E27FC236}">
                <a16:creationId xmlns:a16="http://schemas.microsoft.com/office/drawing/2014/main" id="{3B201AC0-D7C4-42C1-BAC9-7780C8E3D059}"/>
              </a:ext>
            </a:extLst>
          </p:cNvPr>
          <p:cNvSpPr txBox="1"/>
          <p:nvPr/>
        </p:nvSpPr>
        <p:spPr>
          <a:xfrm>
            <a:off x="505097" y="871946"/>
            <a:ext cx="11025051" cy="3477875"/>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一日一回しか実施しない理由は</a:t>
            </a:r>
            <a:r>
              <a:rPr lang="en-US" altLang="ja-JP" sz="2000" dirty="0"/>
              <a:t>?</a:t>
            </a:r>
          </a:p>
          <a:p>
            <a:pPr marL="809625" lvl="1" indent="-352425"/>
            <a:r>
              <a:rPr lang="ja-JP" altLang="en-US" sz="2000" dirty="0"/>
              <a:t>→ </a:t>
            </a:r>
            <a:r>
              <a:rPr lang="en-US" altLang="ja-JP" sz="2000" dirty="0"/>
              <a:t>Redshift Spectrum</a:t>
            </a:r>
            <a:r>
              <a:rPr lang="ja-JP" altLang="en-US" sz="2000" dirty="0"/>
              <a:t>でパフォーマンスが出やすくするために、パーティション用の日付フォルダ内のファイル数をできるだけ少なくするため。</a:t>
            </a:r>
          </a:p>
          <a:p>
            <a:pPr marL="809625" lvl="1" indent="-352425"/>
            <a:r>
              <a:rPr lang="ja-JP" altLang="en-US" sz="2000" dirty="0"/>
              <a:t>	なお、データ数などの理由により一回で処理が行えない場合でも、複数回処理を実施しても大丈夫なように設計している。</a:t>
            </a:r>
          </a:p>
          <a:p>
            <a:pPr marL="352425" indent="-352425"/>
            <a:endParaRPr lang="ja-JP" altLang="en-US" sz="2000" dirty="0"/>
          </a:p>
          <a:p>
            <a:pPr marL="352425" indent="-352425">
              <a:buFont typeface="Arial" panose="020B0604020202020204" pitchFamily="34" charset="0"/>
              <a:buChar char="•"/>
            </a:pPr>
            <a:r>
              <a:rPr lang="ja-JP" altLang="en-US" sz="2000" dirty="0"/>
              <a:t>処理のたびに</a:t>
            </a:r>
            <a:r>
              <a:rPr lang="en-US" altLang="ja-JP" sz="2000" dirty="0"/>
              <a:t>EC2</a:t>
            </a:r>
            <a:r>
              <a:rPr lang="ja-JP" altLang="en-US" sz="2000" dirty="0"/>
              <a:t>サーバを起動し、終了するのは</a:t>
            </a:r>
            <a:r>
              <a:rPr lang="en-US" altLang="ja-JP" sz="2000" dirty="0"/>
              <a:t>?</a:t>
            </a:r>
          </a:p>
          <a:p>
            <a:pPr lvl="1"/>
            <a:r>
              <a:rPr lang="ja-JP" altLang="en-US" sz="2000" dirty="0"/>
              <a:t>→ コスト削減のため</a:t>
            </a:r>
          </a:p>
          <a:p>
            <a:pPr lvl="1"/>
            <a:endParaRPr lang="ja-JP" altLang="en-US" sz="2000" dirty="0"/>
          </a:p>
          <a:p>
            <a:pPr marL="342900" indent="-342900">
              <a:buFont typeface="Arial" panose="020B0604020202020204" pitchFamily="34" charset="0"/>
              <a:buChar char="•"/>
            </a:pPr>
            <a:r>
              <a:rPr lang="en-US" altLang="ja-JP" sz="2000" dirty="0"/>
              <a:t>Redshift Spectrum</a:t>
            </a:r>
            <a:r>
              <a:rPr lang="ja-JP" altLang="en-US" sz="2000" dirty="0"/>
              <a:t>のデータソースとして</a:t>
            </a:r>
            <a:r>
              <a:rPr lang="en-US" altLang="ja-JP" sz="2000" dirty="0"/>
              <a:t>CSV</a:t>
            </a:r>
            <a:r>
              <a:rPr lang="ja-JP" altLang="en-US" sz="2000" dirty="0"/>
              <a:t>を使っているが、</a:t>
            </a:r>
            <a:r>
              <a:rPr lang="en-US" altLang="ja-JP" sz="2000" dirty="0"/>
              <a:t>Parquet</a:t>
            </a:r>
            <a:r>
              <a:rPr lang="ja-JP" altLang="en-US" sz="2000" dirty="0"/>
              <a:t>は使用しないのか</a:t>
            </a:r>
            <a:r>
              <a:rPr lang="en-US" altLang="ja-JP" sz="2000" dirty="0"/>
              <a:t>?</a:t>
            </a:r>
          </a:p>
          <a:p>
            <a:pPr lvl="1"/>
            <a:r>
              <a:rPr lang="ja-JP" altLang="en-US" sz="2000" dirty="0"/>
              <a:t>→ 想定された処理件数を考えると、性能上の問題で変換が難しい</a:t>
            </a:r>
          </a:p>
        </p:txBody>
      </p:sp>
    </p:spTree>
    <p:extLst>
      <p:ext uri="{BB962C8B-B14F-4D97-AF65-F5344CB8AC3E}">
        <p14:creationId xmlns:p14="http://schemas.microsoft.com/office/powerpoint/2010/main" val="300186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9">
            <a:extLst>
              <a:ext uri="{FF2B5EF4-FFF2-40B4-BE49-F238E27FC236}">
                <a16:creationId xmlns:a16="http://schemas.microsoft.com/office/drawing/2014/main" id="{D363478F-CC4E-4D6F-9F9D-3E27A1F977EC}"/>
              </a:ext>
            </a:extLst>
          </p:cNvPr>
          <p:cNvGrpSpPr/>
          <p:nvPr/>
        </p:nvGrpSpPr>
        <p:grpSpPr>
          <a:xfrm>
            <a:off x="262038" y="1104419"/>
            <a:ext cx="1072750" cy="859842"/>
            <a:chOff x="537920" y="3353653"/>
            <a:chExt cx="1072750" cy="859842"/>
          </a:xfrm>
        </p:grpSpPr>
        <p:pic>
          <p:nvPicPr>
            <p:cNvPr id="5" name="Graphic 70">
              <a:extLst>
                <a:ext uri="{FF2B5EF4-FFF2-40B4-BE49-F238E27FC236}">
                  <a16:creationId xmlns:a16="http://schemas.microsoft.com/office/drawing/2014/main" id="{799C75A0-DA7C-403C-9EA0-EBE3DC82C5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545" y="3353653"/>
              <a:ext cx="571500" cy="571500"/>
            </a:xfrm>
            <a:prstGeom prst="rect">
              <a:avLst/>
            </a:prstGeom>
          </p:spPr>
        </p:pic>
        <p:sp>
          <p:nvSpPr>
            <p:cNvPr id="6" name="TextBox 71">
              <a:extLst>
                <a:ext uri="{FF2B5EF4-FFF2-40B4-BE49-F238E27FC236}">
                  <a16:creationId xmlns:a16="http://schemas.microsoft.com/office/drawing/2014/main" id="{FBD7C65C-0612-464E-B7F3-EA7EF74D059B}"/>
                </a:ext>
              </a:extLst>
            </p:cNvPr>
            <p:cNvSpPr txBox="1"/>
            <p:nvPr/>
          </p:nvSpPr>
          <p:spPr>
            <a:xfrm>
              <a:off x="537920" y="3951885"/>
              <a:ext cx="1072750" cy="261610"/>
            </a:xfrm>
            <a:prstGeom prst="rect">
              <a:avLst/>
            </a:prstGeom>
            <a:noFill/>
          </p:spPr>
          <p:txBody>
            <a:bodyPr wrap="square" rtlCol="0">
              <a:spAutoFit/>
            </a:bodyPr>
            <a:lstStyle/>
            <a:p>
              <a:pPr algn="ctr"/>
              <a:r>
                <a:rPr lang="en-US" sz="1100" dirty="0">
                  <a:solidFill>
                    <a:srgbClr val="232F3E"/>
                  </a:solidFill>
                </a:rPr>
                <a:t>Mobile client</a:t>
              </a:r>
            </a:p>
          </p:txBody>
        </p:sp>
      </p:grpSp>
      <p:pic>
        <p:nvPicPr>
          <p:cNvPr id="7" name="Graphic 3">
            <a:extLst>
              <a:ext uri="{FF2B5EF4-FFF2-40B4-BE49-F238E27FC236}">
                <a16:creationId xmlns:a16="http://schemas.microsoft.com/office/drawing/2014/main" id="{A103A305-92B3-44CE-9B33-2EC04180A3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3624" y="999917"/>
            <a:ext cx="762000" cy="1092200"/>
          </a:xfrm>
          <a:prstGeom prst="rect">
            <a:avLst/>
          </a:prstGeom>
        </p:spPr>
      </p:pic>
      <p:pic>
        <p:nvPicPr>
          <p:cNvPr id="8" name="Graphic 59">
            <a:extLst>
              <a:ext uri="{FF2B5EF4-FFF2-40B4-BE49-F238E27FC236}">
                <a16:creationId xmlns:a16="http://schemas.microsoft.com/office/drawing/2014/main" id="{B6D1220D-C3EE-49F3-AF41-5FDBA3FA42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999917"/>
            <a:ext cx="762000" cy="952500"/>
          </a:xfrm>
          <a:prstGeom prst="rect">
            <a:avLst/>
          </a:prstGeom>
        </p:spPr>
      </p:pic>
      <p:pic>
        <p:nvPicPr>
          <p:cNvPr id="9" name="Graphic 7">
            <a:extLst>
              <a:ext uri="{FF2B5EF4-FFF2-40B4-BE49-F238E27FC236}">
                <a16:creationId xmlns:a16="http://schemas.microsoft.com/office/drawing/2014/main" id="{55846175-EDDC-4002-BD19-7EDD023184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47250" y="999917"/>
            <a:ext cx="762000" cy="952500"/>
          </a:xfrm>
          <a:prstGeom prst="rect">
            <a:avLst/>
          </a:prstGeom>
        </p:spPr>
      </p:pic>
      <p:pic>
        <p:nvPicPr>
          <p:cNvPr id="11" name="Graphic 59">
            <a:extLst>
              <a:ext uri="{FF2B5EF4-FFF2-40B4-BE49-F238E27FC236}">
                <a16:creationId xmlns:a16="http://schemas.microsoft.com/office/drawing/2014/main" id="{B4DD1B2E-2E1D-4D1E-A72E-CC176DF994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2536634"/>
            <a:ext cx="762000" cy="952500"/>
          </a:xfrm>
          <a:prstGeom prst="rect">
            <a:avLst/>
          </a:prstGeom>
        </p:spPr>
      </p:pic>
      <p:pic>
        <p:nvPicPr>
          <p:cNvPr id="13" name="Graphic 2">
            <a:extLst>
              <a:ext uri="{FF2B5EF4-FFF2-40B4-BE49-F238E27FC236}">
                <a16:creationId xmlns:a16="http://schemas.microsoft.com/office/drawing/2014/main" id="{57EE68FC-B160-4D96-9BC7-488ABB7FDD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9061" y="2536633"/>
            <a:ext cx="762000" cy="952500"/>
          </a:xfrm>
          <a:prstGeom prst="rect">
            <a:avLst/>
          </a:prstGeom>
        </p:spPr>
      </p:pic>
      <p:pic>
        <p:nvPicPr>
          <p:cNvPr id="14" name="Graphic 2">
            <a:extLst>
              <a:ext uri="{FF2B5EF4-FFF2-40B4-BE49-F238E27FC236}">
                <a16:creationId xmlns:a16="http://schemas.microsoft.com/office/drawing/2014/main" id="{3CADE54C-9BBD-45D8-A6D0-19CD3E3C124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03624" y="2536634"/>
            <a:ext cx="762000" cy="1092200"/>
          </a:xfrm>
          <a:prstGeom prst="rect">
            <a:avLst/>
          </a:prstGeom>
        </p:spPr>
      </p:pic>
      <p:pic>
        <p:nvPicPr>
          <p:cNvPr id="18" name="Graphic 59">
            <a:extLst>
              <a:ext uri="{FF2B5EF4-FFF2-40B4-BE49-F238E27FC236}">
                <a16:creationId xmlns:a16="http://schemas.microsoft.com/office/drawing/2014/main" id="{5E5B22F8-B044-4392-838C-DB5098A844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4096838"/>
            <a:ext cx="762000" cy="952500"/>
          </a:xfrm>
          <a:prstGeom prst="rect">
            <a:avLst/>
          </a:prstGeom>
        </p:spPr>
      </p:pic>
      <p:pic>
        <p:nvPicPr>
          <p:cNvPr id="19" name="Graphic 2">
            <a:extLst>
              <a:ext uri="{FF2B5EF4-FFF2-40B4-BE49-F238E27FC236}">
                <a16:creationId xmlns:a16="http://schemas.microsoft.com/office/drawing/2014/main" id="{B2D5FC1A-1D96-426F-B4E3-4C42DB443A3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31493" y="4073351"/>
            <a:ext cx="762000" cy="1092200"/>
          </a:xfrm>
          <a:prstGeom prst="rect">
            <a:avLst/>
          </a:prstGeom>
        </p:spPr>
      </p:pic>
      <p:cxnSp>
        <p:nvCxnSpPr>
          <p:cNvPr id="25" name="Straight Arrow Connector 42">
            <a:extLst>
              <a:ext uri="{FF2B5EF4-FFF2-40B4-BE49-F238E27FC236}">
                <a16:creationId xmlns:a16="http://schemas.microsoft.com/office/drawing/2014/main" id="{2243A0E8-854A-4B47-838A-A7EB923BC4F1}"/>
              </a:ext>
            </a:extLst>
          </p:cNvPr>
          <p:cNvCxnSpPr>
            <a:cxnSpLocks/>
          </p:cNvCxnSpPr>
          <p:nvPr/>
        </p:nvCxnSpPr>
        <p:spPr>
          <a:xfrm>
            <a:off x="1084163" y="1393527"/>
            <a:ext cx="1719461"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42">
            <a:extLst>
              <a:ext uri="{FF2B5EF4-FFF2-40B4-BE49-F238E27FC236}">
                <a16:creationId xmlns:a16="http://schemas.microsoft.com/office/drawing/2014/main" id="{931111E7-3A90-4FCC-AF53-7CEBF1F973C4}"/>
              </a:ext>
            </a:extLst>
          </p:cNvPr>
          <p:cNvCxnSpPr>
            <a:cxnSpLocks/>
          </p:cNvCxnSpPr>
          <p:nvPr/>
        </p:nvCxnSpPr>
        <p:spPr>
          <a:xfrm>
            <a:off x="3565624" y="1398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42">
            <a:extLst>
              <a:ext uri="{FF2B5EF4-FFF2-40B4-BE49-F238E27FC236}">
                <a16:creationId xmlns:a16="http://schemas.microsoft.com/office/drawing/2014/main" id="{E651CB5D-94A7-49DF-A8FC-18147D536FF8}"/>
              </a:ext>
            </a:extLst>
          </p:cNvPr>
          <p:cNvCxnSpPr>
            <a:cxnSpLocks/>
          </p:cNvCxnSpPr>
          <p:nvPr/>
        </p:nvCxnSpPr>
        <p:spPr>
          <a:xfrm>
            <a:off x="5587437" y="1382661"/>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42">
            <a:extLst>
              <a:ext uri="{FF2B5EF4-FFF2-40B4-BE49-F238E27FC236}">
                <a16:creationId xmlns:a16="http://schemas.microsoft.com/office/drawing/2014/main" id="{939C3442-E717-4841-BC2D-A1A2E82692E8}"/>
              </a:ext>
            </a:extLst>
          </p:cNvPr>
          <p:cNvCxnSpPr>
            <a:cxnSpLocks/>
          </p:cNvCxnSpPr>
          <p:nvPr/>
        </p:nvCxnSpPr>
        <p:spPr>
          <a:xfrm>
            <a:off x="3565623" y="2909863"/>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42">
            <a:extLst>
              <a:ext uri="{FF2B5EF4-FFF2-40B4-BE49-F238E27FC236}">
                <a16:creationId xmlns:a16="http://schemas.microsoft.com/office/drawing/2014/main" id="{5F86128A-048D-427A-BC7C-2AB24586B4CD}"/>
              </a:ext>
            </a:extLst>
          </p:cNvPr>
          <p:cNvCxnSpPr>
            <a:cxnSpLocks/>
          </p:cNvCxnSpPr>
          <p:nvPr/>
        </p:nvCxnSpPr>
        <p:spPr>
          <a:xfrm flipV="1">
            <a:off x="5587436" y="3012883"/>
            <a:ext cx="3199513" cy="260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4" name="Elbow Connector 122">
            <a:extLst>
              <a:ext uri="{FF2B5EF4-FFF2-40B4-BE49-F238E27FC236}">
                <a16:creationId xmlns:a16="http://schemas.microsoft.com/office/drawing/2014/main" id="{5825D826-5256-45E0-BC1D-BE38ECF92471}"/>
              </a:ext>
            </a:extLst>
          </p:cNvPr>
          <p:cNvCxnSpPr>
            <a:cxnSpLocks/>
          </p:cNvCxnSpPr>
          <p:nvPr/>
        </p:nvCxnSpPr>
        <p:spPr>
          <a:xfrm flipV="1">
            <a:off x="5587436" y="1986416"/>
            <a:ext cx="1640814" cy="798233"/>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42">
            <a:extLst>
              <a:ext uri="{FF2B5EF4-FFF2-40B4-BE49-F238E27FC236}">
                <a16:creationId xmlns:a16="http://schemas.microsoft.com/office/drawing/2014/main" id="{6132CFB3-7135-4A3C-B606-77143EFA5503}"/>
              </a:ext>
            </a:extLst>
          </p:cNvPr>
          <p:cNvCxnSpPr>
            <a:cxnSpLocks/>
          </p:cNvCxnSpPr>
          <p:nvPr/>
        </p:nvCxnSpPr>
        <p:spPr>
          <a:xfrm>
            <a:off x="3583399" y="4446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2">
            <a:extLst>
              <a:ext uri="{FF2B5EF4-FFF2-40B4-BE49-F238E27FC236}">
                <a16:creationId xmlns:a16="http://schemas.microsoft.com/office/drawing/2014/main" id="{7851DAA9-3BB9-41FE-927D-B98B8CF6E9C8}"/>
              </a:ext>
            </a:extLst>
          </p:cNvPr>
          <p:cNvCxnSpPr>
            <a:cxnSpLocks/>
          </p:cNvCxnSpPr>
          <p:nvPr/>
        </p:nvCxnSpPr>
        <p:spPr>
          <a:xfrm>
            <a:off x="5587437" y="44481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2" name="Rectangle 8">
            <a:extLst>
              <a:ext uri="{FF2B5EF4-FFF2-40B4-BE49-F238E27FC236}">
                <a16:creationId xmlns:a16="http://schemas.microsoft.com/office/drawing/2014/main" id="{8E53AAF9-6AA5-40EF-B3B1-4F7447E70AC9}"/>
              </a:ext>
            </a:extLst>
          </p:cNvPr>
          <p:cNvSpPr/>
          <p:nvPr/>
        </p:nvSpPr>
        <p:spPr>
          <a:xfrm>
            <a:off x="2594601" y="678819"/>
            <a:ext cx="525182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3" name="Rectangle 8">
            <a:extLst>
              <a:ext uri="{FF2B5EF4-FFF2-40B4-BE49-F238E27FC236}">
                <a16:creationId xmlns:a16="http://schemas.microsoft.com/office/drawing/2014/main" id="{4BF42E0B-AF37-4252-8364-5E0A876F4218}"/>
              </a:ext>
            </a:extLst>
          </p:cNvPr>
          <p:cNvSpPr/>
          <p:nvPr/>
        </p:nvSpPr>
        <p:spPr>
          <a:xfrm>
            <a:off x="2580526" y="2233277"/>
            <a:ext cx="7268868"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4" name="Rectangle 8">
            <a:extLst>
              <a:ext uri="{FF2B5EF4-FFF2-40B4-BE49-F238E27FC236}">
                <a16:creationId xmlns:a16="http://schemas.microsoft.com/office/drawing/2014/main" id="{4030B42E-FF70-49B4-B901-1EAA4EFF6451}"/>
              </a:ext>
            </a:extLst>
          </p:cNvPr>
          <p:cNvSpPr/>
          <p:nvPr/>
        </p:nvSpPr>
        <p:spPr>
          <a:xfrm>
            <a:off x="2580526" y="3798550"/>
            <a:ext cx="8636114"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3" name="テキスト ボックス 42">
            <a:extLst>
              <a:ext uri="{FF2B5EF4-FFF2-40B4-BE49-F238E27FC236}">
                <a16:creationId xmlns:a16="http://schemas.microsoft.com/office/drawing/2014/main" id="{3C685B31-F421-48E4-B900-80158D7FBD46}"/>
              </a:ext>
            </a:extLst>
          </p:cNvPr>
          <p:cNvSpPr txBox="1"/>
          <p:nvPr/>
        </p:nvSpPr>
        <p:spPr>
          <a:xfrm>
            <a:off x="3699366" y="691301"/>
            <a:ext cx="646331"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受取</a:t>
            </a:r>
            <a:endParaRPr kumimoji="1" lang="ja-JP" altLang="en-US" dirty="0">
              <a:solidFill>
                <a:schemeClr val="bg1">
                  <a:lumMod val="50000"/>
                </a:schemeClr>
              </a:solidFill>
            </a:endParaRPr>
          </a:p>
        </p:txBody>
      </p:sp>
      <p:sp>
        <p:nvSpPr>
          <p:cNvPr id="52" name="テキスト ボックス 51">
            <a:extLst>
              <a:ext uri="{FF2B5EF4-FFF2-40B4-BE49-F238E27FC236}">
                <a16:creationId xmlns:a16="http://schemas.microsoft.com/office/drawing/2014/main" id="{DD8AAC87-AC1A-483B-B31C-3956F6162339}"/>
              </a:ext>
            </a:extLst>
          </p:cNvPr>
          <p:cNvSpPr txBox="1"/>
          <p:nvPr/>
        </p:nvSpPr>
        <p:spPr>
          <a:xfrm>
            <a:off x="3688867" y="2233277"/>
            <a:ext cx="1107996" cy="369332"/>
          </a:xfrm>
          <a:prstGeom prst="rect">
            <a:avLst/>
          </a:prstGeom>
          <a:noFill/>
          <a:ln w="3175">
            <a:solidFill>
              <a:schemeClr val="bg1">
                <a:lumMod val="50000"/>
              </a:schemeClr>
            </a:solidFill>
          </a:ln>
        </p:spPr>
        <p:txBody>
          <a:bodyPr wrap="none" rtlCol="0">
            <a:spAutoFit/>
          </a:bodyPr>
          <a:lstStyle/>
          <a:p>
            <a:r>
              <a:rPr kumimoji="1" lang="ja-JP" altLang="en-US" dirty="0">
                <a:solidFill>
                  <a:schemeClr val="bg1">
                    <a:lumMod val="50000"/>
                  </a:schemeClr>
                </a:solidFill>
              </a:rPr>
              <a:t>一時保管</a:t>
            </a:r>
          </a:p>
        </p:txBody>
      </p:sp>
      <p:sp>
        <p:nvSpPr>
          <p:cNvPr id="53" name="テキスト ボックス 52">
            <a:extLst>
              <a:ext uri="{FF2B5EF4-FFF2-40B4-BE49-F238E27FC236}">
                <a16:creationId xmlns:a16="http://schemas.microsoft.com/office/drawing/2014/main" id="{AC2905B4-AF5A-4409-AEB9-F61B899FB6D8}"/>
              </a:ext>
            </a:extLst>
          </p:cNvPr>
          <p:cNvSpPr txBox="1"/>
          <p:nvPr/>
        </p:nvSpPr>
        <p:spPr>
          <a:xfrm>
            <a:off x="3699366" y="3864743"/>
            <a:ext cx="646331"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振分</a:t>
            </a:r>
            <a:endParaRPr kumimoji="1" lang="ja-JP" altLang="en-US" dirty="0">
              <a:solidFill>
                <a:schemeClr val="bg1">
                  <a:lumMod val="50000"/>
                </a:schemeClr>
              </a:solidFill>
            </a:endParaRPr>
          </a:p>
        </p:txBody>
      </p:sp>
      <p:sp>
        <p:nvSpPr>
          <p:cNvPr id="55" name="テキスト ボックス 54">
            <a:extLst>
              <a:ext uri="{FF2B5EF4-FFF2-40B4-BE49-F238E27FC236}">
                <a16:creationId xmlns:a16="http://schemas.microsoft.com/office/drawing/2014/main" id="{EFDEAFC8-10EC-4F6F-BD1E-CF56E576F128}"/>
              </a:ext>
            </a:extLst>
          </p:cNvPr>
          <p:cNvSpPr txBox="1"/>
          <p:nvPr/>
        </p:nvSpPr>
        <p:spPr>
          <a:xfrm>
            <a:off x="8913998" y="2314804"/>
            <a:ext cx="723275" cy="307777"/>
          </a:xfrm>
          <a:prstGeom prst="rect">
            <a:avLst/>
          </a:prstGeom>
          <a:noFill/>
        </p:spPr>
        <p:txBody>
          <a:bodyPr wrap="none" rtlCol="0">
            <a:spAutoFit/>
          </a:bodyPr>
          <a:lstStyle/>
          <a:p>
            <a:r>
              <a:rPr lang="ja-JP" altLang="en-US" sz="1400" dirty="0"/>
              <a:t>作業用</a:t>
            </a:r>
            <a:endParaRPr kumimoji="1" lang="ja-JP" altLang="en-US" sz="1400" dirty="0"/>
          </a:p>
        </p:txBody>
      </p:sp>
      <p:sp>
        <p:nvSpPr>
          <p:cNvPr id="2" name="正方形/長方形 1">
            <a:extLst>
              <a:ext uri="{FF2B5EF4-FFF2-40B4-BE49-F238E27FC236}">
                <a16:creationId xmlns:a16="http://schemas.microsoft.com/office/drawing/2014/main" id="{2BF33943-BDBD-434D-A179-B90754A28495}"/>
              </a:ext>
            </a:extLst>
          </p:cNvPr>
          <p:cNvSpPr/>
          <p:nvPr/>
        </p:nvSpPr>
        <p:spPr>
          <a:xfrm>
            <a:off x="5399314" y="3628834"/>
            <a:ext cx="6637732" cy="3229164"/>
          </a:xfrm>
          <a:prstGeom prst="rect">
            <a:avLst/>
          </a:prstGeom>
          <a:noFill/>
          <a:ln w="31750" cap="flat">
            <a:solidFill>
              <a:schemeClr val="accent2"/>
            </a:solidFill>
            <a:miter lim="800000"/>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2E07C1B4-C88D-4D95-83C6-9501672AAE2B}"/>
              </a:ext>
            </a:extLst>
          </p:cNvPr>
          <p:cNvSpPr txBox="1"/>
          <p:nvPr/>
        </p:nvSpPr>
        <p:spPr>
          <a:xfrm>
            <a:off x="8650766" y="227347"/>
            <a:ext cx="3449260" cy="954107"/>
          </a:xfrm>
          <a:prstGeom prst="rect">
            <a:avLst/>
          </a:prstGeom>
          <a:noFill/>
        </p:spPr>
        <p:txBody>
          <a:bodyPr wrap="square" rtlCol="0">
            <a:spAutoFit/>
          </a:bodyPr>
          <a:lstStyle/>
          <a:p>
            <a:r>
              <a:rPr kumimoji="1" lang="ja-JP" altLang="en-US" sz="2800" dirty="0"/>
              <a:t>サービス関連図 </a:t>
            </a:r>
          </a:p>
          <a:p>
            <a:r>
              <a:rPr kumimoji="1" lang="en-US" altLang="ja-JP" sz="2800" dirty="0"/>
              <a:t>(</a:t>
            </a:r>
            <a:r>
              <a:rPr lang="ja-JP" altLang="en-US" sz="2800" dirty="0"/>
              <a:t>一覧取得</a:t>
            </a:r>
            <a:r>
              <a:rPr kumimoji="1" lang="en-US" altLang="ja-JP" sz="2800" dirty="0"/>
              <a:t>)</a:t>
            </a:r>
            <a:endParaRPr kumimoji="1" lang="ja-JP" altLang="en-US" sz="2800" dirty="0"/>
          </a:p>
        </p:txBody>
      </p:sp>
      <p:pic>
        <p:nvPicPr>
          <p:cNvPr id="47" name="Graphic 2">
            <a:extLst>
              <a:ext uri="{FF2B5EF4-FFF2-40B4-BE49-F238E27FC236}">
                <a16:creationId xmlns:a16="http://schemas.microsoft.com/office/drawing/2014/main" id="{82C8A226-9E34-419F-A400-F993445F66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59120" y="4049409"/>
            <a:ext cx="762000" cy="952500"/>
          </a:xfrm>
          <a:prstGeom prst="rect">
            <a:avLst/>
          </a:prstGeom>
        </p:spPr>
      </p:pic>
      <p:pic>
        <p:nvPicPr>
          <p:cNvPr id="48" name="Graphic 2">
            <a:extLst>
              <a:ext uri="{FF2B5EF4-FFF2-40B4-BE49-F238E27FC236}">
                <a16:creationId xmlns:a16="http://schemas.microsoft.com/office/drawing/2014/main" id="{F06D4C26-8831-4D63-AED2-7460563A8E4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47250" y="4073351"/>
            <a:ext cx="762000" cy="952500"/>
          </a:xfrm>
          <a:prstGeom prst="rect">
            <a:avLst/>
          </a:prstGeom>
        </p:spPr>
      </p:pic>
      <p:pic>
        <p:nvPicPr>
          <p:cNvPr id="49" name="Graphic 26">
            <a:extLst>
              <a:ext uri="{FF2B5EF4-FFF2-40B4-BE49-F238E27FC236}">
                <a16:creationId xmlns:a16="http://schemas.microsoft.com/office/drawing/2014/main" id="{EF050881-A6C4-4815-AF72-61946F1E8C4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59120" y="5516916"/>
            <a:ext cx="762000" cy="1092200"/>
          </a:xfrm>
          <a:prstGeom prst="rect">
            <a:avLst/>
          </a:prstGeom>
        </p:spPr>
      </p:pic>
      <p:pic>
        <p:nvPicPr>
          <p:cNvPr id="51" name="Graphic 2">
            <a:extLst>
              <a:ext uri="{FF2B5EF4-FFF2-40B4-BE49-F238E27FC236}">
                <a16:creationId xmlns:a16="http://schemas.microsoft.com/office/drawing/2014/main" id="{EFFABD31-7ACB-4BBF-B08D-92D8AFE2FAC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9061" y="5516916"/>
            <a:ext cx="762000" cy="952500"/>
          </a:xfrm>
          <a:prstGeom prst="rect">
            <a:avLst/>
          </a:prstGeom>
        </p:spPr>
      </p:pic>
      <p:cxnSp>
        <p:nvCxnSpPr>
          <p:cNvPr id="59" name="Elbow Connector 122">
            <a:extLst>
              <a:ext uri="{FF2B5EF4-FFF2-40B4-BE49-F238E27FC236}">
                <a16:creationId xmlns:a16="http://schemas.microsoft.com/office/drawing/2014/main" id="{FD0793D1-D958-4575-B04A-C8A07A79F1C5}"/>
              </a:ext>
            </a:extLst>
          </p:cNvPr>
          <p:cNvCxnSpPr>
            <a:cxnSpLocks/>
          </p:cNvCxnSpPr>
          <p:nvPr/>
        </p:nvCxnSpPr>
        <p:spPr>
          <a:xfrm flipV="1">
            <a:off x="7609247" y="3514385"/>
            <a:ext cx="1640814" cy="719690"/>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0" name="Straight Arrow Connector 42">
            <a:extLst>
              <a:ext uri="{FF2B5EF4-FFF2-40B4-BE49-F238E27FC236}">
                <a16:creationId xmlns:a16="http://schemas.microsoft.com/office/drawing/2014/main" id="{A89C4DE4-500B-4EEC-BE09-36EBF1520317}"/>
              </a:ext>
            </a:extLst>
          </p:cNvPr>
          <p:cNvCxnSpPr>
            <a:cxnSpLocks/>
          </p:cNvCxnSpPr>
          <p:nvPr/>
        </p:nvCxnSpPr>
        <p:spPr>
          <a:xfrm flipV="1">
            <a:off x="7650304" y="4455987"/>
            <a:ext cx="2514896" cy="176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1" name="Rectangle 8">
            <a:extLst>
              <a:ext uri="{FF2B5EF4-FFF2-40B4-BE49-F238E27FC236}">
                <a16:creationId xmlns:a16="http://schemas.microsoft.com/office/drawing/2014/main" id="{7EABDFA8-F269-430A-B99B-81F28B68F5AD}"/>
              </a:ext>
            </a:extLst>
          </p:cNvPr>
          <p:cNvSpPr/>
          <p:nvPr/>
        </p:nvSpPr>
        <p:spPr>
          <a:xfrm>
            <a:off x="6596385" y="3994469"/>
            <a:ext cx="5095439" cy="2707773"/>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4" name="テキスト ボックス 63">
            <a:extLst>
              <a:ext uri="{FF2B5EF4-FFF2-40B4-BE49-F238E27FC236}">
                <a16:creationId xmlns:a16="http://schemas.microsoft.com/office/drawing/2014/main" id="{0E8B1DA6-E701-4F01-A19D-E4C6ADA05F34}"/>
              </a:ext>
            </a:extLst>
          </p:cNvPr>
          <p:cNvSpPr txBox="1"/>
          <p:nvPr/>
        </p:nvSpPr>
        <p:spPr>
          <a:xfrm>
            <a:off x="5488389" y="6332910"/>
            <a:ext cx="1107996" cy="369332"/>
          </a:xfrm>
          <a:prstGeom prst="rect">
            <a:avLst/>
          </a:prstGeom>
          <a:noFill/>
          <a:ln w="3175">
            <a:solidFill>
              <a:schemeClr val="tx1"/>
            </a:solidFill>
          </a:ln>
        </p:spPr>
        <p:txBody>
          <a:bodyPr wrap="none" rtlCol="0">
            <a:spAutoFit/>
          </a:bodyPr>
          <a:lstStyle/>
          <a:p>
            <a:r>
              <a:rPr lang="ja-JP" altLang="en-US" dirty="0"/>
              <a:t>一覧取得</a:t>
            </a:r>
            <a:endParaRPr kumimoji="1" lang="ja-JP" altLang="en-US" dirty="0"/>
          </a:p>
        </p:txBody>
      </p:sp>
      <p:sp>
        <p:nvSpPr>
          <p:cNvPr id="65" name="テキスト ボックス 64">
            <a:extLst>
              <a:ext uri="{FF2B5EF4-FFF2-40B4-BE49-F238E27FC236}">
                <a16:creationId xmlns:a16="http://schemas.microsoft.com/office/drawing/2014/main" id="{6C157AFF-6311-4A6F-B310-E9F90245D0EA}"/>
              </a:ext>
            </a:extLst>
          </p:cNvPr>
          <p:cNvSpPr txBox="1"/>
          <p:nvPr/>
        </p:nvSpPr>
        <p:spPr>
          <a:xfrm>
            <a:off x="10952763" y="4139149"/>
            <a:ext cx="723275" cy="307777"/>
          </a:xfrm>
          <a:prstGeom prst="rect">
            <a:avLst/>
          </a:prstGeom>
          <a:noFill/>
        </p:spPr>
        <p:txBody>
          <a:bodyPr wrap="none" rtlCol="0">
            <a:spAutoFit/>
          </a:bodyPr>
          <a:lstStyle/>
          <a:p>
            <a:r>
              <a:rPr lang="ja-JP" altLang="en-US" sz="1400" dirty="0"/>
              <a:t>格納用</a:t>
            </a:r>
            <a:endParaRPr kumimoji="1" lang="ja-JP" altLang="en-US" sz="1400" dirty="0"/>
          </a:p>
        </p:txBody>
      </p:sp>
      <p:sp>
        <p:nvSpPr>
          <p:cNvPr id="66" name="テキスト ボックス 65">
            <a:extLst>
              <a:ext uri="{FF2B5EF4-FFF2-40B4-BE49-F238E27FC236}">
                <a16:creationId xmlns:a16="http://schemas.microsoft.com/office/drawing/2014/main" id="{B80D2C2C-44FF-4A09-8513-D89917A0E759}"/>
              </a:ext>
            </a:extLst>
          </p:cNvPr>
          <p:cNvSpPr txBox="1"/>
          <p:nvPr/>
        </p:nvSpPr>
        <p:spPr>
          <a:xfrm>
            <a:off x="8070072" y="5585708"/>
            <a:ext cx="902811" cy="523220"/>
          </a:xfrm>
          <a:prstGeom prst="rect">
            <a:avLst/>
          </a:prstGeom>
          <a:noFill/>
        </p:spPr>
        <p:txBody>
          <a:bodyPr wrap="none" rtlCol="0">
            <a:spAutoFit/>
          </a:bodyPr>
          <a:lstStyle/>
          <a:p>
            <a:r>
              <a:rPr lang="ja-JP" altLang="en-US" sz="1400" dirty="0"/>
              <a:t>ダウン</a:t>
            </a:r>
          </a:p>
          <a:p>
            <a:r>
              <a:rPr lang="ja-JP" altLang="en-US" sz="1400" dirty="0"/>
              <a:t>ロード用</a:t>
            </a:r>
            <a:endParaRPr kumimoji="1" lang="ja-JP" altLang="en-US" sz="1400" dirty="0"/>
          </a:p>
        </p:txBody>
      </p:sp>
      <p:pic>
        <p:nvPicPr>
          <p:cNvPr id="67" name="Graphic 59">
            <a:extLst>
              <a:ext uri="{FF2B5EF4-FFF2-40B4-BE49-F238E27FC236}">
                <a16:creationId xmlns:a16="http://schemas.microsoft.com/office/drawing/2014/main" id="{202785DC-7FF7-4D27-842C-724A98C62D5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47247" y="5516916"/>
            <a:ext cx="762000" cy="952500"/>
          </a:xfrm>
          <a:prstGeom prst="rect">
            <a:avLst/>
          </a:prstGeom>
        </p:spPr>
      </p:pic>
      <p:cxnSp>
        <p:nvCxnSpPr>
          <p:cNvPr id="68" name="Straight Arrow Connector 42">
            <a:extLst>
              <a:ext uri="{FF2B5EF4-FFF2-40B4-BE49-F238E27FC236}">
                <a16:creationId xmlns:a16="http://schemas.microsoft.com/office/drawing/2014/main" id="{F7F694B9-58CB-4F55-ADD8-E4B0E71650C0}"/>
              </a:ext>
            </a:extLst>
          </p:cNvPr>
          <p:cNvCxnSpPr>
            <a:cxnSpLocks/>
            <a:stCxn id="47" idx="2"/>
            <a:endCxn id="49" idx="0"/>
          </p:cNvCxnSpPr>
          <p:nvPr/>
        </p:nvCxnSpPr>
        <p:spPr>
          <a:xfrm>
            <a:off x="10640120" y="5001909"/>
            <a:ext cx="0" cy="515007"/>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9" name="Elbow Connector 122">
            <a:extLst>
              <a:ext uri="{FF2B5EF4-FFF2-40B4-BE49-F238E27FC236}">
                <a16:creationId xmlns:a16="http://schemas.microsoft.com/office/drawing/2014/main" id="{E2209D30-6ED7-475D-B3A5-800BFB5A97F3}"/>
              </a:ext>
            </a:extLst>
          </p:cNvPr>
          <p:cNvCxnSpPr>
            <a:cxnSpLocks/>
          </p:cNvCxnSpPr>
          <p:nvPr/>
        </p:nvCxnSpPr>
        <p:spPr>
          <a:xfrm rot="10800000">
            <a:off x="7650305" y="4643020"/>
            <a:ext cx="2577047" cy="1189613"/>
          </a:xfrm>
          <a:prstGeom prst="bentConnector3">
            <a:avLst>
              <a:gd name="adj1" fmla="val 12828"/>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0" name="Elbow Connector 122">
            <a:extLst>
              <a:ext uri="{FF2B5EF4-FFF2-40B4-BE49-F238E27FC236}">
                <a16:creationId xmlns:a16="http://schemas.microsoft.com/office/drawing/2014/main" id="{DD171F77-B245-4E51-B7FE-1B1534A19A61}"/>
              </a:ext>
            </a:extLst>
          </p:cNvPr>
          <p:cNvCxnSpPr>
            <a:cxnSpLocks/>
            <a:stCxn id="51" idx="0"/>
          </p:cNvCxnSpPr>
          <p:nvPr/>
        </p:nvCxnSpPr>
        <p:spPr>
          <a:xfrm rot="16200000" flipV="1">
            <a:off x="8109605" y="4376459"/>
            <a:ext cx="717500" cy="1563413"/>
          </a:xfrm>
          <a:prstGeom prst="bentConnector2">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1" name="Straight Arrow Connector 42">
            <a:extLst>
              <a:ext uri="{FF2B5EF4-FFF2-40B4-BE49-F238E27FC236}">
                <a16:creationId xmlns:a16="http://schemas.microsoft.com/office/drawing/2014/main" id="{A45914E3-9AA3-456D-9D0F-635DE29DA779}"/>
              </a:ext>
            </a:extLst>
          </p:cNvPr>
          <p:cNvCxnSpPr>
            <a:cxnSpLocks/>
            <a:stCxn id="48" idx="2"/>
            <a:endCxn id="67" idx="0"/>
          </p:cNvCxnSpPr>
          <p:nvPr/>
        </p:nvCxnSpPr>
        <p:spPr>
          <a:xfrm flipH="1">
            <a:off x="7228247" y="5025851"/>
            <a:ext cx="3" cy="49106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37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phic 2">
            <a:extLst>
              <a:ext uri="{FF2B5EF4-FFF2-40B4-BE49-F238E27FC236}">
                <a16:creationId xmlns:a16="http://schemas.microsoft.com/office/drawing/2014/main" id="{9E9E899A-6D02-4444-B759-095E2741AF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61413" y="706688"/>
            <a:ext cx="762000" cy="952500"/>
          </a:xfrm>
          <a:prstGeom prst="rect">
            <a:avLst/>
          </a:prstGeom>
        </p:spPr>
      </p:pic>
      <p:pic>
        <p:nvPicPr>
          <p:cNvPr id="21" name="Graphic 2">
            <a:extLst>
              <a:ext uri="{FF2B5EF4-FFF2-40B4-BE49-F238E27FC236}">
                <a16:creationId xmlns:a16="http://schemas.microsoft.com/office/drawing/2014/main" id="{BE3678C0-603A-4DCB-8F62-2B8D924970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9003" y="706688"/>
            <a:ext cx="762000" cy="952500"/>
          </a:xfrm>
          <a:prstGeom prst="rect">
            <a:avLst/>
          </a:prstGeom>
        </p:spPr>
      </p:pic>
      <p:pic>
        <p:nvPicPr>
          <p:cNvPr id="23" name="Graphic 26">
            <a:extLst>
              <a:ext uri="{FF2B5EF4-FFF2-40B4-BE49-F238E27FC236}">
                <a16:creationId xmlns:a16="http://schemas.microsoft.com/office/drawing/2014/main" id="{B070B8B4-CED1-45EC-AE11-201572FEA4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45208" y="660780"/>
            <a:ext cx="762000" cy="1092200"/>
          </a:xfrm>
          <a:prstGeom prst="rect">
            <a:avLst/>
          </a:prstGeom>
        </p:spPr>
      </p:pic>
      <p:pic>
        <p:nvPicPr>
          <p:cNvPr id="24" name="Graphic 2">
            <a:extLst>
              <a:ext uri="{FF2B5EF4-FFF2-40B4-BE49-F238E27FC236}">
                <a16:creationId xmlns:a16="http://schemas.microsoft.com/office/drawing/2014/main" id="{C800DC76-5395-4929-9BFD-B130C7F11D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77376" y="1360966"/>
            <a:ext cx="762000" cy="952500"/>
          </a:xfrm>
          <a:prstGeom prst="rect">
            <a:avLst/>
          </a:prstGeom>
        </p:spPr>
      </p:pic>
      <p:sp>
        <p:nvSpPr>
          <p:cNvPr id="56" name="テキスト ボックス 55">
            <a:extLst>
              <a:ext uri="{FF2B5EF4-FFF2-40B4-BE49-F238E27FC236}">
                <a16:creationId xmlns:a16="http://schemas.microsoft.com/office/drawing/2014/main" id="{B05108C1-DFA2-4DC7-A7C9-6246D0DF2387}"/>
              </a:ext>
            </a:extLst>
          </p:cNvPr>
          <p:cNvSpPr txBox="1"/>
          <p:nvPr/>
        </p:nvSpPr>
        <p:spPr>
          <a:xfrm>
            <a:off x="8823413" y="835122"/>
            <a:ext cx="723275" cy="307777"/>
          </a:xfrm>
          <a:prstGeom prst="rect">
            <a:avLst/>
          </a:prstGeom>
          <a:noFill/>
        </p:spPr>
        <p:txBody>
          <a:bodyPr wrap="none" rtlCol="0">
            <a:spAutoFit/>
          </a:bodyPr>
          <a:lstStyle/>
          <a:p>
            <a:r>
              <a:rPr lang="ja-JP" altLang="en-US" sz="1400" dirty="0"/>
              <a:t>格納用</a:t>
            </a:r>
            <a:endParaRPr kumimoji="1" lang="ja-JP" altLang="en-US" sz="1400" dirty="0"/>
          </a:p>
        </p:txBody>
      </p:sp>
      <p:sp>
        <p:nvSpPr>
          <p:cNvPr id="57" name="テキスト ボックス 56">
            <a:extLst>
              <a:ext uri="{FF2B5EF4-FFF2-40B4-BE49-F238E27FC236}">
                <a16:creationId xmlns:a16="http://schemas.microsoft.com/office/drawing/2014/main" id="{9EE9A0C3-C5EC-4CAF-8C89-A8A88C06DDF6}"/>
              </a:ext>
            </a:extLst>
          </p:cNvPr>
          <p:cNvSpPr txBox="1"/>
          <p:nvPr/>
        </p:nvSpPr>
        <p:spPr>
          <a:xfrm>
            <a:off x="10539376" y="1599091"/>
            <a:ext cx="1441420" cy="307777"/>
          </a:xfrm>
          <a:prstGeom prst="rect">
            <a:avLst/>
          </a:prstGeom>
          <a:noFill/>
        </p:spPr>
        <p:txBody>
          <a:bodyPr wrap="none" rtlCol="0">
            <a:spAutoFit/>
          </a:bodyPr>
          <a:lstStyle/>
          <a:p>
            <a:r>
              <a:rPr lang="ja-JP" altLang="en-US" sz="1400" dirty="0"/>
              <a:t>ダウンロード用</a:t>
            </a:r>
            <a:endParaRPr kumimoji="1" lang="ja-JP" altLang="en-US" sz="1400" dirty="0"/>
          </a:p>
        </p:txBody>
      </p:sp>
      <p:cxnSp>
        <p:nvCxnSpPr>
          <p:cNvPr id="46" name="Straight Arrow Connector 42">
            <a:extLst>
              <a:ext uri="{FF2B5EF4-FFF2-40B4-BE49-F238E27FC236}">
                <a16:creationId xmlns:a16="http://schemas.microsoft.com/office/drawing/2014/main" id="{9CF31BDB-4D58-47EE-9AB8-C2537E2AF5C8}"/>
              </a:ext>
            </a:extLst>
          </p:cNvPr>
          <p:cNvCxnSpPr>
            <a:cxnSpLocks/>
          </p:cNvCxnSpPr>
          <p:nvPr/>
        </p:nvCxnSpPr>
        <p:spPr>
          <a:xfrm>
            <a:off x="4299727" y="1095880"/>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7" name="Straight Arrow Connector 42">
            <a:extLst>
              <a:ext uri="{FF2B5EF4-FFF2-40B4-BE49-F238E27FC236}">
                <a16:creationId xmlns:a16="http://schemas.microsoft.com/office/drawing/2014/main" id="{57E1BF63-DC10-4595-8E14-8CC5058AEB23}"/>
              </a:ext>
            </a:extLst>
          </p:cNvPr>
          <p:cNvCxnSpPr>
            <a:cxnSpLocks/>
          </p:cNvCxnSpPr>
          <p:nvPr/>
        </p:nvCxnSpPr>
        <p:spPr>
          <a:xfrm flipH="1">
            <a:off x="6579957" y="1095880"/>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8" name="Elbow Connector 122">
            <a:extLst>
              <a:ext uri="{FF2B5EF4-FFF2-40B4-BE49-F238E27FC236}">
                <a16:creationId xmlns:a16="http://schemas.microsoft.com/office/drawing/2014/main" id="{6DBDAD2C-D5F6-4280-B878-7CFE8E999C54}"/>
              </a:ext>
            </a:extLst>
          </p:cNvPr>
          <p:cNvCxnSpPr>
            <a:cxnSpLocks/>
            <a:stCxn id="24" idx="1"/>
            <a:endCxn id="21" idx="2"/>
          </p:cNvCxnSpPr>
          <p:nvPr/>
        </p:nvCxnSpPr>
        <p:spPr>
          <a:xfrm rot="10800000">
            <a:off x="3810004" y="1659188"/>
            <a:ext cx="5967373" cy="178028"/>
          </a:xfrm>
          <a:prstGeom prst="bentConnector2">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1F8665A0-740F-4726-A515-00AF6976E6AA}"/>
              </a:ext>
            </a:extLst>
          </p:cNvPr>
          <p:cNvSpPr txBox="1"/>
          <p:nvPr/>
        </p:nvSpPr>
        <p:spPr>
          <a:xfrm>
            <a:off x="4721884" y="1149340"/>
            <a:ext cx="415498" cy="369332"/>
          </a:xfrm>
          <a:prstGeom prst="rect">
            <a:avLst/>
          </a:prstGeom>
          <a:noFill/>
        </p:spPr>
        <p:txBody>
          <a:bodyPr wrap="none" rtlCol="0">
            <a:spAutoFit/>
          </a:bodyPr>
          <a:lstStyle/>
          <a:p>
            <a:r>
              <a:rPr kumimoji="1" lang="ja-JP" altLang="en-US" dirty="0"/>
              <a:t>①</a:t>
            </a:r>
          </a:p>
        </p:txBody>
      </p:sp>
      <p:sp>
        <p:nvSpPr>
          <p:cNvPr id="59" name="テキスト ボックス 58">
            <a:extLst>
              <a:ext uri="{FF2B5EF4-FFF2-40B4-BE49-F238E27FC236}">
                <a16:creationId xmlns:a16="http://schemas.microsoft.com/office/drawing/2014/main" id="{074B0482-2A64-4876-959E-D681948AC746}"/>
              </a:ext>
            </a:extLst>
          </p:cNvPr>
          <p:cNvSpPr txBox="1"/>
          <p:nvPr/>
        </p:nvSpPr>
        <p:spPr>
          <a:xfrm>
            <a:off x="7002114" y="1098180"/>
            <a:ext cx="415498" cy="369332"/>
          </a:xfrm>
          <a:prstGeom prst="rect">
            <a:avLst/>
          </a:prstGeom>
          <a:noFill/>
        </p:spPr>
        <p:txBody>
          <a:bodyPr wrap="none" rtlCol="0">
            <a:spAutoFit/>
          </a:bodyPr>
          <a:lstStyle/>
          <a:p>
            <a:r>
              <a:rPr lang="ja-JP" altLang="en-US" dirty="0"/>
              <a:t>②</a:t>
            </a:r>
            <a:endParaRPr kumimoji="1" lang="ja-JP" altLang="en-US" dirty="0"/>
          </a:p>
        </p:txBody>
      </p:sp>
      <p:sp>
        <p:nvSpPr>
          <p:cNvPr id="60" name="テキスト ボックス 59">
            <a:extLst>
              <a:ext uri="{FF2B5EF4-FFF2-40B4-BE49-F238E27FC236}">
                <a16:creationId xmlns:a16="http://schemas.microsoft.com/office/drawing/2014/main" id="{AFA5165C-3AD6-4CC1-B561-349C7ACD2044}"/>
              </a:ext>
            </a:extLst>
          </p:cNvPr>
          <p:cNvSpPr txBox="1"/>
          <p:nvPr/>
        </p:nvSpPr>
        <p:spPr>
          <a:xfrm>
            <a:off x="7037015" y="1909622"/>
            <a:ext cx="415498" cy="369332"/>
          </a:xfrm>
          <a:prstGeom prst="rect">
            <a:avLst/>
          </a:prstGeom>
          <a:noFill/>
        </p:spPr>
        <p:txBody>
          <a:bodyPr wrap="none" rtlCol="0">
            <a:spAutoFit/>
          </a:bodyPr>
          <a:lstStyle/>
          <a:p>
            <a:r>
              <a:rPr kumimoji="1" lang="ja-JP" altLang="en-US" dirty="0"/>
              <a:t>③</a:t>
            </a:r>
          </a:p>
        </p:txBody>
      </p:sp>
      <p:sp>
        <p:nvSpPr>
          <p:cNvPr id="61" name="コンテンツ プレースホルダー 2">
            <a:extLst>
              <a:ext uri="{FF2B5EF4-FFF2-40B4-BE49-F238E27FC236}">
                <a16:creationId xmlns:a16="http://schemas.microsoft.com/office/drawing/2014/main" id="{622B9C8F-8E79-4477-B8EF-39F187017A81}"/>
              </a:ext>
            </a:extLst>
          </p:cNvPr>
          <p:cNvSpPr>
            <a:spLocks noGrp="1"/>
          </p:cNvSpPr>
          <p:nvPr>
            <p:ph idx="1"/>
          </p:nvPr>
        </p:nvSpPr>
        <p:spPr>
          <a:xfrm>
            <a:off x="665480" y="2527383"/>
            <a:ext cx="10861040" cy="4166491"/>
          </a:xfrm>
        </p:spPr>
        <p:txBody>
          <a:bodyPr>
            <a:normAutofit/>
          </a:bodyPr>
          <a:lstStyle/>
          <a:p>
            <a:pPr marL="457200" indent="-457200">
              <a:buFont typeface="+mj-ea"/>
              <a:buAutoNum type="circleNumDbPlain"/>
            </a:pPr>
            <a:r>
              <a:rPr lang="ja-JP" altLang="en-US" sz="2000" dirty="0"/>
              <a:t>前のフェーズの後に</a:t>
            </a:r>
            <a:r>
              <a:rPr lang="en-US" altLang="ja-JP" sz="2000" dirty="0"/>
              <a:t>collect_request.py</a:t>
            </a:r>
            <a:r>
              <a:rPr lang="ja-JP" altLang="en-US" sz="2000" dirty="0"/>
              <a:t>が実行される</a:t>
            </a:r>
          </a:p>
          <a:p>
            <a:pPr marL="457200" lvl="1" indent="0">
              <a:buNone/>
            </a:pPr>
            <a:r>
              <a:rPr lang="ja-JP" altLang="en-US" sz="2000" dirty="0"/>
              <a:t>前日</a:t>
            </a:r>
            <a:r>
              <a:rPr lang="en-US" altLang="ja-JP" sz="2000" dirty="0"/>
              <a:t>(</a:t>
            </a:r>
            <a:r>
              <a:rPr lang="ja-JP" altLang="en-US" sz="2000" dirty="0"/>
              <a:t>または指定された日付</a:t>
            </a:r>
            <a:r>
              <a:rPr lang="en-US" altLang="ja-JP" sz="2000" dirty="0"/>
              <a:t>)</a:t>
            </a:r>
            <a:r>
              <a:rPr lang="ja-JP" altLang="en-US" sz="2000" dirty="0"/>
              <a:t>の位置情報一覧を</a:t>
            </a:r>
            <a:r>
              <a:rPr lang="en-US" altLang="ja-JP" sz="2000" dirty="0"/>
              <a:t>Redshift Spectrum</a:t>
            </a:r>
            <a:r>
              <a:rPr lang="ja-JP" altLang="en-US" sz="2000" dirty="0"/>
              <a:t>から取得する</a:t>
            </a:r>
          </a:p>
          <a:p>
            <a:pPr marL="457200" lvl="1" indent="0">
              <a:buNone/>
            </a:pPr>
            <a:endParaRPr lang="ja-JP" altLang="en-US" sz="2000" dirty="0"/>
          </a:p>
          <a:p>
            <a:pPr marL="457200" indent="-457200">
              <a:buFont typeface="+mj-ea"/>
              <a:buAutoNum type="circleNumDbPlain"/>
            </a:pPr>
            <a:r>
              <a:rPr lang="en-US" altLang="ja-JP" sz="2000" dirty="0"/>
              <a:t>Redshift</a:t>
            </a:r>
            <a:r>
              <a:rPr lang="ja-JP" altLang="en-US" sz="2000" dirty="0"/>
              <a:t> </a:t>
            </a:r>
            <a:r>
              <a:rPr lang="en-US" altLang="ja-JP" sz="2000" dirty="0"/>
              <a:t>Spectrum</a:t>
            </a:r>
            <a:r>
              <a:rPr lang="ja-JP" altLang="en-US" sz="2000" dirty="0"/>
              <a:t>は、</a:t>
            </a:r>
            <a:r>
              <a:rPr lang="en-US" altLang="ja-JP" sz="2000" dirty="0"/>
              <a:t>S3(</a:t>
            </a:r>
            <a:r>
              <a:rPr lang="ja-JP" altLang="en-US" sz="2000" dirty="0"/>
              <a:t>格納用</a:t>
            </a:r>
            <a:r>
              <a:rPr lang="en-US" altLang="ja-JP" sz="2000" dirty="0"/>
              <a:t>)</a:t>
            </a:r>
            <a:r>
              <a:rPr lang="ja-JP" altLang="en-US" sz="2000" dirty="0"/>
              <a:t>をデータソースとする</a:t>
            </a:r>
          </a:p>
          <a:p>
            <a:pPr marL="457200" indent="-457200">
              <a:buFont typeface="+mj-ea"/>
              <a:buAutoNum type="circleNumDbPlain"/>
            </a:pPr>
            <a:endParaRPr lang="ja-JP" altLang="en-US" sz="2000" dirty="0"/>
          </a:p>
          <a:p>
            <a:pPr marL="457200" indent="-457200">
              <a:buFont typeface="+mj-ea"/>
              <a:buAutoNum type="circleNumDbPlain"/>
            </a:pPr>
            <a:r>
              <a:rPr lang="en-US" altLang="ja-JP" sz="2000" dirty="0"/>
              <a:t>collect_request.py</a:t>
            </a:r>
            <a:r>
              <a:rPr lang="ja-JP" altLang="en-US" sz="2000" dirty="0"/>
              <a:t>は、対象日付のすべての位置情報を取得する</a:t>
            </a:r>
          </a:p>
          <a:p>
            <a:pPr marL="457200" lvl="1" indent="0">
              <a:buNone/>
            </a:pPr>
            <a:r>
              <a:rPr lang="ja-JP" altLang="en-US" sz="2000" dirty="0"/>
              <a:t>結果を</a:t>
            </a:r>
            <a:r>
              <a:rPr lang="en-US" altLang="ja-JP" sz="2000" dirty="0"/>
              <a:t>S3(</a:t>
            </a:r>
            <a:r>
              <a:rPr lang="ja-JP" altLang="en-US" sz="2000" dirty="0"/>
              <a:t>ダウンロード用</a:t>
            </a:r>
            <a:r>
              <a:rPr lang="en-US" altLang="ja-JP" sz="2000" dirty="0"/>
              <a:t>)</a:t>
            </a:r>
            <a:r>
              <a:rPr lang="ja-JP" altLang="en-US" sz="2000" dirty="0"/>
              <a:t>に格納する</a:t>
            </a:r>
          </a:p>
          <a:p>
            <a:pPr marL="457200" lvl="1" indent="0">
              <a:buNone/>
            </a:pPr>
            <a:r>
              <a:rPr lang="en-US" altLang="ja-JP" sz="2000" dirty="0"/>
              <a:t>S3(</a:t>
            </a:r>
            <a:r>
              <a:rPr lang="ja-JP" altLang="en-US" sz="2000" dirty="0"/>
              <a:t>ダウンロード用</a:t>
            </a:r>
            <a:r>
              <a:rPr lang="en-US" altLang="ja-JP" sz="2000" dirty="0"/>
              <a:t>)</a:t>
            </a:r>
            <a:r>
              <a:rPr lang="ja-JP" altLang="en-US" sz="2000" dirty="0"/>
              <a:t>は公開されていて、ここから結果をダウンロードできる</a:t>
            </a:r>
          </a:p>
          <a:p>
            <a:pPr marL="457200" indent="-457200">
              <a:buFont typeface="+mj-ea"/>
              <a:buAutoNum type="circleNumDbPlain"/>
            </a:pPr>
            <a:endParaRPr lang="ja-JP" altLang="en-US" sz="2000" dirty="0"/>
          </a:p>
          <a:p>
            <a:pPr marL="457200" indent="-457200">
              <a:buFont typeface="+mj-ea"/>
              <a:buAutoNum type="circleNumDbPlain"/>
            </a:pPr>
            <a:r>
              <a:rPr lang="ja-JP" altLang="en-US" sz="2000" dirty="0"/>
              <a:t>処理終了後、</a:t>
            </a:r>
            <a:r>
              <a:rPr lang="en-US" altLang="ja-JP" sz="2000" dirty="0"/>
              <a:t>Lambda(</a:t>
            </a:r>
            <a:r>
              <a:rPr lang="en-US" altLang="ja-JP" sz="2000" dirty="0" err="1"/>
              <a:t>stop_collect_server</a:t>
            </a:r>
            <a:r>
              <a:rPr lang="en-US" altLang="ja-JP" sz="2000" dirty="0"/>
              <a:t>)</a:t>
            </a:r>
            <a:r>
              <a:rPr lang="ja-JP" altLang="en-US" sz="2000" dirty="0"/>
              <a:t>を呼び出す</a:t>
            </a:r>
          </a:p>
          <a:p>
            <a:pPr marL="457200" lvl="1" indent="0">
              <a:buNone/>
            </a:pPr>
            <a:r>
              <a:rPr lang="ja-JP" altLang="en-US" sz="2000" dirty="0"/>
              <a:t>この関数は</a:t>
            </a:r>
            <a:r>
              <a:rPr lang="en-US" altLang="ja-JP" sz="2000" dirty="0"/>
              <a:t>EC2</a:t>
            </a:r>
            <a:r>
              <a:rPr lang="ja-JP" altLang="en-US" sz="2000" dirty="0"/>
              <a:t>サーバを終了させる</a:t>
            </a:r>
          </a:p>
        </p:txBody>
      </p:sp>
      <p:sp>
        <p:nvSpPr>
          <p:cNvPr id="15" name="テキスト ボックス 14">
            <a:extLst>
              <a:ext uri="{FF2B5EF4-FFF2-40B4-BE49-F238E27FC236}">
                <a16:creationId xmlns:a16="http://schemas.microsoft.com/office/drawing/2014/main" id="{259AFE49-EC4D-45E4-BF20-1819CAC23FDF}"/>
              </a:ext>
            </a:extLst>
          </p:cNvPr>
          <p:cNvSpPr txBox="1"/>
          <p:nvPr/>
        </p:nvSpPr>
        <p:spPr>
          <a:xfrm>
            <a:off x="266277" y="706688"/>
            <a:ext cx="1107996" cy="369332"/>
          </a:xfrm>
          <a:prstGeom prst="rect">
            <a:avLst/>
          </a:prstGeom>
          <a:noFill/>
          <a:ln w="3175">
            <a:solidFill>
              <a:schemeClr val="tx1"/>
            </a:solidFill>
          </a:ln>
        </p:spPr>
        <p:txBody>
          <a:bodyPr wrap="none" rtlCol="0">
            <a:spAutoFit/>
          </a:bodyPr>
          <a:lstStyle/>
          <a:p>
            <a:r>
              <a:rPr lang="ja-JP" altLang="en-US" dirty="0"/>
              <a:t>一覧取得</a:t>
            </a:r>
            <a:endParaRPr kumimoji="1" lang="ja-JP" altLang="en-US" dirty="0"/>
          </a:p>
        </p:txBody>
      </p:sp>
      <p:pic>
        <p:nvPicPr>
          <p:cNvPr id="16" name="Graphic 59">
            <a:extLst>
              <a:ext uri="{FF2B5EF4-FFF2-40B4-BE49-F238E27FC236}">
                <a16:creationId xmlns:a16="http://schemas.microsoft.com/office/drawing/2014/main" id="{B2AE47F2-C3FB-43EB-9C46-D46F13105CC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35228" y="1230357"/>
            <a:ext cx="762000" cy="952500"/>
          </a:xfrm>
          <a:prstGeom prst="rect">
            <a:avLst/>
          </a:prstGeom>
        </p:spPr>
      </p:pic>
      <p:cxnSp>
        <p:nvCxnSpPr>
          <p:cNvPr id="17" name="Straight Arrow Connector 42">
            <a:extLst>
              <a:ext uri="{FF2B5EF4-FFF2-40B4-BE49-F238E27FC236}">
                <a16:creationId xmlns:a16="http://schemas.microsoft.com/office/drawing/2014/main" id="{04255949-2D10-4255-8A5D-E419FFFEBAD3}"/>
              </a:ext>
            </a:extLst>
          </p:cNvPr>
          <p:cNvCxnSpPr>
            <a:cxnSpLocks/>
          </p:cNvCxnSpPr>
          <p:nvPr/>
        </p:nvCxnSpPr>
        <p:spPr>
          <a:xfrm flipH="1">
            <a:off x="2414624" y="1248280"/>
            <a:ext cx="929467" cy="270392"/>
          </a:xfrm>
          <a:prstGeom prst="straightConnector1">
            <a:avLst/>
          </a:prstGeom>
          <a:ln w="12700">
            <a:solidFill>
              <a:srgbClr val="545B6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88EB9ED-9A95-4083-88DB-942BAF524D41}"/>
              </a:ext>
            </a:extLst>
          </p:cNvPr>
          <p:cNvSpPr txBox="1"/>
          <p:nvPr/>
        </p:nvSpPr>
        <p:spPr>
          <a:xfrm>
            <a:off x="2622501" y="1063614"/>
            <a:ext cx="415498" cy="369332"/>
          </a:xfrm>
          <a:prstGeom prst="rect">
            <a:avLst/>
          </a:prstGeom>
          <a:noFill/>
        </p:spPr>
        <p:txBody>
          <a:bodyPr wrap="none" rtlCol="0">
            <a:spAutoFit/>
          </a:bodyPr>
          <a:lstStyle/>
          <a:p>
            <a:r>
              <a:rPr lang="ja-JP" altLang="en-US" dirty="0"/>
              <a:t>④</a:t>
            </a:r>
            <a:endParaRPr kumimoji="1" lang="ja-JP" altLang="en-US" dirty="0"/>
          </a:p>
        </p:txBody>
      </p:sp>
      <p:sp>
        <p:nvSpPr>
          <p:cNvPr id="19" name="テキスト ボックス 18">
            <a:extLst>
              <a:ext uri="{FF2B5EF4-FFF2-40B4-BE49-F238E27FC236}">
                <a16:creationId xmlns:a16="http://schemas.microsoft.com/office/drawing/2014/main" id="{F720FAC7-A167-4D07-9CC2-E73BB7C12BA8}"/>
              </a:ext>
            </a:extLst>
          </p:cNvPr>
          <p:cNvSpPr txBox="1"/>
          <p:nvPr/>
        </p:nvSpPr>
        <p:spPr>
          <a:xfrm>
            <a:off x="7839769" y="227347"/>
            <a:ext cx="4260257" cy="523220"/>
          </a:xfrm>
          <a:prstGeom prst="rect">
            <a:avLst/>
          </a:prstGeom>
          <a:noFill/>
        </p:spPr>
        <p:txBody>
          <a:bodyPr wrap="square" rtlCol="0">
            <a:spAutoFit/>
          </a:bodyPr>
          <a:lstStyle/>
          <a:p>
            <a:r>
              <a:rPr kumimoji="1" lang="ja-JP" altLang="en-US" sz="2800" dirty="0"/>
              <a:t>一覧取得フェーズの流れ</a:t>
            </a:r>
          </a:p>
        </p:txBody>
      </p:sp>
    </p:spTree>
    <p:extLst>
      <p:ext uri="{BB962C8B-B14F-4D97-AF65-F5344CB8AC3E}">
        <p14:creationId xmlns:p14="http://schemas.microsoft.com/office/powerpoint/2010/main" val="60686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F358A0-50BB-4F94-A53D-F702C3A33A1C}"/>
              </a:ext>
            </a:extLst>
          </p:cNvPr>
          <p:cNvSpPr txBox="1"/>
          <p:nvPr/>
        </p:nvSpPr>
        <p:spPr>
          <a:xfrm>
            <a:off x="7707086" y="192513"/>
            <a:ext cx="4392940" cy="523220"/>
          </a:xfrm>
          <a:prstGeom prst="rect">
            <a:avLst/>
          </a:prstGeom>
          <a:noFill/>
        </p:spPr>
        <p:txBody>
          <a:bodyPr wrap="square" rtlCol="0">
            <a:spAutoFit/>
          </a:bodyPr>
          <a:lstStyle/>
          <a:p>
            <a:r>
              <a:rPr kumimoji="1" lang="ja-JP" altLang="en-US" sz="2800" dirty="0"/>
              <a:t>一覧取得フェーズ補足</a:t>
            </a:r>
          </a:p>
        </p:txBody>
      </p:sp>
      <p:sp>
        <p:nvSpPr>
          <p:cNvPr id="3" name="テキスト ボックス 2">
            <a:extLst>
              <a:ext uri="{FF2B5EF4-FFF2-40B4-BE49-F238E27FC236}">
                <a16:creationId xmlns:a16="http://schemas.microsoft.com/office/drawing/2014/main" id="{9B4129BD-B5EA-44F0-B7D5-152155FF1808}"/>
              </a:ext>
            </a:extLst>
          </p:cNvPr>
          <p:cNvSpPr txBox="1"/>
          <p:nvPr/>
        </p:nvSpPr>
        <p:spPr>
          <a:xfrm>
            <a:off x="505097" y="871946"/>
            <a:ext cx="11025051" cy="3170099"/>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前のフェーズの処理と一体化しない理由は</a:t>
            </a:r>
            <a:r>
              <a:rPr lang="en-US" altLang="ja-JP" sz="2000" dirty="0"/>
              <a:t>?</a:t>
            </a:r>
          </a:p>
          <a:p>
            <a:pPr marL="809625" lvl="1" indent="-352425"/>
            <a:r>
              <a:rPr lang="ja-JP" altLang="en-US" sz="2000" dirty="0"/>
              <a:t>→ 現在は両方とも一日一回で、実施するタイミングも同じだが、前のフェーズは一日数回実施する可能性を考慮して、処理を分けている。</a:t>
            </a:r>
          </a:p>
          <a:p>
            <a:pPr marL="352425" indent="-352425"/>
            <a:endParaRPr lang="ja-JP" altLang="en-US" sz="2000" dirty="0"/>
          </a:p>
          <a:p>
            <a:pPr marL="352425" indent="-352425">
              <a:buFont typeface="Arial" panose="020B0604020202020204" pitchFamily="34" charset="0"/>
              <a:buChar char="•"/>
            </a:pPr>
            <a:r>
              <a:rPr lang="ja-JP" altLang="en-US" sz="2000" dirty="0"/>
              <a:t>この処理は一日一回であることを想定しているのか</a:t>
            </a:r>
            <a:r>
              <a:rPr lang="en-US" altLang="ja-JP" sz="2000" dirty="0"/>
              <a:t>?</a:t>
            </a:r>
          </a:p>
          <a:p>
            <a:pPr lvl="1"/>
            <a:r>
              <a:rPr lang="ja-JP" altLang="en-US" sz="2000" dirty="0"/>
              <a:t>→ 複数回実施しても、結果が上書きされるだけで問題が無いようにしている。</a:t>
            </a:r>
          </a:p>
          <a:p>
            <a:pPr lvl="1"/>
            <a:endParaRPr lang="ja-JP" altLang="en-US" sz="2000" dirty="0"/>
          </a:p>
          <a:p>
            <a:pPr marL="342900" indent="-342900">
              <a:buFont typeface="Arial" panose="020B0604020202020204" pitchFamily="34" charset="0"/>
              <a:buChar char="•"/>
            </a:pPr>
            <a:r>
              <a:rPr lang="ja-JP" altLang="en-US" sz="2000" dirty="0"/>
              <a:t>ダウンロード用</a:t>
            </a:r>
            <a:r>
              <a:rPr lang="en-US" altLang="ja-JP" sz="2000" dirty="0"/>
              <a:t>S3</a:t>
            </a:r>
            <a:r>
              <a:rPr lang="ja-JP" altLang="en-US" sz="2000" dirty="0"/>
              <a:t>を</a:t>
            </a:r>
            <a:r>
              <a:rPr lang="en-US" altLang="ja-JP" sz="2000" dirty="0"/>
              <a:t>Public</a:t>
            </a:r>
            <a:r>
              <a:rPr lang="ja-JP" altLang="en-US" sz="2000" dirty="0"/>
              <a:t>にするとセキュリティ上問題があるのでは</a:t>
            </a:r>
            <a:r>
              <a:rPr lang="en-US" altLang="ja-JP" sz="2000" dirty="0"/>
              <a:t>?</a:t>
            </a:r>
          </a:p>
          <a:p>
            <a:pPr lvl="1"/>
            <a:r>
              <a:rPr lang="ja-JP" altLang="en-US" sz="2000" dirty="0"/>
              <a:t>→ 問題はあるが、セキュリティ上の要件は現段階では想定していない。</a:t>
            </a:r>
          </a:p>
          <a:p>
            <a:pPr lvl="1"/>
            <a:endParaRPr lang="ja-JP" altLang="en-US" sz="2000" dirty="0"/>
          </a:p>
        </p:txBody>
      </p:sp>
    </p:spTree>
    <p:extLst>
      <p:ext uri="{BB962C8B-B14F-4D97-AF65-F5344CB8AC3E}">
        <p14:creationId xmlns:p14="http://schemas.microsoft.com/office/powerpoint/2010/main" val="327981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C2D751-6038-46CF-8DE2-EDC1E114B9C7}"/>
              </a:ext>
            </a:extLst>
          </p:cNvPr>
          <p:cNvSpPr>
            <a:spLocks noGrp="1"/>
          </p:cNvSpPr>
          <p:nvPr>
            <p:ph idx="1"/>
          </p:nvPr>
        </p:nvSpPr>
        <p:spPr>
          <a:xfrm>
            <a:off x="838200" y="609600"/>
            <a:ext cx="10515600" cy="5567363"/>
          </a:xfrm>
        </p:spPr>
        <p:txBody>
          <a:bodyPr/>
          <a:lstStyle/>
          <a:p>
            <a:pPr>
              <a:buFont typeface="Wingdings" panose="05000000000000000000" pitchFamily="2" charset="2"/>
              <a:buChar char="Ø"/>
            </a:pPr>
            <a:r>
              <a:rPr lang="ja-JP" altLang="en-US" dirty="0"/>
              <a:t>　課題のキモは、リクエスト数が多いこと</a:t>
            </a:r>
          </a:p>
          <a:p>
            <a:pPr lvl="1"/>
            <a:r>
              <a:rPr lang="ja-JP" altLang="en-US" dirty="0"/>
              <a:t>アクティブユーザ数 </a:t>
            </a:r>
            <a:r>
              <a:rPr lang="en-US" altLang="ja-JP" dirty="0"/>
              <a:t>: 20,000/h  (</a:t>
            </a:r>
            <a:r>
              <a:rPr lang="ja-JP" altLang="en-US" dirty="0"/>
              <a:t>要求事項より</a:t>
            </a:r>
            <a:r>
              <a:rPr lang="en-US" altLang="ja-JP" dirty="0"/>
              <a:t>)</a:t>
            </a:r>
          </a:p>
          <a:p>
            <a:pPr lvl="1"/>
            <a:r>
              <a:rPr lang="ja-JP" altLang="en-US" dirty="0"/>
              <a:t>リクエスト数</a:t>
            </a:r>
            <a:r>
              <a:rPr lang="en-US" altLang="ja-JP" dirty="0"/>
              <a:t>: 16,666/m</a:t>
            </a:r>
            <a:endParaRPr lang="ja-JP" altLang="en-US" dirty="0"/>
          </a:p>
          <a:p>
            <a:pPr marL="914400" lvl="2" indent="0">
              <a:buNone/>
            </a:pPr>
            <a:r>
              <a:rPr lang="en-US" altLang="ja-JP" dirty="0"/>
              <a:t> (</a:t>
            </a:r>
            <a:r>
              <a:rPr lang="ja-JP" altLang="en-US" dirty="0"/>
              <a:t>平均</a:t>
            </a:r>
            <a:r>
              <a:rPr lang="en-US" altLang="ja-JP" dirty="0"/>
              <a:t>5</a:t>
            </a:r>
            <a:r>
              <a:rPr lang="ja-JP" altLang="en-US" dirty="0"/>
              <a:t>回</a:t>
            </a:r>
            <a:r>
              <a:rPr lang="en-US" altLang="ja-JP" dirty="0"/>
              <a:t>/h</a:t>
            </a:r>
            <a:r>
              <a:rPr lang="ja-JP" altLang="en-US" dirty="0"/>
              <a:t>のアクセスが均等に行われるとして、</a:t>
            </a:r>
            <a:r>
              <a:rPr lang="en-US" altLang="ja-JP" dirty="0"/>
              <a:t>20,000 × 5 ÷ 60)</a:t>
            </a:r>
          </a:p>
          <a:p>
            <a:pPr lvl="1"/>
            <a:r>
              <a:rPr lang="ja-JP" altLang="en-US" dirty="0"/>
              <a:t>合計レコード数</a:t>
            </a:r>
            <a:r>
              <a:rPr lang="en-US" altLang="ja-JP" dirty="0"/>
              <a:t>: 2,400,000/d</a:t>
            </a:r>
          </a:p>
          <a:p>
            <a:pPr marL="914400" lvl="2" indent="0">
              <a:buNone/>
            </a:pPr>
            <a:r>
              <a:rPr lang="en-US" altLang="ja-JP" dirty="0"/>
              <a:t>(20,000 × 5 × 24)</a:t>
            </a:r>
            <a:endParaRPr lang="ja-JP" altLang="en-US" dirty="0"/>
          </a:p>
          <a:p>
            <a:pPr marL="914400" lvl="2" indent="0">
              <a:buNone/>
            </a:pPr>
            <a:endParaRPr lang="ja-JP" altLang="en-US" dirty="0"/>
          </a:p>
          <a:p>
            <a:pPr>
              <a:buFont typeface="Wingdings" panose="05000000000000000000" pitchFamily="2" charset="2"/>
              <a:buChar char="Ø"/>
            </a:pPr>
            <a:r>
              <a:rPr kumimoji="1" lang="ja-JP" altLang="en-US" dirty="0"/>
              <a:t>　収集したデータは折角なので使い切りじゃなく再利用したい</a:t>
            </a:r>
          </a:p>
          <a:p>
            <a:pPr lvl="1"/>
            <a:r>
              <a:rPr kumimoji="1" lang="en-US" altLang="ja-JP" dirty="0"/>
              <a:t>S3 + Redshift spectrum</a:t>
            </a:r>
            <a:r>
              <a:rPr kumimoji="1" lang="ja-JP" altLang="en-US" dirty="0"/>
              <a:t>を選択</a:t>
            </a:r>
          </a:p>
          <a:p>
            <a:endParaRPr kumimoji="1" lang="ja-JP" altLang="en-US" dirty="0"/>
          </a:p>
          <a:p>
            <a:pPr>
              <a:buFont typeface="Wingdings" panose="05000000000000000000" pitchFamily="2" charset="2"/>
              <a:buChar char="Ø"/>
            </a:pPr>
            <a:r>
              <a:rPr lang="ja-JP" altLang="en-US" dirty="0"/>
              <a:t>　リクエストをもらさず遅いメディア</a:t>
            </a:r>
            <a:r>
              <a:rPr lang="en-US" altLang="ja-JP" dirty="0"/>
              <a:t>(S3)</a:t>
            </a:r>
            <a:r>
              <a:rPr lang="ja-JP" altLang="en-US" dirty="0"/>
              <a:t>に書き込む必要あり</a:t>
            </a:r>
          </a:p>
          <a:p>
            <a:pPr lvl="1"/>
            <a:r>
              <a:rPr lang="ja-JP" altLang="en-US" dirty="0"/>
              <a:t>段階的にリクエストをまとめる処理を行う</a:t>
            </a:r>
            <a:endParaRPr kumimoji="1" lang="ja-JP" altLang="en-US" dirty="0"/>
          </a:p>
        </p:txBody>
      </p:sp>
    </p:spTree>
    <p:extLst>
      <p:ext uri="{BB962C8B-B14F-4D97-AF65-F5344CB8AC3E}">
        <p14:creationId xmlns:p14="http://schemas.microsoft.com/office/powerpoint/2010/main" val="91719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C2D751-6038-46CF-8DE2-EDC1E114B9C7}"/>
              </a:ext>
            </a:extLst>
          </p:cNvPr>
          <p:cNvSpPr>
            <a:spLocks noGrp="1"/>
          </p:cNvSpPr>
          <p:nvPr>
            <p:ph idx="1"/>
          </p:nvPr>
        </p:nvSpPr>
        <p:spPr>
          <a:xfrm>
            <a:off x="680720" y="609600"/>
            <a:ext cx="10861040" cy="5648960"/>
          </a:xfrm>
        </p:spPr>
        <p:txBody>
          <a:bodyPr>
            <a:normAutofit/>
          </a:bodyPr>
          <a:lstStyle/>
          <a:p>
            <a:pPr marL="0" indent="0">
              <a:buNone/>
            </a:pPr>
            <a:r>
              <a:rPr lang="ja-JP" altLang="en-US" dirty="0"/>
              <a:t>段階的にリクエストをまとめる処理の中身</a:t>
            </a:r>
            <a:endParaRPr lang="en-US" altLang="ja-JP" dirty="0"/>
          </a:p>
          <a:p>
            <a:pPr lvl="1">
              <a:buFont typeface="Wingdings" panose="05000000000000000000" pitchFamily="2" charset="2"/>
              <a:buChar char="Ø"/>
            </a:pPr>
            <a:endParaRPr lang="ja-JP" altLang="en-US" dirty="0"/>
          </a:p>
          <a:p>
            <a:pPr marL="914400" lvl="1" indent="-457200">
              <a:buFont typeface="+mj-lt"/>
              <a:buAutoNum type="arabicPeriod"/>
            </a:pPr>
            <a:r>
              <a:rPr kumimoji="1" lang="ja-JP" altLang="en-US" dirty="0"/>
              <a:t>受取</a:t>
            </a:r>
            <a:endParaRPr kumimoji="1" lang="en-US" altLang="ja-JP" dirty="0"/>
          </a:p>
          <a:p>
            <a:pPr marL="914400" lvl="2" indent="0">
              <a:buNone/>
            </a:pPr>
            <a:r>
              <a:rPr lang="ja-JP" altLang="en-US" dirty="0"/>
              <a:t>位置情報のリクエストを</a:t>
            </a:r>
            <a:r>
              <a:rPr lang="en-US" altLang="ja-JP" dirty="0"/>
              <a:t>API Gateway</a:t>
            </a:r>
            <a:r>
              <a:rPr lang="ja-JP" altLang="en-US" dirty="0"/>
              <a:t>で受けて、</a:t>
            </a:r>
            <a:r>
              <a:rPr lang="en-US" altLang="ja-JP" dirty="0"/>
              <a:t>SQS(</a:t>
            </a:r>
            <a:r>
              <a:rPr lang="ja-JP" altLang="en-US" dirty="0"/>
              <a:t>標準キュー</a:t>
            </a:r>
            <a:r>
              <a:rPr lang="en-US" altLang="ja-JP" dirty="0"/>
              <a:t>)</a:t>
            </a:r>
            <a:r>
              <a:rPr lang="ja-JP" altLang="en-US" dirty="0"/>
              <a:t>に格納する</a:t>
            </a:r>
            <a:endParaRPr lang="en-US" altLang="ja-JP" dirty="0"/>
          </a:p>
          <a:p>
            <a:pPr marL="914400" lvl="2" indent="0">
              <a:buNone/>
            </a:pPr>
            <a:endParaRPr lang="en-US" altLang="ja-JP" dirty="0"/>
          </a:p>
          <a:p>
            <a:pPr marL="914400" lvl="1" indent="-457200">
              <a:buFont typeface="+mj-lt"/>
              <a:buAutoNum type="arabicPeriod"/>
            </a:pPr>
            <a:r>
              <a:rPr lang="ja-JP" altLang="en-US" dirty="0"/>
              <a:t>一時保管</a:t>
            </a:r>
          </a:p>
          <a:p>
            <a:pPr marL="914400" lvl="2" indent="0">
              <a:buNone/>
            </a:pPr>
            <a:r>
              <a:rPr lang="ja-JP" altLang="en-US" dirty="0"/>
              <a:t>定期的</a:t>
            </a:r>
            <a:r>
              <a:rPr lang="en-US" altLang="ja-JP" dirty="0"/>
              <a:t>(5min</a:t>
            </a:r>
            <a:r>
              <a:rPr lang="ja-JP" altLang="en-US" dirty="0"/>
              <a:t>程度</a:t>
            </a:r>
            <a:r>
              <a:rPr lang="en-US" altLang="ja-JP" dirty="0"/>
              <a:t>)</a:t>
            </a:r>
            <a:r>
              <a:rPr lang="ja-JP" altLang="en-US" dirty="0"/>
              <a:t>に</a:t>
            </a:r>
            <a:r>
              <a:rPr lang="en-US" altLang="ja-JP" dirty="0"/>
              <a:t>SQS</a:t>
            </a:r>
            <a:r>
              <a:rPr lang="ja-JP" altLang="en-US" dirty="0"/>
              <a:t>からリクエストを取り出し、</a:t>
            </a:r>
            <a:r>
              <a:rPr lang="en-US" altLang="ja-JP" dirty="0"/>
              <a:t>S3(</a:t>
            </a:r>
            <a:r>
              <a:rPr lang="ja-JP" altLang="en-US" dirty="0"/>
              <a:t>作業用フォルダ</a:t>
            </a:r>
            <a:r>
              <a:rPr lang="en-US" altLang="ja-JP" dirty="0"/>
              <a:t>)</a:t>
            </a:r>
            <a:r>
              <a:rPr lang="ja-JP" altLang="en-US" dirty="0"/>
              <a:t>にまとめて書き出す</a:t>
            </a:r>
          </a:p>
          <a:p>
            <a:pPr marL="1371600" lvl="2" indent="-457200">
              <a:buFont typeface="+mj-lt"/>
              <a:buAutoNum type="arabicPeriod"/>
            </a:pPr>
            <a:endParaRPr lang="ja-JP" altLang="en-US" dirty="0"/>
          </a:p>
          <a:p>
            <a:pPr marL="914400" lvl="1" indent="-457200">
              <a:buFont typeface="+mj-lt"/>
              <a:buAutoNum type="arabicPeriod"/>
            </a:pPr>
            <a:r>
              <a:rPr lang="ja-JP" altLang="en-US" dirty="0"/>
              <a:t>振分</a:t>
            </a:r>
          </a:p>
          <a:p>
            <a:pPr marL="914400" lvl="2" indent="0">
              <a:buNone/>
            </a:pPr>
            <a:r>
              <a:rPr lang="ja-JP" altLang="en-US" dirty="0"/>
              <a:t>定期的</a:t>
            </a:r>
            <a:r>
              <a:rPr lang="en-US" altLang="ja-JP" dirty="0"/>
              <a:t>(1</a:t>
            </a:r>
            <a:r>
              <a:rPr lang="ja-JP" altLang="en-US" dirty="0"/>
              <a:t>～数回</a:t>
            </a:r>
            <a:r>
              <a:rPr lang="en-US" altLang="ja-JP" dirty="0"/>
              <a:t>/</a:t>
            </a:r>
            <a:r>
              <a:rPr lang="ja-JP" altLang="en-US" dirty="0"/>
              <a:t>日</a:t>
            </a:r>
            <a:r>
              <a:rPr lang="en-US" altLang="ja-JP" dirty="0"/>
              <a:t>)</a:t>
            </a:r>
            <a:r>
              <a:rPr lang="ja-JP" altLang="en-US" dirty="0"/>
              <a:t>に</a:t>
            </a:r>
            <a:r>
              <a:rPr lang="en-US" altLang="ja-JP" dirty="0"/>
              <a:t>S3(</a:t>
            </a:r>
            <a:r>
              <a:rPr lang="ja-JP" altLang="en-US" dirty="0"/>
              <a:t>作業用フォルダ</a:t>
            </a:r>
            <a:r>
              <a:rPr lang="en-US" altLang="ja-JP" dirty="0"/>
              <a:t>)</a:t>
            </a:r>
            <a:r>
              <a:rPr lang="ja-JP" altLang="en-US" dirty="0"/>
              <a:t>のデータを読み込み、</a:t>
            </a:r>
            <a:r>
              <a:rPr lang="en-US" altLang="ja-JP" dirty="0"/>
              <a:t>S3(</a:t>
            </a:r>
            <a:r>
              <a:rPr lang="ja-JP" altLang="en-US" dirty="0"/>
              <a:t>格納用フォルダ</a:t>
            </a:r>
            <a:r>
              <a:rPr lang="en-US" altLang="ja-JP" dirty="0"/>
              <a:t>)</a:t>
            </a:r>
            <a:r>
              <a:rPr lang="ja-JP" altLang="en-US" dirty="0"/>
              <a:t>にリクエストの日付毎に分けて格納する。これが</a:t>
            </a:r>
            <a:r>
              <a:rPr lang="en-US" altLang="ja-JP" dirty="0"/>
              <a:t>Redshift</a:t>
            </a:r>
            <a:r>
              <a:rPr lang="ja-JP" altLang="en-US" dirty="0"/>
              <a:t>のソースになる。</a:t>
            </a:r>
          </a:p>
          <a:p>
            <a:pPr marL="1371600" lvl="2" indent="-457200">
              <a:buFont typeface="+mj-lt"/>
              <a:buAutoNum type="arabicPeriod"/>
            </a:pPr>
            <a:endParaRPr lang="ja-JP" altLang="en-US" dirty="0"/>
          </a:p>
          <a:p>
            <a:pPr marL="914400" lvl="1" indent="-457200">
              <a:buFont typeface="+mj-lt"/>
              <a:buAutoNum type="arabicPeriod"/>
            </a:pPr>
            <a:r>
              <a:rPr lang="ja-JP" altLang="en-US" dirty="0"/>
              <a:t>一覧取得</a:t>
            </a:r>
          </a:p>
          <a:p>
            <a:pPr marL="914400" lvl="2" indent="0">
              <a:buNone/>
            </a:pPr>
            <a:r>
              <a:rPr lang="en-US" altLang="ja-JP" dirty="0"/>
              <a:t>Redshift</a:t>
            </a:r>
            <a:r>
              <a:rPr lang="ja-JP" altLang="en-US" dirty="0"/>
              <a:t>から対象日のデータを取り出し、</a:t>
            </a:r>
            <a:r>
              <a:rPr lang="en-US" altLang="ja-JP" dirty="0"/>
              <a:t>CSV</a:t>
            </a:r>
            <a:r>
              <a:rPr lang="ja-JP" altLang="en-US" dirty="0"/>
              <a:t>に変換して、</a:t>
            </a:r>
            <a:r>
              <a:rPr lang="en-US" altLang="ja-JP" dirty="0"/>
              <a:t>S3(</a:t>
            </a:r>
            <a:r>
              <a:rPr lang="ja-JP" altLang="en-US" dirty="0"/>
              <a:t>ダウンロード用フォルダ</a:t>
            </a:r>
            <a:r>
              <a:rPr lang="en-US" altLang="ja-JP" dirty="0"/>
              <a:t>)</a:t>
            </a:r>
            <a:r>
              <a:rPr lang="ja-JP" altLang="en-US" dirty="0"/>
              <a:t>に格納する</a:t>
            </a:r>
          </a:p>
        </p:txBody>
      </p:sp>
    </p:spTree>
    <p:extLst>
      <p:ext uri="{BB962C8B-B14F-4D97-AF65-F5344CB8AC3E}">
        <p14:creationId xmlns:p14="http://schemas.microsoft.com/office/powerpoint/2010/main" val="367088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9">
            <a:extLst>
              <a:ext uri="{FF2B5EF4-FFF2-40B4-BE49-F238E27FC236}">
                <a16:creationId xmlns:a16="http://schemas.microsoft.com/office/drawing/2014/main" id="{D363478F-CC4E-4D6F-9F9D-3E27A1F977EC}"/>
              </a:ext>
            </a:extLst>
          </p:cNvPr>
          <p:cNvGrpSpPr/>
          <p:nvPr/>
        </p:nvGrpSpPr>
        <p:grpSpPr>
          <a:xfrm>
            <a:off x="262038" y="1104419"/>
            <a:ext cx="1072750" cy="859842"/>
            <a:chOff x="537920" y="3353653"/>
            <a:chExt cx="1072750" cy="859842"/>
          </a:xfrm>
        </p:grpSpPr>
        <p:pic>
          <p:nvPicPr>
            <p:cNvPr id="5" name="Graphic 70">
              <a:extLst>
                <a:ext uri="{FF2B5EF4-FFF2-40B4-BE49-F238E27FC236}">
                  <a16:creationId xmlns:a16="http://schemas.microsoft.com/office/drawing/2014/main" id="{799C75A0-DA7C-403C-9EA0-EBE3DC82C5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545" y="3353653"/>
              <a:ext cx="571500" cy="571500"/>
            </a:xfrm>
            <a:prstGeom prst="rect">
              <a:avLst/>
            </a:prstGeom>
          </p:spPr>
        </p:pic>
        <p:sp>
          <p:nvSpPr>
            <p:cNvPr id="6" name="TextBox 71">
              <a:extLst>
                <a:ext uri="{FF2B5EF4-FFF2-40B4-BE49-F238E27FC236}">
                  <a16:creationId xmlns:a16="http://schemas.microsoft.com/office/drawing/2014/main" id="{FBD7C65C-0612-464E-B7F3-EA7EF74D059B}"/>
                </a:ext>
              </a:extLst>
            </p:cNvPr>
            <p:cNvSpPr txBox="1"/>
            <p:nvPr/>
          </p:nvSpPr>
          <p:spPr>
            <a:xfrm>
              <a:off x="537920" y="3951885"/>
              <a:ext cx="1072750" cy="261610"/>
            </a:xfrm>
            <a:prstGeom prst="rect">
              <a:avLst/>
            </a:prstGeom>
            <a:noFill/>
          </p:spPr>
          <p:txBody>
            <a:bodyPr wrap="square" rtlCol="0">
              <a:spAutoFit/>
            </a:bodyPr>
            <a:lstStyle/>
            <a:p>
              <a:pPr algn="ctr"/>
              <a:r>
                <a:rPr lang="en-US" sz="1100" dirty="0">
                  <a:solidFill>
                    <a:srgbClr val="232F3E"/>
                  </a:solidFill>
                </a:rPr>
                <a:t>Mobile client</a:t>
              </a:r>
            </a:p>
          </p:txBody>
        </p:sp>
      </p:grpSp>
      <p:pic>
        <p:nvPicPr>
          <p:cNvPr id="7" name="Graphic 3">
            <a:extLst>
              <a:ext uri="{FF2B5EF4-FFF2-40B4-BE49-F238E27FC236}">
                <a16:creationId xmlns:a16="http://schemas.microsoft.com/office/drawing/2014/main" id="{A103A305-92B3-44CE-9B33-2EC04180A3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3624" y="999917"/>
            <a:ext cx="762000" cy="1092200"/>
          </a:xfrm>
          <a:prstGeom prst="rect">
            <a:avLst/>
          </a:prstGeom>
        </p:spPr>
      </p:pic>
      <p:pic>
        <p:nvPicPr>
          <p:cNvPr id="8" name="Graphic 59">
            <a:extLst>
              <a:ext uri="{FF2B5EF4-FFF2-40B4-BE49-F238E27FC236}">
                <a16:creationId xmlns:a16="http://schemas.microsoft.com/office/drawing/2014/main" id="{B6D1220D-C3EE-49F3-AF41-5FDBA3FA42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999917"/>
            <a:ext cx="762000" cy="952500"/>
          </a:xfrm>
          <a:prstGeom prst="rect">
            <a:avLst/>
          </a:prstGeom>
        </p:spPr>
      </p:pic>
      <p:pic>
        <p:nvPicPr>
          <p:cNvPr id="9" name="Graphic 7">
            <a:extLst>
              <a:ext uri="{FF2B5EF4-FFF2-40B4-BE49-F238E27FC236}">
                <a16:creationId xmlns:a16="http://schemas.microsoft.com/office/drawing/2014/main" id="{55846175-EDDC-4002-BD19-7EDD023184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47250" y="999917"/>
            <a:ext cx="762000" cy="952500"/>
          </a:xfrm>
          <a:prstGeom prst="rect">
            <a:avLst/>
          </a:prstGeom>
        </p:spPr>
      </p:pic>
      <p:pic>
        <p:nvPicPr>
          <p:cNvPr id="11" name="Graphic 59">
            <a:extLst>
              <a:ext uri="{FF2B5EF4-FFF2-40B4-BE49-F238E27FC236}">
                <a16:creationId xmlns:a16="http://schemas.microsoft.com/office/drawing/2014/main" id="{B4DD1B2E-2E1D-4D1E-A72E-CC176DF994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2536634"/>
            <a:ext cx="762000" cy="952500"/>
          </a:xfrm>
          <a:prstGeom prst="rect">
            <a:avLst/>
          </a:prstGeom>
        </p:spPr>
      </p:pic>
      <p:pic>
        <p:nvPicPr>
          <p:cNvPr id="13" name="Graphic 2">
            <a:extLst>
              <a:ext uri="{FF2B5EF4-FFF2-40B4-BE49-F238E27FC236}">
                <a16:creationId xmlns:a16="http://schemas.microsoft.com/office/drawing/2014/main" id="{57EE68FC-B160-4D96-9BC7-488ABB7FDD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9061" y="2536633"/>
            <a:ext cx="762000" cy="952500"/>
          </a:xfrm>
          <a:prstGeom prst="rect">
            <a:avLst/>
          </a:prstGeom>
        </p:spPr>
      </p:pic>
      <p:pic>
        <p:nvPicPr>
          <p:cNvPr id="14" name="Graphic 2">
            <a:extLst>
              <a:ext uri="{FF2B5EF4-FFF2-40B4-BE49-F238E27FC236}">
                <a16:creationId xmlns:a16="http://schemas.microsoft.com/office/drawing/2014/main" id="{3CADE54C-9BBD-45D8-A6D0-19CD3E3C124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03624" y="2536634"/>
            <a:ext cx="762000" cy="1092200"/>
          </a:xfrm>
          <a:prstGeom prst="rect">
            <a:avLst/>
          </a:prstGeom>
        </p:spPr>
      </p:pic>
      <p:pic>
        <p:nvPicPr>
          <p:cNvPr id="18" name="Graphic 59">
            <a:extLst>
              <a:ext uri="{FF2B5EF4-FFF2-40B4-BE49-F238E27FC236}">
                <a16:creationId xmlns:a16="http://schemas.microsoft.com/office/drawing/2014/main" id="{5E5B22F8-B044-4392-838C-DB5098A844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4096838"/>
            <a:ext cx="762000" cy="952500"/>
          </a:xfrm>
          <a:prstGeom prst="rect">
            <a:avLst/>
          </a:prstGeom>
        </p:spPr>
      </p:pic>
      <p:pic>
        <p:nvPicPr>
          <p:cNvPr id="19" name="Graphic 2">
            <a:extLst>
              <a:ext uri="{FF2B5EF4-FFF2-40B4-BE49-F238E27FC236}">
                <a16:creationId xmlns:a16="http://schemas.microsoft.com/office/drawing/2014/main" id="{B2D5FC1A-1D96-426F-B4E3-4C42DB443A3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31493" y="4073351"/>
            <a:ext cx="762000" cy="1092200"/>
          </a:xfrm>
          <a:prstGeom prst="rect">
            <a:avLst/>
          </a:prstGeom>
        </p:spPr>
      </p:pic>
      <p:pic>
        <p:nvPicPr>
          <p:cNvPr id="20" name="Graphic 2">
            <a:extLst>
              <a:ext uri="{FF2B5EF4-FFF2-40B4-BE49-F238E27FC236}">
                <a16:creationId xmlns:a16="http://schemas.microsoft.com/office/drawing/2014/main" id="{9E9E899A-6D02-4444-B759-095E2741AF9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59120" y="4049409"/>
            <a:ext cx="762000" cy="952500"/>
          </a:xfrm>
          <a:prstGeom prst="rect">
            <a:avLst/>
          </a:prstGeom>
        </p:spPr>
      </p:pic>
      <p:pic>
        <p:nvPicPr>
          <p:cNvPr id="21" name="Graphic 2">
            <a:extLst>
              <a:ext uri="{FF2B5EF4-FFF2-40B4-BE49-F238E27FC236}">
                <a16:creationId xmlns:a16="http://schemas.microsoft.com/office/drawing/2014/main" id="{BE3678C0-603A-4DCB-8F62-2B8D9249700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47250" y="4073351"/>
            <a:ext cx="762000" cy="952500"/>
          </a:xfrm>
          <a:prstGeom prst="rect">
            <a:avLst/>
          </a:prstGeom>
        </p:spPr>
      </p:pic>
      <p:pic>
        <p:nvPicPr>
          <p:cNvPr id="23" name="Graphic 26">
            <a:extLst>
              <a:ext uri="{FF2B5EF4-FFF2-40B4-BE49-F238E27FC236}">
                <a16:creationId xmlns:a16="http://schemas.microsoft.com/office/drawing/2014/main" id="{B070B8B4-CED1-45EC-AE11-201572FEA4D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59120" y="5516916"/>
            <a:ext cx="762000" cy="1092200"/>
          </a:xfrm>
          <a:prstGeom prst="rect">
            <a:avLst/>
          </a:prstGeom>
        </p:spPr>
      </p:pic>
      <p:pic>
        <p:nvPicPr>
          <p:cNvPr id="24" name="Graphic 2">
            <a:extLst>
              <a:ext uri="{FF2B5EF4-FFF2-40B4-BE49-F238E27FC236}">
                <a16:creationId xmlns:a16="http://schemas.microsoft.com/office/drawing/2014/main" id="{C800DC76-5395-4929-9BFD-B130C7F11D5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9061" y="5516916"/>
            <a:ext cx="762000" cy="952500"/>
          </a:xfrm>
          <a:prstGeom prst="rect">
            <a:avLst/>
          </a:prstGeom>
        </p:spPr>
      </p:pic>
      <p:cxnSp>
        <p:nvCxnSpPr>
          <p:cNvPr id="25" name="Straight Arrow Connector 42">
            <a:extLst>
              <a:ext uri="{FF2B5EF4-FFF2-40B4-BE49-F238E27FC236}">
                <a16:creationId xmlns:a16="http://schemas.microsoft.com/office/drawing/2014/main" id="{2243A0E8-854A-4B47-838A-A7EB923BC4F1}"/>
              </a:ext>
            </a:extLst>
          </p:cNvPr>
          <p:cNvCxnSpPr>
            <a:cxnSpLocks/>
          </p:cNvCxnSpPr>
          <p:nvPr/>
        </p:nvCxnSpPr>
        <p:spPr>
          <a:xfrm>
            <a:off x="1084163" y="1393527"/>
            <a:ext cx="1719461"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42">
            <a:extLst>
              <a:ext uri="{FF2B5EF4-FFF2-40B4-BE49-F238E27FC236}">
                <a16:creationId xmlns:a16="http://schemas.microsoft.com/office/drawing/2014/main" id="{931111E7-3A90-4FCC-AF53-7CEBF1F973C4}"/>
              </a:ext>
            </a:extLst>
          </p:cNvPr>
          <p:cNvCxnSpPr>
            <a:cxnSpLocks/>
          </p:cNvCxnSpPr>
          <p:nvPr/>
        </p:nvCxnSpPr>
        <p:spPr>
          <a:xfrm>
            <a:off x="3565624" y="1398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42">
            <a:extLst>
              <a:ext uri="{FF2B5EF4-FFF2-40B4-BE49-F238E27FC236}">
                <a16:creationId xmlns:a16="http://schemas.microsoft.com/office/drawing/2014/main" id="{E651CB5D-94A7-49DF-A8FC-18147D536FF8}"/>
              </a:ext>
            </a:extLst>
          </p:cNvPr>
          <p:cNvCxnSpPr>
            <a:cxnSpLocks/>
          </p:cNvCxnSpPr>
          <p:nvPr/>
        </p:nvCxnSpPr>
        <p:spPr>
          <a:xfrm>
            <a:off x="5587437" y="1382661"/>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42">
            <a:extLst>
              <a:ext uri="{FF2B5EF4-FFF2-40B4-BE49-F238E27FC236}">
                <a16:creationId xmlns:a16="http://schemas.microsoft.com/office/drawing/2014/main" id="{939C3442-E717-4841-BC2D-A1A2E82692E8}"/>
              </a:ext>
            </a:extLst>
          </p:cNvPr>
          <p:cNvCxnSpPr>
            <a:cxnSpLocks/>
          </p:cNvCxnSpPr>
          <p:nvPr/>
        </p:nvCxnSpPr>
        <p:spPr>
          <a:xfrm>
            <a:off x="3565623" y="2909863"/>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42">
            <a:extLst>
              <a:ext uri="{FF2B5EF4-FFF2-40B4-BE49-F238E27FC236}">
                <a16:creationId xmlns:a16="http://schemas.microsoft.com/office/drawing/2014/main" id="{5F86128A-048D-427A-BC7C-2AB24586B4CD}"/>
              </a:ext>
            </a:extLst>
          </p:cNvPr>
          <p:cNvCxnSpPr>
            <a:cxnSpLocks/>
          </p:cNvCxnSpPr>
          <p:nvPr/>
        </p:nvCxnSpPr>
        <p:spPr>
          <a:xfrm flipV="1">
            <a:off x="5587436" y="3012883"/>
            <a:ext cx="3199513" cy="260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4" name="Elbow Connector 122">
            <a:extLst>
              <a:ext uri="{FF2B5EF4-FFF2-40B4-BE49-F238E27FC236}">
                <a16:creationId xmlns:a16="http://schemas.microsoft.com/office/drawing/2014/main" id="{5825D826-5256-45E0-BC1D-BE38ECF92471}"/>
              </a:ext>
            </a:extLst>
          </p:cNvPr>
          <p:cNvCxnSpPr>
            <a:cxnSpLocks/>
          </p:cNvCxnSpPr>
          <p:nvPr/>
        </p:nvCxnSpPr>
        <p:spPr>
          <a:xfrm flipV="1">
            <a:off x="5587436" y="1986416"/>
            <a:ext cx="1640814" cy="798233"/>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9" name="Elbow Connector 122">
            <a:extLst>
              <a:ext uri="{FF2B5EF4-FFF2-40B4-BE49-F238E27FC236}">
                <a16:creationId xmlns:a16="http://schemas.microsoft.com/office/drawing/2014/main" id="{1189CC59-29A5-4BD4-B6BE-7A6C4951AB9B}"/>
              </a:ext>
            </a:extLst>
          </p:cNvPr>
          <p:cNvCxnSpPr>
            <a:cxnSpLocks/>
          </p:cNvCxnSpPr>
          <p:nvPr/>
        </p:nvCxnSpPr>
        <p:spPr>
          <a:xfrm flipV="1">
            <a:off x="7609247" y="3514385"/>
            <a:ext cx="1640814" cy="719690"/>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42">
            <a:extLst>
              <a:ext uri="{FF2B5EF4-FFF2-40B4-BE49-F238E27FC236}">
                <a16:creationId xmlns:a16="http://schemas.microsoft.com/office/drawing/2014/main" id="{8931444F-91A9-48A2-B5BD-34BB785BFF93}"/>
              </a:ext>
            </a:extLst>
          </p:cNvPr>
          <p:cNvCxnSpPr>
            <a:cxnSpLocks/>
          </p:cNvCxnSpPr>
          <p:nvPr/>
        </p:nvCxnSpPr>
        <p:spPr>
          <a:xfrm flipV="1">
            <a:off x="7650304" y="4455987"/>
            <a:ext cx="2514896" cy="176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42">
            <a:extLst>
              <a:ext uri="{FF2B5EF4-FFF2-40B4-BE49-F238E27FC236}">
                <a16:creationId xmlns:a16="http://schemas.microsoft.com/office/drawing/2014/main" id="{6132CFB3-7135-4A3C-B606-77143EFA5503}"/>
              </a:ext>
            </a:extLst>
          </p:cNvPr>
          <p:cNvCxnSpPr>
            <a:cxnSpLocks/>
          </p:cNvCxnSpPr>
          <p:nvPr/>
        </p:nvCxnSpPr>
        <p:spPr>
          <a:xfrm>
            <a:off x="3583399" y="4446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2">
            <a:extLst>
              <a:ext uri="{FF2B5EF4-FFF2-40B4-BE49-F238E27FC236}">
                <a16:creationId xmlns:a16="http://schemas.microsoft.com/office/drawing/2014/main" id="{7851DAA9-3BB9-41FE-927D-B98B8CF6E9C8}"/>
              </a:ext>
            </a:extLst>
          </p:cNvPr>
          <p:cNvCxnSpPr>
            <a:cxnSpLocks/>
          </p:cNvCxnSpPr>
          <p:nvPr/>
        </p:nvCxnSpPr>
        <p:spPr>
          <a:xfrm>
            <a:off x="5587437" y="44481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2" name="Rectangle 8">
            <a:extLst>
              <a:ext uri="{FF2B5EF4-FFF2-40B4-BE49-F238E27FC236}">
                <a16:creationId xmlns:a16="http://schemas.microsoft.com/office/drawing/2014/main" id="{8E53AAF9-6AA5-40EF-B3B1-4F7447E70AC9}"/>
              </a:ext>
            </a:extLst>
          </p:cNvPr>
          <p:cNvSpPr/>
          <p:nvPr/>
        </p:nvSpPr>
        <p:spPr>
          <a:xfrm>
            <a:off x="2594601" y="678819"/>
            <a:ext cx="525182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3" name="Rectangle 8">
            <a:extLst>
              <a:ext uri="{FF2B5EF4-FFF2-40B4-BE49-F238E27FC236}">
                <a16:creationId xmlns:a16="http://schemas.microsoft.com/office/drawing/2014/main" id="{4BF42E0B-AF37-4252-8364-5E0A876F4218}"/>
              </a:ext>
            </a:extLst>
          </p:cNvPr>
          <p:cNvSpPr/>
          <p:nvPr/>
        </p:nvSpPr>
        <p:spPr>
          <a:xfrm>
            <a:off x="2580526" y="2233277"/>
            <a:ext cx="7268868"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4" name="Rectangle 8">
            <a:extLst>
              <a:ext uri="{FF2B5EF4-FFF2-40B4-BE49-F238E27FC236}">
                <a16:creationId xmlns:a16="http://schemas.microsoft.com/office/drawing/2014/main" id="{4030B42E-FF70-49B4-B901-1EAA4EFF6451}"/>
              </a:ext>
            </a:extLst>
          </p:cNvPr>
          <p:cNvSpPr/>
          <p:nvPr/>
        </p:nvSpPr>
        <p:spPr>
          <a:xfrm>
            <a:off x="2580526" y="3798550"/>
            <a:ext cx="8636114"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50" name="Rectangle 8">
            <a:extLst>
              <a:ext uri="{FF2B5EF4-FFF2-40B4-BE49-F238E27FC236}">
                <a16:creationId xmlns:a16="http://schemas.microsoft.com/office/drawing/2014/main" id="{BB7B69EA-7B4B-4E27-AC92-199B2C187777}"/>
              </a:ext>
            </a:extLst>
          </p:cNvPr>
          <p:cNvSpPr/>
          <p:nvPr/>
        </p:nvSpPr>
        <p:spPr>
          <a:xfrm>
            <a:off x="6596385" y="3994469"/>
            <a:ext cx="5095439" cy="2707773"/>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3" name="テキスト ボックス 42">
            <a:extLst>
              <a:ext uri="{FF2B5EF4-FFF2-40B4-BE49-F238E27FC236}">
                <a16:creationId xmlns:a16="http://schemas.microsoft.com/office/drawing/2014/main" id="{3C685B31-F421-48E4-B900-80158D7FBD46}"/>
              </a:ext>
            </a:extLst>
          </p:cNvPr>
          <p:cNvSpPr txBox="1"/>
          <p:nvPr/>
        </p:nvSpPr>
        <p:spPr>
          <a:xfrm>
            <a:off x="3699366" y="691301"/>
            <a:ext cx="646331" cy="369332"/>
          </a:xfrm>
          <a:prstGeom prst="rect">
            <a:avLst/>
          </a:prstGeom>
          <a:noFill/>
          <a:ln w="3175">
            <a:solidFill>
              <a:schemeClr val="tx1"/>
            </a:solidFill>
          </a:ln>
        </p:spPr>
        <p:txBody>
          <a:bodyPr wrap="none" rtlCol="0">
            <a:spAutoFit/>
          </a:bodyPr>
          <a:lstStyle/>
          <a:p>
            <a:r>
              <a:rPr lang="ja-JP" altLang="en-US" dirty="0"/>
              <a:t>受取</a:t>
            </a:r>
            <a:endParaRPr kumimoji="1" lang="ja-JP" altLang="en-US" dirty="0"/>
          </a:p>
        </p:txBody>
      </p:sp>
      <p:sp>
        <p:nvSpPr>
          <p:cNvPr id="52" name="テキスト ボックス 51">
            <a:extLst>
              <a:ext uri="{FF2B5EF4-FFF2-40B4-BE49-F238E27FC236}">
                <a16:creationId xmlns:a16="http://schemas.microsoft.com/office/drawing/2014/main" id="{DD8AAC87-AC1A-483B-B31C-3956F6162339}"/>
              </a:ext>
            </a:extLst>
          </p:cNvPr>
          <p:cNvSpPr txBox="1"/>
          <p:nvPr/>
        </p:nvSpPr>
        <p:spPr>
          <a:xfrm>
            <a:off x="3688867" y="2233277"/>
            <a:ext cx="1107996" cy="369332"/>
          </a:xfrm>
          <a:prstGeom prst="rect">
            <a:avLst/>
          </a:prstGeom>
          <a:noFill/>
          <a:ln w="3175">
            <a:solidFill>
              <a:schemeClr val="tx1"/>
            </a:solidFill>
          </a:ln>
        </p:spPr>
        <p:txBody>
          <a:bodyPr wrap="none" rtlCol="0">
            <a:spAutoFit/>
          </a:bodyPr>
          <a:lstStyle/>
          <a:p>
            <a:r>
              <a:rPr kumimoji="1" lang="ja-JP" altLang="en-US" dirty="0"/>
              <a:t>一時保管</a:t>
            </a:r>
          </a:p>
        </p:txBody>
      </p:sp>
      <p:sp>
        <p:nvSpPr>
          <p:cNvPr id="53" name="テキスト ボックス 52">
            <a:extLst>
              <a:ext uri="{FF2B5EF4-FFF2-40B4-BE49-F238E27FC236}">
                <a16:creationId xmlns:a16="http://schemas.microsoft.com/office/drawing/2014/main" id="{AC2905B4-AF5A-4409-AEB9-F61B899FB6D8}"/>
              </a:ext>
            </a:extLst>
          </p:cNvPr>
          <p:cNvSpPr txBox="1"/>
          <p:nvPr/>
        </p:nvSpPr>
        <p:spPr>
          <a:xfrm>
            <a:off x="3699366" y="3864743"/>
            <a:ext cx="646331" cy="369332"/>
          </a:xfrm>
          <a:prstGeom prst="rect">
            <a:avLst/>
          </a:prstGeom>
          <a:noFill/>
          <a:ln w="3175">
            <a:solidFill>
              <a:schemeClr val="tx1"/>
            </a:solidFill>
          </a:ln>
        </p:spPr>
        <p:txBody>
          <a:bodyPr wrap="none" rtlCol="0">
            <a:spAutoFit/>
          </a:bodyPr>
          <a:lstStyle/>
          <a:p>
            <a:r>
              <a:rPr lang="ja-JP" altLang="en-US" dirty="0"/>
              <a:t>振分</a:t>
            </a:r>
            <a:endParaRPr kumimoji="1" lang="ja-JP" altLang="en-US" dirty="0"/>
          </a:p>
        </p:txBody>
      </p:sp>
      <p:sp>
        <p:nvSpPr>
          <p:cNvPr id="54" name="テキスト ボックス 53">
            <a:extLst>
              <a:ext uri="{FF2B5EF4-FFF2-40B4-BE49-F238E27FC236}">
                <a16:creationId xmlns:a16="http://schemas.microsoft.com/office/drawing/2014/main" id="{BB5D0E5A-BB45-49DB-9D43-B520C8BC14DA}"/>
              </a:ext>
            </a:extLst>
          </p:cNvPr>
          <p:cNvSpPr txBox="1"/>
          <p:nvPr/>
        </p:nvSpPr>
        <p:spPr>
          <a:xfrm>
            <a:off x="5488389" y="6332910"/>
            <a:ext cx="1107996" cy="369332"/>
          </a:xfrm>
          <a:prstGeom prst="rect">
            <a:avLst/>
          </a:prstGeom>
          <a:noFill/>
          <a:ln w="3175">
            <a:solidFill>
              <a:schemeClr val="tx1"/>
            </a:solidFill>
          </a:ln>
        </p:spPr>
        <p:txBody>
          <a:bodyPr wrap="none" rtlCol="0">
            <a:spAutoFit/>
          </a:bodyPr>
          <a:lstStyle/>
          <a:p>
            <a:r>
              <a:rPr lang="ja-JP" altLang="en-US" dirty="0"/>
              <a:t>一覧取得</a:t>
            </a:r>
            <a:endParaRPr kumimoji="1" lang="ja-JP" altLang="en-US" dirty="0"/>
          </a:p>
        </p:txBody>
      </p:sp>
      <p:sp>
        <p:nvSpPr>
          <p:cNvPr id="55" name="テキスト ボックス 54">
            <a:extLst>
              <a:ext uri="{FF2B5EF4-FFF2-40B4-BE49-F238E27FC236}">
                <a16:creationId xmlns:a16="http://schemas.microsoft.com/office/drawing/2014/main" id="{EFDEAFC8-10EC-4F6F-BD1E-CF56E576F128}"/>
              </a:ext>
            </a:extLst>
          </p:cNvPr>
          <p:cNvSpPr txBox="1"/>
          <p:nvPr/>
        </p:nvSpPr>
        <p:spPr>
          <a:xfrm>
            <a:off x="8913998" y="2314804"/>
            <a:ext cx="723275" cy="307777"/>
          </a:xfrm>
          <a:prstGeom prst="rect">
            <a:avLst/>
          </a:prstGeom>
          <a:noFill/>
        </p:spPr>
        <p:txBody>
          <a:bodyPr wrap="none" rtlCol="0">
            <a:spAutoFit/>
          </a:bodyPr>
          <a:lstStyle/>
          <a:p>
            <a:r>
              <a:rPr lang="ja-JP" altLang="en-US" sz="1400" dirty="0"/>
              <a:t>作業用</a:t>
            </a:r>
            <a:endParaRPr kumimoji="1" lang="ja-JP" altLang="en-US" sz="1400" dirty="0"/>
          </a:p>
        </p:txBody>
      </p:sp>
      <p:sp>
        <p:nvSpPr>
          <p:cNvPr id="56" name="テキスト ボックス 55">
            <a:extLst>
              <a:ext uri="{FF2B5EF4-FFF2-40B4-BE49-F238E27FC236}">
                <a16:creationId xmlns:a16="http://schemas.microsoft.com/office/drawing/2014/main" id="{B05108C1-DFA2-4DC7-A7C9-6246D0DF2387}"/>
              </a:ext>
            </a:extLst>
          </p:cNvPr>
          <p:cNvSpPr txBox="1"/>
          <p:nvPr/>
        </p:nvSpPr>
        <p:spPr>
          <a:xfrm>
            <a:off x="10952763" y="4139149"/>
            <a:ext cx="723275" cy="307777"/>
          </a:xfrm>
          <a:prstGeom prst="rect">
            <a:avLst/>
          </a:prstGeom>
          <a:noFill/>
        </p:spPr>
        <p:txBody>
          <a:bodyPr wrap="none" rtlCol="0">
            <a:spAutoFit/>
          </a:bodyPr>
          <a:lstStyle/>
          <a:p>
            <a:r>
              <a:rPr lang="ja-JP" altLang="en-US" sz="1400" dirty="0"/>
              <a:t>格納用</a:t>
            </a:r>
            <a:endParaRPr kumimoji="1" lang="ja-JP" altLang="en-US" sz="1400" dirty="0"/>
          </a:p>
        </p:txBody>
      </p:sp>
      <p:sp>
        <p:nvSpPr>
          <p:cNvPr id="57" name="テキスト ボックス 56">
            <a:extLst>
              <a:ext uri="{FF2B5EF4-FFF2-40B4-BE49-F238E27FC236}">
                <a16:creationId xmlns:a16="http://schemas.microsoft.com/office/drawing/2014/main" id="{9EE9A0C3-C5EC-4CAF-8C89-A8A88C06DDF6}"/>
              </a:ext>
            </a:extLst>
          </p:cNvPr>
          <p:cNvSpPr txBox="1"/>
          <p:nvPr/>
        </p:nvSpPr>
        <p:spPr>
          <a:xfrm>
            <a:off x="8070072" y="5585708"/>
            <a:ext cx="902811" cy="523220"/>
          </a:xfrm>
          <a:prstGeom prst="rect">
            <a:avLst/>
          </a:prstGeom>
          <a:noFill/>
        </p:spPr>
        <p:txBody>
          <a:bodyPr wrap="none" rtlCol="0">
            <a:spAutoFit/>
          </a:bodyPr>
          <a:lstStyle/>
          <a:p>
            <a:r>
              <a:rPr lang="ja-JP" altLang="en-US" sz="1400" dirty="0"/>
              <a:t>ダウン</a:t>
            </a:r>
          </a:p>
          <a:p>
            <a:r>
              <a:rPr lang="ja-JP" altLang="en-US" sz="1400" dirty="0"/>
              <a:t>ロード用</a:t>
            </a:r>
            <a:endParaRPr kumimoji="1" lang="ja-JP" altLang="en-US" sz="1400" dirty="0"/>
          </a:p>
        </p:txBody>
      </p:sp>
      <p:sp>
        <p:nvSpPr>
          <p:cNvPr id="2" name="テキスト ボックス 1">
            <a:extLst>
              <a:ext uri="{FF2B5EF4-FFF2-40B4-BE49-F238E27FC236}">
                <a16:creationId xmlns:a16="http://schemas.microsoft.com/office/drawing/2014/main" id="{E0DB0585-D910-4BF0-A9BA-69128604F41B}"/>
              </a:ext>
            </a:extLst>
          </p:cNvPr>
          <p:cNvSpPr txBox="1"/>
          <p:nvPr/>
        </p:nvSpPr>
        <p:spPr>
          <a:xfrm>
            <a:off x="8650766" y="227347"/>
            <a:ext cx="3449260" cy="523220"/>
          </a:xfrm>
          <a:prstGeom prst="rect">
            <a:avLst/>
          </a:prstGeom>
          <a:noFill/>
        </p:spPr>
        <p:txBody>
          <a:bodyPr wrap="square" rtlCol="0">
            <a:spAutoFit/>
          </a:bodyPr>
          <a:lstStyle/>
          <a:p>
            <a:r>
              <a:rPr kumimoji="1" lang="ja-JP" altLang="en-US" sz="2800" dirty="0"/>
              <a:t>サービス関連図</a:t>
            </a:r>
          </a:p>
        </p:txBody>
      </p:sp>
      <p:pic>
        <p:nvPicPr>
          <p:cNvPr id="98" name="Graphic 59">
            <a:extLst>
              <a:ext uri="{FF2B5EF4-FFF2-40B4-BE49-F238E27FC236}">
                <a16:creationId xmlns:a16="http://schemas.microsoft.com/office/drawing/2014/main" id="{B92822EC-C146-40FC-82C0-0DF8107DD5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47247" y="5516916"/>
            <a:ext cx="762000" cy="952500"/>
          </a:xfrm>
          <a:prstGeom prst="rect">
            <a:avLst/>
          </a:prstGeom>
        </p:spPr>
      </p:pic>
      <p:cxnSp>
        <p:nvCxnSpPr>
          <p:cNvPr id="99" name="Straight Arrow Connector 42">
            <a:extLst>
              <a:ext uri="{FF2B5EF4-FFF2-40B4-BE49-F238E27FC236}">
                <a16:creationId xmlns:a16="http://schemas.microsoft.com/office/drawing/2014/main" id="{DA369D54-629B-4E34-9D26-15256192E6B2}"/>
              </a:ext>
            </a:extLst>
          </p:cNvPr>
          <p:cNvCxnSpPr>
            <a:cxnSpLocks/>
            <a:stCxn id="20" idx="2"/>
            <a:endCxn id="23" idx="0"/>
          </p:cNvCxnSpPr>
          <p:nvPr/>
        </p:nvCxnSpPr>
        <p:spPr>
          <a:xfrm>
            <a:off x="10640120" y="5001909"/>
            <a:ext cx="0" cy="515007"/>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Elbow Connector 122">
            <a:extLst>
              <a:ext uri="{FF2B5EF4-FFF2-40B4-BE49-F238E27FC236}">
                <a16:creationId xmlns:a16="http://schemas.microsoft.com/office/drawing/2014/main" id="{8CA4A005-BC74-46F2-A0DC-84774B794246}"/>
              </a:ext>
            </a:extLst>
          </p:cNvPr>
          <p:cNvCxnSpPr>
            <a:cxnSpLocks/>
          </p:cNvCxnSpPr>
          <p:nvPr/>
        </p:nvCxnSpPr>
        <p:spPr>
          <a:xfrm rot="10800000">
            <a:off x="7650305" y="4643020"/>
            <a:ext cx="2577047" cy="1189613"/>
          </a:xfrm>
          <a:prstGeom prst="bentConnector3">
            <a:avLst>
              <a:gd name="adj1" fmla="val 12828"/>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01" name="Elbow Connector 122">
            <a:extLst>
              <a:ext uri="{FF2B5EF4-FFF2-40B4-BE49-F238E27FC236}">
                <a16:creationId xmlns:a16="http://schemas.microsoft.com/office/drawing/2014/main" id="{E93ED74F-AE50-460B-90DB-203B6794849B}"/>
              </a:ext>
            </a:extLst>
          </p:cNvPr>
          <p:cNvCxnSpPr>
            <a:cxnSpLocks/>
            <a:stCxn id="24" idx="0"/>
          </p:cNvCxnSpPr>
          <p:nvPr/>
        </p:nvCxnSpPr>
        <p:spPr>
          <a:xfrm rot="16200000" flipV="1">
            <a:off x="8109605" y="4376459"/>
            <a:ext cx="717500" cy="1563413"/>
          </a:xfrm>
          <a:prstGeom prst="bentConnector2">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02" name="Straight Arrow Connector 42">
            <a:extLst>
              <a:ext uri="{FF2B5EF4-FFF2-40B4-BE49-F238E27FC236}">
                <a16:creationId xmlns:a16="http://schemas.microsoft.com/office/drawing/2014/main" id="{C5B81419-6D3F-4750-AF8C-D767F075B319}"/>
              </a:ext>
            </a:extLst>
          </p:cNvPr>
          <p:cNvCxnSpPr>
            <a:cxnSpLocks/>
            <a:stCxn id="21" idx="2"/>
            <a:endCxn id="98" idx="0"/>
          </p:cNvCxnSpPr>
          <p:nvPr/>
        </p:nvCxnSpPr>
        <p:spPr>
          <a:xfrm flipH="1">
            <a:off x="7228247" y="5025851"/>
            <a:ext cx="3" cy="49106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51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9">
            <a:extLst>
              <a:ext uri="{FF2B5EF4-FFF2-40B4-BE49-F238E27FC236}">
                <a16:creationId xmlns:a16="http://schemas.microsoft.com/office/drawing/2014/main" id="{D363478F-CC4E-4D6F-9F9D-3E27A1F977EC}"/>
              </a:ext>
            </a:extLst>
          </p:cNvPr>
          <p:cNvGrpSpPr/>
          <p:nvPr/>
        </p:nvGrpSpPr>
        <p:grpSpPr>
          <a:xfrm>
            <a:off x="262038" y="1104419"/>
            <a:ext cx="1072750" cy="859842"/>
            <a:chOff x="537920" y="3353653"/>
            <a:chExt cx="1072750" cy="859842"/>
          </a:xfrm>
        </p:grpSpPr>
        <p:pic>
          <p:nvPicPr>
            <p:cNvPr id="5" name="Graphic 70">
              <a:extLst>
                <a:ext uri="{FF2B5EF4-FFF2-40B4-BE49-F238E27FC236}">
                  <a16:creationId xmlns:a16="http://schemas.microsoft.com/office/drawing/2014/main" id="{799C75A0-DA7C-403C-9EA0-EBE3DC82C5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545" y="3353653"/>
              <a:ext cx="571500" cy="571500"/>
            </a:xfrm>
            <a:prstGeom prst="rect">
              <a:avLst/>
            </a:prstGeom>
          </p:spPr>
        </p:pic>
        <p:sp>
          <p:nvSpPr>
            <p:cNvPr id="6" name="TextBox 71">
              <a:extLst>
                <a:ext uri="{FF2B5EF4-FFF2-40B4-BE49-F238E27FC236}">
                  <a16:creationId xmlns:a16="http://schemas.microsoft.com/office/drawing/2014/main" id="{FBD7C65C-0612-464E-B7F3-EA7EF74D059B}"/>
                </a:ext>
              </a:extLst>
            </p:cNvPr>
            <p:cNvSpPr txBox="1"/>
            <p:nvPr/>
          </p:nvSpPr>
          <p:spPr>
            <a:xfrm>
              <a:off x="537920" y="3951885"/>
              <a:ext cx="1072750" cy="261610"/>
            </a:xfrm>
            <a:prstGeom prst="rect">
              <a:avLst/>
            </a:prstGeom>
            <a:noFill/>
          </p:spPr>
          <p:txBody>
            <a:bodyPr wrap="square" rtlCol="0">
              <a:spAutoFit/>
            </a:bodyPr>
            <a:lstStyle/>
            <a:p>
              <a:pPr algn="ctr"/>
              <a:r>
                <a:rPr lang="en-US" sz="1100" dirty="0">
                  <a:solidFill>
                    <a:srgbClr val="232F3E"/>
                  </a:solidFill>
                </a:rPr>
                <a:t>Mobile client</a:t>
              </a:r>
            </a:p>
          </p:txBody>
        </p:sp>
      </p:grpSp>
      <p:pic>
        <p:nvPicPr>
          <p:cNvPr id="7" name="Graphic 3">
            <a:extLst>
              <a:ext uri="{FF2B5EF4-FFF2-40B4-BE49-F238E27FC236}">
                <a16:creationId xmlns:a16="http://schemas.microsoft.com/office/drawing/2014/main" id="{A103A305-92B3-44CE-9B33-2EC04180A3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3624" y="999917"/>
            <a:ext cx="762000" cy="1092200"/>
          </a:xfrm>
          <a:prstGeom prst="rect">
            <a:avLst/>
          </a:prstGeom>
        </p:spPr>
      </p:pic>
      <p:pic>
        <p:nvPicPr>
          <p:cNvPr id="8" name="Graphic 59">
            <a:extLst>
              <a:ext uri="{FF2B5EF4-FFF2-40B4-BE49-F238E27FC236}">
                <a16:creationId xmlns:a16="http://schemas.microsoft.com/office/drawing/2014/main" id="{B6D1220D-C3EE-49F3-AF41-5FDBA3FA42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999917"/>
            <a:ext cx="762000" cy="952500"/>
          </a:xfrm>
          <a:prstGeom prst="rect">
            <a:avLst/>
          </a:prstGeom>
        </p:spPr>
      </p:pic>
      <p:pic>
        <p:nvPicPr>
          <p:cNvPr id="9" name="Graphic 7">
            <a:extLst>
              <a:ext uri="{FF2B5EF4-FFF2-40B4-BE49-F238E27FC236}">
                <a16:creationId xmlns:a16="http://schemas.microsoft.com/office/drawing/2014/main" id="{55846175-EDDC-4002-BD19-7EDD023184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47250" y="999917"/>
            <a:ext cx="762000" cy="952500"/>
          </a:xfrm>
          <a:prstGeom prst="rect">
            <a:avLst/>
          </a:prstGeom>
        </p:spPr>
      </p:pic>
      <p:pic>
        <p:nvPicPr>
          <p:cNvPr id="11" name="Graphic 59">
            <a:extLst>
              <a:ext uri="{FF2B5EF4-FFF2-40B4-BE49-F238E27FC236}">
                <a16:creationId xmlns:a16="http://schemas.microsoft.com/office/drawing/2014/main" id="{B4DD1B2E-2E1D-4D1E-A72E-CC176DF994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2536634"/>
            <a:ext cx="762000" cy="952500"/>
          </a:xfrm>
          <a:prstGeom prst="rect">
            <a:avLst/>
          </a:prstGeom>
        </p:spPr>
      </p:pic>
      <p:pic>
        <p:nvPicPr>
          <p:cNvPr id="13" name="Graphic 2">
            <a:extLst>
              <a:ext uri="{FF2B5EF4-FFF2-40B4-BE49-F238E27FC236}">
                <a16:creationId xmlns:a16="http://schemas.microsoft.com/office/drawing/2014/main" id="{57EE68FC-B160-4D96-9BC7-488ABB7FDD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9061" y="2536633"/>
            <a:ext cx="762000" cy="952500"/>
          </a:xfrm>
          <a:prstGeom prst="rect">
            <a:avLst/>
          </a:prstGeom>
        </p:spPr>
      </p:pic>
      <p:pic>
        <p:nvPicPr>
          <p:cNvPr id="14" name="Graphic 2">
            <a:extLst>
              <a:ext uri="{FF2B5EF4-FFF2-40B4-BE49-F238E27FC236}">
                <a16:creationId xmlns:a16="http://schemas.microsoft.com/office/drawing/2014/main" id="{3CADE54C-9BBD-45D8-A6D0-19CD3E3C124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03624" y="2536634"/>
            <a:ext cx="762000" cy="1092200"/>
          </a:xfrm>
          <a:prstGeom prst="rect">
            <a:avLst/>
          </a:prstGeom>
        </p:spPr>
      </p:pic>
      <p:pic>
        <p:nvPicPr>
          <p:cNvPr id="18" name="Graphic 59">
            <a:extLst>
              <a:ext uri="{FF2B5EF4-FFF2-40B4-BE49-F238E27FC236}">
                <a16:creationId xmlns:a16="http://schemas.microsoft.com/office/drawing/2014/main" id="{5E5B22F8-B044-4392-838C-DB5098A844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4096838"/>
            <a:ext cx="762000" cy="952500"/>
          </a:xfrm>
          <a:prstGeom prst="rect">
            <a:avLst/>
          </a:prstGeom>
        </p:spPr>
      </p:pic>
      <p:pic>
        <p:nvPicPr>
          <p:cNvPr id="19" name="Graphic 2">
            <a:extLst>
              <a:ext uri="{FF2B5EF4-FFF2-40B4-BE49-F238E27FC236}">
                <a16:creationId xmlns:a16="http://schemas.microsoft.com/office/drawing/2014/main" id="{B2D5FC1A-1D96-426F-B4E3-4C42DB443A3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31493" y="4073351"/>
            <a:ext cx="762000" cy="1092200"/>
          </a:xfrm>
          <a:prstGeom prst="rect">
            <a:avLst/>
          </a:prstGeom>
        </p:spPr>
      </p:pic>
      <p:cxnSp>
        <p:nvCxnSpPr>
          <p:cNvPr id="25" name="Straight Arrow Connector 42">
            <a:extLst>
              <a:ext uri="{FF2B5EF4-FFF2-40B4-BE49-F238E27FC236}">
                <a16:creationId xmlns:a16="http://schemas.microsoft.com/office/drawing/2014/main" id="{2243A0E8-854A-4B47-838A-A7EB923BC4F1}"/>
              </a:ext>
            </a:extLst>
          </p:cNvPr>
          <p:cNvCxnSpPr>
            <a:cxnSpLocks/>
          </p:cNvCxnSpPr>
          <p:nvPr/>
        </p:nvCxnSpPr>
        <p:spPr>
          <a:xfrm>
            <a:off x="1084163" y="1393527"/>
            <a:ext cx="1719461"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42">
            <a:extLst>
              <a:ext uri="{FF2B5EF4-FFF2-40B4-BE49-F238E27FC236}">
                <a16:creationId xmlns:a16="http://schemas.microsoft.com/office/drawing/2014/main" id="{931111E7-3A90-4FCC-AF53-7CEBF1F973C4}"/>
              </a:ext>
            </a:extLst>
          </p:cNvPr>
          <p:cNvCxnSpPr>
            <a:cxnSpLocks/>
          </p:cNvCxnSpPr>
          <p:nvPr/>
        </p:nvCxnSpPr>
        <p:spPr>
          <a:xfrm>
            <a:off x="3565624" y="1398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42">
            <a:extLst>
              <a:ext uri="{FF2B5EF4-FFF2-40B4-BE49-F238E27FC236}">
                <a16:creationId xmlns:a16="http://schemas.microsoft.com/office/drawing/2014/main" id="{E651CB5D-94A7-49DF-A8FC-18147D536FF8}"/>
              </a:ext>
            </a:extLst>
          </p:cNvPr>
          <p:cNvCxnSpPr>
            <a:cxnSpLocks/>
          </p:cNvCxnSpPr>
          <p:nvPr/>
        </p:nvCxnSpPr>
        <p:spPr>
          <a:xfrm>
            <a:off x="5587437" y="1382661"/>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42">
            <a:extLst>
              <a:ext uri="{FF2B5EF4-FFF2-40B4-BE49-F238E27FC236}">
                <a16:creationId xmlns:a16="http://schemas.microsoft.com/office/drawing/2014/main" id="{939C3442-E717-4841-BC2D-A1A2E82692E8}"/>
              </a:ext>
            </a:extLst>
          </p:cNvPr>
          <p:cNvCxnSpPr>
            <a:cxnSpLocks/>
          </p:cNvCxnSpPr>
          <p:nvPr/>
        </p:nvCxnSpPr>
        <p:spPr>
          <a:xfrm>
            <a:off x="3565623" y="2909863"/>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42">
            <a:extLst>
              <a:ext uri="{FF2B5EF4-FFF2-40B4-BE49-F238E27FC236}">
                <a16:creationId xmlns:a16="http://schemas.microsoft.com/office/drawing/2014/main" id="{5F86128A-048D-427A-BC7C-2AB24586B4CD}"/>
              </a:ext>
            </a:extLst>
          </p:cNvPr>
          <p:cNvCxnSpPr>
            <a:cxnSpLocks/>
          </p:cNvCxnSpPr>
          <p:nvPr/>
        </p:nvCxnSpPr>
        <p:spPr>
          <a:xfrm flipV="1">
            <a:off x="5587436" y="3012883"/>
            <a:ext cx="3199513" cy="260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4" name="Elbow Connector 122">
            <a:extLst>
              <a:ext uri="{FF2B5EF4-FFF2-40B4-BE49-F238E27FC236}">
                <a16:creationId xmlns:a16="http://schemas.microsoft.com/office/drawing/2014/main" id="{5825D826-5256-45E0-BC1D-BE38ECF92471}"/>
              </a:ext>
            </a:extLst>
          </p:cNvPr>
          <p:cNvCxnSpPr>
            <a:cxnSpLocks/>
          </p:cNvCxnSpPr>
          <p:nvPr/>
        </p:nvCxnSpPr>
        <p:spPr>
          <a:xfrm flipV="1">
            <a:off x="5587436" y="1986416"/>
            <a:ext cx="1640814" cy="798233"/>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42">
            <a:extLst>
              <a:ext uri="{FF2B5EF4-FFF2-40B4-BE49-F238E27FC236}">
                <a16:creationId xmlns:a16="http://schemas.microsoft.com/office/drawing/2014/main" id="{6132CFB3-7135-4A3C-B606-77143EFA5503}"/>
              </a:ext>
            </a:extLst>
          </p:cNvPr>
          <p:cNvCxnSpPr>
            <a:cxnSpLocks/>
          </p:cNvCxnSpPr>
          <p:nvPr/>
        </p:nvCxnSpPr>
        <p:spPr>
          <a:xfrm>
            <a:off x="3583399" y="4446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2">
            <a:extLst>
              <a:ext uri="{FF2B5EF4-FFF2-40B4-BE49-F238E27FC236}">
                <a16:creationId xmlns:a16="http://schemas.microsoft.com/office/drawing/2014/main" id="{7851DAA9-3BB9-41FE-927D-B98B8CF6E9C8}"/>
              </a:ext>
            </a:extLst>
          </p:cNvPr>
          <p:cNvCxnSpPr>
            <a:cxnSpLocks/>
          </p:cNvCxnSpPr>
          <p:nvPr/>
        </p:nvCxnSpPr>
        <p:spPr>
          <a:xfrm>
            <a:off x="5587437" y="44481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2" name="Rectangle 8">
            <a:extLst>
              <a:ext uri="{FF2B5EF4-FFF2-40B4-BE49-F238E27FC236}">
                <a16:creationId xmlns:a16="http://schemas.microsoft.com/office/drawing/2014/main" id="{8E53AAF9-6AA5-40EF-B3B1-4F7447E70AC9}"/>
              </a:ext>
            </a:extLst>
          </p:cNvPr>
          <p:cNvSpPr/>
          <p:nvPr/>
        </p:nvSpPr>
        <p:spPr>
          <a:xfrm>
            <a:off x="2594601" y="678819"/>
            <a:ext cx="525182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3" name="Rectangle 8">
            <a:extLst>
              <a:ext uri="{FF2B5EF4-FFF2-40B4-BE49-F238E27FC236}">
                <a16:creationId xmlns:a16="http://schemas.microsoft.com/office/drawing/2014/main" id="{4BF42E0B-AF37-4252-8364-5E0A876F4218}"/>
              </a:ext>
            </a:extLst>
          </p:cNvPr>
          <p:cNvSpPr/>
          <p:nvPr/>
        </p:nvSpPr>
        <p:spPr>
          <a:xfrm>
            <a:off x="2580526" y="2233277"/>
            <a:ext cx="7268868"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4" name="Rectangle 8">
            <a:extLst>
              <a:ext uri="{FF2B5EF4-FFF2-40B4-BE49-F238E27FC236}">
                <a16:creationId xmlns:a16="http://schemas.microsoft.com/office/drawing/2014/main" id="{4030B42E-FF70-49B4-B901-1EAA4EFF6451}"/>
              </a:ext>
            </a:extLst>
          </p:cNvPr>
          <p:cNvSpPr/>
          <p:nvPr/>
        </p:nvSpPr>
        <p:spPr>
          <a:xfrm>
            <a:off x="2580526" y="3798550"/>
            <a:ext cx="8636114"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3" name="テキスト ボックス 42">
            <a:extLst>
              <a:ext uri="{FF2B5EF4-FFF2-40B4-BE49-F238E27FC236}">
                <a16:creationId xmlns:a16="http://schemas.microsoft.com/office/drawing/2014/main" id="{3C685B31-F421-48E4-B900-80158D7FBD46}"/>
              </a:ext>
            </a:extLst>
          </p:cNvPr>
          <p:cNvSpPr txBox="1"/>
          <p:nvPr/>
        </p:nvSpPr>
        <p:spPr>
          <a:xfrm>
            <a:off x="3699366" y="691301"/>
            <a:ext cx="646331" cy="369332"/>
          </a:xfrm>
          <a:prstGeom prst="rect">
            <a:avLst/>
          </a:prstGeom>
          <a:noFill/>
          <a:ln w="3175">
            <a:solidFill>
              <a:schemeClr val="tx1"/>
            </a:solidFill>
          </a:ln>
        </p:spPr>
        <p:txBody>
          <a:bodyPr wrap="none" rtlCol="0">
            <a:spAutoFit/>
          </a:bodyPr>
          <a:lstStyle/>
          <a:p>
            <a:r>
              <a:rPr lang="ja-JP" altLang="en-US" dirty="0"/>
              <a:t>受取</a:t>
            </a:r>
            <a:endParaRPr kumimoji="1" lang="ja-JP" altLang="en-US" dirty="0"/>
          </a:p>
        </p:txBody>
      </p:sp>
      <p:sp>
        <p:nvSpPr>
          <p:cNvPr id="52" name="テキスト ボックス 51">
            <a:extLst>
              <a:ext uri="{FF2B5EF4-FFF2-40B4-BE49-F238E27FC236}">
                <a16:creationId xmlns:a16="http://schemas.microsoft.com/office/drawing/2014/main" id="{DD8AAC87-AC1A-483B-B31C-3956F6162339}"/>
              </a:ext>
            </a:extLst>
          </p:cNvPr>
          <p:cNvSpPr txBox="1"/>
          <p:nvPr/>
        </p:nvSpPr>
        <p:spPr>
          <a:xfrm>
            <a:off x="3688867" y="2233277"/>
            <a:ext cx="1107996" cy="369332"/>
          </a:xfrm>
          <a:prstGeom prst="rect">
            <a:avLst/>
          </a:prstGeom>
          <a:noFill/>
          <a:ln w="3175">
            <a:solidFill>
              <a:schemeClr val="bg1">
                <a:lumMod val="50000"/>
              </a:schemeClr>
            </a:solidFill>
          </a:ln>
        </p:spPr>
        <p:txBody>
          <a:bodyPr wrap="none" rtlCol="0">
            <a:spAutoFit/>
          </a:bodyPr>
          <a:lstStyle/>
          <a:p>
            <a:r>
              <a:rPr kumimoji="1" lang="ja-JP" altLang="en-US" dirty="0">
                <a:solidFill>
                  <a:schemeClr val="bg1">
                    <a:lumMod val="50000"/>
                  </a:schemeClr>
                </a:solidFill>
              </a:rPr>
              <a:t>一時保管</a:t>
            </a:r>
          </a:p>
        </p:txBody>
      </p:sp>
      <p:sp>
        <p:nvSpPr>
          <p:cNvPr id="53" name="テキスト ボックス 52">
            <a:extLst>
              <a:ext uri="{FF2B5EF4-FFF2-40B4-BE49-F238E27FC236}">
                <a16:creationId xmlns:a16="http://schemas.microsoft.com/office/drawing/2014/main" id="{AC2905B4-AF5A-4409-AEB9-F61B899FB6D8}"/>
              </a:ext>
            </a:extLst>
          </p:cNvPr>
          <p:cNvSpPr txBox="1"/>
          <p:nvPr/>
        </p:nvSpPr>
        <p:spPr>
          <a:xfrm>
            <a:off x="3699366" y="3864743"/>
            <a:ext cx="646331"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振分</a:t>
            </a:r>
            <a:endParaRPr kumimoji="1" lang="ja-JP" altLang="en-US" dirty="0">
              <a:solidFill>
                <a:schemeClr val="bg1">
                  <a:lumMod val="50000"/>
                </a:schemeClr>
              </a:solidFill>
            </a:endParaRPr>
          </a:p>
        </p:txBody>
      </p:sp>
      <p:sp>
        <p:nvSpPr>
          <p:cNvPr id="55" name="テキスト ボックス 54">
            <a:extLst>
              <a:ext uri="{FF2B5EF4-FFF2-40B4-BE49-F238E27FC236}">
                <a16:creationId xmlns:a16="http://schemas.microsoft.com/office/drawing/2014/main" id="{EFDEAFC8-10EC-4F6F-BD1E-CF56E576F128}"/>
              </a:ext>
            </a:extLst>
          </p:cNvPr>
          <p:cNvSpPr txBox="1"/>
          <p:nvPr/>
        </p:nvSpPr>
        <p:spPr>
          <a:xfrm>
            <a:off x="8913998" y="2314804"/>
            <a:ext cx="723275" cy="307777"/>
          </a:xfrm>
          <a:prstGeom prst="rect">
            <a:avLst/>
          </a:prstGeom>
          <a:noFill/>
        </p:spPr>
        <p:txBody>
          <a:bodyPr wrap="none" rtlCol="0">
            <a:spAutoFit/>
          </a:bodyPr>
          <a:lstStyle/>
          <a:p>
            <a:r>
              <a:rPr lang="ja-JP" altLang="en-US" sz="1400" dirty="0"/>
              <a:t>作業用</a:t>
            </a:r>
            <a:endParaRPr kumimoji="1" lang="ja-JP" altLang="en-US" sz="1400" dirty="0"/>
          </a:p>
        </p:txBody>
      </p:sp>
      <p:sp>
        <p:nvSpPr>
          <p:cNvPr id="2" name="正方形/長方形 1">
            <a:extLst>
              <a:ext uri="{FF2B5EF4-FFF2-40B4-BE49-F238E27FC236}">
                <a16:creationId xmlns:a16="http://schemas.microsoft.com/office/drawing/2014/main" id="{2BF33943-BDBD-434D-A179-B90754A28495}"/>
              </a:ext>
            </a:extLst>
          </p:cNvPr>
          <p:cNvSpPr/>
          <p:nvPr/>
        </p:nvSpPr>
        <p:spPr>
          <a:xfrm>
            <a:off x="262038" y="350023"/>
            <a:ext cx="8221561" cy="2116775"/>
          </a:xfrm>
          <a:prstGeom prst="rect">
            <a:avLst/>
          </a:prstGeom>
          <a:noFill/>
          <a:ln w="31750" cap="flat">
            <a:solidFill>
              <a:schemeClr val="accent2"/>
            </a:solidFill>
            <a:miter lim="800000"/>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068E2259-615D-420A-8D08-D242C1571988}"/>
              </a:ext>
            </a:extLst>
          </p:cNvPr>
          <p:cNvSpPr txBox="1"/>
          <p:nvPr/>
        </p:nvSpPr>
        <p:spPr>
          <a:xfrm>
            <a:off x="8650766" y="227347"/>
            <a:ext cx="3449260" cy="954107"/>
          </a:xfrm>
          <a:prstGeom prst="rect">
            <a:avLst/>
          </a:prstGeom>
          <a:noFill/>
        </p:spPr>
        <p:txBody>
          <a:bodyPr wrap="square" rtlCol="0">
            <a:spAutoFit/>
          </a:bodyPr>
          <a:lstStyle/>
          <a:p>
            <a:r>
              <a:rPr kumimoji="1" lang="ja-JP" altLang="en-US" sz="2800" dirty="0"/>
              <a:t>サービス関連図</a:t>
            </a:r>
          </a:p>
          <a:p>
            <a:r>
              <a:rPr kumimoji="1" lang="ja-JP" altLang="en-US" sz="2800" dirty="0"/>
              <a:t> </a:t>
            </a:r>
            <a:r>
              <a:rPr kumimoji="1" lang="en-US" altLang="ja-JP" sz="2800" dirty="0"/>
              <a:t>(</a:t>
            </a:r>
            <a:r>
              <a:rPr kumimoji="1" lang="ja-JP" altLang="en-US" sz="2800" dirty="0"/>
              <a:t>受取</a:t>
            </a:r>
            <a:r>
              <a:rPr kumimoji="1" lang="en-US" altLang="ja-JP" sz="2800" dirty="0"/>
              <a:t>)</a:t>
            </a:r>
            <a:endParaRPr kumimoji="1" lang="ja-JP" altLang="en-US" sz="2800" dirty="0"/>
          </a:p>
        </p:txBody>
      </p:sp>
      <p:pic>
        <p:nvPicPr>
          <p:cNvPr id="48" name="Graphic 2">
            <a:extLst>
              <a:ext uri="{FF2B5EF4-FFF2-40B4-BE49-F238E27FC236}">
                <a16:creationId xmlns:a16="http://schemas.microsoft.com/office/drawing/2014/main" id="{CBA7F538-88D3-43F9-9FA3-1F17EBC9A54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59120" y="4049409"/>
            <a:ext cx="762000" cy="952500"/>
          </a:xfrm>
          <a:prstGeom prst="rect">
            <a:avLst/>
          </a:prstGeom>
        </p:spPr>
      </p:pic>
      <p:pic>
        <p:nvPicPr>
          <p:cNvPr id="49" name="Graphic 2">
            <a:extLst>
              <a:ext uri="{FF2B5EF4-FFF2-40B4-BE49-F238E27FC236}">
                <a16:creationId xmlns:a16="http://schemas.microsoft.com/office/drawing/2014/main" id="{17D86D6F-18E1-439D-9678-F099A9C31F4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47250" y="4073351"/>
            <a:ext cx="762000" cy="952500"/>
          </a:xfrm>
          <a:prstGeom prst="rect">
            <a:avLst/>
          </a:prstGeom>
        </p:spPr>
      </p:pic>
      <p:pic>
        <p:nvPicPr>
          <p:cNvPr id="51" name="Graphic 26">
            <a:extLst>
              <a:ext uri="{FF2B5EF4-FFF2-40B4-BE49-F238E27FC236}">
                <a16:creationId xmlns:a16="http://schemas.microsoft.com/office/drawing/2014/main" id="{7B6D3198-E569-45ED-9D0A-0EBB384689F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59120" y="5516916"/>
            <a:ext cx="762000" cy="1092200"/>
          </a:xfrm>
          <a:prstGeom prst="rect">
            <a:avLst/>
          </a:prstGeom>
        </p:spPr>
      </p:pic>
      <p:pic>
        <p:nvPicPr>
          <p:cNvPr id="59" name="Graphic 2">
            <a:extLst>
              <a:ext uri="{FF2B5EF4-FFF2-40B4-BE49-F238E27FC236}">
                <a16:creationId xmlns:a16="http://schemas.microsoft.com/office/drawing/2014/main" id="{E26AC6DD-F6F8-411F-AEE7-CB3E0FC3E5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9061" y="5516916"/>
            <a:ext cx="762000" cy="952500"/>
          </a:xfrm>
          <a:prstGeom prst="rect">
            <a:avLst/>
          </a:prstGeom>
        </p:spPr>
      </p:pic>
      <p:cxnSp>
        <p:nvCxnSpPr>
          <p:cNvPr id="60" name="Elbow Connector 122">
            <a:extLst>
              <a:ext uri="{FF2B5EF4-FFF2-40B4-BE49-F238E27FC236}">
                <a16:creationId xmlns:a16="http://schemas.microsoft.com/office/drawing/2014/main" id="{CF2B9AF6-1F58-40D5-8EFC-54A30FE81E63}"/>
              </a:ext>
            </a:extLst>
          </p:cNvPr>
          <p:cNvCxnSpPr>
            <a:cxnSpLocks/>
          </p:cNvCxnSpPr>
          <p:nvPr/>
        </p:nvCxnSpPr>
        <p:spPr>
          <a:xfrm flipV="1">
            <a:off x="7609247" y="3514385"/>
            <a:ext cx="1640814" cy="719690"/>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1" name="Straight Arrow Connector 42">
            <a:extLst>
              <a:ext uri="{FF2B5EF4-FFF2-40B4-BE49-F238E27FC236}">
                <a16:creationId xmlns:a16="http://schemas.microsoft.com/office/drawing/2014/main" id="{1B1301BF-27BA-4BBB-97D7-A390FC3FEBFA}"/>
              </a:ext>
            </a:extLst>
          </p:cNvPr>
          <p:cNvCxnSpPr>
            <a:cxnSpLocks/>
          </p:cNvCxnSpPr>
          <p:nvPr/>
        </p:nvCxnSpPr>
        <p:spPr>
          <a:xfrm flipV="1">
            <a:off x="7650304" y="4455987"/>
            <a:ext cx="2514896" cy="176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4" name="Rectangle 8">
            <a:extLst>
              <a:ext uri="{FF2B5EF4-FFF2-40B4-BE49-F238E27FC236}">
                <a16:creationId xmlns:a16="http://schemas.microsoft.com/office/drawing/2014/main" id="{990F221A-EFE4-4B3A-9177-4289B242CDD8}"/>
              </a:ext>
            </a:extLst>
          </p:cNvPr>
          <p:cNvSpPr/>
          <p:nvPr/>
        </p:nvSpPr>
        <p:spPr>
          <a:xfrm>
            <a:off x="6596385" y="3994469"/>
            <a:ext cx="5095439" cy="2707773"/>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5" name="テキスト ボックス 64">
            <a:extLst>
              <a:ext uri="{FF2B5EF4-FFF2-40B4-BE49-F238E27FC236}">
                <a16:creationId xmlns:a16="http://schemas.microsoft.com/office/drawing/2014/main" id="{57AE2802-BFDD-47F4-85C1-0411DCDBDAD8}"/>
              </a:ext>
            </a:extLst>
          </p:cNvPr>
          <p:cNvSpPr txBox="1"/>
          <p:nvPr/>
        </p:nvSpPr>
        <p:spPr>
          <a:xfrm>
            <a:off x="5488389" y="6332910"/>
            <a:ext cx="1107996"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一覧取得</a:t>
            </a:r>
            <a:endParaRPr kumimoji="1" lang="ja-JP" altLang="en-US" dirty="0">
              <a:solidFill>
                <a:schemeClr val="bg1">
                  <a:lumMod val="50000"/>
                </a:schemeClr>
              </a:solidFill>
            </a:endParaRPr>
          </a:p>
        </p:txBody>
      </p:sp>
      <p:sp>
        <p:nvSpPr>
          <p:cNvPr id="66" name="テキスト ボックス 65">
            <a:extLst>
              <a:ext uri="{FF2B5EF4-FFF2-40B4-BE49-F238E27FC236}">
                <a16:creationId xmlns:a16="http://schemas.microsoft.com/office/drawing/2014/main" id="{B3AF3F32-D978-48CD-8957-22335A242C35}"/>
              </a:ext>
            </a:extLst>
          </p:cNvPr>
          <p:cNvSpPr txBox="1"/>
          <p:nvPr/>
        </p:nvSpPr>
        <p:spPr>
          <a:xfrm>
            <a:off x="10952763" y="4139149"/>
            <a:ext cx="723275" cy="307777"/>
          </a:xfrm>
          <a:prstGeom prst="rect">
            <a:avLst/>
          </a:prstGeom>
          <a:noFill/>
        </p:spPr>
        <p:txBody>
          <a:bodyPr wrap="none" rtlCol="0">
            <a:spAutoFit/>
          </a:bodyPr>
          <a:lstStyle/>
          <a:p>
            <a:r>
              <a:rPr lang="ja-JP" altLang="en-US" sz="1400" dirty="0"/>
              <a:t>格納用</a:t>
            </a:r>
            <a:endParaRPr kumimoji="1" lang="ja-JP" altLang="en-US" sz="1400" dirty="0"/>
          </a:p>
        </p:txBody>
      </p:sp>
      <p:sp>
        <p:nvSpPr>
          <p:cNvPr id="67" name="テキスト ボックス 66">
            <a:extLst>
              <a:ext uri="{FF2B5EF4-FFF2-40B4-BE49-F238E27FC236}">
                <a16:creationId xmlns:a16="http://schemas.microsoft.com/office/drawing/2014/main" id="{39301C15-614C-4FEB-B9BE-5F8CD0F490F8}"/>
              </a:ext>
            </a:extLst>
          </p:cNvPr>
          <p:cNvSpPr txBox="1"/>
          <p:nvPr/>
        </p:nvSpPr>
        <p:spPr>
          <a:xfrm>
            <a:off x="8070072" y="5585708"/>
            <a:ext cx="902811" cy="523220"/>
          </a:xfrm>
          <a:prstGeom prst="rect">
            <a:avLst/>
          </a:prstGeom>
          <a:noFill/>
        </p:spPr>
        <p:txBody>
          <a:bodyPr wrap="none" rtlCol="0">
            <a:spAutoFit/>
          </a:bodyPr>
          <a:lstStyle/>
          <a:p>
            <a:r>
              <a:rPr lang="ja-JP" altLang="en-US" sz="1400" dirty="0"/>
              <a:t>ダウン</a:t>
            </a:r>
          </a:p>
          <a:p>
            <a:r>
              <a:rPr lang="ja-JP" altLang="en-US" sz="1400" dirty="0"/>
              <a:t>ロード用</a:t>
            </a:r>
            <a:endParaRPr kumimoji="1" lang="ja-JP" altLang="en-US" sz="1400" dirty="0"/>
          </a:p>
        </p:txBody>
      </p:sp>
      <p:pic>
        <p:nvPicPr>
          <p:cNvPr id="68" name="Graphic 59">
            <a:extLst>
              <a:ext uri="{FF2B5EF4-FFF2-40B4-BE49-F238E27FC236}">
                <a16:creationId xmlns:a16="http://schemas.microsoft.com/office/drawing/2014/main" id="{F16306A6-030F-41D4-A05D-9131280ADF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47247" y="5516916"/>
            <a:ext cx="762000" cy="952500"/>
          </a:xfrm>
          <a:prstGeom prst="rect">
            <a:avLst/>
          </a:prstGeom>
        </p:spPr>
      </p:pic>
      <p:cxnSp>
        <p:nvCxnSpPr>
          <p:cNvPr id="69" name="Straight Arrow Connector 42">
            <a:extLst>
              <a:ext uri="{FF2B5EF4-FFF2-40B4-BE49-F238E27FC236}">
                <a16:creationId xmlns:a16="http://schemas.microsoft.com/office/drawing/2014/main" id="{A819F74C-4461-4CF2-A7A9-37EF7E7F2C97}"/>
              </a:ext>
            </a:extLst>
          </p:cNvPr>
          <p:cNvCxnSpPr>
            <a:cxnSpLocks/>
            <a:stCxn id="48" idx="2"/>
            <a:endCxn id="51" idx="0"/>
          </p:cNvCxnSpPr>
          <p:nvPr/>
        </p:nvCxnSpPr>
        <p:spPr>
          <a:xfrm>
            <a:off x="10640120" y="5001909"/>
            <a:ext cx="0" cy="515007"/>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0" name="Elbow Connector 122">
            <a:extLst>
              <a:ext uri="{FF2B5EF4-FFF2-40B4-BE49-F238E27FC236}">
                <a16:creationId xmlns:a16="http://schemas.microsoft.com/office/drawing/2014/main" id="{DD8274BC-6B64-48AE-A2B5-FF5C27825FCE}"/>
              </a:ext>
            </a:extLst>
          </p:cNvPr>
          <p:cNvCxnSpPr>
            <a:cxnSpLocks/>
          </p:cNvCxnSpPr>
          <p:nvPr/>
        </p:nvCxnSpPr>
        <p:spPr>
          <a:xfrm rot="10800000">
            <a:off x="7650305" y="4643020"/>
            <a:ext cx="2577047" cy="1189613"/>
          </a:xfrm>
          <a:prstGeom prst="bentConnector3">
            <a:avLst>
              <a:gd name="adj1" fmla="val 12828"/>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1" name="Elbow Connector 122">
            <a:extLst>
              <a:ext uri="{FF2B5EF4-FFF2-40B4-BE49-F238E27FC236}">
                <a16:creationId xmlns:a16="http://schemas.microsoft.com/office/drawing/2014/main" id="{F270078C-BBFF-4D9C-914E-F5989A316677}"/>
              </a:ext>
            </a:extLst>
          </p:cNvPr>
          <p:cNvCxnSpPr>
            <a:cxnSpLocks/>
            <a:stCxn id="59" idx="0"/>
          </p:cNvCxnSpPr>
          <p:nvPr/>
        </p:nvCxnSpPr>
        <p:spPr>
          <a:xfrm rot="16200000" flipV="1">
            <a:off x="8109605" y="4376459"/>
            <a:ext cx="717500" cy="1563413"/>
          </a:xfrm>
          <a:prstGeom prst="bentConnector2">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2" name="Straight Arrow Connector 42">
            <a:extLst>
              <a:ext uri="{FF2B5EF4-FFF2-40B4-BE49-F238E27FC236}">
                <a16:creationId xmlns:a16="http://schemas.microsoft.com/office/drawing/2014/main" id="{3A2D9119-71E9-4019-8049-1D29150417DA}"/>
              </a:ext>
            </a:extLst>
          </p:cNvPr>
          <p:cNvCxnSpPr>
            <a:cxnSpLocks/>
            <a:stCxn id="49" idx="2"/>
            <a:endCxn id="68" idx="0"/>
          </p:cNvCxnSpPr>
          <p:nvPr/>
        </p:nvCxnSpPr>
        <p:spPr>
          <a:xfrm flipH="1">
            <a:off x="7228247" y="5025851"/>
            <a:ext cx="3" cy="49106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30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9">
            <a:extLst>
              <a:ext uri="{FF2B5EF4-FFF2-40B4-BE49-F238E27FC236}">
                <a16:creationId xmlns:a16="http://schemas.microsoft.com/office/drawing/2014/main" id="{D363478F-CC4E-4D6F-9F9D-3E27A1F977EC}"/>
              </a:ext>
            </a:extLst>
          </p:cNvPr>
          <p:cNvGrpSpPr/>
          <p:nvPr/>
        </p:nvGrpSpPr>
        <p:grpSpPr>
          <a:xfrm>
            <a:off x="1166913" y="1268516"/>
            <a:ext cx="1072750" cy="859842"/>
            <a:chOff x="537920" y="3353653"/>
            <a:chExt cx="1072750" cy="859842"/>
          </a:xfrm>
        </p:grpSpPr>
        <p:pic>
          <p:nvPicPr>
            <p:cNvPr id="5" name="Graphic 70">
              <a:extLst>
                <a:ext uri="{FF2B5EF4-FFF2-40B4-BE49-F238E27FC236}">
                  <a16:creationId xmlns:a16="http://schemas.microsoft.com/office/drawing/2014/main" id="{799C75A0-DA7C-403C-9EA0-EBE3DC82C5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545" y="3353653"/>
              <a:ext cx="571500" cy="571500"/>
            </a:xfrm>
            <a:prstGeom prst="rect">
              <a:avLst/>
            </a:prstGeom>
          </p:spPr>
        </p:pic>
        <p:sp>
          <p:nvSpPr>
            <p:cNvPr id="6" name="TextBox 71">
              <a:extLst>
                <a:ext uri="{FF2B5EF4-FFF2-40B4-BE49-F238E27FC236}">
                  <a16:creationId xmlns:a16="http://schemas.microsoft.com/office/drawing/2014/main" id="{FBD7C65C-0612-464E-B7F3-EA7EF74D059B}"/>
                </a:ext>
              </a:extLst>
            </p:cNvPr>
            <p:cNvSpPr txBox="1"/>
            <p:nvPr/>
          </p:nvSpPr>
          <p:spPr>
            <a:xfrm>
              <a:off x="537920" y="3951885"/>
              <a:ext cx="1072750" cy="261610"/>
            </a:xfrm>
            <a:prstGeom prst="rect">
              <a:avLst/>
            </a:prstGeom>
            <a:noFill/>
          </p:spPr>
          <p:txBody>
            <a:bodyPr wrap="square" rtlCol="0">
              <a:spAutoFit/>
            </a:bodyPr>
            <a:lstStyle/>
            <a:p>
              <a:pPr algn="ctr"/>
              <a:r>
                <a:rPr lang="en-US" sz="1100" dirty="0">
                  <a:solidFill>
                    <a:srgbClr val="232F3E"/>
                  </a:solidFill>
                </a:rPr>
                <a:t>Mobile client</a:t>
              </a:r>
            </a:p>
          </p:txBody>
        </p:sp>
      </p:grpSp>
      <p:pic>
        <p:nvPicPr>
          <p:cNvPr id="7" name="Graphic 3">
            <a:extLst>
              <a:ext uri="{FF2B5EF4-FFF2-40B4-BE49-F238E27FC236}">
                <a16:creationId xmlns:a16="http://schemas.microsoft.com/office/drawing/2014/main" id="{A103A305-92B3-44CE-9B33-2EC04180A3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08499" y="1164014"/>
            <a:ext cx="762000" cy="1092200"/>
          </a:xfrm>
          <a:prstGeom prst="rect">
            <a:avLst/>
          </a:prstGeom>
        </p:spPr>
      </p:pic>
      <p:pic>
        <p:nvPicPr>
          <p:cNvPr id="8" name="Graphic 59">
            <a:extLst>
              <a:ext uri="{FF2B5EF4-FFF2-40B4-BE49-F238E27FC236}">
                <a16:creationId xmlns:a16="http://schemas.microsoft.com/office/drawing/2014/main" id="{B6D1220D-C3EE-49F3-AF41-5FDBA3FA42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30312" y="1164014"/>
            <a:ext cx="762000" cy="952500"/>
          </a:xfrm>
          <a:prstGeom prst="rect">
            <a:avLst/>
          </a:prstGeom>
        </p:spPr>
      </p:pic>
      <p:pic>
        <p:nvPicPr>
          <p:cNvPr id="9" name="Graphic 7">
            <a:extLst>
              <a:ext uri="{FF2B5EF4-FFF2-40B4-BE49-F238E27FC236}">
                <a16:creationId xmlns:a16="http://schemas.microsoft.com/office/drawing/2014/main" id="{55846175-EDDC-4002-BD19-7EDD023184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52125" y="1164014"/>
            <a:ext cx="762000" cy="952500"/>
          </a:xfrm>
          <a:prstGeom prst="rect">
            <a:avLst/>
          </a:prstGeom>
        </p:spPr>
      </p:pic>
      <p:cxnSp>
        <p:nvCxnSpPr>
          <p:cNvPr id="25" name="Straight Arrow Connector 42">
            <a:extLst>
              <a:ext uri="{FF2B5EF4-FFF2-40B4-BE49-F238E27FC236}">
                <a16:creationId xmlns:a16="http://schemas.microsoft.com/office/drawing/2014/main" id="{2243A0E8-854A-4B47-838A-A7EB923BC4F1}"/>
              </a:ext>
            </a:extLst>
          </p:cNvPr>
          <p:cNvCxnSpPr>
            <a:cxnSpLocks/>
          </p:cNvCxnSpPr>
          <p:nvPr/>
        </p:nvCxnSpPr>
        <p:spPr>
          <a:xfrm>
            <a:off x="1989038" y="1557624"/>
            <a:ext cx="1719461"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42">
            <a:extLst>
              <a:ext uri="{FF2B5EF4-FFF2-40B4-BE49-F238E27FC236}">
                <a16:creationId xmlns:a16="http://schemas.microsoft.com/office/drawing/2014/main" id="{931111E7-3A90-4FCC-AF53-7CEBF1F973C4}"/>
              </a:ext>
            </a:extLst>
          </p:cNvPr>
          <p:cNvCxnSpPr>
            <a:cxnSpLocks/>
          </p:cNvCxnSpPr>
          <p:nvPr/>
        </p:nvCxnSpPr>
        <p:spPr>
          <a:xfrm>
            <a:off x="4470499" y="1563023"/>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42">
            <a:extLst>
              <a:ext uri="{FF2B5EF4-FFF2-40B4-BE49-F238E27FC236}">
                <a16:creationId xmlns:a16="http://schemas.microsoft.com/office/drawing/2014/main" id="{E651CB5D-94A7-49DF-A8FC-18147D536FF8}"/>
              </a:ext>
            </a:extLst>
          </p:cNvPr>
          <p:cNvCxnSpPr>
            <a:cxnSpLocks/>
          </p:cNvCxnSpPr>
          <p:nvPr/>
        </p:nvCxnSpPr>
        <p:spPr>
          <a:xfrm>
            <a:off x="6492312" y="1546758"/>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CDB7556-92CF-4AFA-9EF7-F9FA83983DCB}"/>
              </a:ext>
            </a:extLst>
          </p:cNvPr>
          <p:cNvSpPr txBox="1"/>
          <p:nvPr/>
        </p:nvSpPr>
        <p:spPr>
          <a:xfrm>
            <a:off x="2604238" y="1570163"/>
            <a:ext cx="415498" cy="369332"/>
          </a:xfrm>
          <a:prstGeom prst="rect">
            <a:avLst/>
          </a:prstGeom>
          <a:noFill/>
        </p:spPr>
        <p:txBody>
          <a:bodyPr wrap="none" rtlCol="0">
            <a:spAutoFit/>
          </a:bodyPr>
          <a:lstStyle/>
          <a:p>
            <a:r>
              <a:rPr kumimoji="1" lang="ja-JP" altLang="en-US" dirty="0"/>
              <a:t>①</a:t>
            </a:r>
          </a:p>
        </p:txBody>
      </p:sp>
      <p:sp>
        <p:nvSpPr>
          <p:cNvPr id="46" name="テキスト ボックス 45">
            <a:extLst>
              <a:ext uri="{FF2B5EF4-FFF2-40B4-BE49-F238E27FC236}">
                <a16:creationId xmlns:a16="http://schemas.microsoft.com/office/drawing/2014/main" id="{71394DAD-3527-404A-97E7-B0B1BF2A00B5}"/>
              </a:ext>
            </a:extLst>
          </p:cNvPr>
          <p:cNvSpPr txBox="1"/>
          <p:nvPr/>
        </p:nvSpPr>
        <p:spPr>
          <a:xfrm>
            <a:off x="4867195" y="1570163"/>
            <a:ext cx="415498" cy="369332"/>
          </a:xfrm>
          <a:prstGeom prst="rect">
            <a:avLst/>
          </a:prstGeom>
          <a:noFill/>
        </p:spPr>
        <p:txBody>
          <a:bodyPr wrap="none" rtlCol="0">
            <a:spAutoFit/>
          </a:bodyPr>
          <a:lstStyle/>
          <a:p>
            <a:r>
              <a:rPr lang="ja-JP" altLang="en-US" dirty="0"/>
              <a:t>②</a:t>
            </a:r>
            <a:endParaRPr kumimoji="1" lang="ja-JP" altLang="en-US" dirty="0"/>
          </a:p>
        </p:txBody>
      </p:sp>
      <p:sp>
        <p:nvSpPr>
          <p:cNvPr id="47" name="テキスト ボックス 46">
            <a:extLst>
              <a:ext uri="{FF2B5EF4-FFF2-40B4-BE49-F238E27FC236}">
                <a16:creationId xmlns:a16="http://schemas.microsoft.com/office/drawing/2014/main" id="{E8D39958-7447-4626-895E-E07481AF2D7C}"/>
              </a:ext>
            </a:extLst>
          </p:cNvPr>
          <p:cNvSpPr txBox="1"/>
          <p:nvPr/>
        </p:nvSpPr>
        <p:spPr>
          <a:xfrm>
            <a:off x="6939931" y="1554266"/>
            <a:ext cx="415498" cy="369332"/>
          </a:xfrm>
          <a:prstGeom prst="rect">
            <a:avLst/>
          </a:prstGeom>
          <a:noFill/>
        </p:spPr>
        <p:txBody>
          <a:bodyPr wrap="none" rtlCol="0">
            <a:spAutoFit/>
          </a:bodyPr>
          <a:lstStyle/>
          <a:p>
            <a:r>
              <a:rPr kumimoji="1" lang="ja-JP" altLang="en-US" dirty="0"/>
              <a:t>③</a:t>
            </a:r>
          </a:p>
        </p:txBody>
      </p:sp>
      <p:sp>
        <p:nvSpPr>
          <p:cNvPr id="48" name="コンテンツ プレースホルダー 2">
            <a:extLst>
              <a:ext uri="{FF2B5EF4-FFF2-40B4-BE49-F238E27FC236}">
                <a16:creationId xmlns:a16="http://schemas.microsoft.com/office/drawing/2014/main" id="{97BA79DF-035C-41CA-B6DA-BB956B72033A}"/>
              </a:ext>
            </a:extLst>
          </p:cNvPr>
          <p:cNvSpPr>
            <a:spLocks noGrp="1"/>
          </p:cNvSpPr>
          <p:nvPr>
            <p:ph idx="1"/>
          </p:nvPr>
        </p:nvSpPr>
        <p:spPr>
          <a:xfrm>
            <a:off x="671195" y="2621547"/>
            <a:ext cx="10861040" cy="4042234"/>
          </a:xfrm>
        </p:spPr>
        <p:txBody>
          <a:bodyPr>
            <a:normAutofit/>
          </a:bodyPr>
          <a:lstStyle/>
          <a:p>
            <a:pPr marL="457200" indent="-457200">
              <a:buFont typeface="+mj-ea"/>
              <a:buAutoNum type="circleNumDbPlain"/>
            </a:pPr>
            <a:r>
              <a:rPr lang="ja-JP" altLang="en-US" sz="2000" dirty="0"/>
              <a:t>端末で取得した位置情報のリクエストを</a:t>
            </a:r>
            <a:r>
              <a:rPr lang="en-US" altLang="ja-JP" sz="2000" dirty="0" err="1"/>
              <a:t>APIGateway</a:t>
            </a:r>
            <a:r>
              <a:rPr lang="ja-JP" altLang="en-US" sz="2000" dirty="0"/>
              <a:t>のエントリに送る</a:t>
            </a:r>
          </a:p>
          <a:p>
            <a:pPr marL="457200" lvl="1" indent="0">
              <a:buNone/>
            </a:pPr>
            <a:r>
              <a:rPr lang="en-US" altLang="ja-JP" sz="2000" dirty="0"/>
              <a:t>(POST</a:t>
            </a:r>
            <a:r>
              <a:rPr lang="ja-JP" altLang="en-US" sz="2000" dirty="0"/>
              <a:t>メソッド</a:t>
            </a:r>
            <a:r>
              <a:rPr lang="en-US" altLang="ja-JP" sz="2000" dirty="0"/>
              <a:t>, content-type: json, body</a:t>
            </a:r>
            <a:r>
              <a:rPr lang="ja-JP" altLang="en-US" sz="2000" dirty="0"/>
              <a:t>部に</a:t>
            </a:r>
            <a:r>
              <a:rPr lang="en-US" altLang="ja-JP" sz="2000" dirty="0"/>
              <a:t>json</a:t>
            </a:r>
            <a:r>
              <a:rPr lang="ja-JP" altLang="en-US" sz="2000" dirty="0"/>
              <a:t>データ</a:t>
            </a:r>
            <a:r>
              <a:rPr lang="en-US" altLang="ja-JP" sz="2000" dirty="0"/>
              <a:t>)</a:t>
            </a:r>
            <a:endParaRPr lang="ja-JP" altLang="en-US" sz="2000" dirty="0"/>
          </a:p>
          <a:p>
            <a:pPr marL="457200" lvl="1" indent="0">
              <a:buNone/>
            </a:pPr>
            <a:endParaRPr lang="en-US" altLang="ja-JP" sz="2000" dirty="0"/>
          </a:p>
          <a:p>
            <a:pPr marL="457200" indent="-457200">
              <a:buFont typeface="+mj-ea"/>
              <a:buAutoNum type="circleNumDbPlain"/>
            </a:pPr>
            <a:r>
              <a:rPr lang="en-US" altLang="ja-JP" sz="2000" dirty="0" err="1"/>
              <a:t>APIGateway</a:t>
            </a:r>
            <a:r>
              <a:rPr lang="ja-JP" altLang="en-US" sz="2000" dirty="0"/>
              <a:t>が</a:t>
            </a:r>
            <a:r>
              <a:rPr lang="en-US" altLang="ja-JP" sz="2000" dirty="0"/>
              <a:t>Lambda(</a:t>
            </a:r>
            <a:r>
              <a:rPr lang="en-US" altLang="ja-JP" sz="2000" dirty="0" err="1"/>
              <a:t>parse_request</a:t>
            </a:r>
            <a:r>
              <a:rPr lang="en-US" altLang="ja-JP" sz="2000" dirty="0"/>
              <a:t>) </a:t>
            </a:r>
            <a:r>
              <a:rPr lang="ja-JP" altLang="en-US" sz="2000" dirty="0"/>
              <a:t>を呼び出す</a:t>
            </a:r>
            <a:endParaRPr lang="en-US" altLang="ja-JP" sz="2000" dirty="0"/>
          </a:p>
          <a:p>
            <a:pPr marL="457200" lvl="1" indent="0">
              <a:buNone/>
            </a:pPr>
            <a:r>
              <a:rPr lang="en-US" altLang="ja-JP" sz="2000" dirty="0"/>
              <a:t>Lambda</a:t>
            </a:r>
            <a:r>
              <a:rPr lang="ja-JP" altLang="en-US" sz="2000" dirty="0"/>
              <a:t>は</a:t>
            </a:r>
            <a:r>
              <a:rPr lang="en-US" altLang="ja-JP" sz="2000" dirty="0"/>
              <a:t>Python(3.7)</a:t>
            </a:r>
            <a:r>
              <a:rPr lang="ja-JP" altLang="en-US" sz="2000" dirty="0"/>
              <a:t>で記述される </a:t>
            </a:r>
            <a:r>
              <a:rPr lang="en-US" altLang="ja-JP" sz="2000" dirty="0"/>
              <a:t>(</a:t>
            </a:r>
            <a:r>
              <a:rPr lang="ja-JP" altLang="en-US" sz="2000" dirty="0"/>
              <a:t>以後同じ</a:t>
            </a:r>
            <a:r>
              <a:rPr lang="en-US" altLang="ja-JP" sz="2000" dirty="0"/>
              <a:t>)</a:t>
            </a:r>
            <a:endParaRPr lang="ja-JP" altLang="en-US" sz="2000" dirty="0"/>
          </a:p>
          <a:p>
            <a:pPr marL="457200" indent="-457200">
              <a:buFont typeface="+mj-ea"/>
              <a:buAutoNum type="circleNumDbPlain"/>
            </a:pPr>
            <a:endParaRPr lang="en-US" altLang="ja-JP" sz="2000" dirty="0"/>
          </a:p>
          <a:p>
            <a:pPr marL="457200" indent="-457200">
              <a:buFont typeface="+mj-ea"/>
              <a:buAutoNum type="circleNumDbPlain"/>
            </a:pPr>
            <a:r>
              <a:rPr lang="en-US" altLang="ja-JP" sz="2000" dirty="0" err="1"/>
              <a:t>parse_request</a:t>
            </a:r>
            <a:r>
              <a:rPr lang="ja-JP" altLang="en-US" sz="2000" dirty="0"/>
              <a:t>で</a:t>
            </a:r>
            <a:r>
              <a:rPr lang="en-US" altLang="ja-JP" sz="2000" dirty="0"/>
              <a:t>SQS</a:t>
            </a:r>
            <a:r>
              <a:rPr lang="ja-JP" altLang="en-US" sz="2000" dirty="0"/>
              <a:t>にリクエストを積む</a:t>
            </a:r>
            <a:endParaRPr lang="en-US" altLang="ja-JP" sz="2000" dirty="0"/>
          </a:p>
          <a:p>
            <a:pPr marL="457200" lvl="1" indent="0">
              <a:buNone/>
            </a:pPr>
            <a:r>
              <a:rPr lang="ja-JP" altLang="en-US" sz="2000" dirty="0"/>
              <a:t>この際、</a:t>
            </a:r>
            <a:r>
              <a:rPr lang="en-US" altLang="ja-JP" sz="2000" dirty="0"/>
              <a:t>JSON</a:t>
            </a:r>
            <a:r>
              <a:rPr lang="ja-JP" altLang="en-US" sz="2000" dirty="0"/>
              <a:t>の値チェックなどのリクエスト単体の</a:t>
            </a:r>
            <a:r>
              <a:rPr lang="en-US" altLang="ja-JP" sz="2000" dirty="0"/>
              <a:t>validation</a:t>
            </a:r>
            <a:r>
              <a:rPr lang="ja-JP" altLang="en-US" sz="2000" dirty="0"/>
              <a:t>は行う</a:t>
            </a:r>
            <a:endParaRPr lang="en-US" altLang="ja-JP" sz="2000" dirty="0"/>
          </a:p>
          <a:p>
            <a:pPr marL="457200" lvl="1" indent="0">
              <a:buNone/>
            </a:pPr>
            <a:r>
              <a:rPr lang="ja-JP" altLang="en-US" sz="2000" dirty="0"/>
              <a:t>積む際に</a:t>
            </a:r>
            <a:r>
              <a:rPr lang="en-US" altLang="ja-JP" sz="2000" dirty="0"/>
              <a:t>CSV</a:t>
            </a:r>
            <a:r>
              <a:rPr lang="ja-JP" altLang="en-US" sz="2000" dirty="0"/>
              <a:t>形式の文字列に変換している</a:t>
            </a:r>
            <a:endParaRPr lang="en-US" altLang="ja-JP" sz="2000" dirty="0"/>
          </a:p>
          <a:p>
            <a:pPr marL="457200" lvl="1" indent="0">
              <a:buNone/>
            </a:pPr>
            <a:r>
              <a:rPr lang="ja-JP" altLang="en-US" sz="2000" dirty="0"/>
              <a:t>なお、</a:t>
            </a:r>
            <a:r>
              <a:rPr lang="en-US" altLang="ja-JP" sz="2000" dirty="0"/>
              <a:t>SQS</a:t>
            </a:r>
            <a:r>
              <a:rPr lang="ja-JP" altLang="en-US" sz="2000" dirty="0"/>
              <a:t>は標準キューである</a:t>
            </a:r>
          </a:p>
        </p:txBody>
      </p:sp>
      <p:sp>
        <p:nvSpPr>
          <p:cNvPr id="15" name="テキスト ボックス 14">
            <a:extLst>
              <a:ext uri="{FF2B5EF4-FFF2-40B4-BE49-F238E27FC236}">
                <a16:creationId xmlns:a16="http://schemas.microsoft.com/office/drawing/2014/main" id="{4C9A1638-5112-45DA-81C8-4EDA86EE4296}"/>
              </a:ext>
            </a:extLst>
          </p:cNvPr>
          <p:cNvSpPr txBox="1"/>
          <p:nvPr/>
        </p:nvSpPr>
        <p:spPr>
          <a:xfrm>
            <a:off x="464466" y="979348"/>
            <a:ext cx="646331" cy="369332"/>
          </a:xfrm>
          <a:prstGeom prst="rect">
            <a:avLst/>
          </a:prstGeom>
          <a:noFill/>
          <a:ln w="3175">
            <a:solidFill>
              <a:schemeClr val="tx1"/>
            </a:solidFill>
          </a:ln>
        </p:spPr>
        <p:txBody>
          <a:bodyPr wrap="none" rtlCol="0">
            <a:spAutoFit/>
          </a:bodyPr>
          <a:lstStyle/>
          <a:p>
            <a:r>
              <a:rPr lang="ja-JP" altLang="en-US" dirty="0"/>
              <a:t>受取</a:t>
            </a:r>
            <a:endParaRPr kumimoji="1" lang="ja-JP" altLang="en-US" dirty="0"/>
          </a:p>
        </p:txBody>
      </p:sp>
      <p:sp>
        <p:nvSpPr>
          <p:cNvPr id="16" name="テキスト ボックス 15">
            <a:extLst>
              <a:ext uri="{FF2B5EF4-FFF2-40B4-BE49-F238E27FC236}">
                <a16:creationId xmlns:a16="http://schemas.microsoft.com/office/drawing/2014/main" id="{6BFC2B72-D59A-46DD-8732-0C07B39EDB0F}"/>
              </a:ext>
            </a:extLst>
          </p:cNvPr>
          <p:cNvSpPr txBox="1"/>
          <p:nvPr/>
        </p:nvSpPr>
        <p:spPr>
          <a:xfrm>
            <a:off x="8650766" y="192513"/>
            <a:ext cx="3449260" cy="523220"/>
          </a:xfrm>
          <a:prstGeom prst="rect">
            <a:avLst/>
          </a:prstGeom>
          <a:noFill/>
        </p:spPr>
        <p:txBody>
          <a:bodyPr wrap="square" rtlCol="0">
            <a:spAutoFit/>
          </a:bodyPr>
          <a:lstStyle/>
          <a:p>
            <a:r>
              <a:rPr kumimoji="1" lang="ja-JP" altLang="en-US" sz="2800" dirty="0"/>
              <a:t>受取フェーズの流れ</a:t>
            </a:r>
          </a:p>
        </p:txBody>
      </p:sp>
    </p:spTree>
    <p:extLst>
      <p:ext uri="{BB962C8B-B14F-4D97-AF65-F5344CB8AC3E}">
        <p14:creationId xmlns:p14="http://schemas.microsoft.com/office/powerpoint/2010/main" val="144154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F358A0-50BB-4F94-A53D-F702C3A33A1C}"/>
              </a:ext>
            </a:extLst>
          </p:cNvPr>
          <p:cNvSpPr txBox="1"/>
          <p:nvPr/>
        </p:nvSpPr>
        <p:spPr>
          <a:xfrm>
            <a:off x="8650766" y="192513"/>
            <a:ext cx="3449260" cy="523220"/>
          </a:xfrm>
          <a:prstGeom prst="rect">
            <a:avLst/>
          </a:prstGeom>
          <a:noFill/>
        </p:spPr>
        <p:txBody>
          <a:bodyPr wrap="square" rtlCol="0">
            <a:spAutoFit/>
          </a:bodyPr>
          <a:lstStyle/>
          <a:p>
            <a:r>
              <a:rPr kumimoji="1" lang="ja-JP" altLang="en-US" sz="2800" dirty="0"/>
              <a:t>受取フェーズ補足</a:t>
            </a:r>
          </a:p>
        </p:txBody>
      </p:sp>
      <p:sp>
        <p:nvSpPr>
          <p:cNvPr id="2" name="テキスト ボックス 1">
            <a:extLst>
              <a:ext uri="{FF2B5EF4-FFF2-40B4-BE49-F238E27FC236}">
                <a16:creationId xmlns:a16="http://schemas.microsoft.com/office/drawing/2014/main" id="{BD056EE8-2E63-45C5-B70A-9E913B855168}"/>
              </a:ext>
            </a:extLst>
          </p:cNvPr>
          <p:cNvSpPr txBox="1"/>
          <p:nvPr/>
        </p:nvSpPr>
        <p:spPr>
          <a:xfrm>
            <a:off x="505097" y="871946"/>
            <a:ext cx="11025051" cy="2554545"/>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000" dirty="0"/>
              <a:t>リクエストをいったん</a:t>
            </a:r>
            <a:r>
              <a:rPr kumimoji="1" lang="en-US" altLang="ja-JP" sz="2000" dirty="0"/>
              <a:t>SQS</a:t>
            </a:r>
            <a:r>
              <a:rPr kumimoji="1" lang="ja-JP" altLang="en-US" sz="2000" dirty="0"/>
              <a:t>に積むのは</a:t>
            </a:r>
            <a:r>
              <a:rPr kumimoji="1" lang="en-US" altLang="ja-JP" sz="2000" dirty="0"/>
              <a:t>?</a:t>
            </a:r>
            <a:endParaRPr kumimoji="1" lang="ja-JP" altLang="en-US" sz="2000" dirty="0"/>
          </a:p>
          <a:p>
            <a:pPr lvl="1"/>
            <a:r>
              <a:rPr lang="ja-JP" altLang="en-US" sz="2000" dirty="0"/>
              <a:t>→　想定より毎秒</a:t>
            </a:r>
            <a:r>
              <a:rPr lang="en-US" altLang="ja-JP" sz="2000" dirty="0"/>
              <a:t>277</a:t>
            </a:r>
            <a:r>
              <a:rPr lang="ja-JP" altLang="en-US" sz="2000" dirty="0"/>
              <a:t>回のアクセスがあり、リクエストを確実に受け取るため</a:t>
            </a:r>
          </a:p>
          <a:p>
            <a:pPr marL="342900" indent="-342900">
              <a:buFont typeface="Arial" panose="020B0604020202020204" pitchFamily="34" charset="0"/>
              <a:buChar char="•"/>
            </a:pPr>
            <a:endParaRPr lang="ja-JP" altLang="en-US" sz="2000" dirty="0"/>
          </a:p>
          <a:p>
            <a:pPr marL="342900" indent="-342900">
              <a:buFont typeface="Arial" panose="020B0604020202020204" pitchFamily="34" charset="0"/>
              <a:buChar char="•"/>
            </a:pPr>
            <a:r>
              <a:rPr lang="en-US" altLang="ja-JP" sz="2000" dirty="0"/>
              <a:t>SQS</a:t>
            </a:r>
            <a:r>
              <a:rPr lang="ja-JP" altLang="en-US" sz="2000" dirty="0"/>
              <a:t>を</a:t>
            </a:r>
            <a:r>
              <a:rPr lang="en-US" altLang="ja-JP" sz="2000" dirty="0"/>
              <a:t>FIFO</a:t>
            </a:r>
            <a:r>
              <a:rPr lang="ja-JP" altLang="en-US" sz="2000" dirty="0"/>
              <a:t>ではなく標準キューにした理由は</a:t>
            </a:r>
            <a:r>
              <a:rPr lang="en-US" altLang="ja-JP" sz="2000" dirty="0"/>
              <a:t>?</a:t>
            </a:r>
          </a:p>
          <a:p>
            <a:pPr lvl="1"/>
            <a:r>
              <a:rPr lang="ja-JP" altLang="en-US" sz="2000" dirty="0"/>
              <a:t>→　順序が重要ではなく、メッセージ数などの制約が少ないから</a:t>
            </a:r>
          </a:p>
          <a:p>
            <a:pPr lvl="1"/>
            <a:endParaRPr lang="ja-JP" altLang="en-US" sz="2000" dirty="0"/>
          </a:p>
          <a:p>
            <a:pPr marL="342900" indent="-342900">
              <a:buFont typeface="Arial" panose="020B0604020202020204" pitchFamily="34" charset="0"/>
              <a:buChar char="•"/>
            </a:pPr>
            <a:r>
              <a:rPr lang="en-US" altLang="ja-JP" sz="2000" dirty="0"/>
              <a:t>SQS</a:t>
            </a:r>
            <a:r>
              <a:rPr lang="ja-JP" altLang="en-US" sz="2000" dirty="0"/>
              <a:t>メッセージの重複対策は</a:t>
            </a:r>
            <a:r>
              <a:rPr lang="en-US" altLang="ja-JP" sz="2000" dirty="0"/>
              <a:t>?</a:t>
            </a:r>
          </a:p>
          <a:p>
            <a:pPr lvl="1"/>
            <a:r>
              <a:rPr lang="ja-JP" altLang="en-US" sz="2000" dirty="0"/>
              <a:t>→　次のフェーズで同一内容のメッセージは削除する処理を行っている</a:t>
            </a:r>
          </a:p>
        </p:txBody>
      </p:sp>
    </p:spTree>
    <p:extLst>
      <p:ext uri="{BB962C8B-B14F-4D97-AF65-F5344CB8AC3E}">
        <p14:creationId xmlns:p14="http://schemas.microsoft.com/office/powerpoint/2010/main" val="335062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9">
            <a:extLst>
              <a:ext uri="{FF2B5EF4-FFF2-40B4-BE49-F238E27FC236}">
                <a16:creationId xmlns:a16="http://schemas.microsoft.com/office/drawing/2014/main" id="{D363478F-CC4E-4D6F-9F9D-3E27A1F977EC}"/>
              </a:ext>
            </a:extLst>
          </p:cNvPr>
          <p:cNvGrpSpPr/>
          <p:nvPr/>
        </p:nvGrpSpPr>
        <p:grpSpPr>
          <a:xfrm>
            <a:off x="262038" y="1104419"/>
            <a:ext cx="1072750" cy="859842"/>
            <a:chOff x="537920" y="3353653"/>
            <a:chExt cx="1072750" cy="859842"/>
          </a:xfrm>
        </p:grpSpPr>
        <p:pic>
          <p:nvPicPr>
            <p:cNvPr id="5" name="Graphic 70">
              <a:extLst>
                <a:ext uri="{FF2B5EF4-FFF2-40B4-BE49-F238E27FC236}">
                  <a16:creationId xmlns:a16="http://schemas.microsoft.com/office/drawing/2014/main" id="{799C75A0-DA7C-403C-9EA0-EBE3DC82C5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545" y="3353653"/>
              <a:ext cx="571500" cy="571500"/>
            </a:xfrm>
            <a:prstGeom prst="rect">
              <a:avLst/>
            </a:prstGeom>
          </p:spPr>
        </p:pic>
        <p:sp>
          <p:nvSpPr>
            <p:cNvPr id="6" name="TextBox 71">
              <a:extLst>
                <a:ext uri="{FF2B5EF4-FFF2-40B4-BE49-F238E27FC236}">
                  <a16:creationId xmlns:a16="http://schemas.microsoft.com/office/drawing/2014/main" id="{FBD7C65C-0612-464E-B7F3-EA7EF74D059B}"/>
                </a:ext>
              </a:extLst>
            </p:cNvPr>
            <p:cNvSpPr txBox="1"/>
            <p:nvPr/>
          </p:nvSpPr>
          <p:spPr>
            <a:xfrm>
              <a:off x="537920" y="3951885"/>
              <a:ext cx="1072750" cy="261610"/>
            </a:xfrm>
            <a:prstGeom prst="rect">
              <a:avLst/>
            </a:prstGeom>
            <a:noFill/>
          </p:spPr>
          <p:txBody>
            <a:bodyPr wrap="square" rtlCol="0">
              <a:spAutoFit/>
            </a:bodyPr>
            <a:lstStyle/>
            <a:p>
              <a:pPr algn="ctr"/>
              <a:r>
                <a:rPr lang="en-US" sz="1100" dirty="0">
                  <a:solidFill>
                    <a:srgbClr val="232F3E"/>
                  </a:solidFill>
                </a:rPr>
                <a:t>Mobile client</a:t>
              </a:r>
            </a:p>
          </p:txBody>
        </p:sp>
      </p:grpSp>
      <p:pic>
        <p:nvPicPr>
          <p:cNvPr id="7" name="Graphic 3">
            <a:extLst>
              <a:ext uri="{FF2B5EF4-FFF2-40B4-BE49-F238E27FC236}">
                <a16:creationId xmlns:a16="http://schemas.microsoft.com/office/drawing/2014/main" id="{A103A305-92B3-44CE-9B33-2EC04180A3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3624" y="999917"/>
            <a:ext cx="762000" cy="1092200"/>
          </a:xfrm>
          <a:prstGeom prst="rect">
            <a:avLst/>
          </a:prstGeom>
        </p:spPr>
      </p:pic>
      <p:pic>
        <p:nvPicPr>
          <p:cNvPr id="8" name="Graphic 59">
            <a:extLst>
              <a:ext uri="{FF2B5EF4-FFF2-40B4-BE49-F238E27FC236}">
                <a16:creationId xmlns:a16="http://schemas.microsoft.com/office/drawing/2014/main" id="{B6D1220D-C3EE-49F3-AF41-5FDBA3FA42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999917"/>
            <a:ext cx="762000" cy="952500"/>
          </a:xfrm>
          <a:prstGeom prst="rect">
            <a:avLst/>
          </a:prstGeom>
        </p:spPr>
      </p:pic>
      <p:pic>
        <p:nvPicPr>
          <p:cNvPr id="9" name="Graphic 7">
            <a:extLst>
              <a:ext uri="{FF2B5EF4-FFF2-40B4-BE49-F238E27FC236}">
                <a16:creationId xmlns:a16="http://schemas.microsoft.com/office/drawing/2014/main" id="{55846175-EDDC-4002-BD19-7EDD023184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47250" y="999917"/>
            <a:ext cx="762000" cy="952500"/>
          </a:xfrm>
          <a:prstGeom prst="rect">
            <a:avLst/>
          </a:prstGeom>
        </p:spPr>
      </p:pic>
      <p:pic>
        <p:nvPicPr>
          <p:cNvPr id="11" name="Graphic 59">
            <a:extLst>
              <a:ext uri="{FF2B5EF4-FFF2-40B4-BE49-F238E27FC236}">
                <a16:creationId xmlns:a16="http://schemas.microsoft.com/office/drawing/2014/main" id="{B4DD1B2E-2E1D-4D1E-A72E-CC176DF994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2536634"/>
            <a:ext cx="762000" cy="952500"/>
          </a:xfrm>
          <a:prstGeom prst="rect">
            <a:avLst/>
          </a:prstGeom>
        </p:spPr>
      </p:pic>
      <p:pic>
        <p:nvPicPr>
          <p:cNvPr id="13" name="Graphic 2">
            <a:extLst>
              <a:ext uri="{FF2B5EF4-FFF2-40B4-BE49-F238E27FC236}">
                <a16:creationId xmlns:a16="http://schemas.microsoft.com/office/drawing/2014/main" id="{57EE68FC-B160-4D96-9BC7-488ABB7FDD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9061" y="2536633"/>
            <a:ext cx="762000" cy="952500"/>
          </a:xfrm>
          <a:prstGeom prst="rect">
            <a:avLst/>
          </a:prstGeom>
        </p:spPr>
      </p:pic>
      <p:pic>
        <p:nvPicPr>
          <p:cNvPr id="14" name="Graphic 2">
            <a:extLst>
              <a:ext uri="{FF2B5EF4-FFF2-40B4-BE49-F238E27FC236}">
                <a16:creationId xmlns:a16="http://schemas.microsoft.com/office/drawing/2014/main" id="{3CADE54C-9BBD-45D8-A6D0-19CD3E3C124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03624" y="2536634"/>
            <a:ext cx="762000" cy="1092200"/>
          </a:xfrm>
          <a:prstGeom prst="rect">
            <a:avLst/>
          </a:prstGeom>
        </p:spPr>
      </p:pic>
      <p:pic>
        <p:nvPicPr>
          <p:cNvPr id="18" name="Graphic 59">
            <a:extLst>
              <a:ext uri="{FF2B5EF4-FFF2-40B4-BE49-F238E27FC236}">
                <a16:creationId xmlns:a16="http://schemas.microsoft.com/office/drawing/2014/main" id="{5E5B22F8-B044-4392-838C-DB5098A844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4096838"/>
            <a:ext cx="762000" cy="952500"/>
          </a:xfrm>
          <a:prstGeom prst="rect">
            <a:avLst/>
          </a:prstGeom>
        </p:spPr>
      </p:pic>
      <p:pic>
        <p:nvPicPr>
          <p:cNvPr id="19" name="Graphic 2">
            <a:extLst>
              <a:ext uri="{FF2B5EF4-FFF2-40B4-BE49-F238E27FC236}">
                <a16:creationId xmlns:a16="http://schemas.microsoft.com/office/drawing/2014/main" id="{B2D5FC1A-1D96-426F-B4E3-4C42DB443A3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31493" y="4073351"/>
            <a:ext cx="762000" cy="1092200"/>
          </a:xfrm>
          <a:prstGeom prst="rect">
            <a:avLst/>
          </a:prstGeom>
        </p:spPr>
      </p:pic>
      <p:cxnSp>
        <p:nvCxnSpPr>
          <p:cNvPr id="25" name="Straight Arrow Connector 42">
            <a:extLst>
              <a:ext uri="{FF2B5EF4-FFF2-40B4-BE49-F238E27FC236}">
                <a16:creationId xmlns:a16="http://schemas.microsoft.com/office/drawing/2014/main" id="{2243A0E8-854A-4B47-838A-A7EB923BC4F1}"/>
              </a:ext>
            </a:extLst>
          </p:cNvPr>
          <p:cNvCxnSpPr>
            <a:cxnSpLocks/>
          </p:cNvCxnSpPr>
          <p:nvPr/>
        </p:nvCxnSpPr>
        <p:spPr>
          <a:xfrm>
            <a:off x="1084163" y="1393527"/>
            <a:ext cx="1719461"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42">
            <a:extLst>
              <a:ext uri="{FF2B5EF4-FFF2-40B4-BE49-F238E27FC236}">
                <a16:creationId xmlns:a16="http://schemas.microsoft.com/office/drawing/2014/main" id="{931111E7-3A90-4FCC-AF53-7CEBF1F973C4}"/>
              </a:ext>
            </a:extLst>
          </p:cNvPr>
          <p:cNvCxnSpPr>
            <a:cxnSpLocks/>
          </p:cNvCxnSpPr>
          <p:nvPr/>
        </p:nvCxnSpPr>
        <p:spPr>
          <a:xfrm>
            <a:off x="3565624" y="1398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42">
            <a:extLst>
              <a:ext uri="{FF2B5EF4-FFF2-40B4-BE49-F238E27FC236}">
                <a16:creationId xmlns:a16="http://schemas.microsoft.com/office/drawing/2014/main" id="{E651CB5D-94A7-49DF-A8FC-18147D536FF8}"/>
              </a:ext>
            </a:extLst>
          </p:cNvPr>
          <p:cNvCxnSpPr>
            <a:cxnSpLocks/>
          </p:cNvCxnSpPr>
          <p:nvPr/>
        </p:nvCxnSpPr>
        <p:spPr>
          <a:xfrm>
            <a:off x="5587437" y="1382661"/>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42">
            <a:extLst>
              <a:ext uri="{FF2B5EF4-FFF2-40B4-BE49-F238E27FC236}">
                <a16:creationId xmlns:a16="http://schemas.microsoft.com/office/drawing/2014/main" id="{939C3442-E717-4841-BC2D-A1A2E82692E8}"/>
              </a:ext>
            </a:extLst>
          </p:cNvPr>
          <p:cNvCxnSpPr>
            <a:cxnSpLocks/>
          </p:cNvCxnSpPr>
          <p:nvPr/>
        </p:nvCxnSpPr>
        <p:spPr>
          <a:xfrm>
            <a:off x="3565623" y="2909863"/>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42">
            <a:extLst>
              <a:ext uri="{FF2B5EF4-FFF2-40B4-BE49-F238E27FC236}">
                <a16:creationId xmlns:a16="http://schemas.microsoft.com/office/drawing/2014/main" id="{5F86128A-048D-427A-BC7C-2AB24586B4CD}"/>
              </a:ext>
            </a:extLst>
          </p:cNvPr>
          <p:cNvCxnSpPr>
            <a:cxnSpLocks/>
          </p:cNvCxnSpPr>
          <p:nvPr/>
        </p:nvCxnSpPr>
        <p:spPr>
          <a:xfrm flipV="1">
            <a:off x="5587436" y="3012883"/>
            <a:ext cx="3199513" cy="260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42">
            <a:extLst>
              <a:ext uri="{FF2B5EF4-FFF2-40B4-BE49-F238E27FC236}">
                <a16:creationId xmlns:a16="http://schemas.microsoft.com/office/drawing/2014/main" id="{6132CFB3-7135-4A3C-B606-77143EFA5503}"/>
              </a:ext>
            </a:extLst>
          </p:cNvPr>
          <p:cNvCxnSpPr>
            <a:cxnSpLocks/>
          </p:cNvCxnSpPr>
          <p:nvPr/>
        </p:nvCxnSpPr>
        <p:spPr>
          <a:xfrm>
            <a:off x="3583399" y="4446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2">
            <a:extLst>
              <a:ext uri="{FF2B5EF4-FFF2-40B4-BE49-F238E27FC236}">
                <a16:creationId xmlns:a16="http://schemas.microsoft.com/office/drawing/2014/main" id="{7851DAA9-3BB9-41FE-927D-B98B8CF6E9C8}"/>
              </a:ext>
            </a:extLst>
          </p:cNvPr>
          <p:cNvCxnSpPr>
            <a:cxnSpLocks/>
          </p:cNvCxnSpPr>
          <p:nvPr/>
        </p:nvCxnSpPr>
        <p:spPr>
          <a:xfrm>
            <a:off x="5587437" y="44481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2" name="Rectangle 8">
            <a:extLst>
              <a:ext uri="{FF2B5EF4-FFF2-40B4-BE49-F238E27FC236}">
                <a16:creationId xmlns:a16="http://schemas.microsoft.com/office/drawing/2014/main" id="{8E53AAF9-6AA5-40EF-B3B1-4F7447E70AC9}"/>
              </a:ext>
            </a:extLst>
          </p:cNvPr>
          <p:cNvSpPr/>
          <p:nvPr/>
        </p:nvSpPr>
        <p:spPr>
          <a:xfrm>
            <a:off x="2594601" y="678819"/>
            <a:ext cx="525182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3" name="Rectangle 8">
            <a:extLst>
              <a:ext uri="{FF2B5EF4-FFF2-40B4-BE49-F238E27FC236}">
                <a16:creationId xmlns:a16="http://schemas.microsoft.com/office/drawing/2014/main" id="{4BF42E0B-AF37-4252-8364-5E0A876F4218}"/>
              </a:ext>
            </a:extLst>
          </p:cNvPr>
          <p:cNvSpPr/>
          <p:nvPr/>
        </p:nvSpPr>
        <p:spPr>
          <a:xfrm>
            <a:off x="2580526" y="2233277"/>
            <a:ext cx="7268868"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4" name="Rectangle 8">
            <a:extLst>
              <a:ext uri="{FF2B5EF4-FFF2-40B4-BE49-F238E27FC236}">
                <a16:creationId xmlns:a16="http://schemas.microsoft.com/office/drawing/2014/main" id="{4030B42E-FF70-49B4-B901-1EAA4EFF6451}"/>
              </a:ext>
            </a:extLst>
          </p:cNvPr>
          <p:cNvSpPr/>
          <p:nvPr/>
        </p:nvSpPr>
        <p:spPr>
          <a:xfrm>
            <a:off x="2580526" y="3798550"/>
            <a:ext cx="8636114"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3" name="テキスト ボックス 42">
            <a:extLst>
              <a:ext uri="{FF2B5EF4-FFF2-40B4-BE49-F238E27FC236}">
                <a16:creationId xmlns:a16="http://schemas.microsoft.com/office/drawing/2014/main" id="{3C685B31-F421-48E4-B900-80158D7FBD46}"/>
              </a:ext>
            </a:extLst>
          </p:cNvPr>
          <p:cNvSpPr txBox="1"/>
          <p:nvPr/>
        </p:nvSpPr>
        <p:spPr>
          <a:xfrm>
            <a:off x="3699366" y="691301"/>
            <a:ext cx="646331"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受取</a:t>
            </a:r>
            <a:endParaRPr kumimoji="1" lang="ja-JP" altLang="en-US" dirty="0">
              <a:solidFill>
                <a:schemeClr val="bg1">
                  <a:lumMod val="50000"/>
                </a:schemeClr>
              </a:solidFill>
            </a:endParaRPr>
          </a:p>
        </p:txBody>
      </p:sp>
      <p:sp>
        <p:nvSpPr>
          <p:cNvPr id="52" name="テキスト ボックス 51">
            <a:extLst>
              <a:ext uri="{FF2B5EF4-FFF2-40B4-BE49-F238E27FC236}">
                <a16:creationId xmlns:a16="http://schemas.microsoft.com/office/drawing/2014/main" id="{DD8AAC87-AC1A-483B-B31C-3956F6162339}"/>
              </a:ext>
            </a:extLst>
          </p:cNvPr>
          <p:cNvSpPr txBox="1"/>
          <p:nvPr/>
        </p:nvSpPr>
        <p:spPr>
          <a:xfrm>
            <a:off x="3688867" y="2233277"/>
            <a:ext cx="1107996" cy="369332"/>
          </a:xfrm>
          <a:prstGeom prst="rect">
            <a:avLst/>
          </a:prstGeom>
          <a:noFill/>
          <a:ln w="3175">
            <a:solidFill>
              <a:schemeClr val="tx1"/>
            </a:solidFill>
          </a:ln>
        </p:spPr>
        <p:txBody>
          <a:bodyPr wrap="none" rtlCol="0">
            <a:spAutoFit/>
          </a:bodyPr>
          <a:lstStyle/>
          <a:p>
            <a:r>
              <a:rPr kumimoji="1" lang="ja-JP" altLang="en-US" dirty="0"/>
              <a:t>一時保管</a:t>
            </a:r>
          </a:p>
        </p:txBody>
      </p:sp>
      <p:sp>
        <p:nvSpPr>
          <p:cNvPr id="53" name="テキスト ボックス 52">
            <a:extLst>
              <a:ext uri="{FF2B5EF4-FFF2-40B4-BE49-F238E27FC236}">
                <a16:creationId xmlns:a16="http://schemas.microsoft.com/office/drawing/2014/main" id="{AC2905B4-AF5A-4409-AEB9-F61B899FB6D8}"/>
              </a:ext>
            </a:extLst>
          </p:cNvPr>
          <p:cNvSpPr txBox="1"/>
          <p:nvPr/>
        </p:nvSpPr>
        <p:spPr>
          <a:xfrm>
            <a:off x="3699366" y="3864743"/>
            <a:ext cx="646331"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振分</a:t>
            </a:r>
            <a:endParaRPr kumimoji="1" lang="ja-JP" altLang="en-US" dirty="0">
              <a:solidFill>
                <a:schemeClr val="bg1">
                  <a:lumMod val="50000"/>
                </a:schemeClr>
              </a:solidFill>
            </a:endParaRPr>
          </a:p>
        </p:txBody>
      </p:sp>
      <p:sp>
        <p:nvSpPr>
          <p:cNvPr id="55" name="テキスト ボックス 54">
            <a:extLst>
              <a:ext uri="{FF2B5EF4-FFF2-40B4-BE49-F238E27FC236}">
                <a16:creationId xmlns:a16="http://schemas.microsoft.com/office/drawing/2014/main" id="{EFDEAFC8-10EC-4F6F-BD1E-CF56E576F128}"/>
              </a:ext>
            </a:extLst>
          </p:cNvPr>
          <p:cNvSpPr txBox="1"/>
          <p:nvPr/>
        </p:nvSpPr>
        <p:spPr>
          <a:xfrm>
            <a:off x="8913998" y="2314804"/>
            <a:ext cx="723275" cy="307777"/>
          </a:xfrm>
          <a:prstGeom prst="rect">
            <a:avLst/>
          </a:prstGeom>
          <a:noFill/>
        </p:spPr>
        <p:txBody>
          <a:bodyPr wrap="none" rtlCol="0">
            <a:spAutoFit/>
          </a:bodyPr>
          <a:lstStyle/>
          <a:p>
            <a:r>
              <a:rPr lang="ja-JP" altLang="en-US" sz="1400" dirty="0"/>
              <a:t>作業用</a:t>
            </a:r>
            <a:endParaRPr kumimoji="1" lang="ja-JP" altLang="en-US" sz="1400" dirty="0"/>
          </a:p>
        </p:txBody>
      </p:sp>
      <p:sp>
        <p:nvSpPr>
          <p:cNvPr id="2" name="正方形/長方形 1">
            <a:extLst>
              <a:ext uri="{FF2B5EF4-FFF2-40B4-BE49-F238E27FC236}">
                <a16:creationId xmlns:a16="http://schemas.microsoft.com/office/drawing/2014/main" id="{2BF33943-BDBD-434D-A179-B90754A28495}"/>
              </a:ext>
            </a:extLst>
          </p:cNvPr>
          <p:cNvSpPr/>
          <p:nvPr/>
        </p:nvSpPr>
        <p:spPr>
          <a:xfrm>
            <a:off x="1828547" y="2063574"/>
            <a:ext cx="8534906" cy="1928112"/>
          </a:xfrm>
          <a:prstGeom prst="rect">
            <a:avLst/>
          </a:prstGeom>
          <a:noFill/>
          <a:ln w="31750" cap="flat">
            <a:solidFill>
              <a:schemeClr val="accent2"/>
            </a:solidFill>
            <a:miter lim="800000"/>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9C32D73C-703F-4975-AA75-7EEBB93C2ED4}"/>
              </a:ext>
            </a:extLst>
          </p:cNvPr>
          <p:cNvSpPr/>
          <p:nvPr/>
        </p:nvSpPr>
        <p:spPr>
          <a:xfrm>
            <a:off x="6414632" y="465777"/>
            <a:ext cx="1911532" cy="1590191"/>
          </a:xfrm>
          <a:prstGeom prst="rect">
            <a:avLst/>
          </a:prstGeom>
          <a:noFill/>
          <a:ln w="31750" cap="flat">
            <a:solidFill>
              <a:schemeClr val="accent2"/>
            </a:solidFill>
            <a:miter lim="800000"/>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050FF87D-CF7D-4138-9E80-35B239452D8D}"/>
              </a:ext>
            </a:extLst>
          </p:cNvPr>
          <p:cNvCxnSpPr>
            <a:cxnSpLocks/>
          </p:cNvCxnSpPr>
          <p:nvPr/>
        </p:nvCxnSpPr>
        <p:spPr>
          <a:xfrm>
            <a:off x="6414631" y="2063574"/>
            <a:ext cx="191153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95BE7CF4-A502-434D-B847-7926FF017C22}"/>
              </a:ext>
            </a:extLst>
          </p:cNvPr>
          <p:cNvSpPr txBox="1"/>
          <p:nvPr/>
        </p:nvSpPr>
        <p:spPr>
          <a:xfrm>
            <a:off x="8650766" y="227347"/>
            <a:ext cx="3449260" cy="954107"/>
          </a:xfrm>
          <a:prstGeom prst="rect">
            <a:avLst/>
          </a:prstGeom>
          <a:noFill/>
        </p:spPr>
        <p:txBody>
          <a:bodyPr wrap="square" rtlCol="0">
            <a:spAutoFit/>
          </a:bodyPr>
          <a:lstStyle/>
          <a:p>
            <a:r>
              <a:rPr kumimoji="1" lang="ja-JP" altLang="en-US" sz="2800" dirty="0"/>
              <a:t>サービス関連図 </a:t>
            </a:r>
          </a:p>
          <a:p>
            <a:r>
              <a:rPr kumimoji="1" lang="en-US" altLang="ja-JP" sz="2800" dirty="0"/>
              <a:t>(</a:t>
            </a:r>
            <a:r>
              <a:rPr kumimoji="1" lang="ja-JP" altLang="en-US" sz="2800" dirty="0"/>
              <a:t>一時保管</a:t>
            </a:r>
            <a:r>
              <a:rPr kumimoji="1" lang="en-US" altLang="ja-JP" sz="2800" dirty="0"/>
              <a:t>)</a:t>
            </a:r>
            <a:endParaRPr kumimoji="1" lang="ja-JP" altLang="en-US" sz="2800" dirty="0"/>
          </a:p>
        </p:txBody>
      </p:sp>
      <p:cxnSp>
        <p:nvCxnSpPr>
          <p:cNvPr id="34" name="Elbow Connector 122">
            <a:extLst>
              <a:ext uri="{FF2B5EF4-FFF2-40B4-BE49-F238E27FC236}">
                <a16:creationId xmlns:a16="http://schemas.microsoft.com/office/drawing/2014/main" id="{5825D826-5256-45E0-BC1D-BE38ECF92471}"/>
              </a:ext>
            </a:extLst>
          </p:cNvPr>
          <p:cNvCxnSpPr>
            <a:cxnSpLocks/>
          </p:cNvCxnSpPr>
          <p:nvPr/>
        </p:nvCxnSpPr>
        <p:spPr>
          <a:xfrm flipV="1">
            <a:off x="5587436" y="1986416"/>
            <a:ext cx="1640814" cy="798233"/>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49" name="Graphic 2">
            <a:extLst>
              <a:ext uri="{FF2B5EF4-FFF2-40B4-BE49-F238E27FC236}">
                <a16:creationId xmlns:a16="http://schemas.microsoft.com/office/drawing/2014/main" id="{D7D50585-A89E-4336-A029-7846E60425E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59120" y="4049409"/>
            <a:ext cx="762000" cy="952500"/>
          </a:xfrm>
          <a:prstGeom prst="rect">
            <a:avLst/>
          </a:prstGeom>
        </p:spPr>
      </p:pic>
      <p:pic>
        <p:nvPicPr>
          <p:cNvPr id="51" name="Graphic 2">
            <a:extLst>
              <a:ext uri="{FF2B5EF4-FFF2-40B4-BE49-F238E27FC236}">
                <a16:creationId xmlns:a16="http://schemas.microsoft.com/office/drawing/2014/main" id="{353BEF0F-0F36-4A51-97F3-86BDAB79CAE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47250" y="4073351"/>
            <a:ext cx="762000" cy="952500"/>
          </a:xfrm>
          <a:prstGeom prst="rect">
            <a:avLst/>
          </a:prstGeom>
        </p:spPr>
      </p:pic>
      <p:pic>
        <p:nvPicPr>
          <p:cNvPr id="59" name="Graphic 26">
            <a:extLst>
              <a:ext uri="{FF2B5EF4-FFF2-40B4-BE49-F238E27FC236}">
                <a16:creationId xmlns:a16="http://schemas.microsoft.com/office/drawing/2014/main" id="{4BD3D0EF-F900-493D-A12B-B0CEBCB6A82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59120" y="5516916"/>
            <a:ext cx="762000" cy="1092200"/>
          </a:xfrm>
          <a:prstGeom prst="rect">
            <a:avLst/>
          </a:prstGeom>
        </p:spPr>
      </p:pic>
      <p:pic>
        <p:nvPicPr>
          <p:cNvPr id="60" name="Graphic 2">
            <a:extLst>
              <a:ext uri="{FF2B5EF4-FFF2-40B4-BE49-F238E27FC236}">
                <a16:creationId xmlns:a16="http://schemas.microsoft.com/office/drawing/2014/main" id="{A94CE23D-D5C3-4A99-BD41-E52C7F6E220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9061" y="5516916"/>
            <a:ext cx="762000" cy="952500"/>
          </a:xfrm>
          <a:prstGeom prst="rect">
            <a:avLst/>
          </a:prstGeom>
        </p:spPr>
      </p:pic>
      <p:cxnSp>
        <p:nvCxnSpPr>
          <p:cNvPr id="61" name="Elbow Connector 122">
            <a:extLst>
              <a:ext uri="{FF2B5EF4-FFF2-40B4-BE49-F238E27FC236}">
                <a16:creationId xmlns:a16="http://schemas.microsoft.com/office/drawing/2014/main" id="{951E51CA-2728-4587-9961-1D99675EEE24}"/>
              </a:ext>
            </a:extLst>
          </p:cNvPr>
          <p:cNvCxnSpPr>
            <a:cxnSpLocks/>
          </p:cNvCxnSpPr>
          <p:nvPr/>
        </p:nvCxnSpPr>
        <p:spPr>
          <a:xfrm flipV="1">
            <a:off x="7609247" y="3514385"/>
            <a:ext cx="1640814" cy="719690"/>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42">
            <a:extLst>
              <a:ext uri="{FF2B5EF4-FFF2-40B4-BE49-F238E27FC236}">
                <a16:creationId xmlns:a16="http://schemas.microsoft.com/office/drawing/2014/main" id="{DE58FA93-A927-4813-9D19-582767B0CFD1}"/>
              </a:ext>
            </a:extLst>
          </p:cNvPr>
          <p:cNvCxnSpPr>
            <a:cxnSpLocks/>
          </p:cNvCxnSpPr>
          <p:nvPr/>
        </p:nvCxnSpPr>
        <p:spPr>
          <a:xfrm flipV="1">
            <a:off x="7650304" y="4455987"/>
            <a:ext cx="2514896" cy="176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5" name="Rectangle 8">
            <a:extLst>
              <a:ext uri="{FF2B5EF4-FFF2-40B4-BE49-F238E27FC236}">
                <a16:creationId xmlns:a16="http://schemas.microsoft.com/office/drawing/2014/main" id="{008F13A5-35BC-4777-A0D1-266D44C98168}"/>
              </a:ext>
            </a:extLst>
          </p:cNvPr>
          <p:cNvSpPr/>
          <p:nvPr/>
        </p:nvSpPr>
        <p:spPr>
          <a:xfrm>
            <a:off x="6596385" y="3994469"/>
            <a:ext cx="5095439" cy="2707773"/>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6" name="テキスト ボックス 65">
            <a:extLst>
              <a:ext uri="{FF2B5EF4-FFF2-40B4-BE49-F238E27FC236}">
                <a16:creationId xmlns:a16="http://schemas.microsoft.com/office/drawing/2014/main" id="{85BCCD26-3BD1-4CBD-ABD6-B1662202662D}"/>
              </a:ext>
            </a:extLst>
          </p:cNvPr>
          <p:cNvSpPr txBox="1"/>
          <p:nvPr/>
        </p:nvSpPr>
        <p:spPr>
          <a:xfrm>
            <a:off x="5488389" y="6332910"/>
            <a:ext cx="1107996"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一覧取得</a:t>
            </a:r>
            <a:endParaRPr kumimoji="1" lang="ja-JP" altLang="en-US" dirty="0">
              <a:solidFill>
                <a:schemeClr val="bg1">
                  <a:lumMod val="50000"/>
                </a:schemeClr>
              </a:solidFill>
            </a:endParaRPr>
          </a:p>
        </p:txBody>
      </p:sp>
      <p:sp>
        <p:nvSpPr>
          <p:cNvPr id="67" name="テキスト ボックス 66">
            <a:extLst>
              <a:ext uri="{FF2B5EF4-FFF2-40B4-BE49-F238E27FC236}">
                <a16:creationId xmlns:a16="http://schemas.microsoft.com/office/drawing/2014/main" id="{768516A1-184C-445D-B903-7198E4A6AA7B}"/>
              </a:ext>
            </a:extLst>
          </p:cNvPr>
          <p:cNvSpPr txBox="1"/>
          <p:nvPr/>
        </p:nvSpPr>
        <p:spPr>
          <a:xfrm>
            <a:off x="10952763" y="4139149"/>
            <a:ext cx="723275" cy="307777"/>
          </a:xfrm>
          <a:prstGeom prst="rect">
            <a:avLst/>
          </a:prstGeom>
          <a:noFill/>
        </p:spPr>
        <p:txBody>
          <a:bodyPr wrap="none" rtlCol="0">
            <a:spAutoFit/>
          </a:bodyPr>
          <a:lstStyle/>
          <a:p>
            <a:r>
              <a:rPr lang="ja-JP" altLang="en-US" sz="1400" dirty="0"/>
              <a:t>格納用</a:t>
            </a:r>
            <a:endParaRPr kumimoji="1" lang="ja-JP" altLang="en-US" sz="1400" dirty="0"/>
          </a:p>
        </p:txBody>
      </p:sp>
      <p:sp>
        <p:nvSpPr>
          <p:cNvPr id="68" name="テキスト ボックス 67">
            <a:extLst>
              <a:ext uri="{FF2B5EF4-FFF2-40B4-BE49-F238E27FC236}">
                <a16:creationId xmlns:a16="http://schemas.microsoft.com/office/drawing/2014/main" id="{02E5B445-CF9F-4946-9F52-092E0E683896}"/>
              </a:ext>
            </a:extLst>
          </p:cNvPr>
          <p:cNvSpPr txBox="1"/>
          <p:nvPr/>
        </p:nvSpPr>
        <p:spPr>
          <a:xfrm>
            <a:off x="8070072" y="5585708"/>
            <a:ext cx="902811" cy="523220"/>
          </a:xfrm>
          <a:prstGeom prst="rect">
            <a:avLst/>
          </a:prstGeom>
          <a:noFill/>
        </p:spPr>
        <p:txBody>
          <a:bodyPr wrap="none" rtlCol="0">
            <a:spAutoFit/>
          </a:bodyPr>
          <a:lstStyle/>
          <a:p>
            <a:r>
              <a:rPr lang="ja-JP" altLang="en-US" sz="1400" dirty="0"/>
              <a:t>ダウン</a:t>
            </a:r>
          </a:p>
          <a:p>
            <a:r>
              <a:rPr lang="ja-JP" altLang="en-US" sz="1400" dirty="0"/>
              <a:t>ロード用</a:t>
            </a:r>
            <a:endParaRPr kumimoji="1" lang="ja-JP" altLang="en-US" sz="1400" dirty="0"/>
          </a:p>
        </p:txBody>
      </p:sp>
      <p:pic>
        <p:nvPicPr>
          <p:cNvPr id="69" name="Graphic 59">
            <a:extLst>
              <a:ext uri="{FF2B5EF4-FFF2-40B4-BE49-F238E27FC236}">
                <a16:creationId xmlns:a16="http://schemas.microsoft.com/office/drawing/2014/main" id="{147837BB-3137-471B-BAA5-F55B47E77D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47247" y="5516916"/>
            <a:ext cx="762000" cy="952500"/>
          </a:xfrm>
          <a:prstGeom prst="rect">
            <a:avLst/>
          </a:prstGeom>
        </p:spPr>
      </p:pic>
      <p:cxnSp>
        <p:nvCxnSpPr>
          <p:cNvPr id="70" name="Straight Arrow Connector 42">
            <a:extLst>
              <a:ext uri="{FF2B5EF4-FFF2-40B4-BE49-F238E27FC236}">
                <a16:creationId xmlns:a16="http://schemas.microsoft.com/office/drawing/2014/main" id="{F83C6C63-AEF2-4C34-B298-8D92ED3739D3}"/>
              </a:ext>
            </a:extLst>
          </p:cNvPr>
          <p:cNvCxnSpPr>
            <a:cxnSpLocks/>
            <a:stCxn id="49" idx="2"/>
            <a:endCxn id="59" idx="0"/>
          </p:cNvCxnSpPr>
          <p:nvPr/>
        </p:nvCxnSpPr>
        <p:spPr>
          <a:xfrm>
            <a:off x="10640120" y="5001909"/>
            <a:ext cx="0" cy="515007"/>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1" name="Elbow Connector 122">
            <a:extLst>
              <a:ext uri="{FF2B5EF4-FFF2-40B4-BE49-F238E27FC236}">
                <a16:creationId xmlns:a16="http://schemas.microsoft.com/office/drawing/2014/main" id="{0CC57B0D-36EB-4A0D-98D7-29AA8E5B13BC}"/>
              </a:ext>
            </a:extLst>
          </p:cNvPr>
          <p:cNvCxnSpPr>
            <a:cxnSpLocks/>
          </p:cNvCxnSpPr>
          <p:nvPr/>
        </p:nvCxnSpPr>
        <p:spPr>
          <a:xfrm rot="10800000">
            <a:off x="7650305" y="4643020"/>
            <a:ext cx="2577047" cy="1189613"/>
          </a:xfrm>
          <a:prstGeom prst="bentConnector3">
            <a:avLst>
              <a:gd name="adj1" fmla="val 12828"/>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2" name="Elbow Connector 122">
            <a:extLst>
              <a:ext uri="{FF2B5EF4-FFF2-40B4-BE49-F238E27FC236}">
                <a16:creationId xmlns:a16="http://schemas.microsoft.com/office/drawing/2014/main" id="{7D4388D2-5898-45E3-8572-74DAA39EF53B}"/>
              </a:ext>
            </a:extLst>
          </p:cNvPr>
          <p:cNvCxnSpPr>
            <a:cxnSpLocks/>
            <a:stCxn id="60" idx="0"/>
          </p:cNvCxnSpPr>
          <p:nvPr/>
        </p:nvCxnSpPr>
        <p:spPr>
          <a:xfrm rot="16200000" flipV="1">
            <a:off x="8109605" y="4376459"/>
            <a:ext cx="717500" cy="1563413"/>
          </a:xfrm>
          <a:prstGeom prst="bentConnector2">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42">
            <a:extLst>
              <a:ext uri="{FF2B5EF4-FFF2-40B4-BE49-F238E27FC236}">
                <a16:creationId xmlns:a16="http://schemas.microsoft.com/office/drawing/2014/main" id="{581B5232-6A0D-4F2D-BB94-790710EE0966}"/>
              </a:ext>
            </a:extLst>
          </p:cNvPr>
          <p:cNvCxnSpPr>
            <a:cxnSpLocks/>
            <a:stCxn id="51" idx="2"/>
            <a:endCxn id="69" idx="0"/>
          </p:cNvCxnSpPr>
          <p:nvPr/>
        </p:nvCxnSpPr>
        <p:spPr>
          <a:xfrm flipH="1">
            <a:off x="7228247" y="5025851"/>
            <a:ext cx="3" cy="49106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22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7">
            <a:extLst>
              <a:ext uri="{FF2B5EF4-FFF2-40B4-BE49-F238E27FC236}">
                <a16:creationId xmlns:a16="http://schemas.microsoft.com/office/drawing/2014/main" id="{55846175-EDDC-4002-BD19-7EDD023184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68254" y="950518"/>
            <a:ext cx="762000" cy="952500"/>
          </a:xfrm>
          <a:prstGeom prst="rect">
            <a:avLst/>
          </a:prstGeom>
        </p:spPr>
      </p:pic>
      <p:pic>
        <p:nvPicPr>
          <p:cNvPr id="11" name="Graphic 59">
            <a:extLst>
              <a:ext uri="{FF2B5EF4-FFF2-40B4-BE49-F238E27FC236}">
                <a16:creationId xmlns:a16="http://schemas.microsoft.com/office/drawing/2014/main" id="{B4DD1B2E-2E1D-4D1E-A72E-CC176DF994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1563" y="1509026"/>
            <a:ext cx="762000" cy="952500"/>
          </a:xfrm>
          <a:prstGeom prst="rect">
            <a:avLst/>
          </a:prstGeom>
        </p:spPr>
      </p:pic>
      <p:pic>
        <p:nvPicPr>
          <p:cNvPr id="13" name="Graphic 2">
            <a:extLst>
              <a:ext uri="{FF2B5EF4-FFF2-40B4-BE49-F238E27FC236}">
                <a16:creationId xmlns:a16="http://schemas.microsoft.com/office/drawing/2014/main" id="{57EE68FC-B160-4D96-9BC7-488ABB7FDD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95187" y="1509025"/>
            <a:ext cx="762000" cy="952500"/>
          </a:xfrm>
          <a:prstGeom prst="rect">
            <a:avLst/>
          </a:prstGeom>
        </p:spPr>
      </p:pic>
      <p:pic>
        <p:nvPicPr>
          <p:cNvPr id="14" name="Graphic 2">
            <a:extLst>
              <a:ext uri="{FF2B5EF4-FFF2-40B4-BE49-F238E27FC236}">
                <a16:creationId xmlns:a16="http://schemas.microsoft.com/office/drawing/2014/main" id="{3CADE54C-9BBD-45D8-A6D0-19CD3E3C124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29750" y="1509026"/>
            <a:ext cx="762000" cy="1092200"/>
          </a:xfrm>
          <a:prstGeom prst="rect">
            <a:avLst/>
          </a:prstGeom>
        </p:spPr>
      </p:pic>
      <p:cxnSp>
        <p:nvCxnSpPr>
          <p:cNvPr id="32" name="Straight Arrow Connector 42">
            <a:extLst>
              <a:ext uri="{FF2B5EF4-FFF2-40B4-BE49-F238E27FC236}">
                <a16:creationId xmlns:a16="http://schemas.microsoft.com/office/drawing/2014/main" id="{939C3442-E717-4841-BC2D-A1A2E82692E8}"/>
              </a:ext>
            </a:extLst>
          </p:cNvPr>
          <p:cNvCxnSpPr>
            <a:cxnSpLocks/>
          </p:cNvCxnSpPr>
          <p:nvPr/>
        </p:nvCxnSpPr>
        <p:spPr>
          <a:xfrm>
            <a:off x="3591749" y="1882255"/>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42">
            <a:extLst>
              <a:ext uri="{FF2B5EF4-FFF2-40B4-BE49-F238E27FC236}">
                <a16:creationId xmlns:a16="http://schemas.microsoft.com/office/drawing/2014/main" id="{5F86128A-048D-427A-BC7C-2AB24586B4CD}"/>
              </a:ext>
            </a:extLst>
          </p:cNvPr>
          <p:cNvCxnSpPr>
            <a:cxnSpLocks/>
          </p:cNvCxnSpPr>
          <p:nvPr/>
        </p:nvCxnSpPr>
        <p:spPr>
          <a:xfrm flipV="1">
            <a:off x="5613562" y="1985275"/>
            <a:ext cx="3199513" cy="260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EFDEAFC8-10EC-4F6F-BD1E-CF56E576F128}"/>
              </a:ext>
            </a:extLst>
          </p:cNvPr>
          <p:cNvSpPr txBox="1"/>
          <p:nvPr/>
        </p:nvSpPr>
        <p:spPr>
          <a:xfrm>
            <a:off x="8940124" y="1287196"/>
            <a:ext cx="723275" cy="307777"/>
          </a:xfrm>
          <a:prstGeom prst="rect">
            <a:avLst/>
          </a:prstGeom>
          <a:noFill/>
        </p:spPr>
        <p:txBody>
          <a:bodyPr wrap="none" rtlCol="0">
            <a:spAutoFit/>
          </a:bodyPr>
          <a:lstStyle/>
          <a:p>
            <a:r>
              <a:rPr lang="ja-JP" altLang="en-US" sz="1400" dirty="0"/>
              <a:t>作業用</a:t>
            </a:r>
            <a:endParaRPr kumimoji="1" lang="ja-JP" altLang="en-US" sz="1400" dirty="0"/>
          </a:p>
        </p:txBody>
      </p:sp>
      <p:cxnSp>
        <p:nvCxnSpPr>
          <p:cNvPr id="34" name="Elbow Connector 122">
            <a:extLst>
              <a:ext uri="{FF2B5EF4-FFF2-40B4-BE49-F238E27FC236}">
                <a16:creationId xmlns:a16="http://schemas.microsoft.com/office/drawing/2014/main" id="{5825D826-5256-45E0-BC1D-BE38ECF92471}"/>
              </a:ext>
            </a:extLst>
          </p:cNvPr>
          <p:cNvCxnSpPr>
            <a:cxnSpLocks/>
          </p:cNvCxnSpPr>
          <p:nvPr/>
        </p:nvCxnSpPr>
        <p:spPr>
          <a:xfrm flipV="1">
            <a:off x="5613562" y="1336296"/>
            <a:ext cx="1286625" cy="330274"/>
          </a:xfrm>
          <a:prstGeom prst="bentConnector3">
            <a:avLst>
              <a:gd name="adj1" fmla="val 5000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7E1B88C0-498D-4055-BDA9-605605245D41}"/>
              </a:ext>
            </a:extLst>
          </p:cNvPr>
          <p:cNvSpPr txBox="1"/>
          <p:nvPr/>
        </p:nvSpPr>
        <p:spPr>
          <a:xfrm>
            <a:off x="4007830" y="2124692"/>
            <a:ext cx="415498" cy="369332"/>
          </a:xfrm>
          <a:prstGeom prst="rect">
            <a:avLst/>
          </a:prstGeom>
          <a:noFill/>
        </p:spPr>
        <p:txBody>
          <a:bodyPr wrap="none" rtlCol="0">
            <a:spAutoFit/>
          </a:bodyPr>
          <a:lstStyle/>
          <a:p>
            <a:r>
              <a:rPr kumimoji="1" lang="ja-JP" altLang="en-US" dirty="0"/>
              <a:t>①</a:t>
            </a:r>
          </a:p>
        </p:txBody>
      </p:sp>
      <p:sp>
        <p:nvSpPr>
          <p:cNvPr id="48" name="テキスト ボックス 47">
            <a:extLst>
              <a:ext uri="{FF2B5EF4-FFF2-40B4-BE49-F238E27FC236}">
                <a16:creationId xmlns:a16="http://schemas.microsoft.com/office/drawing/2014/main" id="{62CE6892-1561-4C8E-8FE5-EF829C091F37}"/>
              </a:ext>
            </a:extLst>
          </p:cNvPr>
          <p:cNvSpPr txBox="1"/>
          <p:nvPr/>
        </p:nvSpPr>
        <p:spPr>
          <a:xfrm>
            <a:off x="6049125" y="906537"/>
            <a:ext cx="415498" cy="369332"/>
          </a:xfrm>
          <a:prstGeom prst="rect">
            <a:avLst/>
          </a:prstGeom>
          <a:noFill/>
        </p:spPr>
        <p:txBody>
          <a:bodyPr wrap="none" rtlCol="0">
            <a:spAutoFit/>
          </a:bodyPr>
          <a:lstStyle/>
          <a:p>
            <a:r>
              <a:rPr lang="ja-JP" altLang="en-US" dirty="0"/>
              <a:t>②</a:t>
            </a:r>
            <a:endParaRPr kumimoji="1" lang="ja-JP" altLang="en-US" dirty="0"/>
          </a:p>
        </p:txBody>
      </p:sp>
      <p:sp>
        <p:nvSpPr>
          <p:cNvPr id="49" name="テキスト ボックス 48">
            <a:extLst>
              <a:ext uri="{FF2B5EF4-FFF2-40B4-BE49-F238E27FC236}">
                <a16:creationId xmlns:a16="http://schemas.microsoft.com/office/drawing/2014/main" id="{5C88DAB7-F3BE-4215-9FE2-BA0FA222D5FB}"/>
              </a:ext>
            </a:extLst>
          </p:cNvPr>
          <p:cNvSpPr txBox="1"/>
          <p:nvPr/>
        </p:nvSpPr>
        <p:spPr>
          <a:xfrm>
            <a:off x="6570747" y="2092193"/>
            <a:ext cx="415498" cy="369332"/>
          </a:xfrm>
          <a:prstGeom prst="rect">
            <a:avLst/>
          </a:prstGeom>
          <a:noFill/>
        </p:spPr>
        <p:txBody>
          <a:bodyPr wrap="none" rtlCol="0">
            <a:spAutoFit/>
          </a:bodyPr>
          <a:lstStyle/>
          <a:p>
            <a:r>
              <a:rPr kumimoji="1" lang="ja-JP" altLang="en-US" dirty="0"/>
              <a:t>③</a:t>
            </a:r>
          </a:p>
        </p:txBody>
      </p:sp>
      <p:sp>
        <p:nvSpPr>
          <p:cNvPr id="51" name="コンテンツ プレースホルダー 2">
            <a:extLst>
              <a:ext uri="{FF2B5EF4-FFF2-40B4-BE49-F238E27FC236}">
                <a16:creationId xmlns:a16="http://schemas.microsoft.com/office/drawing/2014/main" id="{E21A35E6-FBAB-435A-AD8F-A3D15F473061}"/>
              </a:ext>
            </a:extLst>
          </p:cNvPr>
          <p:cNvSpPr>
            <a:spLocks noGrp="1"/>
          </p:cNvSpPr>
          <p:nvPr>
            <p:ph idx="1"/>
          </p:nvPr>
        </p:nvSpPr>
        <p:spPr>
          <a:xfrm>
            <a:off x="671195" y="3130617"/>
            <a:ext cx="10861040" cy="3461593"/>
          </a:xfrm>
        </p:spPr>
        <p:txBody>
          <a:bodyPr>
            <a:normAutofit/>
          </a:bodyPr>
          <a:lstStyle/>
          <a:p>
            <a:pPr marL="457200" indent="-457200">
              <a:buFont typeface="+mj-ea"/>
              <a:buAutoNum type="circleNumDbPlain"/>
            </a:pPr>
            <a:r>
              <a:rPr lang="en-US" altLang="ja-JP" sz="2000" dirty="0"/>
              <a:t>CloudWatch Events</a:t>
            </a:r>
            <a:r>
              <a:rPr lang="ja-JP" altLang="en-US" sz="2000" dirty="0"/>
              <a:t>によって、</a:t>
            </a:r>
            <a:r>
              <a:rPr lang="en-US" altLang="ja-JP" sz="2000" dirty="0"/>
              <a:t>5</a:t>
            </a:r>
            <a:r>
              <a:rPr lang="ja-JP" altLang="en-US" sz="2000" dirty="0"/>
              <a:t>分毎に</a:t>
            </a:r>
            <a:r>
              <a:rPr lang="en-US" altLang="ja-JP" sz="2000" dirty="0"/>
              <a:t>Lambda(store-request)</a:t>
            </a:r>
            <a:r>
              <a:rPr lang="ja-JP" altLang="en-US" sz="2000" dirty="0"/>
              <a:t>を呼び出す</a:t>
            </a:r>
          </a:p>
          <a:p>
            <a:pPr marL="457200" lvl="1" indent="0">
              <a:buNone/>
            </a:pPr>
            <a:endParaRPr lang="en-US" altLang="ja-JP" sz="2000" dirty="0"/>
          </a:p>
          <a:p>
            <a:pPr marL="457200" indent="-457200">
              <a:buFont typeface="+mj-ea"/>
              <a:buAutoNum type="circleNumDbPlain"/>
            </a:pPr>
            <a:r>
              <a:rPr lang="en-US" altLang="ja-JP" sz="2000" dirty="0"/>
              <a:t>Lambda(</a:t>
            </a:r>
            <a:r>
              <a:rPr lang="en-US" altLang="ja-JP" sz="2000" dirty="0" err="1"/>
              <a:t>store_request</a:t>
            </a:r>
            <a:r>
              <a:rPr lang="en-US" altLang="ja-JP" sz="2000" dirty="0"/>
              <a:t>)</a:t>
            </a:r>
            <a:r>
              <a:rPr lang="ja-JP" altLang="en-US" sz="2000" dirty="0"/>
              <a:t>が</a:t>
            </a:r>
            <a:r>
              <a:rPr lang="en-US" altLang="ja-JP" sz="2000" dirty="0"/>
              <a:t>SQS</a:t>
            </a:r>
            <a:r>
              <a:rPr lang="ja-JP" altLang="en-US" sz="2000" dirty="0"/>
              <a:t>からリクエストを取り込む</a:t>
            </a:r>
            <a:endParaRPr lang="en-US" altLang="ja-JP" sz="2000" dirty="0"/>
          </a:p>
          <a:p>
            <a:pPr marL="457200" lvl="1" indent="0">
              <a:buNone/>
            </a:pPr>
            <a:r>
              <a:rPr lang="ja-JP" altLang="en-US" sz="2000" dirty="0"/>
              <a:t>前フェーズで</a:t>
            </a:r>
            <a:r>
              <a:rPr lang="en-US" altLang="ja-JP" sz="2000" dirty="0"/>
              <a:t>SQS</a:t>
            </a:r>
            <a:r>
              <a:rPr lang="ja-JP" altLang="en-US" sz="2000" dirty="0"/>
              <a:t>に蓄えられたリクエストを全て取り出し、このとき重複を取り除く</a:t>
            </a:r>
          </a:p>
          <a:p>
            <a:pPr marL="457200" lvl="1" indent="0">
              <a:buNone/>
            </a:pPr>
            <a:endParaRPr lang="en-US" altLang="ja-JP" sz="2000" dirty="0"/>
          </a:p>
          <a:p>
            <a:pPr marL="457200" indent="-457200">
              <a:buFont typeface="+mj-ea"/>
              <a:buAutoNum type="circleNumDbPlain"/>
            </a:pPr>
            <a:r>
              <a:rPr lang="ja-JP" altLang="en-US" sz="2000" dirty="0"/>
              <a:t>取り出したリクエストを一つのオブジェクトにまとめる</a:t>
            </a:r>
          </a:p>
          <a:p>
            <a:pPr marL="457200" lvl="1" indent="0">
              <a:buNone/>
            </a:pPr>
            <a:r>
              <a:rPr lang="ja-JP" altLang="en-US" sz="2000" dirty="0"/>
              <a:t>オブジェクトは、</a:t>
            </a:r>
            <a:r>
              <a:rPr lang="en-US" altLang="ja-JP" sz="2000" dirty="0"/>
              <a:t>S3</a:t>
            </a:r>
            <a:r>
              <a:rPr lang="ja-JP" altLang="en-US" sz="2000" dirty="0"/>
              <a:t>の所定の作業用フォルダに格納される</a:t>
            </a:r>
          </a:p>
        </p:txBody>
      </p:sp>
      <p:sp>
        <p:nvSpPr>
          <p:cNvPr id="15" name="テキスト ボックス 14">
            <a:extLst>
              <a:ext uri="{FF2B5EF4-FFF2-40B4-BE49-F238E27FC236}">
                <a16:creationId xmlns:a16="http://schemas.microsoft.com/office/drawing/2014/main" id="{28E14470-93F0-412B-9561-FEE5A9E917BA}"/>
              </a:ext>
            </a:extLst>
          </p:cNvPr>
          <p:cNvSpPr txBox="1"/>
          <p:nvPr/>
        </p:nvSpPr>
        <p:spPr>
          <a:xfrm>
            <a:off x="449278" y="537205"/>
            <a:ext cx="1107996" cy="369332"/>
          </a:xfrm>
          <a:prstGeom prst="rect">
            <a:avLst/>
          </a:prstGeom>
          <a:noFill/>
          <a:ln w="3175">
            <a:solidFill>
              <a:schemeClr val="tx1"/>
            </a:solidFill>
          </a:ln>
        </p:spPr>
        <p:txBody>
          <a:bodyPr wrap="none" rtlCol="0">
            <a:spAutoFit/>
          </a:bodyPr>
          <a:lstStyle/>
          <a:p>
            <a:r>
              <a:rPr kumimoji="1" lang="ja-JP" altLang="en-US" dirty="0"/>
              <a:t>一時保管</a:t>
            </a:r>
          </a:p>
        </p:txBody>
      </p:sp>
      <p:sp>
        <p:nvSpPr>
          <p:cNvPr id="16" name="テキスト ボックス 15">
            <a:extLst>
              <a:ext uri="{FF2B5EF4-FFF2-40B4-BE49-F238E27FC236}">
                <a16:creationId xmlns:a16="http://schemas.microsoft.com/office/drawing/2014/main" id="{2E9E1A15-8196-4209-81C8-E9B2D285388D}"/>
              </a:ext>
            </a:extLst>
          </p:cNvPr>
          <p:cNvSpPr txBox="1"/>
          <p:nvPr/>
        </p:nvSpPr>
        <p:spPr>
          <a:xfrm>
            <a:off x="7819314" y="227347"/>
            <a:ext cx="4280712" cy="523220"/>
          </a:xfrm>
          <a:prstGeom prst="rect">
            <a:avLst/>
          </a:prstGeom>
          <a:noFill/>
        </p:spPr>
        <p:txBody>
          <a:bodyPr wrap="square" rtlCol="0">
            <a:spAutoFit/>
          </a:bodyPr>
          <a:lstStyle/>
          <a:p>
            <a:r>
              <a:rPr kumimoji="1" lang="ja-JP" altLang="en-US" sz="2800" dirty="0"/>
              <a:t>一時保管フェーズの流れ</a:t>
            </a:r>
          </a:p>
        </p:txBody>
      </p:sp>
    </p:spTree>
    <p:extLst>
      <p:ext uri="{BB962C8B-B14F-4D97-AF65-F5344CB8AC3E}">
        <p14:creationId xmlns:p14="http://schemas.microsoft.com/office/powerpoint/2010/main" val="32616496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TotalTime>
  <Words>794</Words>
  <Application>Microsoft Office PowerPoint</Application>
  <PresentationFormat>ワイド画面</PresentationFormat>
  <Paragraphs>187</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游ゴシック Light</vt:lpstr>
      <vt:lpstr>Arial</vt:lpstr>
      <vt:lpstr>Wingdings</vt:lpstr>
      <vt:lpstr>Office テーマ</vt:lpstr>
      <vt:lpstr>課題3</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児玉 新次</dc:creator>
  <cp:lastModifiedBy>新次 児玉</cp:lastModifiedBy>
  <cp:revision>103</cp:revision>
  <dcterms:created xsi:type="dcterms:W3CDTF">2019-08-26T08:21:26Z</dcterms:created>
  <dcterms:modified xsi:type="dcterms:W3CDTF">2019-08-31T13:34:58Z</dcterms:modified>
</cp:coreProperties>
</file>