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sldIdLst>
    <p:sldId id="256" r:id="rId2"/>
    <p:sldId id="273" r:id="rId3"/>
    <p:sldId id="268" r:id="rId4"/>
    <p:sldId id="269" r:id="rId5"/>
    <p:sldId id="259" r:id="rId6"/>
    <p:sldId id="270" r:id="rId7"/>
    <p:sldId id="271" r:id="rId8"/>
    <p:sldId id="263" r:id="rId9"/>
    <p:sldId id="27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A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6"/>
    <p:restoredTop sz="91427"/>
  </p:normalViewPr>
  <p:slideViewPr>
    <p:cSldViewPr snapToGrid="0">
      <p:cViewPr varScale="1">
        <p:scale>
          <a:sx n="115" d="100"/>
          <a:sy n="115" d="100"/>
        </p:scale>
        <p:origin x="35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7FD9E-D4F7-B243-A218-58E5986EE369}" type="datetimeFigureOut">
              <a:rPr lang="en-US" smtClean="0"/>
              <a:t>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D9154-E6A5-A94D-BA3B-8FAF07E4AAC7}" type="slidenum">
              <a:rPr lang="en-US" smtClean="0"/>
              <a:t>‹#›</a:t>
            </a:fld>
            <a:endParaRPr lang="en-US"/>
          </a:p>
        </p:txBody>
      </p:sp>
    </p:spTree>
    <p:extLst>
      <p:ext uri="{BB962C8B-B14F-4D97-AF65-F5344CB8AC3E}">
        <p14:creationId xmlns:p14="http://schemas.microsoft.com/office/powerpoint/2010/main" val="223910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dirty="0"/>
          </a:p>
        </p:txBody>
      </p:sp>
      <p:sp>
        <p:nvSpPr>
          <p:cNvPr id="4" name="Slide Number Placeholder 3"/>
          <p:cNvSpPr>
            <a:spLocks noGrp="1"/>
          </p:cNvSpPr>
          <p:nvPr>
            <p:ph type="sldNum" sz="quarter" idx="5"/>
          </p:nvPr>
        </p:nvSpPr>
        <p:spPr/>
        <p:txBody>
          <a:bodyPr/>
          <a:lstStyle/>
          <a:p>
            <a:fld id="{43CD9154-E6A5-A94D-BA3B-8FAF07E4AAC7}" type="slidenum">
              <a:rPr lang="en-US" smtClean="0"/>
              <a:t>3</a:t>
            </a:fld>
            <a:endParaRPr lang="en-US"/>
          </a:p>
        </p:txBody>
      </p:sp>
    </p:spTree>
    <p:extLst>
      <p:ext uri="{BB962C8B-B14F-4D97-AF65-F5344CB8AC3E}">
        <p14:creationId xmlns:p14="http://schemas.microsoft.com/office/powerpoint/2010/main" val="23096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CD9154-E6A5-A94D-BA3B-8FAF07E4AAC7}" type="slidenum">
              <a:rPr lang="en-US" smtClean="0"/>
              <a:t>4</a:t>
            </a:fld>
            <a:endParaRPr lang="en-US"/>
          </a:p>
        </p:txBody>
      </p:sp>
    </p:spTree>
    <p:extLst>
      <p:ext uri="{BB962C8B-B14F-4D97-AF65-F5344CB8AC3E}">
        <p14:creationId xmlns:p14="http://schemas.microsoft.com/office/powerpoint/2010/main" val="83842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sz="1200" dirty="0"/>
              <a:t>For example, consider two people walking and their trajectories intersect now the model analyses the location co-ordinates but only for one person since both are in the same location.</a:t>
            </a:r>
          </a:p>
          <a:p>
            <a:endParaRPr lang="en-US" dirty="0"/>
          </a:p>
        </p:txBody>
      </p:sp>
      <p:sp>
        <p:nvSpPr>
          <p:cNvPr id="4" name="Slide Number Placeholder 3"/>
          <p:cNvSpPr>
            <a:spLocks noGrp="1"/>
          </p:cNvSpPr>
          <p:nvPr>
            <p:ph type="sldNum" sz="quarter" idx="5"/>
          </p:nvPr>
        </p:nvSpPr>
        <p:spPr/>
        <p:txBody>
          <a:bodyPr/>
          <a:lstStyle/>
          <a:p>
            <a:fld id="{43CD9154-E6A5-A94D-BA3B-8FAF07E4AAC7}" type="slidenum">
              <a:rPr lang="en-US" smtClean="0"/>
              <a:t>6</a:t>
            </a:fld>
            <a:endParaRPr lang="en-US"/>
          </a:p>
        </p:txBody>
      </p:sp>
    </p:spTree>
    <p:extLst>
      <p:ext uri="{BB962C8B-B14F-4D97-AF65-F5344CB8AC3E}">
        <p14:creationId xmlns:p14="http://schemas.microsoft.com/office/powerpoint/2010/main" val="333184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3CD9154-E6A5-A94D-BA3B-8FAF07E4AAC7}" type="slidenum">
              <a:rPr lang="en-US" smtClean="0"/>
              <a:t>7</a:t>
            </a:fld>
            <a:endParaRPr lang="en-US"/>
          </a:p>
        </p:txBody>
      </p:sp>
    </p:spTree>
    <p:extLst>
      <p:ext uri="{BB962C8B-B14F-4D97-AF65-F5344CB8AC3E}">
        <p14:creationId xmlns:p14="http://schemas.microsoft.com/office/powerpoint/2010/main" val="397345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3CD9154-E6A5-A94D-BA3B-8FAF07E4AAC7}" type="slidenum">
              <a:rPr lang="en-US" smtClean="0"/>
              <a:t>8</a:t>
            </a:fld>
            <a:endParaRPr lang="en-US"/>
          </a:p>
        </p:txBody>
      </p:sp>
    </p:spTree>
    <p:extLst>
      <p:ext uri="{BB962C8B-B14F-4D97-AF65-F5344CB8AC3E}">
        <p14:creationId xmlns:p14="http://schemas.microsoft.com/office/powerpoint/2010/main" val="274627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effectLst/>
            </a:endParaRPr>
          </a:p>
        </p:txBody>
      </p:sp>
      <p:sp>
        <p:nvSpPr>
          <p:cNvPr id="4" name="Slide Number Placeholder 3"/>
          <p:cNvSpPr>
            <a:spLocks noGrp="1"/>
          </p:cNvSpPr>
          <p:nvPr>
            <p:ph type="sldNum" sz="quarter" idx="5"/>
          </p:nvPr>
        </p:nvSpPr>
        <p:spPr/>
        <p:txBody>
          <a:bodyPr/>
          <a:lstStyle/>
          <a:p>
            <a:fld id="{43CD9154-E6A5-A94D-BA3B-8FAF07E4AAC7}" type="slidenum">
              <a:rPr lang="en-US" smtClean="0"/>
              <a:t>9</a:t>
            </a:fld>
            <a:endParaRPr lang="en-US"/>
          </a:p>
        </p:txBody>
      </p:sp>
    </p:spTree>
    <p:extLst>
      <p:ext uri="{BB962C8B-B14F-4D97-AF65-F5344CB8AC3E}">
        <p14:creationId xmlns:p14="http://schemas.microsoft.com/office/powerpoint/2010/main" val="345090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rethink the design of a BLE chipset’s signal chain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We envision adding a random time-varying extra frequency offset the crystal oscillator. </a:t>
            </a:r>
            <a:endParaRPr lang="en-US" dirty="0"/>
          </a:p>
          <a:p>
            <a:endParaRPr lang="en-US" dirty="0"/>
          </a:p>
        </p:txBody>
      </p:sp>
      <p:sp>
        <p:nvSpPr>
          <p:cNvPr id="4" name="Slide Number Placeholder 3"/>
          <p:cNvSpPr>
            <a:spLocks noGrp="1"/>
          </p:cNvSpPr>
          <p:nvPr>
            <p:ph type="sldNum" sz="quarter" idx="5"/>
          </p:nvPr>
        </p:nvSpPr>
        <p:spPr/>
        <p:txBody>
          <a:bodyPr/>
          <a:lstStyle/>
          <a:p>
            <a:fld id="{43CD9154-E6A5-A94D-BA3B-8FAF07E4AAC7}" type="slidenum">
              <a:rPr lang="en-US" smtClean="0"/>
              <a:t>11</a:t>
            </a:fld>
            <a:endParaRPr lang="en-US"/>
          </a:p>
        </p:txBody>
      </p:sp>
    </p:spTree>
    <p:extLst>
      <p:ext uri="{BB962C8B-B14F-4D97-AF65-F5344CB8AC3E}">
        <p14:creationId xmlns:p14="http://schemas.microsoft.com/office/powerpoint/2010/main" val="227416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EDA7310-7604-9E47-A2AE-553EF7116B53}"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157348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EDA7310-7604-9E47-A2AE-553EF7116B53}"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306471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EDA7310-7604-9E47-A2AE-553EF7116B53}"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4281933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EDA7310-7604-9E47-A2AE-553EF7116B53}"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21356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EDA7310-7604-9E47-A2AE-553EF7116B53}" type="datetimeFigureOut">
              <a:rPr lang="en-US" smtClean="0"/>
              <a:t>12/7/22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301002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EDA7310-7604-9E47-A2AE-553EF7116B53}"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336843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EDA7310-7604-9E47-A2AE-553EF7116B53}" type="datetimeFigureOut">
              <a:rPr lang="en-US" smtClean="0"/>
              <a:t>12/7/22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314486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EDA7310-7604-9E47-A2AE-553EF7116B53}" type="datetimeFigureOut">
              <a:rPr lang="en-US" smtClean="0"/>
              <a:t>12/7/22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130334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A7310-7604-9E47-A2AE-553EF7116B53}" type="datetimeFigureOut">
              <a:rPr lang="en-US" smtClean="0"/>
              <a:t>12/7/22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410476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DA7310-7604-9E47-A2AE-553EF7116B53}"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24855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DA7310-7604-9E47-A2AE-553EF7116B53}" type="datetimeFigureOut">
              <a:rPr lang="en-US" smtClean="0"/>
              <a:t>12/7/22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4DBF7-B043-2E41-94C2-3829C816F9E3}" type="slidenum">
              <a:rPr lang="en-US" smtClean="0"/>
              <a:t>‹#›</a:t>
            </a:fld>
            <a:endParaRPr lang="en-US"/>
          </a:p>
        </p:txBody>
      </p:sp>
    </p:spTree>
    <p:extLst>
      <p:ext uri="{BB962C8B-B14F-4D97-AF65-F5344CB8AC3E}">
        <p14:creationId xmlns:p14="http://schemas.microsoft.com/office/powerpoint/2010/main" val="175723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A7310-7604-9E47-A2AE-553EF7116B53}" type="datetimeFigureOut">
              <a:rPr lang="en-US" smtClean="0"/>
              <a:t>12/7/22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4DBF7-B043-2E41-94C2-3829C816F9E3}" type="slidenum">
              <a:rPr lang="en-US" smtClean="0"/>
              <a:t>‹#›</a:t>
            </a:fld>
            <a:endParaRPr lang="en-US"/>
          </a:p>
        </p:txBody>
      </p:sp>
    </p:spTree>
    <p:extLst>
      <p:ext uri="{BB962C8B-B14F-4D97-AF65-F5344CB8AC3E}">
        <p14:creationId xmlns:p14="http://schemas.microsoft.com/office/powerpoint/2010/main" val="18905616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E63D-B8A4-093E-E835-19244149462D}"/>
              </a:ext>
            </a:extLst>
          </p:cNvPr>
          <p:cNvSpPr>
            <a:spLocks noGrp="1"/>
          </p:cNvSpPr>
          <p:nvPr>
            <p:ph type="ctrTitle"/>
          </p:nvPr>
        </p:nvSpPr>
        <p:spPr>
          <a:xfrm>
            <a:off x="1524000" y="1122363"/>
            <a:ext cx="9144000" cy="1222252"/>
          </a:xfrm>
        </p:spPr>
        <p:txBody>
          <a:bodyPr>
            <a:noAutofit/>
          </a:bodyPr>
          <a:lstStyle/>
          <a:p>
            <a:r>
              <a:rPr lang="en-US" sz="4400" b="1" dirty="0">
                <a:effectLst/>
              </a:rPr>
              <a:t>Evaluating Physical-Layer BLE Location Tracking Attacks on Mobile Devices </a:t>
            </a:r>
            <a:endParaRPr lang="en-US" sz="4400" b="1" dirty="0"/>
          </a:p>
        </p:txBody>
      </p:sp>
      <p:sp>
        <p:nvSpPr>
          <p:cNvPr id="3" name="Subtitle 2">
            <a:extLst>
              <a:ext uri="{FF2B5EF4-FFF2-40B4-BE49-F238E27FC236}">
                <a16:creationId xmlns:a16="http://schemas.microsoft.com/office/drawing/2014/main" id="{4C85D1EF-4677-9A36-38A0-6CAC3E37572A}"/>
              </a:ext>
            </a:extLst>
          </p:cNvPr>
          <p:cNvSpPr>
            <a:spLocks noGrp="1"/>
          </p:cNvSpPr>
          <p:nvPr>
            <p:ph type="subTitle" idx="1"/>
          </p:nvPr>
        </p:nvSpPr>
        <p:spPr>
          <a:xfrm>
            <a:off x="1524000" y="2623397"/>
            <a:ext cx="9144000" cy="4234604"/>
          </a:xfrm>
        </p:spPr>
        <p:txBody>
          <a:bodyPr>
            <a:noAutofit/>
          </a:bodyPr>
          <a:lstStyle/>
          <a:p>
            <a:pPr algn="l"/>
            <a:r>
              <a:rPr lang="en-US" sz="1800" dirty="0">
                <a:effectLst/>
              </a:rPr>
              <a:t>Written by:</a:t>
            </a:r>
          </a:p>
          <a:p>
            <a:pPr algn="r"/>
            <a:r>
              <a:rPr lang="en-US" sz="1800" dirty="0" err="1">
                <a:effectLst/>
              </a:rPr>
              <a:t>Hadi</a:t>
            </a:r>
            <a:r>
              <a:rPr lang="en-US" sz="1800" dirty="0">
                <a:effectLst/>
              </a:rPr>
              <a:t> </a:t>
            </a:r>
            <a:r>
              <a:rPr lang="en-US" sz="1800" dirty="0" err="1">
                <a:effectLst/>
              </a:rPr>
              <a:t>Givehchian</a:t>
            </a:r>
            <a:r>
              <a:rPr lang="en-US" sz="1800" dirty="0">
                <a:effectLst/>
              </a:rPr>
              <a:t> , UC San Diego </a:t>
            </a:r>
            <a:endParaRPr lang="en-US" sz="1800" dirty="0"/>
          </a:p>
          <a:p>
            <a:pPr algn="r"/>
            <a:r>
              <a:rPr lang="en-US" sz="1800" dirty="0">
                <a:effectLst/>
              </a:rPr>
              <a:t>Nishant Bhaskar, UC San Diego </a:t>
            </a:r>
            <a:endParaRPr lang="en-US" sz="1800" dirty="0"/>
          </a:p>
          <a:p>
            <a:pPr algn="r"/>
            <a:r>
              <a:rPr lang="en-US" sz="1800" dirty="0">
                <a:effectLst/>
              </a:rPr>
              <a:t>Eliana Rodriguez Herrera, UC San Diego </a:t>
            </a:r>
          </a:p>
          <a:p>
            <a:pPr algn="r"/>
            <a:r>
              <a:rPr lang="en-US" sz="1800" dirty="0" err="1">
                <a:effectLst/>
              </a:rPr>
              <a:t>Héctor</a:t>
            </a:r>
            <a:r>
              <a:rPr lang="en-US" sz="1800" dirty="0">
                <a:effectLst/>
              </a:rPr>
              <a:t> Rodrigo </a:t>
            </a:r>
            <a:r>
              <a:rPr lang="en-US" sz="1800" dirty="0" err="1">
                <a:effectLst/>
              </a:rPr>
              <a:t>López</a:t>
            </a:r>
            <a:r>
              <a:rPr lang="en-US" sz="1800" dirty="0">
                <a:effectLst/>
              </a:rPr>
              <a:t> Sot, UC San Diego </a:t>
            </a:r>
          </a:p>
          <a:p>
            <a:pPr algn="r"/>
            <a:r>
              <a:rPr lang="en-US" sz="1800" dirty="0">
                <a:effectLst/>
              </a:rPr>
              <a:t>Christian </a:t>
            </a:r>
            <a:r>
              <a:rPr lang="en-US" sz="1800" dirty="0" err="1">
                <a:effectLst/>
              </a:rPr>
              <a:t>Dameff</a:t>
            </a:r>
            <a:r>
              <a:rPr lang="en-US" sz="1800" dirty="0">
                <a:effectLst/>
              </a:rPr>
              <a:t> , UC San Diego </a:t>
            </a:r>
          </a:p>
          <a:p>
            <a:pPr algn="r"/>
            <a:r>
              <a:rPr lang="en-US" sz="1800" dirty="0">
                <a:effectLst/>
              </a:rPr>
              <a:t>Dinesh </a:t>
            </a:r>
            <a:r>
              <a:rPr lang="en-US" sz="1800" dirty="0" err="1">
                <a:effectLst/>
              </a:rPr>
              <a:t>Bharadia</a:t>
            </a:r>
            <a:r>
              <a:rPr lang="en-US" sz="1800" dirty="0"/>
              <a:t>, </a:t>
            </a:r>
            <a:r>
              <a:rPr lang="en-US" sz="1800" dirty="0">
                <a:effectLst/>
              </a:rPr>
              <a:t>UC San Diego</a:t>
            </a:r>
          </a:p>
          <a:p>
            <a:pPr algn="r"/>
            <a:r>
              <a:rPr lang="en-US" sz="1800" dirty="0">
                <a:effectLst/>
              </a:rPr>
              <a:t>Aaron Schulman, UC San Diego</a:t>
            </a:r>
          </a:p>
          <a:p>
            <a:pPr algn="r"/>
            <a:endParaRPr lang="en-US" sz="1800" dirty="0">
              <a:effectLst/>
            </a:endParaRPr>
          </a:p>
          <a:p>
            <a:pPr algn="l"/>
            <a:r>
              <a:rPr lang="en-US" sz="1800" dirty="0"/>
              <a:t>Presenting by: </a:t>
            </a:r>
          </a:p>
          <a:p>
            <a:pPr algn="r"/>
            <a:r>
              <a:rPr lang="en-US" sz="1800" dirty="0">
                <a:effectLst/>
              </a:rPr>
              <a:t>Varuntej Kodandapuram</a:t>
            </a:r>
          </a:p>
          <a:p>
            <a:pPr algn="r"/>
            <a:endParaRPr lang="en-US" sz="1800" dirty="0"/>
          </a:p>
        </p:txBody>
      </p:sp>
      <p:sp>
        <p:nvSpPr>
          <p:cNvPr id="4" name="Rectangle 3">
            <a:extLst>
              <a:ext uri="{FF2B5EF4-FFF2-40B4-BE49-F238E27FC236}">
                <a16:creationId xmlns:a16="http://schemas.microsoft.com/office/drawing/2014/main" id="{EF19E814-3E16-BB1A-24EE-818DAC9E6345}"/>
              </a:ext>
            </a:extLst>
          </p:cNvPr>
          <p:cNvSpPr/>
          <p:nvPr/>
        </p:nvSpPr>
        <p:spPr>
          <a:xfrm>
            <a:off x="0" y="0"/>
            <a:ext cx="12192000" cy="217714"/>
          </a:xfrm>
          <a:prstGeom prst="rect">
            <a:avLst/>
          </a:prstGeom>
          <a:solidFill>
            <a:srgbClr val="003A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t>CSE891|Research Paper Presentation</a:t>
            </a:r>
            <a:endParaRPr lang="en-US" dirty="0"/>
          </a:p>
        </p:txBody>
      </p:sp>
      <p:sp>
        <p:nvSpPr>
          <p:cNvPr id="5" name="Rectangle 4">
            <a:extLst>
              <a:ext uri="{FF2B5EF4-FFF2-40B4-BE49-F238E27FC236}">
                <a16:creationId xmlns:a16="http://schemas.microsoft.com/office/drawing/2014/main" id="{11D8FBD1-A016-6089-EE5A-00E10938ED52}"/>
              </a:ext>
            </a:extLst>
          </p:cNvPr>
          <p:cNvSpPr/>
          <p:nvPr/>
        </p:nvSpPr>
        <p:spPr>
          <a:xfrm>
            <a:off x="0" y="-1"/>
            <a:ext cx="12192000" cy="365125"/>
          </a:xfrm>
          <a:prstGeom prst="rect">
            <a:avLst/>
          </a:prstGeom>
          <a:solidFill>
            <a:srgbClr val="003A12"/>
          </a:solidFill>
          <a:ln>
            <a:solidFill>
              <a:srgbClr val="003A12"/>
            </a:solidFill>
          </a:ln>
          <a:scene3d>
            <a:camera prst="orthographicFront"/>
            <a:lightRig rig="threePt" dir="t"/>
          </a:scene3d>
          <a:sp3d>
            <a:bevelT w="165100" prst="coolSlant"/>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Research Paper Presentation</a:t>
            </a:r>
            <a:r>
              <a:rPr lang="en-US" sz="1800" dirty="0">
                <a:effectLst/>
              </a:rPr>
              <a:t> </a:t>
            </a:r>
            <a:endParaRPr lang="en-US" dirty="0"/>
          </a:p>
        </p:txBody>
      </p:sp>
    </p:spTree>
    <p:extLst>
      <p:ext uri="{BB962C8B-B14F-4D97-AF65-F5344CB8AC3E}">
        <p14:creationId xmlns:p14="http://schemas.microsoft.com/office/powerpoint/2010/main" val="130251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8BC085-117C-EF0E-CCB6-C6A61C49CBA8}"/>
              </a:ext>
            </a:extLst>
          </p:cNvPr>
          <p:cNvPicPr>
            <a:picLocks noChangeAspect="1"/>
          </p:cNvPicPr>
          <p:nvPr/>
        </p:nvPicPr>
        <p:blipFill>
          <a:blip r:embed="rId2"/>
          <a:srcRect/>
          <a:stretch/>
        </p:blipFill>
        <p:spPr>
          <a:xfrm>
            <a:off x="441679" y="5230957"/>
            <a:ext cx="6001984" cy="951134"/>
          </a:xfrm>
          <a:prstGeom prst="rect">
            <a:avLst/>
          </a:prstGeom>
        </p:spPr>
      </p:pic>
      <p:pic>
        <p:nvPicPr>
          <p:cNvPr id="15" name="Picture 14">
            <a:extLst>
              <a:ext uri="{FF2B5EF4-FFF2-40B4-BE49-F238E27FC236}">
                <a16:creationId xmlns:a16="http://schemas.microsoft.com/office/drawing/2014/main" id="{4E12925C-DEAB-E79E-5358-72C44E7D3685}"/>
              </a:ext>
            </a:extLst>
          </p:cNvPr>
          <p:cNvPicPr>
            <a:picLocks noChangeAspect="1"/>
          </p:cNvPicPr>
          <p:nvPr/>
        </p:nvPicPr>
        <p:blipFill>
          <a:blip r:embed="rId3"/>
          <a:srcRect/>
          <a:stretch/>
        </p:blipFill>
        <p:spPr>
          <a:xfrm>
            <a:off x="7554735" y="2091316"/>
            <a:ext cx="3654778" cy="2422895"/>
          </a:xfrm>
          <a:prstGeom prst="rect">
            <a:avLst/>
          </a:prstGeom>
        </p:spPr>
      </p:pic>
      <p:pic>
        <p:nvPicPr>
          <p:cNvPr id="5" name="Content Placeholder 4">
            <a:extLst>
              <a:ext uri="{FF2B5EF4-FFF2-40B4-BE49-F238E27FC236}">
                <a16:creationId xmlns:a16="http://schemas.microsoft.com/office/drawing/2014/main" id="{B313FDD1-3D9E-3D6A-4F91-C4F52AD39208}"/>
              </a:ext>
            </a:extLst>
          </p:cNvPr>
          <p:cNvPicPr>
            <a:picLocks noChangeAspect="1"/>
          </p:cNvPicPr>
          <p:nvPr/>
        </p:nvPicPr>
        <p:blipFill>
          <a:blip r:embed="rId4"/>
          <a:srcRect/>
          <a:stretch/>
        </p:blipFill>
        <p:spPr>
          <a:xfrm>
            <a:off x="441678" y="2157682"/>
            <a:ext cx="6173788" cy="2115184"/>
          </a:xfrm>
          <a:prstGeom prst="rect">
            <a:avLst/>
          </a:prstGeom>
        </p:spPr>
      </p:pic>
      <p:sp>
        <p:nvSpPr>
          <p:cNvPr id="2" name="Title 1">
            <a:extLst>
              <a:ext uri="{FF2B5EF4-FFF2-40B4-BE49-F238E27FC236}">
                <a16:creationId xmlns:a16="http://schemas.microsoft.com/office/drawing/2014/main" id="{D0840CD7-8D3E-EDB8-BC14-3BDAB4364C1B}"/>
              </a:ext>
            </a:extLst>
          </p:cNvPr>
          <p:cNvSpPr>
            <a:spLocks noGrp="1"/>
          </p:cNvSpPr>
          <p:nvPr>
            <p:ph type="title"/>
          </p:nvPr>
        </p:nvSpPr>
        <p:spPr>
          <a:xfrm>
            <a:off x="838200" y="672747"/>
            <a:ext cx="10515600" cy="715556"/>
          </a:xfrm>
        </p:spPr>
        <p:txBody>
          <a:bodyPr>
            <a:normAutofit/>
          </a:bodyPr>
          <a:lstStyle/>
          <a:p>
            <a:pPr algn="ctr"/>
            <a:r>
              <a:rPr lang="en-US" b="1" dirty="0"/>
              <a:t>Results</a:t>
            </a:r>
          </a:p>
        </p:txBody>
      </p:sp>
      <p:pic>
        <p:nvPicPr>
          <p:cNvPr id="25" name="Picture 24">
            <a:extLst>
              <a:ext uri="{FF2B5EF4-FFF2-40B4-BE49-F238E27FC236}">
                <a16:creationId xmlns:a16="http://schemas.microsoft.com/office/drawing/2014/main" id="{698F0F4E-1EF7-F3A6-56D9-D6886A5AA736}"/>
              </a:ext>
            </a:extLst>
          </p:cNvPr>
          <p:cNvPicPr>
            <a:picLocks noChangeAspect="1"/>
          </p:cNvPicPr>
          <p:nvPr/>
        </p:nvPicPr>
        <p:blipFill>
          <a:blip r:embed="rId5"/>
          <a:srcRect/>
          <a:stretch/>
        </p:blipFill>
        <p:spPr>
          <a:xfrm>
            <a:off x="7410335" y="5217224"/>
            <a:ext cx="4471987" cy="844708"/>
          </a:xfrm>
          <a:prstGeom prst="rect">
            <a:avLst/>
          </a:prstGeom>
        </p:spPr>
      </p:pic>
      <p:sp>
        <p:nvSpPr>
          <p:cNvPr id="3" name="Rectangle 2">
            <a:extLst>
              <a:ext uri="{FF2B5EF4-FFF2-40B4-BE49-F238E27FC236}">
                <a16:creationId xmlns:a16="http://schemas.microsoft.com/office/drawing/2014/main" id="{60CABED3-0F6C-5D43-FC9A-4DB57C39FD08}"/>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spTree>
    <p:extLst>
      <p:ext uri="{BB962C8B-B14F-4D97-AF65-F5344CB8AC3E}">
        <p14:creationId xmlns:p14="http://schemas.microsoft.com/office/powerpoint/2010/main" val="423906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8BC085-117C-EF0E-CCB6-C6A61C49CBA8}"/>
              </a:ext>
            </a:extLst>
          </p:cNvPr>
          <p:cNvPicPr>
            <a:picLocks noChangeAspect="1"/>
          </p:cNvPicPr>
          <p:nvPr/>
        </p:nvPicPr>
        <p:blipFill>
          <a:blip r:embed="rId3"/>
          <a:srcRect/>
          <a:stretch/>
        </p:blipFill>
        <p:spPr>
          <a:xfrm>
            <a:off x="441678" y="4934898"/>
            <a:ext cx="5787672" cy="1365456"/>
          </a:xfrm>
          <a:prstGeom prst="rect">
            <a:avLst/>
          </a:prstGeom>
        </p:spPr>
      </p:pic>
      <p:pic>
        <p:nvPicPr>
          <p:cNvPr id="15" name="Picture 14">
            <a:extLst>
              <a:ext uri="{FF2B5EF4-FFF2-40B4-BE49-F238E27FC236}">
                <a16:creationId xmlns:a16="http://schemas.microsoft.com/office/drawing/2014/main" id="{4E12925C-DEAB-E79E-5358-72C44E7D3685}"/>
              </a:ext>
            </a:extLst>
          </p:cNvPr>
          <p:cNvPicPr>
            <a:picLocks noChangeAspect="1"/>
          </p:cNvPicPr>
          <p:nvPr/>
        </p:nvPicPr>
        <p:blipFill>
          <a:blip r:embed="rId4"/>
          <a:srcRect/>
          <a:stretch/>
        </p:blipFill>
        <p:spPr>
          <a:xfrm>
            <a:off x="6629400" y="2362856"/>
            <a:ext cx="5120922" cy="1753292"/>
          </a:xfrm>
          <a:prstGeom prst="rect">
            <a:avLst/>
          </a:prstGeom>
        </p:spPr>
      </p:pic>
      <p:pic>
        <p:nvPicPr>
          <p:cNvPr id="5" name="Content Placeholder 4">
            <a:extLst>
              <a:ext uri="{FF2B5EF4-FFF2-40B4-BE49-F238E27FC236}">
                <a16:creationId xmlns:a16="http://schemas.microsoft.com/office/drawing/2014/main" id="{B313FDD1-3D9E-3D6A-4F91-C4F52AD39208}"/>
              </a:ext>
            </a:extLst>
          </p:cNvPr>
          <p:cNvPicPr>
            <a:picLocks noChangeAspect="1"/>
          </p:cNvPicPr>
          <p:nvPr/>
        </p:nvPicPr>
        <p:blipFill>
          <a:blip r:embed="rId5"/>
          <a:srcRect/>
          <a:stretch/>
        </p:blipFill>
        <p:spPr>
          <a:xfrm>
            <a:off x="553195" y="2291497"/>
            <a:ext cx="5350501" cy="1896011"/>
          </a:xfrm>
          <a:prstGeom prst="rect">
            <a:avLst/>
          </a:prstGeom>
        </p:spPr>
      </p:pic>
      <p:sp>
        <p:nvSpPr>
          <p:cNvPr id="2" name="Title 1">
            <a:extLst>
              <a:ext uri="{FF2B5EF4-FFF2-40B4-BE49-F238E27FC236}">
                <a16:creationId xmlns:a16="http://schemas.microsoft.com/office/drawing/2014/main" id="{D0840CD7-8D3E-EDB8-BC14-3BDAB4364C1B}"/>
              </a:ext>
            </a:extLst>
          </p:cNvPr>
          <p:cNvSpPr>
            <a:spLocks noGrp="1"/>
          </p:cNvSpPr>
          <p:nvPr>
            <p:ph type="title"/>
          </p:nvPr>
        </p:nvSpPr>
        <p:spPr>
          <a:xfrm>
            <a:off x="838200" y="672747"/>
            <a:ext cx="10515600" cy="715556"/>
          </a:xfrm>
        </p:spPr>
        <p:txBody>
          <a:bodyPr>
            <a:normAutofit/>
          </a:bodyPr>
          <a:lstStyle/>
          <a:p>
            <a:pPr algn="ctr"/>
            <a:r>
              <a:rPr lang="en-US" b="1" dirty="0"/>
              <a:t>Results</a:t>
            </a:r>
          </a:p>
        </p:txBody>
      </p:sp>
      <p:pic>
        <p:nvPicPr>
          <p:cNvPr id="25" name="Picture 24">
            <a:extLst>
              <a:ext uri="{FF2B5EF4-FFF2-40B4-BE49-F238E27FC236}">
                <a16:creationId xmlns:a16="http://schemas.microsoft.com/office/drawing/2014/main" id="{698F0F4E-1EF7-F3A6-56D9-D6886A5AA736}"/>
              </a:ext>
            </a:extLst>
          </p:cNvPr>
          <p:cNvPicPr>
            <a:picLocks noChangeAspect="1"/>
          </p:cNvPicPr>
          <p:nvPr/>
        </p:nvPicPr>
        <p:blipFill>
          <a:blip r:embed="rId6"/>
          <a:srcRect/>
          <a:stretch/>
        </p:blipFill>
        <p:spPr>
          <a:xfrm>
            <a:off x="6629400" y="4981654"/>
            <a:ext cx="5295900" cy="1117727"/>
          </a:xfrm>
          <a:prstGeom prst="rect">
            <a:avLst/>
          </a:prstGeom>
        </p:spPr>
      </p:pic>
      <p:sp>
        <p:nvSpPr>
          <p:cNvPr id="3" name="Rectangle 2">
            <a:extLst>
              <a:ext uri="{FF2B5EF4-FFF2-40B4-BE49-F238E27FC236}">
                <a16:creationId xmlns:a16="http://schemas.microsoft.com/office/drawing/2014/main" id="{07BA0CC6-7F0A-7CE2-064D-5813E2DFDBFF}"/>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spTree>
    <p:extLst>
      <p:ext uri="{BB962C8B-B14F-4D97-AF65-F5344CB8AC3E}">
        <p14:creationId xmlns:p14="http://schemas.microsoft.com/office/powerpoint/2010/main" val="364283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2FBB-252E-F34D-5975-86AD23ED3AA6}"/>
              </a:ext>
            </a:extLst>
          </p:cNvPr>
          <p:cNvSpPr>
            <a:spLocks noGrp="1"/>
          </p:cNvSpPr>
          <p:nvPr>
            <p:ph type="title"/>
          </p:nvPr>
        </p:nvSpPr>
        <p:spPr/>
        <p:txBody>
          <a:bodyPr/>
          <a:lstStyle/>
          <a:p>
            <a:pPr algn="ctr"/>
            <a:r>
              <a:rPr lang="en-US" b="1" dirty="0"/>
              <a:t>Questions</a:t>
            </a:r>
          </a:p>
        </p:txBody>
      </p:sp>
      <p:sp>
        <p:nvSpPr>
          <p:cNvPr id="3" name="Content Placeholder 2">
            <a:extLst>
              <a:ext uri="{FF2B5EF4-FFF2-40B4-BE49-F238E27FC236}">
                <a16:creationId xmlns:a16="http://schemas.microsoft.com/office/drawing/2014/main" id="{273C49F2-0400-98FD-F0FB-0F6AC519345A}"/>
              </a:ext>
            </a:extLst>
          </p:cNvPr>
          <p:cNvSpPr>
            <a:spLocks noGrp="1"/>
          </p:cNvSpPr>
          <p:nvPr>
            <p:ph idx="1"/>
          </p:nvPr>
        </p:nvSpPr>
        <p:spPr/>
        <p:txBody>
          <a:bodyPr>
            <a:normAutofit lnSpcReduction="10000"/>
          </a:bodyPr>
          <a:lstStyle/>
          <a:p>
            <a:pPr marL="0" indent="0">
              <a:buNone/>
            </a:pPr>
            <a:r>
              <a:rPr lang="en-US" dirty="0"/>
              <a:t>                      </a:t>
            </a:r>
          </a:p>
          <a:p>
            <a:pPr marL="0" indent="0">
              <a:buNone/>
            </a:pPr>
            <a:r>
              <a:rPr lang="en-US" dirty="0"/>
              <a:t>                                    				                            </a:t>
            </a:r>
            <a:r>
              <a:rPr lang="en-US" sz="9600" dirty="0"/>
              <a:t>?</a:t>
            </a:r>
          </a:p>
          <a:p>
            <a:pPr marL="0" indent="0">
              <a:buNone/>
            </a:pPr>
            <a:r>
              <a:rPr lang="en-US" dirty="0"/>
              <a:t>		</a:t>
            </a:r>
            <a:r>
              <a:rPr lang="en-US" sz="9600" dirty="0"/>
              <a:t>?</a:t>
            </a:r>
          </a:p>
          <a:p>
            <a:pPr marL="0" indent="0">
              <a:buNone/>
            </a:pPr>
            <a:r>
              <a:rPr lang="en-US" dirty="0"/>
              <a:t>						             	                </a:t>
            </a:r>
            <a:r>
              <a:rPr lang="en-US" sz="9600" dirty="0"/>
              <a:t>?</a:t>
            </a:r>
          </a:p>
          <a:p>
            <a:pPr marL="0" indent="0">
              <a:buNone/>
            </a:pPr>
            <a:endParaRPr lang="en-US" dirty="0"/>
          </a:p>
        </p:txBody>
      </p:sp>
      <p:sp>
        <p:nvSpPr>
          <p:cNvPr id="4" name="TextBox 3">
            <a:extLst>
              <a:ext uri="{FF2B5EF4-FFF2-40B4-BE49-F238E27FC236}">
                <a16:creationId xmlns:a16="http://schemas.microsoft.com/office/drawing/2014/main" id="{06599911-C714-8D88-5029-3D6643299C13}"/>
              </a:ext>
            </a:extLst>
          </p:cNvPr>
          <p:cNvSpPr txBox="1"/>
          <p:nvPr/>
        </p:nvSpPr>
        <p:spPr>
          <a:xfrm>
            <a:off x="1562100" y="2186970"/>
            <a:ext cx="685800" cy="1569660"/>
          </a:xfrm>
          <a:prstGeom prst="rect">
            <a:avLst/>
          </a:prstGeom>
          <a:noFill/>
        </p:spPr>
        <p:txBody>
          <a:bodyPr wrap="square" rtlCol="0">
            <a:spAutoFit/>
          </a:bodyPr>
          <a:lstStyle/>
          <a:p>
            <a:pPr algn="ctr"/>
            <a:r>
              <a:rPr lang="en-US" sz="9600" dirty="0"/>
              <a:t>?</a:t>
            </a:r>
          </a:p>
        </p:txBody>
      </p:sp>
      <p:sp>
        <p:nvSpPr>
          <p:cNvPr id="5" name="TextBox 4">
            <a:extLst>
              <a:ext uri="{FF2B5EF4-FFF2-40B4-BE49-F238E27FC236}">
                <a16:creationId xmlns:a16="http://schemas.microsoft.com/office/drawing/2014/main" id="{147998F9-6EDC-4BB3-D67E-242D826B4C6F}"/>
              </a:ext>
            </a:extLst>
          </p:cNvPr>
          <p:cNvSpPr txBox="1"/>
          <p:nvPr/>
        </p:nvSpPr>
        <p:spPr>
          <a:xfrm>
            <a:off x="1714500" y="4981348"/>
            <a:ext cx="685800" cy="1569660"/>
          </a:xfrm>
          <a:prstGeom prst="rect">
            <a:avLst/>
          </a:prstGeom>
          <a:noFill/>
        </p:spPr>
        <p:txBody>
          <a:bodyPr wrap="square" rtlCol="0">
            <a:spAutoFit/>
          </a:bodyPr>
          <a:lstStyle/>
          <a:p>
            <a:pPr algn="ctr"/>
            <a:r>
              <a:rPr lang="en-US" sz="9600" dirty="0"/>
              <a:t>?</a:t>
            </a:r>
          </a:p>
        </p:txBody>
      </p:sp>
      <p:sp>
        <p:nvSpPr>
          <p:cNvPr id="6" name="TextBox 5">
            <a:extLst>
              <a:ext uri="{FF2B5EF4-FFF2-40B4-BE49-F238E27FC236}">
                <a16:creationId xmlns:a16="http://schemas.microsoft.com/office/drawing/2014/main" id="{0C417859-082F-9BC6-81A9-2D2EC0093FE2}"/>
              </a:ext>
            </a:extLst>
          </p:cNvPr>
          <p:cNvSpPr txBox="1"/>
          <p:nvPr/>
        </p:nvSpPr>
        <p:spPr>
          <a:xfrm>
            <a:off x="4000500" y="4693860"/>
            <a:ext cx="685800" cy="1569660"/>
          </a:xfrm>
          <a:prstGeom prst="rect">
            <a:avLst/>
          </a:prstGeom>
          <a:noFill/>
        </p:spPr>
        <p:txBody>
          <a:bodyPr wrap="square" rtlCol="0">
            <a:spAutoFit/>
          </a:bodyPr>
          <a:lstStyle/>
          <a:p>
            <a:pPr algn="ctr"/>
            <a:r>
              <a:rPr lang="en-US" sz="9600" dirty="0"/>
              <a:t>?</a:t>
            </a:r>
          </a:p>
        </p:txBody>
      </p:sp>
      <p:sp>
        <p:nvSpPr>
          <p:cNvPr id="7" name="TextBox 6">
            <a:extLst>
              <a:ext uri="{FF2B5EF4-FFF2-40B4-BE49-F238E27FC236}">
                <a16:creationId xmlns:a16="http://schemas.microsoft.com/office/drawing/2014/main" id="{49A0FF8F-2010-8B45-583C-F8FD597AE8B4}"/>
              </a:ext>
            </a:extLst>
          </p:cNvPr>
          <p:cNvSpPr txBox="1"/>
          <p:nvPr/>
        </p:nvSpPr>
        <p:spPr>
          <a:xfrm>
            <a:off x="4953000" y="2644170"/>
            <a:ext cx="685800" cy="1569660"/>
          </a:xfrm>
          <a:prstGeom prst="rect">
            <a:avLst/>
          </a:prstGeom>
          <a:noFill/>
        </p:spPr>
        <p:txBody>
          <a:bodyPr wrap="square" rtlCol="0">
            <a:spAutoFit/>
          </a:bodyPr>
          <a:lstStyle/>
          <a:p>
            <a:pPr algn="ctr"/>
            <a:r>
              <a:rPr lang="en-US" sz="9600" dirty="0"/>
              <a:t>?</a:t>
            </a:r>
          </a:p>
        </p:txBody>
      </p:sp>
      <p:sp>
        <p:nvSpPr>
          <p:cNvPr id="8" name="TextBox 7">
            <a:extLst>
              <a:ext uri="{FF2B5EF4-FFF2-40B4-BE49-F238E27FC236}">
                <a16:creationId xmlns:a16="http://schemas.microsoft.com/office/drawing/2014/main" id="{759F7455-5F6D-54F5-7D88-371D7BA9D458}"/>
              </a:ext>
            </a:extLst>
          </p:cNvPr>
          <p:cNvSpPr txBox="1"/>
          <p:nvPr/>
        </p:nvSpPr>
        <p:spPr>
          <a:xfrm>
            <a:off x="7620000" y="4495800"/>
            <a:ext cx="685800" cy="1569660"/>
          </a:xfrm>
          <a:prstGeom prst="rect">
            <a:avLst/>
          </a:prstGeom>
          <a:noFill/>
        </p:spPr>
        <p:txBody>
          <a:bodyPr wrap="square" rtlCol="0">
            <a:spAutoFit/>
          </a:bodyPr>
          <a:lstStyle/>
          <a:p>
            <a:pPr algn="ctr"/>
            <a:r>
              <a:rPr lang="en-US" sz="9600" dirty="0"/>
              <a:t>?</a:t>
            </a:r>
          </a:p>
        </p:txBody>
      </p:sp>
      <p:sp>
        <p:nvSpPr>
          <p:cNvPr id="9" name="TextBox 8">
            <a:extLst>
              <a:ext uri="{FF2B5EF4-FFF2-40B4-BE49-F238E27FC236}">
                <a16:creationId xmlns:a16="http://schemas.microsoft.com/office/drawing/2014/main" id="{D0BB88D7-6646-465F-229B-EAB511C142F6}"/>
              </a:ext>
            </a:extLst>
          </p:cNvPr>
          <p:cNvSpPr txBox="1"/>
          <p:nvPr/>
        </p:nvSpPr>
        <p:spPr>
          <a:xfrm>
            <a:off x="7124700" y="2186970"/>
            <a:ext cx="685800" cy="1569660"/>
          </a:xfrm>
          <a:prstGeom prst="rect">
            <a:avLst/>
          </a:prstGeom>
          <a:noFill/>
        </p:spPr>
        <p:txBody>
          <a:bodyPr wrap="square" rtlCol="0">
            <a:spAutoFit/>
          </a:bodyPr>
          <a:lstStyle/>
          <a:p>
            <a:pPr algn="ctr"/>
            <a:r>
              <a:rPr lang="en-US" sz="9600" dirty="0"/>
              <a:t>?</a:t>
            </a:r>
          </a:p>
        </p:txBody>
      </p:sp>
      <p:sp>
        <p:nvSpPr>
          <p:cNvPr id="10" name="TextBox 9">
            <a:extLst>
              <a:ext uri="{FF2B5EF4-FFF2-40B4-BE49-F238E27FC236}">
                <a16:creationId xmlns:a16="http://schemas.microsoft.com/office/drawing/2014/main" id="{D4305051-8DD5-7BB0-CD4B-7B5641C9F6B7}"/>
              </a:ext>
            </a:extLst>
          </p:cNvPr>
          <p:cNvSpPr txBox="1"/>
          <p:nvPr/>
        </p:nvSpPr>
        <p:spPr>
          <a:xfrm>
            <a:off x="6286500" y="3886200"/>
            <a:ext cx="685800" cy="1569660"/>
          </a:xfrm>
          <a:prstGeom prst="rect">
            <a:avLst/>
          </a:prstGeom>
          <a:noFill/>
        </p:spPr>
        <p:txBody>
          <a:bodyPr wrap="square" rtlCol="0">
            <a:spAutoFit/>
          </a:bodyPr>
          <a:lstStyle/>
          <a:p>
            <a:pPr algn="ctr"/>
            <a:r>
              <a:rPr lang="en-US" sz="9600" dirty="0"/>
              <a:t>?</a:t>
            </a:r>
          </a:p>
        </p:txBody>
      </p:sp>
      <p:sp>
        <p:nvSpPr>
          <p:cNvPr id="11" name="Rectangle 10">
            <a:extLst>
              <a:ext uri="{FF2B5EF4-FFF2-40B4-BE49-F238E27FC236}">
                <a16:creationId xmlns:a16="http://schemas.microsoft.com/office/drawing/2014/main" id="{5B961D9A-0CED-E2BE-DCCD-286D705BF58D}"/>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spTree>
    <p:extLst>
      <p:ext uri="{BB962C8B-B14F-4D97-AF65-F5344CB8AC3E}">
        <p14:creationId xmlns:p14="http://schemas.microsoft.com/office/powerpoint/2010/main" val="284640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F3C7-177B-893D-E882-6B0ECD4E1372}"/>
              </a:ext>
            </a:extLst>
          </p:cNvPr>
          <p:cNvSpPr>
            <a:spLocks noGrp="1"/>
          </p:cNvSpPr>
          <p:nvPr>
            <p:ph type="title"/>
          </p:nvPr>
        </p:nvSpPr>
        <p:spPr/>
        <p:txBody>
          <a:bodyPr/>
          <a:lstStyle/>
          <a:p>
            <a:pPr algn="ctr"/>
            <a:r>
              <a:rPr lang="en-US" dirty="0"/>
              <a:t>Content</a:t>
            </a:r>
          </a:p>
        </p:txBody>
      </p:sp>
      <p:sp>
        <p:nvSpPr>
          <p:cNvPr id="3" name="Content Placeholder 2">
            <a:extLst>
              <a:ext uri="{FF2B5EF4-FFF2-40B4-BE49-F238E27FC236}">
                <a16:creationId xmlns:a16="http://schemas.microsoft.com/office/drawing/2014/main" id="{429316A8-8355-AEB1-EC3C-E04CF4EAB0CF}"/>
              </a:ext>
            </a:extLst>
          </p:cNvPr>
          <p:cNvSpPr>
            <a:spLocks noGrp="1"/>
          </p:cNvSpPr>
          <p:nvPr>
            <p:ph idx="1"/>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Background</a:t>
            </a:r>
          </a:p>
          <a:p>
            <a:pPr marL="514350" indent="-514350">
              <a:buFont typeface="+mj-lt"/>
              <a:buAutoNum type="arabicPeriod"/>
            </a:pPr>
            <a:r>
              <a:rPr lang="en-US" dirty="0"/>
              <a:t>Challenges</a:t>
            </a:r>
          </a:p>
          <a:p>
            <a:pPr marL="514350" indent="-514350">
              <a:buFont typeface="+mj-lt"/>
              <a:buAutoNum type="arabicPeriod"/>
            </a:pPr>
            <a:r>
              <a:rPr lang="en-US" dirty="0"/>
              <a:t>Design Details</a:t>
            </a:r>
          </a:p>
          <a:p>
            <a:pPr marL="514350" indent="-514350">
              <a:buFont typeface="+mj-lt"/>
              <a:buAutoNum type="arabicPeriod"/>
            </a:pPr>
            <a:r>
              <a:rPr lang="en-US" dirty="0"/>
              <a:t>Algorithm Details</a:t>
            </a:r>
          </a:p>
          <a:p>
            <a:pPr marL="514350" indent="-514350">
              <a:buFont typeface="+mj-lt"/>
              <a:buAutoNum type="arabicPeriod"/>
            </a:pPr>
            <a:r>
              <a:rPr lang="en-US" dirty="0"/>
              <a:t>System Implementation</a:t>
            </a:r>
          </a:p>
          <a:p>
            <a:pPr marL="514350" indent="-514350">
              <a:buFont typeface="+mj-lt"/>
              <a:buAutoNum type="arabicPeriod"/>
            </a:pPr>
            <a:r>
              <a:rPr lang="en-US" dirty="0"/>
              <a:t>Results</a:t>
            </a:r>
          </a:p>
        </p:txBody>
      </p:sp>
      <p:sp>
        <p:nvSpPr>
          <p:cNvPr id="4" name="Rectangle 3">
            <a:extLst>
              <a:ext uri="{FF2B5EF4-FFF2-40B4-BE49-F238E27FC236}">
                <a16:creationId xmlns:a16="http://schemas.microsoft.com/office/drawing/2014/main" id="{07DB4A63-5B8E-F697-C5B1-F02EBCA74496}"/>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spTree>
    <p:extLst>
      <p:ext uri="{BB962C8B-B14F-4D97-AF65-F5344CB8AC3E}">
        <p14:creationId xmlns:p14="http://schemas.microsoft.com/office/powerpoint/2010/main" val="49166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70C8-33E4-374A-5F02-0C5F1217426B}"/>
              </a:ext>
            </a:extLst>
          </p:cNvPr>
          <p:cNvSpPr>
            <a:spLocks noGrp="1"/>
          </p:cNvSpPr>
          <p:nvPr>
            <p:ph type="title"/>
          </p:nvPr>
        </p:nvSpPr>
        <p:spPr>
          <a:xfrm>
            <a:off x="0" y="365124"/>
            <a:ext cx="8272461" cy="854075"/>
          </a:xfrm>
        </p:spPr>
        <p:txBody>
          <a:bodyPr>
            <a:normAutofit/>
          </a:bodyPr>
          <a:lstStyle/>
          <a:p>
            <a:pPr algn="ctr"/>
            <a:r>
              <a:rPr lang="en-US" b="1" dirty="0"/>
              <a:t>Introduction</a:t>
            </a:r>
          </a:p>
        </p:txBody>
      </p:sp>
      <p:sp>
        <p:nvSpPr>
          <p:cNvPr id="3" name="Content Placeholder 2">
            <a:extLst>
              <a:ext uri="{FF2B5EF4-FFF2-40B4-BE49-F238E27FC236}">
                <a16:creationId xmlns:a16="http://schemas.microsoft.com/office/drawing/2014/main" id="{778EEF00-87E4-2FD9-366C-26F8E6CEE4AC}"/>
              </a:ext>
            </a:extLst>
          </p:cNvPr>
          <p:cNvSpPr>
            <a:spLocks noGrp="1"/>
          </p:cNvSpPr>
          <p:nvPr>
            <p:ph idx="1"/>
          </p:nvPr>
        </p:nvSpPr>
        <p:spPr>
          <a:xfrm>
            <a:off x="648930" y="1343891"/>
            <a:ext cx="7623533" cy="5078680"/>
          </a:xfrm>
        </p:spPr>
        <p:txBody>
          <a:bodyPr>
            <a:noAutofit/>
          </a:bodyPr>
          <a:lstStyle/>
          <a:p>
            <a:pPr marL="571500" indent="-571500">
              <a:buFont typeface="+mj-lt"/>
              <a:buAutoNum type="romanUcPeriod"/>
            </a:pPr>
            <a:r>
              <a:rPr lang="en-US" sz="2200" dirty="0"/>
              <a:t>In today’s world everything is linked to a smart phone without it the technology won’t have been this portable.</a:t>
            </a:r>
          </a:p>
          <a:p>
            <a:pPr marL="571500" indent="-571500">
              <a:buFont typeface="+mj-lt"/>
              <a:buAutoNum type="romanUcPeriod"/>
            </a:pPr>
            <a:r>
              <a:rPr lang="en-US" sz="2200" dirty="0"/>
              <a:t>Wireless tracking beacons on mobile devices are becoming more common. Mobile devices like smartphones and smartwatches constantly emit beacons using the Bluetooth Low Energy (BLE) protocol to provide passive listeners with information about the location of the device for uses like digital contact tracing for discovering lost gadgets.</a:t>
            </a:r>
          </a:p>
          <a:p>
            <a:pPr marL="571500" indent="-571500">
              <a:buFont typeface="+mj-lt"/>
              <a:buAutoNum type="romanUcPeriod"/>
            </a:pPr>
            <a:r>
              <a:rPr lang="en-US" sz="2200" dirty="0"/>
              <a:t>So, these researchers decided to </a:t>
            </a:r>
            <a:r>
              <a:rPr lang="en-US" sz="2200" dirty="0">
                <a:effectLst/>
              </a:rPr>
              <a:t>Evaluate Physical-Layer BLE Location Tracking Attacks on Mobile Devices. </a:t>
            </a:r>
            <a:endParaRPr lang="en-US" sz="2200" dirty="0"/>
          </a:p>
          <a:p>
            <a:pPr marL="571500" indent="-571500">
              <a:buFont typeface="+mj-lt"/>
              <a:buAutoNum type="romanUcPeriod"/>
            </a:pPr>
            <a:r>
              <a:rPr lang="en-US" sz="2200" dirty="0"/>
              <a:t>The results of this evaluation are very vital to develop  a countermeasure against these attacks because any unauthorized user can track your beacons and spy on you and might steal all the confidential information without you even knowing it .</a:t>
            </a:r>
          </a:p>
        </p:txBody>
      </p:sp>
      <p:pic>
        <p:nvPicPr>
          <p:cNvPr id="5" name="Picture 4">
            <a:extLst>
              <a:ext uri="{FF2B5EF4-FFF2-40B4-BE49-F238E27FC236}">
                <a16:creationId xmlns:a16="http://schemas.microsoft.com/office/drawing/2014/main" id="{7DBF5975-7796-345E-55D9-20E585A3936C}"/>
              </a:ext>
            </a:extLst>
          </p:cNvPr>
          <p:cNvPicPr>
            <a:picLocks noChangeAspect="1"/>
          </p:cNvPicPr>
          <p:nvPr/>
        </p:nvPicPr>
        <p:blipFill>
          <a:blip r:embed="rId3"/>
          <a:srcRect/>
          <a:stretch/>
        </p:blipFill>
        <p:spPr>
          <a:xfrm>
            <a:off x="8543926" y="1049621"/>
            <a:ext cx="3103249" cy="1551624"/>
          </a:xfrm>
          <a:prstGeom prst="rect">
            <a:avLst/>
          </a:prstGeom>
          <a:effectLst/>
        </p:spPr>
      </p:pic>
      <p:sp>
        <p:nvSpPr>
          <p:cNvPr id="4" name="Rectangle 3">
            <a:extLst>
              <a:ext uri="{FF2B5EF4-FFF2-40B4-BE49-F238E27FC236}">
                <a16:creationId xmlns:a16="http://schemas.microsoft.com/office/drawing/2014/main" id="{C6FBE24E-C752-A6E3-C2E6-0812C75CBEA3}"/>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pic>
        <p:nvPicPr>
          <p:cNvPr id="7" name="Picture 6">
            <a:extLst>
              <a:ext uri="{FF2B5EF4-FFF2-40B4-BE49-F238E27FC236}">
                <a16:creationId xmlns:a16="http://schemas.microsoft.com/office/drawing/2014/main" id="{5F5314F6-BE9D-05ED-7A81-CEB61658EDBC}"/>
              </a:ext>
            </a:extLst>
          </p:cNvPr>
          <p:cNvPicPr>
            <a:picLocks noChangeAspect="1"/>
          </p:cNvPicPr>
          <p:nvPr/>
        </p:nvPicPr>
        <p:blipFill>
          <a:blip r:embed="rId4"/>
          <a:srcRect/>
          <a:stretch/>
        </p:blipFill>
        <p:spPr>
          <a:xfrm>
            <a:off x="9530648" y="3996279"/>
            <a:ext cx="1141014" cy="2295144"/>
          </a:xfrm>
          <a:prstGeom prst="rect">
            <a:avLst/>
          </a:prstGeom>
        </p:spPr>
      </p:pic>
    </p:spTree>
    <p:extLst>
      <p:ext uri="{BB962C8B-B14F-4D97-AF65-F5344CB8AC3E}">
        <p14:creationId xmlns:p14="http://schemas.microsoft.com/office/powerpoint/2010/main" val="101838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70C8-33E4-374A-5F02-0C5F1217426B}"/>
              </a:ext>
            </a:extLst>
          </p:cNvPr>
          <p:cNvSpPr>
            <a:spLocks noGrp="1"/>
          </p:cNvSpPr>
          <p:nvPr>
            <p:ph type="title"/>
          </p:nvPr>
        </p:nvSpPr>
        <p:spPr>
          <a:xfrm>
            <a:off x="0" y="365124"/>
            <a:ext cx="8272461" cy="854075"/>
          </a:xfrm>
        </p:spPr>
        <p:txBody>
          <a:bodyPr>
            <a:normAutofit/>
          </a:bodyPr>
          <a:lstStyle/>
          <a:p>
            <a:pPr algn="ctr"/>
            <a:r>
              <a:rPr lang="en-US" b="1" dirty="0"/>
              <a:t>Background</a:t>
            </a:r>
          </a:p>
        </p:txBody>
      </p:sp>
      <p:sp>
        <p:nvSpPr>
          <p:cNvPr id="3" name="Content Placeholder 2">
            <a:extLst>
              <a:ext uri="{FF2B5EF4-FFF2-40B4-BE49-F238E27FC236}">
                <a16:creationId xmlns:a16="http://schemas.microsoft.com/office/drawing/2014/main" id="{778EEF00-87E4-2FD9-366C-26F8E6CEE4AC}"/>
              </a:ext>
            </a:extLst>
          </p:cNvPr>
          <p:cNvSpPr>
            <a:spLocks noGrp="1"/>
          </p:cNvSpPr>
          <p:nvPr>
            <p:ph idx="1"/>
          </p:nvPr>
        </p:nvSpPr>
        <p:spPr>
          <a:xfrm>
            <a:off x="648930" y="1343891"/>
            <a:ext cx="7623533" cy="5078680"/>
          </a:xfrm>
        </p:spPr>
        <p:txBody>
          <a:bodyPr>
            <a:noAutofit/>
          </a:bodyPr>
          <a:lstStyle/>
          <a:p>
            <a:pPr marL="514350" indent="-514350">
              <a:buFont typeface="+mj-lt"/>
              <a:buAutoNum type="romanUcPeriod"/>
            </a:pPr>
            <a:r>
              <a:rPr lang="en-US" sz="2200" dirty="0"/>
              <a:t>Nowadays, Location tracking has been one of major feature that every user is looking for in their smart gadgets but what they don’t know about the location tracking is that this feature is very prone to attacks.</a:t>
            </a:r>
          </a:p>
          <a:p>
            <a:pPr marL="514350" indent="-514350">
              <a:buFont typeface="+mj-lt"/>
              <a:buAutoNum type="romanUcPeriod"/>
            </a:pPr>
            <a:r>
              <a:rPr lang="en-US" sz="2200" dirty="0"/>
              <a:t>By utilizing cryptographic anonymity, these applications restrict the ability of an attacker to utilize these beacons to stalk a person. Attackers can get through these barriers, though, by identifying the distinct physical-layer flaws in a given device's communications.</a:t>
            </a:r>
          </a:p>
          <a:p>
            <a:pPr marL="514350" indent="-514350">
              <a:buFont typeface="+mj-lt"/>
              <a:buAutoNum type="romanUcPeriod"/>
            </a:pPr>
            <a:r>
              <a:rPr lang="en-US" sz="2200" dirty="0"/>
              <a:t>In particular, earlier research has shown that manufacturing flaws in wireless transmitters (such as carrier frequency offset and I/Q offset) result in a distinct physical-layer fingerprint for that device.</a:t>
            </a:r>
          </a:p>
        </p:txBody>
      </p:sp>
      <p:pic>
        <p:nvPicPr>
          <p:cNvPr id="5" name="Picture 4">
            <a:extLst>
              <a:ext uri="{FF2B5EF4-FFF2-40B4-BE49-F238E27FC236}">
                <a16:creationId xmlns:a16="http://schemas.microsoft.com/office/drawing/2014/main" id="{7DBF5975-7796-345E-55D9-20E585A3936C}"/>
              </a:ext>
            </a:extLst>
          </p:cNvPr>
          <p:cNvPicPr>
            <a:picLocks noChangeAspect="1"/>
          </p:cNvPicPr>
          <p:nvPr/>
        </p:nvPicPr>
        <p:blipFill>
          <a:blip r:embed="rId3"/>
          <a:srcRect/>
          <a:stretch/>
        </p:blipFill>
        <p:spPr>
          <a:xfrm>
            <a:off x="8545289" y="983295"/>
            <a:ext cx="3105049" cy="1687292"/>
          </a:xfrm>
          <a:prstGeom prst="rect">
            <a:avLst/>
          </a:prstGeom>
          <a:effectLst/>
        </p:spPr>
      </p:pic>
      <p:sp>
        <p:nvSpPr>
          <p:cNvPr id="4" name="Rectangle 3">
            <a:extLst>
              <a:ext uri="{FF2B5EF4-FFF2-40B4-BE49-F238E27FC236}">
                <a16:creationId xmlns:a16="http://schemas.microsoft.com/office/drawing/2014/main" id="{C6FBE24E-C752-A6E3-C2E6-0812C75CBEA3}"/>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pic>
        <p:nvPicPr>
          <p:cNvPr id="7" name="Picture 6">
            <a:extLst>
              <a:ext uri="{FF2B5EF4-FFF2-40B4-BE49-F238E27FC236}">
                <a16:creationId xmlns:a16="http://schemas.microsoft.com/office/drawing/2014/main" id="{5F5314F6-BE9D-05ED-7A81-CEB61658EDBC}"/>
              </a:ext>
            </a:extLst>
          </p:cNvPr>
          <p:cNvPicPr>
            <a:picLocks noChangeAspect="1"/>
          </p:cNvPicPr>
          <p:nvPr/>
        </p:nvPicPr>
        <p:blipFill>
          <a:blip r:embed="rId4"/>
          <a:srcRect/>
          <a:stretch/>
        </p:blipFill>
        <p:spPr>
          <a:xfrm>
            <a:off x="8234073" y="3880624"/>
            <a:ext cx="3390553" cy="2293609"/>
          </a:xfrm>
          <a:prstGeom prst="rect">
            <a:avLst/>
          </a:prstGeom>
        </p:spPr>
      </p:pic>
    </p:spTree>
    <p:extLst>
      <p:ext uri="{BB962C8B-B14F-4D97-AF65-F5344CB8AC3E}">
        <p14:creationId xmlns:p14="http://schemas.microsoft.com/office/powerpoint/2010/main" val="149476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52C95-3ABC-B236-17D8-DDB120FDD95E}"/>
              </a:ext>
            </a:extLst>
          </p:cNvPr>
          <p:cNvSpPr>
            <a:spLocks noGrp="1"/>
          </p:cNvSpPr>
          <p:nvPr>
            <p:ph idx="1"/>
          </p:nvPr>
        </p:nvSpPr>
        <p:spPr>
          <a:xfrm>
            <a:off x="648930" y="605642"/>
            <a:ext cx="5066070" cy="5961413"/>
          </a:xfrm>
        </p:spPr>
        <p:txBody>
          <a:bodyPr>
            <a:noAutofit/>
          </a:bodyPr>
          <a:lstStyle/>
          <a:p>
            <a:pPr marL="571500" indent="-571500">
              <a:buFont typeface="+mj-lt"/>
              <a:buAutoNum type="romanUcPeriod"/>
            </a:pPr>
            <a:r>
              <a:rPr lang="en-US" sz="2200" dirty="0"/>
              <a:t>Due to the failure of existing work and lack of research in this field the researchers decided to evaluate how</a:t>
            </a:r>
            <a:r>
              <a:rPr lang="en-US" sz="2200" dirty="0">
                <a:effectLst/>
              </a:rPr>
              <a:t> practical it is for an attacker to track BLE-beaconing devices using their RF fingerprint. </a:t>
            </a:r>
          </a:p>
          <a:p>
            <a:pPr marL="0" indent="0">
              <a:buNone/>
            </a:pPr>
            <a:endParaRPr lang="en-US" sz="2200" dirty="0">
              <a:effectLst/>
            </a:endParaRPr>
          </a:p>
          <a:p>
            <a:pPr marL="914400" lvl="1" indent="-457200">
              <a:buFont typeface="+mj-lt"/>
              <a:buAutoNum type="arabicPeriod"/>
            </a:pPr>
            <a:r>
              <a:rPr lang="en-US" sz="1800" dirty="0"/>
              <a:t>A range of chipsets with various hardware implementations are used in BLE devices.</a:t>
            </a:r>
          </a:p>
          <a:p>
            <a:pPr marL="914400" lvl="1" indent="-457200">
              <a:buFont typeface="+mj-lt"/>
              <a:buAutoNum type="arabicPeriod"/>
            </a:pPr>
            <a:r>
              <a:rPr lang="en-US" sz="1800" dirty="0"/>
              <a:t>Some devices have lower SNR BLE transmissions due to applications that can configure the BLE transmit power level.</a:t>
            </a:r>
          </a:p>
          <a:p>
            <a:pPr marL="914400" lvl="1" indent="-457200">
              <a:buFont typeface="+mj-lt"/>
              <a:buAutoNum type="arabicPeriod"/>
            </a:pPr>
            <a:r>
              <a:rPr lang="en-US" sz="1800" dirty="0"/>
              <a:t>A significant change in physical-layer impairments can be brought about by the temperature range that mobile devices experience in the field.</a:t>
            </a:r>
          </a:p>
          <a:p>
            <a:pPr marL="914400" lvl="1" indent="-457200">
              <a:buFont typeface="+mj-lt"/>
              <a:buAutoNum type="arabicPeriod"/>
            </a:pPr>
            <a:r>
              <a:rPr lang="en-US" sz="1800" dirty="0"/>
              <a:t>The low-cost receivers that an attacker can use in the wild for RF fingerprinting are not noticeably less accurate than the devices utilized in earlier investigations.</a:t>
            </a:r>
          </a:p>
        </p:txBody>
      </p:sp>
      <p:pic>
        <p:nvPicPr>
          <p:cNvPr id="5" name="Picture 4">
            <a:extLst>
              <a:ext uri="{FF2B5EF4-FFF2-40B4-BE49-F238E27FC236}">
                <a16:creationId xmlns:a16="http://schemas.microsoft.com/office/drawing/2014/main" id="{69A2AE14-DF06-B946-8D44-94F3116F4B25}"/>
              </a:ext>
            </a:extLst>
          </p:cNvPr>
          <p:cNvPicPr>
            <a:picLocks noChangeAspect="1"/>
          </p:cNvPicPr>
          <p:nvPr/>
        </p:nvPicPr>
        <p:blipFill>
          <a:blip r:embed="rId2"/>
          <a:srcRect/>
          <a:stretch/>
        </p:blipFill>
        <p:spPr>
          <a:xfrm>
            <a:off x="6387763" y="1414463"/>
            <a:ext cx="5385472" cy="2218663"/>
          </a:xfrm>
          <a:prstGeom prst="rect">
            <a:avLst/>
          </a:prstGeom>
          <a:effectLst/>
        </p:spPr>
      </p:pic>
      <p:sp>
        <p:nvSpPr>
          <p:cNvPr id="2" name="Rectangle 1">
            <a:extLst>
              <a:ext uri="{FF2B5EF4-FFF2-40B4-BE49-F238E27FC236}">
                <a16:creationId xmlns:a16="http://schemas.microsoft.com/office/drawing/2014/main" id="{C40E6876-2B5F-B536-9205-18CC19E6E324}"/>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pic>
        <p:nvPicPr>
          <p:cNvPr id="9" name="Picture 8">
            <a:extLst>
              <a:ext uri="{FF2B5EF4-FFF2-40B4-BE49-F238E27FC236}">
                <a16:creationId xmlns:a16="http://schemas.microsoft.com/office/drawing/2014/main" id="{377A3BF2-E9CB-6DF4-9C6D-C6DA778D59DC}"/>
              </a:ext>
            </a:extLst>
          </p:cNvPr>
          <p:cNvPicPr>
            <a:picLocks noChangeAspect="1"/>
          </p:cNvPicPr>
          <p:nvPr/>
        </p:nvPicPr>
        <p:blipFill>
          <a:blip r:embed="rId3"/>
          <a:srcRect/>
          <a:stretch/>
        </p:blipFill>
        <p:spPr>
          <a:xfrm>
            <a:off x="6096000" y="3633126"/>
            <a:ext cx="5969000" cy="1102777"/>
          </a:xfrm>
          <a:prstGeom prst="rect">
            <a:avLst/>
          </a:prstGeom>
        </p:spPr>
      </p:pic>
    </p:spTree>
    <p:extLst>
      <p:ext uri="{BB962C8B-B14F-4D97-AF65-F5344CB8AC3E}">
        <p14:creationId xmlns:p14="http://schemas.microsoft.com/office/powerpoint/2010/main" val="204647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70C8-33E4-374A-5F02-0C5F1217426B}"/>
              </a:ext>
            </a:extLst>
          </p:cNvPr>
          <p:cNvSpPr>
            <a:spLocks noGrp="1"/>
          </p:cNvSpPr>
          <p:nvPr>
            <p:ph type="title"/>
          </p:nvPr>
        </p:nvSpPr>
        <p:spPr>
          <a:xfrm>
            <a:off x="0" y="365124"/>
            <a:ext cx="8272461" cy="854075"/>
          </a:xfrm>
        </p:spPr>
        <p:txBody>
          <a:bodyPr>
            <a:normAutofit/>
          </a:bodyPr>
          <a:lstStyle/>
          <a:p>
            <a:pPr algn="ctr"/>
            <a:r>
              <a:rPr lang="en-US" b="1" dirty="0"/>
              <a:t>Challenges</a:t>
            </a:r>
          </a:p>
        </p:txBody>
      </p:sp>
      <p:sp>
        <p:nvSpPr>
          <p:cNvPr id="3" name="Content Placeholder 2">
            <a:extLst>
              <a:ext uri="{FF2B5EF4-FFF2-40B4-BE49-F238E27FC236}">
                <a16:creationId xmlns:a16="http://schemas.microsoft.com/office/drawing/2014/main" id="{778EEF00-87E4-2FD9-366C-26F8E6CEE4AC}"/>
              </a:ext>
            </a:extLst>
          </p:cNvPr>
          <p:cNvSpPr>
            <a:spLocks noGrp="1"/>
          </p:cNvSpPr>
          <p:nvPr>
            <p:ph idx="1"/>
          </p:nvPr>
        </p:nvSpPr>
        <p:spPr>
          <a:xfrm>
            <a:off x="510050" y="1584324"/>
            <a:ext cx="7623533" cy="4510500"/>
          </a:xfrm>
        </p:spPr>
        <p:txBody>
          <a:bodyPr>
            <a:noAutofit/>
          </a:bodyPr>
          <a:lstStyle/>
          <a:p>
            <a:pPr marL="0" indent="0">
              <a:buNone/>
            </a:pPr>
            <a:r>
              <a:rPr lang="en-US" sz="2200" dirty="0"/>
              <a:t>There are few challenges faced by the evaluation process:</a:t>
            </a:r>
          </a:p>
          <a:p>
            <a:pPr marL="571500" indent="-571500">
              <a:buFont typeface="+mj-lt"/>
              <a:buAutoNum type="romanUcPeriod"/>
            </a:pPr>
            <a:r>
              <a:rPr lang="en-US" sz="2200" dirty="0"/>
              <a:t>They also saw that certain devices share fingerprints with other devices and that a device's metrics can alter depending on the temperature.</a:t>
            </a:r>
          </a:p>
          <a:p>
            <a:pPr marL="571500" indent="-571500">
              <a:buFont typeface="+mj-lt"/>
              <a:buAutoNum type="romanUcPeriod"/>
            </a:pPr>
            <a:r>
              <a:rPr lang="en-US" sz="2200" dirty="0">
                <a:effectLst/>
              </a:rPr>
              <a:t>Both of these issues can lead to significant misidentification rates</a:t>
            </a:r>
            <a:r>
              <a:rPr lang="en-US" sz="2200" dirty="0"/>
              <a:t>.</a:t>
            </a:r>
          </a:p>
          <a:p>
            <a:pPr marL="571500" indent="-571500">
              <a:buFont typeface="+mj-lt"/>
              <a:buAutoNum type="romanUcPeriod"/>
            </a:pPr>
            <a:r>
              <a:rPr lang="en-US" sz="2200" dirty="0"/>
              <a:t>They</a:t>
            </a:r>
            <a:r>
              <a:rPr lang="en-US" sz="2200" dirty="0">
                <a:effectLst/>
              </a:rPr>
              <a:t> found that physical layer tracking of BLE devices is indeed feasible for specific devices with extremely unique fingerprints</a:t>
            </a:r>
            <a:r>
              <a:rPr lang="en-US" sz="2200" dirty="0"/>
              <a:t>. </a:t>
            </a:r>
          </a:p>
          <a:p>
            <a:pPr marL="571500" indent="-571500">
              <a:buFont typeface="+mj-lt"/>
              <a:buAutoNum type="romanUcPeriod"/>
            </a:pPr>
            <a:r>
              <a:rPr lang="en-US" sz="2200" dirty="0"/>
              <a:t>In conclusion, they discovered that physical layer tracking of BLE devices is possible but only trustworthy in certain circumstances.</a:t>
            </a:r>
          </a:p>
        </p:txBody>
      </p:sp>
      <p:pic>
        <p:nvPicPr>
          <p:cNvPr id="5" name="Picture 4">
            <a:extLst>
              <a:ext uri="{FF2B5EF4-FFF2-40B4-BE49-F238E27FC236}">
                <a16:creationId xmlns:a16="http://schemas.microsoft.com/office/drawing/2014/main" id="{7DBF5975-7796-345E-55D9-20E585A3936C}"/>
              </a:ext>
            </a:extLst>
          </p:cNvPr>
          <p:cNvPicPr>
            <a:picLocks noChangeAspect="1"/>
          </p:cNvPicPr>
          <p:nvPr/>
        </p:nvPicPr>
        <p:blipFill>
          <a:blip r:embed="rId3"/>
          <a:srcRect/>
          <a:stretch/>
        </p:blipFill>
        <p:spPr>
          <a:xfrm>
            <a:off x="8133583" y="2223842"/>
            <a:ext cx="3543302" cy="2162912"/>
          </a:xfrm>
          <a:prstGeom prst="rect">
            <a:avLst/>
          </a:prstGeom>
          <a:effectLst/>
        </p:spPr>
      </p:pic>
      <p:sp>
        <p:nvSpPr>
          <p:cNvPr id="4" name="Rectangle 3">
            <a:extLst>
              <a:ext uri="{FF2B5EF4-FFF2-40B4-BE49-F238E27FC236}">
                <a16:creationId xmlns:a16="http://schemas.microsoft.com/office/drawing/2014/main" id="{C6FBE24E-C752-A6E3-C2E6-0812C75CBEA3}"/>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pic>
        <p:nvPicPr>
          <p:cNvPr id="7" name="Picture 6">
            <a:extLst>
              <a:ext uri="{FF2B5EF4-FFF2-40B4-BE49-F238E27FC236}">
                <a16:creationId xmlns:a16="http://schemas.microsoft.com/office/drawing/2014/main" id="{5F5314F6-BE9D-05ED-7A81-CEB61658EDBC}"/>
              </a:ext>
            </a:extLst>
          </p:cNvPr>
          <p:cNvPicPr>
            <a:picLocks noChangeAspect="1"/>
          </p:cNvPicPr>
          <p:nvPr/>
        </p:nvPicPr>
        <p:blipFill>
          <a:blip r:embed="rId4"/>
          <a:srcRect/>
          <a:stretch/>
        </p:blipFill>
        <p:spPr>
          <a:xfrm>
            <a:off x="8272461" y="4386754"/>
            <a:ext cx="3543302" cy="469311"/>
          </a:xfrm>
          <a:prstGeom prst="rect">
            <a:avLst/>
          </a:prstGeom>
        </p:spPr>
      </p:pic>
    </p:spTree>
    <p:extLst>
      <p:ext uri="{BB962C8B-B14F-4D97-AF65-F5344CB8AC3E}">
        <p14:creationId xmlns:p14="http://schemas.microsoft.com/office/powerpoint/2010/main" val="90197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70C8-33E4-374A-5F02-0C5F1217426B}"/>
              </a:ext>
            </a:extLst>
          </p:cNvPr>
          <p:cNvSpPr>
            <a:spLocks noGrp="1"/>
          </p:cNvSpPr>
          <p:nvPr>
            <p:ph type="title"/>
          </p:nvPr>
        </p:nvSpPr>
        <p:spPr>
          <a:xfrm>
            <a:off x="0" y="365124"/>
            <a:ext cx="8272461" cy="854075"/>
          </a:xfrm>
        </p:spPr>
        <p:txBody>
          <a:bodyPr>
            <a:normAutofit/>
          </a:bodyPr>
          <a:lstStyle/>
          <a:p>
            <a:pPr algn="ctr"/>
            <a:r>
              <a:rPr lang="en-US" b="1" dirty="0"/>
              <a:t>Design Details</a:t>
            </a:r>
          </a:p>
        </p:txBody>
      </p:sp>
      <p:sp>
        <p:nvSpPr>
          <p:cNvPr id="3" name="Content Placeholder 2">
            <a:extLst>
              <a:ext uri="{FF2B5EF4-FFF2-40B4-BE49-F238E27FC236}">
                <a16:creationId xmlns:a16="http://schemas.microsoft.com/office/drawing/2014/main" id="{778EEF00-87E4-2FD9-366C-26F8E6CEE4AC}"/>
              </a:ext>
            </a:extLst>
          </p:cNvPr>
          <p:cNvSpPr>
            <a:spLocks noGrp="1"/>
          </p:cNvSpPr>
          <p:nvPr>
            <p:ph idx="1"/>
          </p:nvPr>
        </p:nvSpPr>
        <p:spPr>
          <a:xfrm>
            <a:off x="648931" y="1343891"/>
            <a:ext cx="7156924" cy="5078680"/>
          </a:xfrm>
        </p:spPr>
        <p:txBody>
          <a:bodyPr>
            <a:noAutofit/>
          </a:bodyPr>
          <a:lstStyle/>
          <a:p>
            <a:pPr marL="571500" indent="-571500">
              <a:buFont typeface="+mj-lt"/>
              <a:buAutoNum type="romanUcPeriod"/>
            </a:pPr>
            <a:r>
              <a:rPr lang="en-US" sz="2200" dirty="0"/>
              <a:t>The decision in hardware design has the effect of giving BLE transmissions the same hardware flaws as </a:t>
            </a:r>
            <a:r>
              <a:rPr lang="en-US" sz="2200" dirty="0" err="1"/>
              <a:t>WiFi</a:t>
            </a:r>
            <a:r>
              <a:rPr lang="en-US" sz="2200" dirty="0"/>
              <a:t>. The shared I/Q frontend of the chipset is responsible for the flaws. In BLE and </a:t>
            </a:r>
            <a:r>
              <a:rPr lang="en-US" sz="2200" dirty="0" err="1"/>
              <a:t>WiFi</a:t>
            </a:r>
            <a:r>
              <a:rPr lang="en-US" sz="2200" dirty="0"/>
              <a:t> broadcasts, they lead to two metrics that can be measured: Carrier Frequency Offset (CFO) and I/Q defects, more precisely, I/Q offset and I/Q imbalance. These parameters can be used to uniquely fingerprint </a:t>
            </a:r>
            <a:r>
              <a:rPr lang="en-US" sz="2200" dirty="0" err="1"/>
              <a:t>WiFi</a:t>
            </a:r>
            <a:r>
              <a:rPr lang="en-US" sz="2200" dirty="0"/>
              <a:t> devices, according to earlier research.</a:t>
            </a:r>
          </a:p>
          <a:p>
            <a:pPr marL="571500" indent="-571500">
              <a:buFont typeface="+mj-lt"/>
              <a:buAutoNum type="romanUcPeriod"/>
            </a:pPr>
            <a:r>
              <a:rPr lang="en-US" sz="2200" dirty="0"/>
              <a:t>Researchers</a:t>
            </a:r>
            <a:r>
              <a:rPr lang="en-US" sz="2200" dirty="0">
                <a:effectLst/>
              </a:rPr>
              <a:t> created a method to finely granularly extract hardware flaws like CFO and I/Q offset from BLE data.</a:t>
            </a:r>
          </a:p>
          <a:p>
            <a:pPr marL="571500" indent="-571500">
              <a:buFont typeface="+mj-lt"/>
              <a:buAutoNum type="romanUcPeriod"/>
            </a:pPr>
            <a:r>
              <a:rPr lang="en-US" sz="2200" dirty="0">
                <a:effectLst/>
              </a:rPr>
              <a:t>Then, in order to assess the advantages and disadvantages of the physical-layer fingerprinting privacy attack in the real world, the researcher were able to gather a sizable dataset of BLE devices that were already in use and analyze their RF fingerprints.</a:t>
            </a:r>
          </a:p>
          <a:p>
            <a:pPr marL="571500" indent="-571500">
              <a:buFont typeface="+mj-lt"/>
              <a:buAutoNum type="romanUcPeriod"/>
            </a:pPr>
            <a:endParaRPr lang="en-US" sz="2200" dirty="0">
              <a:effectLst/>
            </a:endParaRPr>
          </a:p>
          <a:p>
            <a:pPr marL="571500" indent="-571500">
              <a:buFont typeface="+mj-lt"/>
              <a:buAutoNum type="romanUcPeriod"/>
            </a:pPr>
            <a:endParaRPr lang="en-US" sz="2200" dirty="0"/>
          </a:p>
        </p:txBody>
      </p:sp>
      <p:pic>
        <p:nvPicPr>
          <p:cNvPr id="5" name="Picture 4">
            <a:extLst>
              <a:ext uri="{FF2B5EF4-FFF2-40B4-BE49-F238E27FC236}">
                <a16:creationId xmlns:a16="http://schemas.microsoft.com/office/drawing/2014/main" id="{7DBF5975-7796-345E-55D9-20E585A3936C}"/>
              </a:ext>
            </a:extLst>
          </p:cNvPr>
          <p:cNvPicPr>
            <a:picLocks noChangeAspect="1"/>
          </p:cNvPicPr>
          <p:nvPr/>
        </p:nvPicPr>
        <p:blipFill>
          <a:blip r:embed="rId3"/>
          <a:srcRect/>
          <a:stretch/>
        </p:blipFill>
        <p:spPr>
          <a:xfrm>
            <a:off x="8118088" y="1146517"/>
            <a:ext cx="3919303" cy="2187697"/>
          </a:xfrm>
          <a:prstGeom prst="rect">
            <a:avLst/>
          </a:prstGeom>
          <a:effectLst/>
        </p:spPr>
      </p:pic>
      <p:sp>
        <p:nvSpPr>
          <p:cNvPr id="4" name="Rectangle 3">
            <a:extLst>
              <a:ext uri="{FF2B5EF4-FFF2-40B4-BE49-F238E27FC236}">
                <a16:creationId xmlns:a16="http://schemas.microsoft.com/office/drawing/2014/main" id="{C6FBE24E-C752-A6E3-C2E6-0812C75CBEA3}"/>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pic>
        <p:nvPicPr>
          <p:cNvPr id="7" name="Picture 6">
            <a:extLst>
              <a:ext uri="{FF2B5EF4-FFF2-40B4-BE49-F238E27FC236}">
                <a16:creationId xmlns:a16="http://schemas.microsoft.com/office/drawing/2014/main" id="{5F5314F6-BE9D-05ED-7A81-CEB61658EDBC}"/>
              </a:ext>
            </a:extLst>
          </p:cNvPr>
          <p:cNvPicPr>
            <a:picLocks noChangeAspect="1"/>
          </p:cNvPicPr>
          <p:nvPr/>
        </p:nvPicPr>
        <p:blipFill>
          <a:blip r:embed="rId4"/>
          <a:srcRect/>
          <a:stretch/>
        </p:blipFill>
        <p:spPr>
          <a:xfrm>
            <a:off x="8279778" y="3429000"/>
            <a:ext cx="3757613" cy="653497"/>
          </a:xfrm>
          <a:prstGeom prst="rect">
            <a:avLst/>
          </a:prstGeom>
        </p:spPr>
      </p:pic>
      <p:pic>
        <p:nvPicPr>
          <p:cNvPr id="8" name="Picture 7" descr="Shape, rectangle&#10;&#10;Description automatically generated with medium confidence">
            <a:extLst>
              <a:ext uri="{FF2B5EF4-FFF2-40B4-BE49-F238E27FC236}">
                <a16:creationId xmlns:a16="http://schemas.microsoft.com/office/drawing/2014/main" id="{8297D1D7-E199-35EB-7B43-782C56BF78DC}"/>
              </a:ext>
            </a:extLst>
          </p:cNvPr>
          <p:cNvPicPr>
            <a:picLocks noChangeAspect="1"/>
          </p:cNvPicPr>
          <p:nvPr/>
        </p:nvPicPr>
        <p:blipFill>
          <a:blip r:embed="rId5"/>
          <a:stretch>
            <a:fillRect/>
          </a:stretch>
        </p:blipFill>
        <p:spPr>
          <a:xfrm>
            <a:off x="8118087" y="4461349"/>
            <a:ext cx="3919303" cy="984250"/>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68BE7197-11BB-6DBE-40C2-5809510FD274}"/>
              </a:ext>
            </a:extLst>
          </p:cNvPr>
          <p:cNvPicPr>
            <a:picLocks noChangeAspect="1"/>
          </p:cNvPicPr>
          <p:nvPr/>
        </p:nvPicPr>
        <p:blipFill>
          <a:blip r:embed="rId6"/>
          <a:stretch>
            <a:fillRect/>
          </a:stretch>
        </p:blipFill>
        <p:spPr>
          <a:xfrm>
            <a:off x="8463776" y="5532351"/>
            <a:ext cx="3573614" cy="584200"/>
          </a:xfrm>
          <a:prstGeom prst="rect">
            <a:avLst/>
          </a:prstGeom>
        </p:spPr>
      </p:pic>
    </p:spTree>
    <p:extLst>
      <p:ext uri="{BB962C8B-B14F-4D97-AF65-F5344CB8AC3E}">
        <p14:creationId xmlns:p14="http://schemas.microsoft.com/office/powerpoint/2010/main" val="216907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70C8-33E4-374A-5F02-0C5F1217426B}"/>
              </a:ext>
            </a:extLst>
          </p:cNvPr>
          <p:cNvSpPr>
            <a:spLocks noGrp="1"/>
          </p:cNvSpPr>
          <p:nvPr>
            <p:ph type="title"/>
          </p:nvPr>
        </p:nvSpPr>
        <p:spPr>
          <a:xfrm>
            <a:off x="648929" y="365124"/>
            <a:ext cx="4944152" cy="854075"/>
          </a:xfrm>
        </p:spPr>
        <p:txBody>
          <a:bodyPr>
            <a:normAutofit/>
          </a:bodyPr>
          <a:lstStyle/>
          <a:p>
            <a:pPr algn="ctr"/>
            <a:r>
              <a:rPr lang="en-US" b="1" dirty="0"/>
              <a:t>Algorithm Details</a:t>
            </a:r>
          </a:p>
        </p:txBody>
      </p:sp>
      <p:sp>
        <p:nvSpPr>
          <p:cNvPr id="3" name="Content Placeholder 2">
            <a:extLst>
              <a:ext uri="{FF2B5EF4-FFF2-40B4-BE49-F238E27FC236}">
                <a16:creationId xmlns:a16="http://schemas.microsoft.com/office/drawing/2014/main" id="{778EEF00-87E4-2FD9-366C-26F8E6CEE4AC}"/>
              </a:ext>
            </a:extLst>
          </p:cNvPr>
          <p:cNvSpPr>
            <a:spLocks noGrp="1"/>
          </p:cNvSpPr>
          <p:nvPr>
            <p:ph idx="1"/>
          </p:nvPr>
        </p:nvSpPr>
        <p:spPr>
          <a:xfrm>
            <a:off x="648930" y="1343891"/>
            <a:ext cx="4944151" cy="5078680"/>
          </a:xfrm>
        </p:spPr>
        <p:txBody>
          <a:bodyPr>
            <a:noAutofit/>
          </a:bodyPr>
          <a:lstStyle/>
          <a:p>
            <a:pPr marL="514350" indent="-514350">
              <a:buFont typeface="+mj-lt"/>
              <a:buAutoNum type="romanUcPeriod"/>
            </a:pPr>
            <a:r>
              <a:rPr lang="en-US" sz="2200" b="0" i="0" u="none" strike="noStrike" dirty="0">
                <a:solidFill>
                  <a:srgbClr val="252525"/>
                </a:solidFill>
                <a:effectLst/>
              </a:rPr>
              <a:t>The attack's first stage is to capture BLE packets. </a:t>
            </a:r>
            <a:r>
              <a:rPr lang="en-US" sz="2200" dirty="0">
                <a:solidFill>
                  <a:srgbClr val="252525"/>
                </a:solidFill>
              </a:rPr>
              <a:t>They</a:t>
            </a:r>
            <a:r>
              <a:rPr lang="en-US" sz="2200" b="0" i="0" u="none" strike="noStrike" dirty="0">
                <a:solidFill>
                  <a:srgbClr val="252525"/>
                </a:solidFill>
                <a:effectLst/>
              </a:rPr>
              <a:t> record raw I and Q samples of neighboring BLE signals using an SDR.</a:t>
            </a:r>
          </a:p>
          <a:p>
            <a:pPr marL="514350" indent="-514350">
              <a:buFont typeface="+mj-lt"/>
              <a:buAutoNum type="romanUcPeriod"/>
            </a:pPr>
            <a:r>
              <a:rPr lang="en-US" sz="2200" b="0" i="0" u="none" strike="noStrike" dirty="0">
                <a:solidFill>
                  <a:srgbClr val="252525"/>
                </a:solidFill>
                <a:effectLst/>
              </a:rPr>
              <a:t>This captured BLE packets are processed in two steps: identification and fingerprinting. </a:t>
            </a:r>
          </a:p>
          <a:p>
            <a:pPr marL="514350" indent="-514350">
              <a:buFont typeface="+mj-lt"/>
              <a:buAutoNum type="romanUcPeriod"/>
            </a:pPr>
            <a:r>
              <a:rPr lang="en-US" sz="2200" b="0" i="0" u="none" strike="noStrike" dirty="0">
                <a:solidFill>
                  <a:srgbClr val="252525"/>
                </a:solidFill>
                <a:effectLst/>
              </a:rPr>
              <a:t>During the fingerprinting stage, </a:t>
            </a:r>
            <a:r>
              <a:rPr lang="en-US" sz="2200" dirty="0">
                <a:solidFill>
                  <a:srgbClr val="252525"/>
                </a:solidFill>
              </a:rPr>
              <a:t>they</a:t>
            </a:r>
            <a:r>
              <a:rPr lang="en-US" sz="2200" b="0" i="0" u="none" strike="noStrike" dirty="0">
                <a:solidFill>
                  <a:srgbClr val="252525"/>
                </a:solidFill>
                <a:effectLst/>
              </a:rPr>
              <a:t> briefly isolated the target device and then capture a number of packets to be used in creating the device's fingerprint (i.e., training packets)</a:t>
            </a:r>
          </a:p>
          <a:p>
            <a:pPr marL="514350" indent="-514350">
              <a:buFont typeface="+mj-lt"/>
              <a:buAutoNum type="romanUcPeriod"/>
            </a:pPr>
            <a:r>
              <a:rPr lang="en-US" sz="2200" b="0" i="0" u="none" strike="noStrike" dirty="0">
                <a:solidFill>
                  <a:srgbClr val="252525"/>
                </a:solidFill>
                <a:effectLst/>
              </a:rPr>
              <a:t>The later stage determines whether a captured BLE packet matches the target device's fingerprint.</a:t>
            </a:r>
          </a:p>
          <a:p>
            <a:pPr marL="514350" indent="-514350">
              <a:buFont typeface="+mj-lt"/>
              <a:buAutoNum type="romanUcPeriod"/>
            </a:pPr>
            <a:endParaRPr lang="en-US" sz="2200" b="0" i="0" u="none" strike="noStrike" dirty="0">
              <a:solidFill>
                <a:srgbClr val="252525"/>
              </a:solidFill>
              <a:effectLst/>
            </a:endParaRPr>
          </a:p>
        </p:txBody>
      </p:sp>
      <p:pic>
        <p:nvPicPr>
          <p:cNvPr id="5" name="Picture 4">
            <a:extLst>
              <a:ext uri="{FF2B5EF4-FFF2-40B4-BE49-F238E27FC236}">
                <a16:creationId xmlns:a16="http://schemas.microsoft.com/office/drawing/2014/main" id="{7DBF5975-7796-345E-55D9-20E585A3936C}"/>
              </a:ext>
            </a:extLst>
          </p:cNvPr>
          <p:cNvPicPr>
            <a:picLocks noChangeAspect="1"/>
          </p:cNvPicPr>
          <p:nvPr/>
        </p:nvPicPr>
        <p:blipFill>
          <a:blip r:embed="rId3"/>
          <a:srcRect/>
          <a:stretch/>
        </p:blipFill>
        <p:spPr>
          <a:xfrm>
            <a:off x="7177971" y="1219199"/>
            <a:ext cx="4107063" cy="2347163"/>
          </a:xfrm>
          <a:prstGeom prst="rect">
            <a:avLst/>
          </a:prstGeom>
          <a:effectLst/>
        </p:spPr>
      </p:pic>
      <p:sp>
        <p:nvSpPr>
          <p:cNvPr id="4" name="Rectangle 3">
            <a:extLst>
              <a:ext uri="{FF2B5EF4-FFF2-40B4-BE49-F238E27FC236}">
                <a16:creationId xmlns:a16="http://schemas.microsoft.com/office/drawing/2014/main" id="{C6FBE24E-C752-A6E3-C2E6-0812C75CBEA3}"/>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pic>
        <p:nvPicPr>
          <p:cNvPr id="7" name="Picture 6">
            <a:extLst>
              <a:ext uri="{FF2B5EF4-FFF2-40B4-BE49-F238E27FC236}">
                <a16:creationId xmlns:a16="http://schemas.microsoft.com/office/drawing/2014/main" id="{512D7F6B-A948-8D69-8E10-2A514CA7080B}"/>
              </a:ext>
            </a:extLst>
          </p:cNvPr>
          <p:cNvPicPr>
            <a:picLocks noChangeAspect="1"/>
          </p:cNvPicPr>
          <p:nvPr/>
        </p:nvPicPr>
        <p:blipFill>
          <a:blip r:embed="rId4"/>
          <a:srcRect/>
          <a:stretch/>
        </p:blipFill>
        <p:spPr>
          <a:xfrm>
            <a:off x="6352478" y="3591271"/>
            <a:ext cx="5550420" cy="877270"/>
          </a:xfrm>
          <a:prstGeom prst="rect">
            <a:avLst/>
          </a:prstGeom>
        </p:spPr>
      </p:pic>
      <p:pic>
        <p:nvPicPr>
          <p:cNvPr id="8" name="Picture 7" descr="Chart, scatter chart&#10;&#10;Description automatically generated">
            <a:extLst>
              <a:ext uri="{FF2B5EF4-FFF2-40B4-BE49-F238E27FC236}">
                <a16:creationId xmlns:a16="http://schemas.microsoft.com/office/drawing/2014/main" id="{0EA7E741-4ECE-5C0B-FE94-0A220638A455}"/>
              </a:ext>
            </a:extLst>
          </p:cNvPr>
          <p:cNvPicPr>
            <a:picLocks noChangeAspect="1"/>
          </p:cNvPicPr>
          <p:nvPr/>
        </p:nvPicPr>
        <p:blipFill>
          <a:blip r:embed="rId5"/>
          <a:stretch>
            <a:fillRect/>
          </a:stretch>
        </p:blipFill>
        <p:spPr>
          <a:xfrm>
            <a:off x="7177971" y="4200294"/>
            <a:ext cx="3716547" cy="193287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413F9097-2FB8-7052-5361-E70A9C04B9DB}"/>
              </a:ext>
            </a:extLst>
          </p:cNvPr>
          <p:cNvPicPr>
            <a:picLocks noChangeAspect="1"/>
          </p:cNvPicPr>
          <p:nvPr/>
        </p:nvPicPr>
        <p:blipFill>
          <a:blip r:embed="rId6"/>
          <a:stretch>
            <a:fillRect/>
          </a:stretch>
        </p:blipFill>
        <p:spPr>
          <a:xfrm>
            <a:off x="6598921" y="6133172"/>
            <a:ext cx="4944149" cy="723900"/>
          </a:xfrm>
          <a:prstGeom prst="rect">
            <a:avLst/>
          </a:prstGeom>
        </p:spPr>
      </p:pic>
    </p:spTree>
    <p:extLst>
      <p:ext uri="{BB962C8B-B14F-4D97-AF65-F5344CB8AC3E}">
        <p14:creationId xmlns:p14="http://schemas.microsoft.com/office/powerpoint/2010/main" val="108471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70C8-33E4-374A-5F02-0C5F1217426B}"/>
              </a:ext>
            </a:extLst>
          </p:cNvPr>
          <p:cNvSpPr>
            <a:spLocks noGrp="1"/>
          </p:cNvSpPr>
          <p:nvPr>
            <p:ph type="title"/>
          </p:nvPr>
        </p:nvSpPr>
        <p:spPr>
          <a:xfrm>
            <a:off x="0" y="365124"/>
            <a:ext cx="8272461" cy="854075"/>
          </a:xfrm>
        </p:spPr>
        <p:txBody>
          <a:bodyPr>
            <a:normAutofit/>
          </a:bodyPr>
          <a:lstStyle/>
          <a:p>
            <a:pPr algn="ctr"/>
            <a:r>
              <a:rPr lang="en-US" b="1" dirty="0"/>
              <a:t>System Implementation</a:t>
            </a:r>
          </a:p>
        </p:txBody>
      </p:sp>
      <p:sp>
        <p:nvSpPr>
          <p:cNvPr id="3" name="Content Placeholder 2">
            <a:extLst>
              <a:ext uri="{FF2B5EF4-FFF2-40B4-BE49-F238E27FC236}">
                <a16:creationId xmlns:a16="http://schemas.microsoft.com/office/drawing/2014/main" id="{778EEF00-87E4-2FD9-366C-26F8E6CEE4AC}"/>
              </a:ext>
            </a:extLst>
          </p:cNvPr>
          <p:cNvSpPr>
            <a:spLocks noGrp="1"/>
          </p:cNvSpPr>
          <p:nvPr>
            <p:ph idx="1"/>
          </p:nvPr>
        </p:nvSpPr>
        <p:spPr>
          <a:xfrm>
            <a:off x="648930" y="1343890"/>
            <a:ext cx="7623533" cy="5306291"/>
          </a:xfrm>
        </p:spPr>
        <p:txBody>
          <a:bodyPr>
            <a:noAutofit/>
          </a:bodyPr>
          <a:lstStyle/>
          <a:p>
            <a:pPr marL="571500" indent="-571500">
              <a:buFont typeface="+mj-lt"/>
              <a:buAutoNum type="romanUcPeriod"/>
            </a:pPr>
            <a:r>
              <a:rPr lang="en-US" sz="2200" dirty="0"/>
              <a:t>Two datasets of BLE beacons were gathered from unattended mobile devices. The initial dataset was gathered in public locations like six coffee shops, a university library, and a food court that were predicted to have a high concentration of stationary BLE-enabled mobile devices. </a:t>
            </a:r>
          </a:p>
          <a:p>
            <a:pPr marL="571500" indent="-571500">
              <a:buFont typeface="+mj-lt"/>
              <a:buAutoNum type="romanUcPeriod"/>
            </a:pPr>
            <a:r>
              <a:rPr lang="en-US" sz="2200" b="0" i="0" u="none" strike="noStrike" dirty="0">
                <a:solidFill>
                  <a:srgbClr val="252525"/>
                </a:solidFill>
                <a:effectLst/>
              </a:rPr>
              <a:t>In all the sites, </a:t>
            </a:r>
            <a:r>
              <a:rPr lang="en-US" sz="2200" dirty="0">
                <a:solidFill>
                  <a:srgbClr val="252525"/>
                </a:solidFill>
              </a:rPr>
              <a:t>they</a:t>
            </a:r>
            <a:r>
              <a:rPr lang="en-US" sz="2200" b="0" i="0" u="none" strike="noStrike" dirty="0">
                <a:solidFill>
                  <a:srgbClr val="252525"/>
                </a:solidFill>
                <a:effectLst/>
              </a:rPr>
              <a:t> counted hundreds of packets coming from 162 different devices. </a:t>
            </a:r>
            <a:r>
              <a:rPr lang="en-US" sz="2200" dirty="0">
                <a:solidFill>
                  <a:srgbClr val="252525"/>
                </a:solidFill>
              </a:rPr>
              <a:t>They</a:t>
            </a:r>
            <a:r>
              <a:rPr lang="en-US" sz="2200" b="0" i="0" u="none" strike="noStrike" dirty="0">
                <a:solidFill>
                  <a:srgbClr val="252525"/>
                </a:solidFill>
                <a:effectLst/>
              </a:rPr>
              <a:t> assessed the false positive and false negative rate of our BLE tracking toolbox using this dataset. </a:t>
            </a:r>
          </a:p>
          <a:p>
            <a:pPr marL="571500" indent="-571500">
              <a:buFont typeface="+mj-lt"/>
              <a:buAutoNum type="romanUcPeriod"/>
            </a:pPr>
            <a:r>
              <a:rPr lang="en-US" sz="2200" b="0" i="0" u="none" strike="noStrike" dirty="0">
                <a:solidFill>
                  <a:srgbClr val="252525"/>
                </a:solidFill>
                <a:effectLst/>
              </a:rPr>
              <a:t>Over the course of 20 hours of data collection, </a:t>
            </a:r>
            <a:r>
              <a:rPr lang="en-US" sz="2200" dirty="0">
                <a:solidFill>
                  <a:srgbClr val="252525"/>
                </a:solidFill>
              </a:rPr>
              <a:t>they</a:t>
            </a:r>
            <a:r>
              <a:rPr lang="en-US" sz="2200" b="0" i="0" u="none" strike="noStrike" dirty="0">
                <a:solidFill>
                  <a:srgbClr val="252525"/>
                </a:solidFill>
                <a:effectLst/>
              </a:rPr>
              <a:t> noticed dozens of packets coming from 647 various devices. </a:t>
            </a:r>
          </a:p>
          <a:p>
            <a:pPr marL="571500" indent="-571500">
              <a:buFont typeface="+mj-lt"/>
              <a:buAutoNum type="romanUcPeriod"/>
            </a:pPr>
            <a:r>
              <a:rPr lang="en-US" sz="2200" dirty="0">
                <a:solidFill>
                  <a:srgbClr val="252525"/>
                </a:solidFill>
              </a:rPr>
              <a:t>They</a:t>
            </a:r>
            <a:r>
              <a:rPr lang="en-US" sz="2200" b="0" i="0" u="none" strike="noStrike" dirty="0">
                <a:solidFill>
                  <a:srgbClr val="252525"/>
                </a:solidFill>
                <a:effectLst/>
              </a:rPr>
              <a:t> assessed the distinctiveness of BLE physical-layer fingerprints across a wide range of devices using this dataset.</a:t>
            </a:r>
          </a:p>
        </p:txBody>
      </p:sp>
      <p:pic>
        <p:nvPicPr>
          <p:cNvPr id="5" name="Picture 4">
            <a:extLst>
              <a:ext uri="{FF2B5EF4-FFF2-40B4-BE49-F238E27FC236}">
                <a16:creationId xmlns:a16="http://schemas.microsoft.com/office/drawing/2014/main" id="{7DBF5975-7796-345E-55D9-20E585A3936C}"/>
              </a:ext>
            </a:extLst>
          </p:cNvPr>
          <p:cNvPicPr>
            <a:picLocks noChangeAspect="1"/>
          </p:cNvPicPr>
          <p:nvPr/>
        </p:nvPicPr>
        <p:blipFill>
          <a:blip r:embed="rId3"/>
          <a:srcRect/>
          <a:stretch/>
        </p:blipFill>
        <p:spPr>
          <a:xfrm>
            <a:off x="8517817" y="792160"/>
            <a:ext cx="3138316" cy="1765303"/>
          </a:xfrm>
          <a:prstGeom prst="rect">
            <a:avLst/>
          </a:prstGeom>
          <a:effectLst/>
        </p:spPr>
      </p:pic>
      <p:sp>
        <p:nvSpPr>
          <p:cNvPr id="4" name="Rectangle 3">
            <a:extLst>
              <a:ext uri="{FF2B5EF4-FFF2-40B4-BE49-F238E27FC236}">
                <a16:creationId xmlns:a16="http://schemas.microsoft.com/office/drawing/2014/main" id="{C6FBE24E-C752-A6E3-C2E6-0812C75CBEA3}"/>
              </a:ext>
            </a:extLst>
          </p:cNvPr>
          <p:cNvSpPr/>
          <p:nvPr/>
        </p:nvSpPr>
        <p:spPr>
          <a:xfrm>
            <a:off x="0" y="-1"/>
            <a:ext cx="12192000" cy="365125"/>
          </a:xfrm>
          <a:prstGeom prst="rect">
            <a:avLst/>
          </a:prstGeom>
          <a:solidFill>
            <a:srgbClr val="003A12"/>
          </a:solidFill>
          <a:scene3d>
            <a:camera prst="orthographicFront"/>
            <a:lightRig rig="threePt" dir="t"/>
          </a:scene3d>
          <a:sp3d>
            <a:bevelT w="114300" prst="artDeco"/>
            <a:bevelB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CSE891 | </a:t>
            </a:r>
            <a:r>
              <a:rPr lang="en-US" sz="1800" b="1" dirty="0">
                <a:effectLst/>
              </a:rPr>
              <a:t>Evaluating Physical-Layer BLE Location Tracking Attacks on Mobile Devices </a:t>
            </a:r>
            <a:endParaRPr lang="en-US" dirty="0"/>
          </a:p>
        </p:txBody>
      </p:sp>
      <p:pic>
        <p:nvPicPr>
          <p:cNvPr id="7" name="Picture 6">
            <a:extLst>
              <a:ext uri="{FF2B5EF4-FFF2-40B4-BE49-F238E27FC236}">
                <a16:creationId xmlns:a16="http://schemas.microsoft.com/office/drawing/2014/main" id="{5F5314F6-BE9D-05ED-7A81-CEB61658EDBC}"/>
              </a:ext>
            </a:extLst>
          </p:cNvPr>
          <p:cNvPicPr>
            <a:picLocks noChangeAspect="1"/>
          </p:cNvPicPr>
          <p:nvPr/>
        </p:nvPicPr>
        <p:blipFill>
          <a:blip r:embed="rId4"/>
          <a:srcRect/>
          <a:stretch/>
        </p:blipFill>
        <p:spPr>
          <a:xfrm>
            <a:off x="8504719" y="2909414"/>
            <a:ext cx="3151414" cy="1764792"/>
          </a:xfrm>
          <a:prstGeom prst="rect">
            <a:avLst/>
          </a:prstGeom>
        </p:spPr>
      </p:pic>
      <p:pic>
        <p:nvPicPr>
          <p:cNvPr id="12" name="Picture 11">
            <a:extLst>
              <a:ext uri="{FF2B5EF4-FFF2-40B4-BE49-F238E27FC236}">
                <a16:creationId xmlns:a16="http://schemas.microsoft.com/office/drawing/2014/main" id="{7F1B3BE0-2942-A003-62F5-427B329DC2A7}"/>
              </a:ext>
            </a:extLst>
          </p:cNvPr>
          <p:cNvPicPr>
            <a:picLocks noChangeAspect="1"/>
          </p:cNvPicPr>
          <p:nvPr/>
        </p:nvPicPr>
        <p:blipFill>
          <a:blip r:embed="rId5"/>
          <a:srcRect/>
          <a:stretch/>
        </p:blipFill>
        <p:spPr>
          <a:xfrm>
            <a:off x="8517818" y="5026158"/>
            <a:ext cx="3145320" cy="1488950"/>
          </a:xfrm>
          <a:prstGeom prst="rect">
            <a:avLst/>
          </a:prstGeom>
        </p:spPr>
      </p:pic>
    </p:spTree>
    <p:extLst>
      <p:ext uri="{BB962C8B-B14F-4D97-AF65-F5344CB8AC3E}">
        <p14:creationId xmlns:p14="http://schemas.microsoft.com/office/powerpoint/2010/main" val="1542421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3A12"/>
        </a:solidFill>
      </a:spPr>
      <a:bodyPr rtlCol="0" anchor="ctr"/>
      <a:lstStyle>
        <a:defPPr algn="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{4F8FFC50-8DE3-EB44-9839-908F991CE01B}tf10001070</Template>
  <TotalTime>23986</TotalTime>
  <Words>1117</Words>
  <Application>Microsoft Macintosh PowerPoint</Application>
  <PresentationFormat>Widescreen</PresentationFormat>
  <Paragraphs>92</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NimbusRomNo9L</vt:lpstr>
      <vt:lpstr>Office Theme</vt:lpstr>
      <vt:lpstr>Evaluating Physical-Layer BLE Location Tracking Attacks on Mobile Devices </vt:lpstr>
      <vt:lpstr>Content</vt:lpstr>
      <vt:lpstr>Introduction</vt:lpstr>
      <vt:lpstr>Background</vt:lpstr>
      <vt:lpstr>PowerPoint Presentation</vt:lpstr>
      <vt:lpstr>Challenges</vt:lpstr>
      <vt:lpstr>Design Details</vt:lpstr>
      <vt:lpstr>Algorithm Details</vt:lpstr>
      <vt:lpstr>System Implementation</vt:lpstr>
      <vt:lpstr>Results</vt:lpstr>
      <vt:lpstr>Results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Feasibility of Wi-Fi Based Material Sensing </dc:title>
  <dc:creator>Kodandapuram, Varun</dc:creator>
  <cp:lastModifiedBy>Kodandapuram, Varun</cp:lastModifiedBy>
  <cp:revision>27</cp:revision>
  <dcterms:created xsi:type="dcterms:W3CDTF">2022-10-11T21:19:25Z</dcterms:created>
  <dcterms:modified xsi:type="dcterms:W3CDTF">2022-12-10T05:33:11Z</dcterms:modified>
</cp:coreProperties>
</file>