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1"/>
  </p:notesMasterIdLst>
  <p:handoutMasterIdLst>
    <p:handoutMasterId r:id="rId82"/>
  </p:handoutMasterIdLst>
  <p:sldIdLst>
    <p:sldId id="395" r:id="rId5"/>
    <p:sldId id="277" r:id="rId6"/>
    <p:sldId id="392" r:id="rId7"/>
    <p:sldId id="396" r:id="rId8"/>
    <p:sldId id="258" r:id="rId9"/>
    <p:sldId id="260" r:id="rId10"/>
    <p:sldId id="261" r:id="rId11"/>
    <p:sldId id="259" r:id="rId12"/>
    <p:sldId id="262" r:id="rId13"/>
    <p:sldId id="263" r:id="rId14"/>
    <p:sldId id="264" r:id="rId15"/>
    <p:sldId id="269" r:id="rId16"/>
    <p:sldId id="265" r:id="rId17"/>
    <p:sldId id="274" r:id="rId18"/>
    <p:sldId id="273" r:id="rId19"/>
    <p:sldId id="266" r:id="rId20"/>
    <p:sldId id="267" r:id="rId21"/>
    <p:sldId id="268" r:id="rId22"/>
    <p:sldId id="275" r:id="rId23"/>
    <p:sldId id="270" r:id="rId24"/>
    <p:sldId id="271" r:id="rId25"/>
    <p:sldId id="276" r:id="rId26"/>
    <p:sldId id="272" r:id="rId27"/>
    <p:sldId id="294" r:id="rId28"/>
    <p:sldId id="295" r:id="rId29"/>
    <p:sldId id="293" r:id="rId30"/>
    <p:sldId id="296" r:id="rId31"/>
    <p:sldId id="297" r:id="rId32"/>
    <p:sldId id="298" r:id="rId33"/>
    <p:sldId id="300" r:id="rId34"/>
    <p:sldId id="394"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91" r:id="rId48"/>
    <p:sldId id="321" r:id="rId49"/>
    <p:sldId id="322" r:id="rId50"/>
    <p:sldId id="323" r:id="rId51"/>
    <p:sldId id="324" r:id="rId52"/>
    <p:sldId id="325" r:id="rId53"/>
    <p:sldId id="336" r:id="rId54"/>
    <p:sldId id="393" r:id="rId55"/>
    <p:sldId id="337" r:id="rId56"/>
    <p:sldId id="338" r:id="rId57"/>
    <p:sldId id="339" r:id="rId58"/>
    <p:sldId id="340" r:id="rId59"/>
    <p:sldId id="342" r:id="rId60"/>
    <p:sldId id="386" r:id="rId61"/>
    <p:sldId id="343" r:id="rId62"/>
    <p:sldId id="344" r:id="rId63"/>
    <p:sldId id="347" r:id="rId64"/>
    <p:sldId id="349" r:id="rId65"/>
    <p:sldId id="350" r:id="rId66"/>
    <p:sldId id="351" r:id="rId67"/>
    <p:sldId id="384" r:id="rId68"/>
    <p:sldId id="345" r:id="rId69"/>
    <p:sldId id="363" r:id="rId70"/>
    <p:sldId id="364" r:id="rId71"/>
    <p:sldId id="365" r:id="rId72"/>
    <p:sldId id="366" r:id="rId73"/>
    <p:sldId id="367" r:id="rId74"/>
    <p:sldId id="368" r:id="rId75"/>
    <p:sldId id="369" r:id="rId76"/>
    <p:sldId id="373" r:id="rId77"/>
    <p:sldId id="370" r:id="rId78"/>
    <p:sldId id="371" r:id="rId79"/>
    <p:sldId id="372" r:id="rId80"/>
  </p:sldIdLst>
  <p:sldSz cx="12192000" cy="6858000"/>
  <p:notesSz cx="9939338" cy="68072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04769-ADA7-4E81-9876-C34B6DFE0A90}" v="68" dt="2023-09-14T12:44:53.11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04" autoAdjust="0"/>
    <p:restoredTop sz="84699" autoAdjust="0"/>
  </p:normalViewPr>
  <p:slideViewPr>
    <p:cSldViewPr snapToGrid="0">
      <p:cViewPr varScale="1">
        <p:scale>
          <a:sx n="83" d="100"/>
          <a:sy n="83" d="100"/>
        </p:scale>
        <p:origin x="120" y="77"/>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4306737" cy="341393"/>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5630284" y="0"/>
            <a:ext cx="4306737" cy="341393"/>
          </a:xfrm>
          <a:prstGeom prst="rect">
            <a:avLst/>
          </a:prstGeom>
        </p:spPr>
        <p:txBody>
          <a:bodyPr vert="horz" lIns="91440" tIns="45720" rIns="91440" bIns="45720" rtlCol="0"/>
          <a:lstStyle>
            <a:lvl1pPr algn="r">
              <a:defRPr sz="1200"/>
            </a:lvl1pPr>
          </a:lstStyle>
          <a:p>
            <a:fld id="{2EA83D48-5B25-4EA5-BC0E-F236BE361B2C}" type="datetimeFigureOut">
              <a:rPr lang="nl-BE" smtClean="0"/>
              <a:t>19/09/2023</a:t>
            </a:fld>
            <a:endParaRPr lang="nl-BE"/>
          </a:p>
        </p:txBody>
      </p:sp>
      <p:sp>
        <p:nvSpPr>
          <p:cNvPr id="4" name="Tijdelijke aanduiding voor voettekst 3"/>
          <p:cNvSpPr>
            <a:spLocks noGrp="1"/>
          </p:cNvSpPr>
          <p:nvPr>
            <p:ph type="ftr" sz="quarter" idx="2"/>
          </p:nvPr>
        </p:nvSpPr>
        <p:spPr>
          <a:xfrm>
            <a:off x="1" y="6465807"/>
            <a:ext cx="4306737" cy="341393"/>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5630284" y="6465807"/>
            <a:ext cx="4306737" cy="341393"/>
          </a:xfrm>
          <a:prstGeom prst="rect">
            <a:avLst/>
          </a:prstGeom>
        </p:spPr>
        <p:txBody>
          <a:bodyPr vert="horz" lIns="91440" tIns="45720" rIns="91440" bIns="45720" rtlCol="0" anchor="b"/>
          <a:lstStyle>
            <a:lvl1pPr algn="r">
              <a:defRPr sz="1200"/>
            </a:lvl1pPr>
          </a:lstStyle>
          <a:p>
            <a:fld id="{120F392C-A913-4C15-85BF-690BCED407FE}" type="slidenum">
              <a:rPr lang="nl-BE" smtClean="0"/>
              <a:t>‹nr.›</a:t>
            </a:fld>
            <a:endParaRPr lang="nl-BE"/>
          </a:p>
        </p:txBody>
      </p:sp>
    </p:spTree>
    <p:extLst>
      <p:ext uri="{BB962C8B-B14F-4D97-AF65-F5344CB8AC3E}">
        <p14:creationId xmlns:p14="http://schemas.microsoft.com/office/powerpoint/2010/main" val="4141259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4307047" cy="34154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5629992" y="0"/>
            <a:ext cx="4307047" cy="341542"/>
          </a:xfrm>
          <a:prstGeom prst="rect">
            <a:avLst/>
          </a:prstGeom>
        </p:spPr>
        <p:txBody>
          <a:bodyPr vert="horz" lIns="91440" tIns="45720" rIns="91440" bIns="45720" rtlCol="0"/>
          <a:lstStyle>
            <a:lvl1pPr algn="r">
              <a:defRPr sz="1200"/>
            </a:lvl1pPr>
          </a:lstStyle>
          <a:p>
            <a:fld id="{2C6980B7-B3A2-4183-9485-B3166E23B223}" type="datetimeFigureOut">
              <a:rPr lang="nl-BE" smtClean="0"/>
              <a:t>19/09/2023</a:t>
            </a:fld>
            <a:endParaRPr lang="nl-BE"/>
          </a:p>
        </p:txBody>
      </p:sp>
      <p:sp>
        <p:nvSpPr>
          <p:cNvPr id="4" name="Tijdelijke aanduiding voor dia-afbeelding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1" y="6465659"/>
            <a:ext cx="4307047" cy="341541"/>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629992" y="6465659"/>
            <a:ext cx="4307047" cy="341541"/>
          </a:xfrm>
          <a:prstGeom prst="rect">
            <a:avLst/>
          </a:prstGeom>
        </p:spPr>
        <p:txBody>
          <a:bodyPr vert="horz" lIns="91440" tIns="45720" rIns="91440" bIns="45720" rtlCol="0" anchor="b"/>
          <a:lstStyle>
            <a:lvl1pPr algn="r">
              <a:defRPr sz="1200"/>
            </a:lvl1pPr>
          </a:lstStyle>
          <a:p>
            <a:fld id="{9A2C79A3-294D-4C53-A8D2-BEAEF62A885E}" type="slidenum">
              <a:rPr lang="nl-BE" smtClean="0"/>
              <a:t>‹nr.›</a:t>
            </a:fld>
            <a:endParaRPr lang="nl-BE"/>
          </a:p>
        </p:txBody>
      </p:sp>
    </p:spTree>
    <p:extLst>
      <p:ext uri="{BB962C8B-B14F-4D97-AF65-F5344CB8AC3E}">
        <p14:creationId xmlns:p14="http://schemas.microsoft.com/office/powerpoint/2010/main" val="216327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Getallen worden gevormd door te vermenigvuldigen met de juiste macht van het grondtal, afhankelijk van de positie van het cijfer.</a:t>
            </a:r>
          </a:p>
        </p:txBody>
      </p:sp>
      <p:sp>
        <p:nvSpPr>
          <p:cNvPr id="4" name="Tijdelijke aanduiding voor dianummer 3"/>
          <p:cNvSpPr>
            <a:spLocks noGrp="1"/>
          </p:cNvSpPr>
          <p:nvPr>
            <p:ph type="sldNum" sz="quarter" idx="5"/>
          </p:nvPr>
        </p:nvSpPr>
        <p:spPr/>
        <p:txBody>
          <a:bodyPr/>
          <a:lstStyle/>
          <a:p>
            <a:fld id="{9A2C79A3-294D-4C53-A8D2-BEAEF62A885E}" type="slidenum">
              <a:rPr lang="nl-BE" smtClean="0"/>
              <a:t>9</a:t>
            </a:fld>
            <a:endParaRPr lang="nl-BE"/>
          </a:p>
        </p:txBody>
      </p:sp>
    </p:spTree>
    <p:extLst>
      <p:ext uri="{BB962C8B-B14F-4D97-AF65-F5344CB8AC3E}">
        <p14:creationId xmlns:p14="http://schemas.microsoft.com/office/powerpoint/2010/main" val="344453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ea typeface="Tahoma" pitchFamily="34" charset="0"/>
                <a:cs typeface="Tahoma" pitchFamily="34" charset="0"/>
              </a:rPr>
              <a:t>Dit is een logisch adres dat een computer (eigenlijk de netwerkkaart) krijgt zodat communicatie met andere toestellen in een netwerk mogelijk is. Afhankelijk van het netwerk waarin de computer zich bevindt, zal dit een ander adres zijn.</a:t>
            </a:r>
          </a:p>
          <a:p>
            <a:pPr lvl="1"/>
            <a:r>
              <a:rPr lang="nl-BE" dirty="0"/>
              <a:t>Bovenstaand IPv4 adres, wordt in 4 groepen van 8 bits verdeeld. Elke groep van 8 bits wordt omgezet in de overeenkomstige decimale waarde (hoe dit gebeurt, wordt later besproken). De groepen van 8 bits worden gescheiden door een punt.</a:t>
            </a:r>
          </a:p>
          <a:p>
            <a:pPr marL="457200" lvl="1" indent="0">
              <a:buNone/>
            </a:pPr>
            <a:r>
              <a:rPr lang="nl-BE" dirty="0"/>
              <a:t>		</a:t>
            </a:r>
          </a:p>
        </p:txBody>
      </p:sp>
      <p:sp>
        <p:nvSpPr>
          <p:cNvPr id="4" name="Tijdelijke aanduiding voor dianummer 3"/>
          <p:cNvSpPr>
            <a:spLocks noGrp="1"/>
          </p:cNvSpPr>
          <p:nvPr>
            <p:ph type="sldNum" sz="quarter" idx="5"/>
          </p:nvPr>
        </p:nvSpPr>
        <p:spPr/>
        <p:txBody>
          <a:bodyPr/>
          <a:lstStyle/>
          <a:p>
            <a:fld id="{9A2C79A3-294D-4C53-A8D2-BEAEF62A885E}" type="slidenum">
              <a:rPr lang="nl-BE" smtClean="0"/>
              <a:t>12</a:t>
            </a:fld>
            <a:endParaRPr lang="nl-BE"/>
          </a:p>
        </p:txBody>
      </p:sp>
    </p:spTree>
    <p:extLst>
      <p:ext uri="{BB962C8B-B14F-4D97-AF65-F5344CB8AC3E}">
        <p14:creationId xmlns:p14="http://schemas.microsoft.com/office/powerpoint/2010/main" val="1205175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9A2C79A3-294D-4C53-A8D2-BEAEF62A885E}" type="slidenum">
              <a:rPr lang="nl-BE" smtClean="0"/>
              <a:t>13</a:t>
            </a:fld>
            <a:endParaRPr lang="nl-BE"/>
          </a:p>
        </p:txBody>
      </p:sp>
    </p:spTree>
    <p:extLst>
      <p:ext uri="{BB962C8B-B14F-4D97-AF65-F5344CB8AC3E}">
        <p14:creationId xmlns:p14="http://schemas.microsoft.com/office/powerpoint/2010/main" val="2484628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9A2C79A3-294D-4C53-A8D2-BEAEF62A885E}" type="slidenum">
              <a:rPr lang="nl-BE" smtClean="0"/>
              <a:t>15</a:t>
            </a:fld>
            <a:endParaRPr lang="nl-BE"/>
          </a:p>
        </p:txBody>
      </p:sp>
    </p:spTree>
    <p:extLst>
      <p:ext uri="{BB962C8B-B14F-4D97-AF65-F5344CB8AC3E}">
        <p14:creationId xmlns:p14="http://schemas.microsoft.com/office/powerpoint/2010/main" val="344932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ea typeface="Tahoma" pitchFamily="34" charset="0"/>
                <a:cs typeface="Tahoma" pitchFamily="34" charset="0"/>
              </a:rPr>
              <a:t>In software wordt soms de foutieve eenheid gebruikt om bijvoorbeeld de opslagruimte van een harde schijf te noteren. De opslagruimte van een harde schijf van 4TB wordt hier genoteerd als 3,64TB. Dit wordt via het info-knopje wel uitgelegd maar eigenlijk is de eenheid foutief. Het zou 3,64TiB moeten zijn! Het verschil is, zoals in vorige tabel aangegeven, ongeveer 10%.</a:t>
            </a:r>
          </a:p>
          <a:p>
            <a:endParaRPr lang="nl-BE" dirty="0"/>
          </a:p>
        </p:txBody>
      </p:sp>
      <p:sp>
        <p:nvSpPr>
          <p:cNvPr id="4" name="Tijdelijke aanduiding voor dianummer 3"/>
          <p:cNvSpPr>
            <a:spLocks noGrp="1"/>
          </p:cNvSpPr>
          <p:nvPr>
            <p:ph type="sldNum" sz="quarter" idx="5"/>
          </p:nvPr>
        </p:nvSpPr>
        <p:spPr/>
        <p:txBody>
          <a:bodyPr/>
          <a:lstStyle/>
          <a:p>
            <a:fld id="{9A2C79A3-294D-4C53-A8D2-BEAEF62A885E}" type="slidenum">
              <a:rPr lang="nl-BE" smtClean="0"/>
              <a:t>17</a:t>
            </a:fld>
            <a:endParaRPr lang="nl-BE"/>
          </a:p>
        </p:txBody>
      </p:sp>
    </p:spTree>
    <p:extLst>
      <p:ext uri="{BB962C8B-B14F-4D97-AF65-F5344CB8AC3E}">
        <p14:creationId xmlns:p14="http://schemas.microsoft.com/office/powerpoint/2010/main" val="353475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4200" dirty="0">
                <a:solidFill>
                  <a:schemeClr val="tx1"/>
                </a:solidFill>
                <a:ea typeface="Tahoma" pitchFamily="34" charset="0"/>
                <a:cs typeface="Tahoma" pitchFamily="34" charset="0"/>
              </a:rPr>
              <a:t>Deze formule biedt antwoord op vragen als …</a:t>
            </a:r>
          </a:p>
          <a:p>
            <a:pPr lvl="1"/>
            <a:r>
              <a:rPr lang="nl-BE" sz="3800" dirty="0">
                <a:solidFill>
                  <a:schemeClr val="tx1"/>
                </a:solidFill>
                <a:ea typeface="Tahoma" pitchFamily="34" charset="0"/>
                <a:cs typeface="Tahoma" pitchFamily="34" charset="0"/>
              </a:rPr>
              <a:t>Hoeveel bit is er nodig om x verschillende getallen voor te stellen?</a:t>
            </a:r>
          </a:p>
          <a:p>
            <a:pPr lvl="1"/>
            <a:r>
              <a:rPr lang="nl-BE" sz="3800" dirty="0">
                <a:solidFill>
                  <a:schemeClr val="tx1"/>
                </a:solidFill>
                <a:ea typeface="Tahoma" pitchFamily="34" charset="0"/>
                <a:cs typeface="Tahoma" pitchFamily="34" charset="0"/>
              </a:rPr>
              <a:t>Hoeveel adreslijnen zijn er nodig om x geheugenplaatsen te adresseren?</a:t>
            </a:r>
          </a:p>
          <a:p>
            <a:endParaRPr lang="nl-BE" dirty="0"/>
          </a:p>
        </p:txBody>
      </p:sp>
      <p:sp>
        <p:nvSpPr>
          <p:cNvPr id="4" name="Tijdelijke aanduiding voor dianummer 3"/>
          <p:cNvSpPr>
            <a:spLocks noGrp="1"/>
          </p:cNvSpPr>
          <p:nvPr>
            <p:ph type="sldNum" sz="quarter" idx="5"/>
          </p:nvPr>
        </p:nvSpPr>
        <p:spPr/>
        <p:txBody>
          <a:bodyPr/>
          <a:lstStyle/>
          <a:p>
            <a:fld id="{9A2C79A3-294D-4C53-A8D2-BEAEF62A885E}" type="slidenum">
              <a:rPr lang="nl-BE" smtClean="0"/>
              <a:t>24</a:t>
            </a:fld>
            <a:endParaRPr lang="nl-BE"/>
          </a:p>
        </p:txBody>
      </p:sp>
    </p:spTree>
    <p:extLst>
      <p:ext uri="{BB962C8B-B14F-4D97-AF65-F5344CB8AC3E}">
        <p14:creationId xmlns:p14="http://schemas.microsoft.com/office/powerpoint/2010/main" val="302423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Samenvaating</a:t>
            </a:r>
            <a:r>
              <a:rPr lang="nl-BE" dirty="0"/>
              <a:t> bord</a:t>
            </a:r>
          </a:p>
        </p:txBody>
      </p:sp>
      <p:sp>
        <p:nvSpPr>
          <p:cNvPr id="4" name="Tijdelijke aanduiding voor dianummer 3"/>
          <p:cNvSpPr>
            <a:spLocks noGrp="1"/>
          </p:cNvSpPr>
          <p:nvPr>
            <p:ph type="sldNum" sz="quarter" idx="5"/>
          </p:nvPr>
        </p:nvSpPr>
        <p:spPr/>
        <p:txBody>
          <a:bodyPr/>
          <a:lstStyle/>
          <a:p>
            <a:fld id="{9A2C79A3-294D-4C53-A8D2-BEAEF62A885E}" type="slidenum">
              <a:rPr lang="nl-BE" smtClean="0"/>
              <a:t>33</a:t>
            </a:fld>
            <a:endParaRPr lang="nl-BE"/>
          </a:p>
        </p:txBody>
      </p:sp>
    </p:spTree>
    <p:extLst>
      <p:ext uri="{BB962C8B-B14F-4D97-AF65-F5344CB8AC3E}">
        <p14:creationId xmlns:p14="http://schemas.microsoft.com/office/powerpoint/2010/main" val="239833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9A2C79A3-294D-4C53-A8D2-BEAEF62A885E}" type="slidenum">
              <a:rPr lang="nl-BE" smtClean="0"/>
              <a:t>69</a:t>
            </a:fld>
            <a:endParaRPr lang="nl-BE"/>
          </a:p>
        </p:txBody>
      </p:sp>
    </p:spTree>
    <p:extLst>
      <p:ext uri="{BB962C8B-B14F-4D97-AF65-F5344CB8AC3E}">
        <p14:creationId xmlns:p14="http://schemas.microsoft.com/office/powerpoint/2010/main" val="1128928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BE" dirty="0"/>
              <a:t>De eerste bit (</a:t>
            </a:r>
            <a:r>
              <a:rPr lang="nl-BE" b="1" dirty="0"/>
              <a:t>s</a:t>
            </a:r>
            <a:r>
              <a:rPr lang="nl-BE" dirty="0"/>
              <a:t>) geeft weer of het getal positief of negatief</a:t>
            </a:r>
            <a:r>
              <a:rPr lang="nl-BE" dirty="0">
                <a:solidFill>
                  <a:srgbClr val="0070C0"/>
                </a:solidFill>
              </a:rPr>
              <a:t> </a:t>
            </a:r>
            <a:r>
              <a:rPr lang="nl-BE" dirty="0"/>
              <a:t>is.</a:t>
            </a:r>
          </a:p>
          <a:p>
            <a:pPr marL="457200" lvl="1" indent="0">
              <a:buNone/>
            </a:pPr>
            <a:r>
              <a:rPr lang="nl-BE" dirty="0"/>
              <a:t> </a:t>
            </a:r>
          </a:p>
          <a:p>
            <a:pPr lvl="1"/>
            <a:r>
              <a:rPr lang="nl-BE" dirty="0"/>
              <a:t>De volgende 8 bits zijn voor de </a:t>
            </a:r>
            <a:r>
              <a:rPr lang="nl-BE" b="1" dirty="0">
                <a:solidFill>
                  <a:srgbClr val="92D050"/>
                </a:solidFill>
              </a:rPr>
              <a:t>exponent (e) </a:t>
            </a:r>
            <a:r>
              <a:rPr lang="nl-BE" dirty="0"/>
              <a:t>die positief of negatief kan zijn en voorgesteld wordt met de </a:t>
            </a:r>
            <a:r>
              <a:rPr lang="nl-BE" b="1" dirty="0" err="1">
                <a:solidFill>
                  <a:srgbClr val="FF0000"/>
                </a:solidFill>
              </a:rPr>
              <a:t>excess</a:t>
            </a:r>
            <a:r>
              <a:rPr lang="nl-BE" b="1" dirty="0">
                <a:solidFill>
                  <a:srgbClr val="FF0000"/>
                </a:solidFill>
              </a:rPr>
              <a:t>-N</a:t>
            </a:r>
            <a:r>
              <a:rPr lang="nl-BE" dirty="0"/>
              <a:t> methode. N = 127 (zie tabel) voor een binary32 getal.</a:t>
            </a:r>
          </a:p>
          <a:p>
            <a:pPr marL="457200" lvl="1" indent="0">
              <a:buNone/>
            </a:pPr>
            <a:endParaRPr lang="nl-BE" dirty="0"/>
          </a:p>
          <a:p>
            <a:pPr lvl="1"/>
            <a:r>
              <a:rPr lang="nl-BE" dirty="0"/>
              <a:t>De laatste 23 bits zijn voor de </a:t>
            </a:r>
            <a:r>
              <a:rPr lang="nl-BE" b="1" dirty="0">
                <a:solidFill>
                  <a:srgbClr val="0070C0"/>
                </a:solidFill>
              </a:rPr>
              <a:t>mantisse (m)</a:t>
            </a:r>
            <a:r>
              <a:rPr lang="nl-BE" b="1" dirty="0"/>
              <a:t>.</a:t>
            </a:r>
            <a:r>
              <a:rPr lang="nl-BE" dirty="0"/>
              <a:t> </a:t>
            </a:r>
            <a:endParaRPr lang="nl-BE" dirty="0">
              <a:solidFill>
                <a:srgbClr val="FF0000"/>
              </a:solidFill>
            </a:endParaRPr>
          </a:p>
          <a:p>
            <a:endParaRPr lang="nl-BE" dirty="0"/>
          </a:p>
        </p:txBody>
      </p:sp>
      <p:sp>
        <p:nvSpPr>
          <p:cNvPr id="4" name="Tijdelijke aanduiding voor dianummer 3"/>
          <p:cNvSpPr>
            <a:spLocks noGrp="1"/>
          </p:cNvSpPr>
          <p:nvPr>
            <p:ph type="sldNum" sz="quarter" idx="5"/>
          </p:nvPr>
        </p:nvSpPr>
        <p:spPr/>
        <p:txBody>
          <a:bodyPr/>
          <a:lstStyle/>
          <a:p>
            <a:fld id="{9A2C79A3-294D-4C53-A8D2-BEAEF62A885E}" type="slidenum">
              <a:rPr lang="nl-BE" smtClean="0"/>
              <a:t>70</a:t>
            </a:fld>
            <a:endParaRPr lang="nl-BE"/>
          </a:p>
        </p:txBody>
      </p:sp>
    </p:spTree>
    <p:extLst>
      <p:ext uri="{BB962C8B-B14F-4D97-AF65-F5344CB8AC3E}">
        <p14:creationId xmlns:p14="http://schemas.microsoft.com/office/powerpoint/2010/main" val="165307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05BFFE9-9DB3-43DD-ABC9-9EFD1CE31FE2}" type="datetime1">
              <a:rPr lang="nl-BE" smtClean="0"/>
              <a:t>19/09/2023</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30289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D6AE97EA-767D-4704-BE24-1AD1F00A3FA6}" type="datetime1">
              <a:rPr lang="nl-BE" smtClean="0"/>
              <a:t>19/09/2023</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47132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9B20C77-5EF2-4766-8856-A75AC701C308}" type="datetime1">
              <a:rPr lang="nl-BE" smtClean="0"/>
              <a:t>19/09/2023</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73659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154ADD0C-128C-4FCB-A804-D28BF73D7C0F}" type="datetime1">
              <a:rPr lang="nl-BE" smtClean="0"/>
              <a:t>19/09/2023</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16774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2409F252-5B3B-4CDD-846A-084CD96F99B8}" type="datetime1">
              <a:rPr lang="nl-BE" smtClean="0"/>
              <a:t>19/09/2023</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05371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D6478FB3-B3CF-4A11-872B-AB4A3711FB03}" type="datetime1">
              <a:rPr lang="nl-BE" smtClean="0"/>
              <a:t>19/09/2023</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35226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091A91BA-3A0D-4F3A-B0C7-3C7EDDD05E78}" type="datetime1">
              <a:rPr lang="nl-BE" smtClean="0"/>
              <a:t>19/09/2023</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87582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5377AE46-1A41-4A00-A2CB-EDDCBE45EDC1}" type="datetime1">
              <a:rPr lang="nl-BE" smtClean="0"/>
              <a:t>19/09/2023</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51989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50B51FB1-D8C4-43C8-A11C-D14263B48D6E}" type="datetime1">
              <a:rPr lang="nl-BE" smtClean="0"/>
              <a:t>19/09/2023</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7038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6BCB79ED-7723-47AC-96AF-786820394240}" type="datetime1">
              <a:rPr lang="nl-BE" smtClean="0"/>
              <a:t>19/09/2023</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39017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5A13F91-2A6A-42EF-983E-CFE2326D1F44}" type="datetime1">
              <a:rPr lang="nl-BE" smtClean="0"/>
              <a:t>19/09/2023</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4833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B28BE-8809-440A-ADC5-07DFCD437642}" type="datetime1">
              <a:rPr lang="nl-BE" smtClean="0"/>
              <a:t>19/09/2023</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638EA-1804-476F-966B-2178CB4140D4}" type="slidenum">
              <a:rPr lang="nl-BE" smtClean="0"/>
              <a:t>‹nr.›</a:t>
            </a:fld>
            <a:endParaRPr lang="nl-BE"/>
          </a:p>
        </p:txBody>
      </p:sp>
    </p:spTree>
    <p:extLst>
      <p:ext uri="{BB962C8B-B14F-4D97-AF65-F5344CB8AC3E}">
        <p14:creationId xmlns:p14="http://schemas.microsoft.com/office/powerpoint/2010/main" val="52489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nl.wikipedia.org/wiki/Gibibyte" TargetMode="External"/><Relationship Id="rId13" Type="http://schemas.openxmlformats.org/officeDocument/2006/relationships/hyperlink" Target="http://nl.wikipedia.org/wiki/Exabyte" TargetMode="External"/><Relationship Id="rId18" Type="http://schemas.openxmlformats.org/officeDocument/2006/relationships/hyperlink" Target="http://nl.wikipedia.org/wiki/Yobibyte" TargetMode="External"/><Relationship Id="rId3" Type="http://schemas.openxmlformats.org/officeDocument/2006/relationships/hyperlink" Target="http://nl.wikipedia.org/wiki/Kilobyte" TargetMode="External"/><Relationship Id="rId7" Type="http://schemas.openxmlformats.org/officeDocument/2006/relationships/hyperlink" Target="http://nl.wikipedia.org/wiki/Gigabyte" TargetMode="External"/><Relationship Id="rId12" Type="http://schemas.openxmlformats.org/officeDocument/2006/relationships/hyperlink" Target="http://nl.wikipedia.org/wiki/Pebibyte" TargetMode="External"/><Relationship Id="rId17" Type="http://schemas.openxmlformats.org/officeDocument/2006/relationships/hyperlink" Target="http://nl.wikipedia.org/wiki/Yottabyte" TargetMode="External"/><Relationship Id="rId2" Type="http://schemas.openxmlformats.org/officeDocument/2006/relationships/hyperlink" Target="http://nl.wikipedia.org/wiki/SI-prefix" TargetMode="External"/><Relationship Id="rId16" Type="http://schemas.openxmlformats.org/officeDocument/2006/relationships/hyperlink" Target="http://nl.wikipedia.org/wiki/Zebibyte" TargetMode="External"/><Relationship Id="rId1" Type="http://schemas.openxmlformats.org/officeDocument/2006/relationships/slideLayout" Target="../slideLayouts/slideLayout2.xml"/><Relationship Id="rId6" Type="http://schemas.openxmlformats.org/officeDocument/2006/relationships/hyperlink" Target="http://nl.wikipedia.org/wiki/Mebibyte" TargetMode="External"/><Relationship Id="rId11" Type="http://schemas.openxmlformats.org/officeDocument/2006/relationships/hyperlink" Target="http://nl.wikipedia.org/wiki/Petabyte" TargetMode="External"/><Relationship Id="rId5" Type="http://schemas.openxmlformats.org/officeDocument/2006/relationships/hyperlink" Target="http://nl.wikipedia.org/wiki/Megabyte" TargetMode="External"/><Relationship Id="rId15" Type="http://schemas.openxmlformats.org/officeDocument/2006/relationships/hyperlink" Target="http://nl.wikipedia.org/wiki/Zettabyte" TargetMode="External"/><Relationship Id="rId10" Type="http://schemas.openxmlformats.org/officeDocument/2006/relationships/hyperlink" Target="http://nl.wikipedia.org/wiki/Tebibyte" TargetMode="External"/><Relationship Id="rId4" Type="http://schemas.openxmlformats.org/officeDocument/2006/relationships/hyperlink" Target="http://nl.wikipedia.org/wiki/Kibibyte" TargetMode="External"/><Relationship Id="rId9" Type="http://schemas.openxmlformats.org/officeDocument/2006/relationships/hyperlink" Target="http://nl.wikipedia.org/wiki/Terabyte" TargetMode="External"/><Relationship Id="rId14" Type="http://schemas.openxmlformats.org/officeDocument/2006/relationships/hyperlink" Target="http://nl.wikipedia.org/wiki/Exbibyt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Afbeelding met persoon, binnen, schotel&#10;&#10;Automatisch gegenereerde beschrijving">
            <a:extLst>
              <a:ext uri="{FF2B5EF4-FFF2-40B4-BE49-F238E27FC236}">
                <a16:creationId xmlns:a16="http://schemas.microsoft.com/office/drawing/2014/main" id="{9019A956-40AD-E71B-DE71-CD6B00479B0A}"/>
              </a:ext>
            </a:extLst>
          </p:cNvPr>
          <p:cNvPicPr>
            <a:picLocks noChangeAspect="1"/>
          </p:cNvPicPr>
          <p:nvPr/>
        </p:nvPicPr>
        <p:blipFill rotWithShape="1">
          <a:blip r:embed="rId2"/>
          <a:srcRect l="8822" r="16643"/>
          <a:stretch/>
        </p:blipFill>
        <p:spPr>
          <a:xfrm>
            <a:off x="0" y="0"/>
            <a:ext cx="7664893" cy="6858000"/>
          </a:xfrm>
          <a:prstGeom prst="rect">
            <a:avLst/>
          </a:prstGeom>
        </p:spPr>
      </p:pic>
      <p:pic>
        <p:nvPicPr>
          <p:cNvPr id="2" name="Afbeelding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0"/>
            <a:ext cx="7772399" cy="6858000"/>
          </a:xfrm>
          <a:prstGeom prst="rect">
            <a:avLst/>
          </a:prstGeom>
        </p:spPr>
      </p:pic>
      <p:sp>
        <p:nvSpPr>
          <p:cNvPr id="32" name="Title 1"/>
          <p:cNvSpPr>
            <a:spLocks noGrp="1"/>
          </p:cNvSpPr>
          <p:nvPr>
            <p:ph type="ctrTitle"/>
          </p:nvPr>
        </p:nvSpPr>
        <p:spPr>
          <a:xfrm>
            <a:off x="4724399" y="2378075"/>
            <a:ext cx="7200901" cy="1049125"/>
          </a:xfrm>
        </p:spPr>
        <p:txBody>
          <a:bodyPr>
            <a:normAutofit/>
          </a:bodyPr>
          <a:lstStyle/>
          <a:p>
            <a:r>
              <a:rPr lang="nl-BE" b="1" dirty="0">
                <a:solidFill>
                  <a:schemeClr val="tx1"/>
                </a:solidFill>
                <a:latin typeface="Arial" panose="020B0604020202020204" pitchFamily="34" charset="0"/>
                <a:cs typeface="Arial" panose="020B0604020202020204" pitchFamily="34" charset="0"/>
              </a:rPr>
              <a:t>IT Fundamentals</a:t>
            </a:r>
          </a:p>
        </p:txBody>
      </p:sp>
      <p:sp>
        <p:nvSpPr>
          <p:cNvPr id="33" name="Subtitle 2"/>
          <p:cNvSpPr>
            <a:spLocks noGrp="1"/>
          </p:cNvSpPr>
          <p:nvPr>
            <p:ph type="subTitle" idx="1"/>
          </p:nvPr>
        </p:nvSpPr>
        <p:spPr>
          <a:xfrm>
            <a:off x="571500" y="6037050"/>
            <a:ext cx="10363200" cy="819150"/>
          </a:xfrm>
        </p:spPr>
        <p:txBody>
          <a:bodyPr>
            <a:normAutofit/>
          </a:bodyPr>
          <a:lstStyle/>
          <a:p>
            <a:r>
              <a:rPr lang="nl-BE" sz="3200" b="1" dirty="0">
                <a:solidFill>
                  <a:srgbClr val="000000"/>
                </a:solidFill>
                <a:latin typeface="Arial" panose="020B0604020202020204" pitchFamily="34" charset="0"/>
                <a:cs typeface="Arial" panose="020B0604020202020204" pitchFamily="34" charset="0"/>
              </a:rPr>
              <a:t>Hoofdstuk 1: </a:t>
            </a:r>
            <a:r>
              <a:rPr lang="nl-BE" sz="3200" dirty="0">
                <a:solidFill>
                  <a:srgbClr val="000000"/>
                </a:solidFill>
                <a:latin typeface="Arial" panose="020B0604020202020204" pitchFamily="34" charset="0"/>
                <a:cs typeface="Arial" panose="020B0604020202020204" pitchFamily="34" charset="0"/>
              </a:rPr>
              <a:t>Getallensystemen of talstelsels</a:t>
            </a:r>
          </a:p>
        </p:txBody>
      </p:sp>
    </p:spTree>
    <p:extLst>
      <p:ext uri="{BB962C8B-B14F-4D97-AF65-F5344CB8AC3E}">
        <p14:creationId xmlns:p14="http://schemas.microsoft.com/office/powerpoint/2010/main" val="1136514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34216"/>
            <a:ext cx="10515600" cy="1325563"/>
          </a:xfrm>
        </p:spPr>
        <p:txBody>
          <a:bodyPr/>
          <a:lstStyle/>
          <a:p>
            <a:r>
              <a:rPr lang="nl-BE" dirty="0"/>
              <a:t>1.2. Positionele systemen</a:t>
            </a:r>
            <a:br>
              <a:rPr lang="nl-BE" sz="3600" b="1" dirty="0">
                <a:solidFill>
                  <a:schemeClr val="accent1"/>
                </a:solidFill>
              </a:rPr>
            </a:br>
            <a:r>
              <a:rPr lang="nl-BE" sz="3600" b="1" dirty="0">
                <a:solidFill>
                  <a:schemeClr val="accent1"/>
                </a:solidFill>
              </a:rPr>
              <a:t>1.2.1 Tiendelige getallen - Decimale veelvouden</a:t>
            </a:r>
          </a:p>
        </p:txBody>
      </p:sp>
      <p:pic>
        <p:nvPicPr>
          <p:cNvPr id="4" name="Picture 2"/>
          <p:cNvPicPr>
            <a:picLocks noChangeAspect="1" noChangeArrowheads="1"/>
          </p:cNvPicPr>
          <p:nvPr/>
        </p:nvPicPr>
        <p:blipFill>
          <a:blip r:embed="rId2" cstate="print"/>
          <a:srcRect/>
          <a:stretch>
            <a:fillRect/>
          </a:stretch>
        </p:blipFill>
        <p:spPr bwMode="auto">
          <a:xfrm>
            <a:off x="2086239" y="1819139"/>
            <a:ext cx="7163754" cy="883687"/>
          </a:xfrm>
          <a:prstGeom prst="rect">
            <a:avLst/>
          </a:prstGeom>
          <a:noFill/>
          <a:ln w="9525">
            <a:noFill/>
            <a:miter lim="800000"/>
            <a:headEnd/>
            <a:tailEnd/>
          </a:ln>
        </p:spPr>
      </p:pic>
      <p:pic>
        <p:nvPicPr>
          <p:cNvPr id="5" name="Picture 2"/>
          <p:cNvPicPr>
            <a:picLocks noChangeAspect="1"/>
          </p:cNvPicPr>
          <p:nvPr/>
        </p:nvPicPr>
        <p:blipFill>
          <a:blip r:embed="rId3"/>
          <a:stretch>
            <a:fillRect/>
          </a:stretch>
        </p:blipFill>
        <p:spPr>
          <a:xfrm>
            <a:off x="2086239" y="2260982"/>
            <a:ext cx="7499186" cy="3659289"/>
          </a:xfrm>
          <a:prstGeom prst="rect">
            <a:avLst/>
          </a:prstGeom>
        </p:spPr>
      </p:pic>
      <p:sp>
        <p:nvSpPr>
          <p:cNvPr id="3" name="Tijdelijke aanduiding voor dianummer 2"/>
          <p:cNvSpPr>
            <a:spLocks noGrp="1"/>
          </p:cNvSpPr>
          <p:nvPr>
            <p:ph type="sldNum" sz="quarter" idx="12"/>
          </p:nvPr>
        </p:nvSpPr>
        <p:spPr/>
        <p:txBody>
          <a:bodyPr/>
          <a:lstStyle/>
          <a:p>
            <a:fld id="{C20638EA-1804-476F-966B-2178CB4140D4}" type="slidenum">
              <a:rPr lang="nl-BE" smtClean="0"/>
              <a:t>10</a:t>
            </a:fld>
            <a:endParaRPr lang="nl-BE"/>
          </a:p>
        </p:txBody>
      </p:sp>
    </p:spTree>
    <p:extLst>
      <p:ext uri="{BB962C8B-B14F-4D97-AF65-F5344CB8AC3E}">
        <p14:creationId xmlns:p14="http://schemas.microsoft.com/office/powerpoint/2010/main" val="206748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199" y="106507"/>
            <a:ext cx="10515600" cy="1325563"/>
          </a:xfrm>
        </p:spPr>
        <p:txBody>
          <a:bodyPr>
            <a:normAutofit/>
          </a:bodyPr>
          <a:lstStyle/>
          <a:p>
            <a:r>
              <a:rPr lang="nl-BE" dirty="0"/>
              <a:t>1.2. Positionele systemen</a:t>
            </a:r>
            <a:br>
              <a:rPr lang="nl-BE" sz="3600" b="1" dirty="0">
                <a:solidFill>
                  <a:schemeClr val="accent1"/>
                </a:solidFill>
              </a:rPr>
            </a:br>
            <a:r>
              <a:rPr lang="nl-BE" sz="3600" b="1" dirty="0">
                <a:solidFill>
                  <a:schemeClr val="accent1"/>
                </a:solidFill>
              </a:rPr>
              <a:t>1.2.2 Binaire getallen - Voorstelling</a:t>
            </a:r>
          </a:p>
        </p:txBody>
      </p:sp>
      <p:sp>
        <p:nvSpPr>
          <p:cNvPr id="3" name="Tijdelijke aanduiding voor inhoud 2"/>
          <p:cNvSpPr>
            <a:spLocks noGrp="1"/>
          </p:cNvSpPr>
          <p:nvPr>
            <p:ph idx="1"/>
          </p:nvPr>
        </p:nvSpPr>
        <p:spPr>
          <a:xfrm>
            <a:off x="838199" y="1819564"/>
            <a:ext cx="10965873" cy="4895272"/>
          </a:xfrm>
        </p:spPr>
        <p:txBody>
          <a:bodyPr>
            <a:normAutofit/>
          </a:bodyPr>
          <a:lstStyle/>
          <a:p>
            <a:r>
              <a:rPr lang="nl-BE" dirty="0"/>
              <a:t>Grondtal = </a:t>
            </a:r>
            <a:r>
              <a:rPr lang="nl-BE" b="1" dirty="0">
                <a:solidFill>
                  <a:srgbClr val="FF0000"/>
                </a:solidFill>
              </a:rPr>
              <a:t>2</a:t>
            </a:r>
          </a:p>
          <a:p>
            <a:r>
              <a:rPr lang="nl-BE" dirty="0"/>
              <a:t>Verzameling symbolen = {</a:t>
            </a:r>
            <a:r>
              <a:rPr lang="nl-BE" dirty="0">
                <a:solidFill>
                  <a:srgbClr val="FF0000"/>
                </a:solidFill>
              </a:rPr>
              <a:t>0</a:t>
            </a:r>
            <a:r>
              <a:rPr lang="nl-BE" dirty="0"/>
              <a:t>, </a:t>
            </a:r>
            <a:r>
              <a:rPr lang="nl-BE" dirty="0">
                <a:solidFill>
                  <a:srgbClr val="FF0000"/>
                </a:solidFill>
              </a:rPr>
              <a:t>1</a:t>
            </a:r>
            <a:r>
              <a:rPr lang="nl-BE" dirty="0"/>
              <a:t>}</a:t>
            </a:r>
          </a:p>
          <a:p>
            <a:r>
              <a:rPr lang="nl-BE" dirty="0"/>
              <a:t>Voorbeeld getal 10100010110</a:t>
            </a:r>
          </a:p>
          <a:p>
            <a:r>
              <a:rPr lang="nl-BE" dirty="0"/>
              <a:t>Betekenis van elk symbool:</a:t>
            </a:r>
          </a:p>
          <a:p>
            <a:endParaRPr lang="nl-BE" dirty="0"/>
          </a:p>
          <a:p>
            <a:pPr marL="0" indent="0">
              <a:buNone/>
            </a:pPr>
            <a:endParaRPr lang="nl-BE" dirty="0"/>
          </a:p>
          <a:p>
            <a:pPr marL="0" indent="0">
              <a:buNone/>
            </a:pPr>
            <a:endParaRPr lang="nl-BE" dirty="0"/>
          </a:p>
          <a:p>
            <a:pPr marL="0" indent="0">
              <a:buNone/>
            </a:pPr>
            <a:endParaRPr lang="nl-BE" dirty="0"/>
          </a:p>
          <a:p>
            <a:pPr marL="0" indent="0">
              <a:buNone/>
            </a:pPr>
            <a:endParaRPr lang="nl-BE" dirty="0"/>
          </a:p>
          <a:p>
            <a:pPr marL="0" indent="0">
              <a:buNone/>
            </a:pP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4188640927"/>
              </p:ext>
            </p:extLst>
          </p:nvPr>
        </p:nvGraphicFramePr>
        <p:xfrm>
          <a:off x="1893455" y="4027055"/>
          <a:ext cx="8127999" cy="1828800"/>
        </p:xfrm>
        <a:graphic>
          <a:graphicData uri="http://schemas.openxmlformats.org/drawingml/2006/table">
            <a:tbl>
              <a:tblPr firstRow="1" bandRow="1">
                <a:tableStyleId>{93296810-A885-4BE3-A3E7-6D5BEEA58F35}</a:tableStyleId>
              </a:tblPr>
              <a:tblGrid>
                <a:gridCol w="738909">
                  <a:extLst>
                    <a:ext uri="{9D8B030D-6E8A-4147-A177-3AD203B41FA5}">
                      <a16:colId xmlns:a16="http://schemas.microsoft.com/office/drawing/2014/main" val="3537951071"/>
                    </a:ext>
                  </a:extLst>
                </a:gridCol>
                <a:gridCol w="738909">
                  <a:extLst>
                    <a:ext uri="{9D8B030D-6E8A-4147-A177-3AD203B41FA5}">
                      <a16:colId xmlns:a16="http://schemas.microsoft.com/office/drawing/2014/main" val="2491293750"/>
                    </a:ext>
                  </a:extLst>
                </a:gridCol>
                <a:gridCol w="738909">
                  <a:extLst>
                    <a:ext uri="{9D8B030D-6E8A-4147-A177-3AD203B41FA5}">
                      <a16:colId xmlns:a16="http://schemas.microsoft.com/office/drawing/2014/main" val="2619203396"/>
                    </a:ext>
                  </a:extLst>
                </a:gridCol>
                <a:gridCol w="738909">
                  <a:extLst>
                    <a:ext uri="{9D8B030D-6E8A-4147-A177-3AD203B41FA5}">
                      <a16:colId xmlns:a16="http://schemas.microsoft.com/office/drawing/2014/main" val="1366857668"/>
                    </a:ext>
                  </a:extLst>
                </a:gridCol>
                <a:gridCol w="738909">
                  <a:extLst>
                    <a:ext uri="{9D8B030D-6E8A-4147-A177-3AD203B41FA5}">
                      <a16:colId xmlns:a16="http://schemas.microsoft.com/office/drawing/2014/main" val="2664029512"/>
                    </a:ext>
                  </a:extLst>
                </a:gridCol>
                <a:gridCol w="738909">
                  <a:extLst>
                    <a:ext uri="{9D8B030D-6E8A-4147-A177-3AD203B41FA5}">
                      <a16:colId xmlns:a16="http://schemas.microsoft.com/office/drawing/2014/main" val="2328607646"/>
                    </a:ext>
                  </a:extLst>
                </a:gridCol>
                <a:gridCol w="738909">
                  <a:extLst>
                    <a:ext uri="{9D8B030D-6E8A-4147-A177-3AD203B41FA5}">
                      <a16:colId xmlns:a16="http://schemas.microsoft.com/office/drawing/2014/main" val="1487250516"/>
                    </a:ext>
                  </a:extLst>
                </a:gridCol>
                <a:gridCol w="738909">
                  <a:extLst>
                    <a:ext uri="{9D8B030D-6E8A-4147-A177-3AD203B41FA5}">
                      <a16:colId xmlns:a16="http://schemas.microsoft.com/office/drawing/2014/main" val="1264963840"/>
                    </a:ext>
                  </a:extLst>
                </a:gridCol>
                <a:gridCol w="738909">
                  <a:extLst>
                    <a:ext uri="{9D8B030D-6E8A-4147-A177-3AD203B41FA5}">
                      <a16:colId xmlns:a16="http://schemas.microsoft.com/office/drawing/2014/main" val="1340537913"/>
                    </a:ext>
                  </a:extLst>
                </a:gridCol>
                <a:gridCol w="738909">
                  <a:extLst>
                    <a:ext uri="{9D8B030D-6E8A-4147-A177-3AD203B41FA5}">
                      <a16:colId xmlns:a16="http://schemas.microsoft.com/office/drawing/2014/main" val="905861456"/>
                    </a:ext>
                  </a:extLst>
                </a:gridCol>
                <a:gridCol w="738909">
                  <a:extLst>
                    <a:ext uri="{9D8B030D-6E8A-4147-A177-3AD203B41FA5}">
                      <a16:colId xmlns:a16="http://schemas.microsoft.com/office/drawing/2014/main" val="1438658940"/>
                    </a:ext>
                  </a:extLst>
                </a:gridCol>
              </a:tblGrid>
              <a:tr h="354316">
                <a:tc>
                  <a:txBody>
                    <a:bodyPr/>
                    <a:lstStyle/>
                    <a:p>
                      <a:pPr algn="ctr"/>
                      <a:r>
                        <a:rPr lang="nl-BE" dirty="0"/>
                        <a:t>2</a:t>
                      </a:r>
                      <a:r>
                        <a:rPr lang="nl-BE" baseline="30000" dirty="0"/>
                        <a:t>10</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9</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8</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7</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6</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5</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4</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151516162"/>
                  </a:ext>
                </a:extLst>
              </a:tr>
              <a:tr h="354316">
                <a:tc>
                  <a:txBody>
                    <a:bodyPr/>
                    <a:lstStyle/>
                    <a:p>
                      <a:pPr algn="ctr"/>
                      <a:r>
                        <a:rPr lang="nl-BE" dirty="0"/>
                        <a:t>1024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512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256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128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64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32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1</a:t>
                      </a:r>
                    </a:p>
                  </a:txBody>
                  <a:tcPr/>
                </a:tc>
                <a:extLst>
                  <a:ext uri="{0D108BD9-81ED-4DB2-BD59-A6C34878D82A}">
                    <a16:rowId xmlns:a16="http://schemas.microsoft.com/office/drawing/2014/main" val="3289637623"/>
                  </a:ext>
                </a:extLst>
              </a:tr>
              <a:tr h="354316">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0</a:t>
                      </a:r>
                    </a:p>
                  </a:txBody>
                  <a:tcPr/>
                </a:tc>
                <a:tc>
                  <a:txBody>
                    <a:bodyPr/>
                    <a:lstStyle/>
                    <a:p>
                      <a:pPr algn="ctr"/>
                      <a:r>
                        <a:rPr lang="nl-BE" dirty="0"/>
                        <a:t>0</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1</a:t>
                      </a:r>
                    </a:p>
                  </a:txBody>
                  <a:tcPr/>
                </a:tc>
                <a:tc>
                  <a:txBody>
                    <a:bodyPr/>
                    <a:lstStyle/>
                    <a:p>
                      <a:pPr algn="ctr"/>
                      <a:r>
                        <a:rPr lang="nl-BE" dirty="0"/>
                        <a:t>0</a:t>
                      </a:r>
                    </a:p>
                  </a:txBody>
                  <a:tcPr/>
                </a:tc>
                <a:extLst>
                  <a:ext uri="{0D108BD9-81ED-4DB2-BD59-A6C34878D82A}">
                    <a16:rowId xmlns:a16="http://schemas.microsoft.com/office/drawing/2014/main" val="2282743019"/>
                  </a:ext>
                </a:extLst>
              </a:tr>
              <a:tr h="354316">
                <a:tc>
                  <a:txBody>
                    <a:bodyPr/>
                    <a:lstStyle/>
                    <a:p>
                      <a:pPr algn="ctr"/>
                      <a:r>
                        <a:rPr lang="nl-BE" dirty="0"/>
                        <a:t>1024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256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rPr>
                        <a:t>0</a:t>
                      </a:r>
                    </a:p>
                  </a:txBody>
                  <a:tcPr/>
                </a:tc>
                <a:extLst>
                  <a:ext uri="{0D108BD9-81ED-4DB2-BD59-A6C34878D82A}">
                    <a16:rowId xmlns:a16="http://schemas.microsoft.com/office/drawing/2014/main" val="4016836493"/>
                  </a:ext>
                </a:extLst>
              </a:tr>
              <a:tr h="354316">
                <a:tc gridSpan="11">
                  <a:txBody>
                    <a:bodyPr/>
                    <a:lstStyle/>
                    <a:p>
                      <a:pPr algn="ctr"/>
                      <a:r>
                        <a:rPr lang="nl-BE" dirty="0"/>
                        <a:t>1024 + 256 + 16 + 4 + 2 = 1302</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dirty="0">
                        <a:ln>
                          <a:noFill/>
                        </a:ln>
                        <a:solidFill>
                          <a:schemeClr val="tx1"/>
                        </a:solidFill>
                        <a:effectLst/>
                        <a:uLnTx/>
                        <a:uFillTx/>
                        <a:latin typeface="Calibri" panose="020F0502020204030204"/>
                        <a:ea typeface="+mn-ea"/>
                        <a:cs typeface="+mn-cs"/>
                      </a:endParaRPr>
                    </a:p>
                  </a:txBody>
                  <a:tcPr/>
                </a:tc>
                <a:extLst>
                  <a:ext uri="{0D108BD9-81ED-4DB2-BD59-A6C34878D82A}">
                    <a16:rowId xmlns:a16="http://schemas.microsoft.com/office/drawing/2014/main" val="3507260665"/>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11</a:t>
            </a:fld>
            <a:endParaRPr lang="nl-BE"/>
          </a:p>
        </p:txBody>
      </p:sp>
      <p:sp>
        <p:nvSpPr>
          <p:cNvPr id="11" name="Gekromde pijl-rechts 6">
            <a:extLst>
              <a:ext uri="{FF2B5EF4-FFF2-40B4-BE49-F238E27FC236}">
                <a16:creationId xmlns:a16="http://schemas.microsoft.com/office/drawing/2014/main" id="{37FA2A6E-0AB4-5CC8-2AB3-72B914271BDD}"/>
              </a:ext>
            </a:extLst>
          </p:cNvPr>
          <p:cNvSpPr>
            <a:spLocks/>
          </p:cNvSpPr>
          <p:nvPr/>
        </p:nvSpPr>
        <p:spPr>
          <a:xfrm>
            <a:off x="1552049" y="5283501"/>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pic>
        <p:nvPicPr>
          <p:cNvPr id="12" name="Afbeelding 11">
            <a:extLst>
              <a:ext uri="{FF2B5EF4-FFF2-40B4-BE49-F238E27FC236}">
                <a16:creationId xmlns:a16="http://schemas.microsoft.com/office/drawing/2014/main" id="{B6078F02-9A3D-F51F-B28E-A59110505E78}"/>
              </a:ext>
            </a:extLst>
          </p:cNvPr>
          <p:cNvPicPr>
            <a:picLocks noChangeAspect="1"/>
          </p:cNvPicPr>
          <p:nvPr/>
        </p:nvPicPr>
        <p:blipFill>
          <a:blip r:embed="rId2"/>
          <a:stretch>
            <a:fillRect/>
          </a:stretch>
        </p:blipFill>
        <p:spPr>
          <a:xfrm>
            <a:off x="1552049" y="4539145"/>
            <a:ext cx="341406" cy="487722"/>
          </a:xfrm>
          <a:prstGeom prst="rect">
            <a:avLst/>
          </a:prstGeom>
        </p:spPr>
      </p:pic>
      <p:sp>
        <p:nvSpPr>
          <p:cNvPr id="13" name="Tekstvak 12">
            <a:extLst>
              <a:ext uri="{FF2B5EF4-FFF2-40B4-BE49-F238E27FC236}">
                <a16:creationId xmlns:a16="http://schemas.microsoft.com/office/drawing/2014/main" id="{C4A0336F-C42D-E36B-91B9-D2582BE5A980}"/>
              </a:ext>
            </a:extLst>
          </p:cNvPr>
          <p:cNvSpPr txBox="1"/>
          <p:nvPr/>
        </p:nvSpPr>
        <p:spPr>
          <a:xfrm>
            <a:off x="1120079" y="4539145"/>
            <a:ext cx="370115" cy="461665"/>
          </a:xfrm>
          <a:prstGeom prst="rect">
            <a:avLst/>
          </a:prstGeom>
          <a:noFill/>
        </p:spPr>
        <p:txBody>
          <a:bodyPr wrap="square" rtlCol="0">
            <a:spAutoFit/>
          </a:bodyPr>
          <a:lstStyle/>
          <a:p>
            <a:r>
              <a:rPr lang="nl-BE" sz="2400" b="1" dirty="0"/>
              <a:t>X</a:t>
            </a:r>
          </a:p>
        </p:txBody>
      </p:sp>
      <p:sp>
        <p:nvSpPr>
          <p:cNvPr id="14" name="Tekstvak 13">
            <a:extLst>
              <a:ext uri="{FF2B5EF4-FFF2-40B4-BE49-F238E27FC236}">
                <a16:creationId xmlns:a16="http://schemas.microsoft.com/office/drawing/2014/main" id="{E8E84D68-562A-3DEB-BE9D-F8675C54AB33}"/>
              </a:ext>
            </a:extLst>
          </p:cNvPr>
          <p:cNvSpPr txBox="1"/>
          <p:nvPr/>
        </p:nvSpPr>
        <p:spPr>
          <a:xfrm>
            <a:off x="1120078" y="5224339"/>
            <a:ext cx="370115" cy="646331"/>
          </a:xfrm>
          <a:prstGeom prst="rect">
            <a:avLst/>
          </a:prstGeom>
          <a:noFill/>
        </p:spPr>
        <p:txBody>
          <a:bodyPr wrap="square" rtlCol="0">
            <a:spAutoFit/>
          </a:bodyPr>
          <a:lstStyle/>
          <a:p>
            <a:r>
              <a:rPr lang="nl-BE" sz="3600" b="1" dirty="0"/>
              <a:t>+</a:t>
            </a:r>
          </a:p>
        </p:txBody>
      </p:sp>
    </p:spTree>
    <p:extLst>
      <p:ext uri="{BB962C8B-B14F-4D97-AF65-F5344CB8AC3E}">
        <p14:creationId xmlns:p14="http://schemas.microsoft.com/office/powerpoint/2010/main" val="18657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2782" y="115743"/>
            <a:ext cx="10515600" cy="1325563"/>
          </a:xfrm>
        </p:spPr>
        <p:txBody>
          <a:bodyPr/>
          <a:lstStyle/>
          <a:p>
            <a:r>
              <a:rPr lang="nl-BE" dirty="0"/>
              <a:t>1.2. Positionele systemen</a:t>
            </a:r>
            <a:br>
              <a:rPr lang="nl-BE" dirty="0"/>
            </a:br>
            <a:r>
              <a:rPr lang="nl-BE" sz="3600" b="1" dirty="0">
                <a:solidFill>
                  <a:schemeClr val="accent1"/>
                </a:solidFill>
              </a:rPr>
              <a:t>1.2.2 Binaire getallen - Toepassingsgebied</a:t>
            </a:r>
          </a:p>
        </p:txBody>
      </p:sp>
      <p:sp>
        <p:nvSpPr>
          <p:cNvPr id="3" name="Tijdelijke aanduiding voor inhoud 2"/>
          <p:cNvSpPr>
            <a:spLocks noGrp="1"/>
          </p:cNvSpPr>
          <p:nvPr>
            <p:ph idx="1"/>
          </p:nvPr>
        </p:nvSpPr>
        <p:spPr>
          <a:xfrm>
            <a:off x="782782" y="1441306"/>
            <a:ext cx="9906989" cy="5416693"/>
          </a:xfrm>
        </p:spPr>
        <p:txBody>
          <a:bodyPr>
            <a:normAutofit/>
          </a:bodyPr>
          <a:lstStyle/>
          <a:p>
            <a:r>
              <a:rPr lang="nl-BE" dirty="0">
                <a:ea typeface="Tahoma" pitchFamily="34" charset="0"/>
                <a:cs typeface="Tahoma" pitchFamily="34" charset="0"/>
              </a:rPr>
              <a:t>Voorstelling informatie binnenin een computer</a:t>
            </a:r>
          </a:p>
          <a:p>
            <a:pPr marL="0" indent="0">
              <a:buNone/>
            </a:pPr>
            <a:r>
              <a:rPr lang="nl-BE" dirty="0">
                <a:ea typeface="Tahoma" pitchFamily="34" charset="0"/>
                <a:cs typeface="Tahoma" pitchFamily="34" charset="0"/>
              </a:rPr>
              <a:t>   </a:t>
            </a:r>
            <a:r>
              <a:rPr lang="nl-BE" b="1" dirty="0">
                <a:ea typeface="Tahoma" pitchFamily="34" charset="0"/>
                <a:cs typeface="Tahoma" pitchFamily="34" charset="0"/>
              </a:rPr>
              <a:t>Voorbeeld: </a:t>
            </a:r>
            <a:r>
              <a:rPr lang="nl-BE" sz="2800" dirty="0">
                <a:ea typeface="Tahoma" pitchFamily="34" charset="0"/>
                <a:cs typeface="Tahoma" pitchFamily="34" charset="0"/>
              </a:rPr>
              <a:t>een IPv4-adres bestaat uit 32 bits</a:t>
            </a:r>
            <a:endParaRPr lang="nl-BE" dirty="0">
              <a:ea typeface="Tahoma" pitchFamily="34" charset="0"/>
              <a:cs typeface="Tahoma" pitchFamily="34" charset="0"/>
            </a:endParaRPr>
          </a:p>
          <a:p>
            <a:pPr marL="0" indent="0">
              <a:buNone/>
            </a:pPr>
            <a:r>
              <a:rPr lang="nl-BE" b="1" dirty="0">
                <a:ea typeface="Tahoma" pitchFamily="34" charset="0"/>
                <a:cs typeface="Tahoma" pitchFamily="34" charset="0"/>
              </a:rPr>
              <a:t>   Probleem: </a:t>
            </a:r>
            <a:r>
              <a:rPr lang="nl-BE" dirty="0">
                <a:ea typeface="Tahoma" pitchFamily="34" charset="0"/>
                <a:cs typeface="Tahoma" pitchFamily="34" charset="0"/>
              </a:rPr>
              <a:t>lang </a:t>
            </a:r>
            <a:r>
              <a:rPr lang="nl-BE" dirty="0">
                <a:ea typeface="Tahoma" pitchFamily="34" charset="0"/>
                <a:cs typeface="Tahoma" pitchFamily="34" charset="0"/>
                <a:sym typeface="Wingdings" panose="05000000000000000000" pitchFamily="2" charset="2"/>
              </a:rPr>
              <a:t> on</a:t>
            </a:r>
            <a:r>
              <a:rPr lang="nl-BE" dirty="0">
                <a:ea typeface="Tahoma" pitchFamily="34" charset="0"/>
                <a:cs typeface="Tahoma" pitchFamily="34" charset="0"/>
              </a:rPr>
              <a:t>overzichtelijk </a:t>
            </a:r>
            <a:r>
              <a:rPr lang="nl-BE" dirty="0">
                <a:ea typeface="Tahoma" pitchFamily="34" charset="0"/>
                <a:cs typeface="Tahoma" pitchFamily="34" charset="0"/>
                <a:sym typeface="Wingdings" panose="05000000000000000000" pitchFamily="2" charset="2"/>
              </a:rPr>
              <a:t> </a:t>
            </a:r>
            <a:r>
              <a:rPr lang="nl-BE" dirty="0">
                <a:ea typeface="Tahoma" pitchFamily="34" charset="0"/>
                <a:cs typeface="Tahoma" pitchFamily="34" charset="0"/>
              </a:rPr>
              <a:t>k</a:t>
            </a:r>
            <a:r>
              <a:rPr lang="nl-BE" dirty="0">
                <a:ea typeface="Tahoma" pitchFamily="34" charset="0"/>
                <a:cs typeface="Tahoma" pitchFamily="34" charset="0"/>
                <a:sym typeface="Wingdings" pitchFamily="2" charset="2"/>
              </a:rPr>
              <a:t>ansen op fouten </a:t>
            </a:r>
          </a:p>
          <a:p>
            <a:pPr marL="0" indent="0">
              <a:buNone/>
            </a:pPr>
            <a:endParaRPr lang="nl-BE" dirty="0">
              <a:ea typeface="Tahoma" pitchFamily="34" charset="0"/>
              <a:cs typeface="Tahoma" pitchFamily="34" charset="0"/>
              <a:sym typeface="Wingdings" pitchFamily="2" charset="2"/>
            </a:endParaRPr>
          </a:p>
          <a:p>
            <a:pPr marL="0" indent="0">
              <a:buNone/>
            </a:pPr>
            <a:r>
              <a:rPr lang="nl-BE" b="1" dirty="0">
                <a:ea typeface="Tahoma" pitchFamily="34" charset="0"/>
                <a:cs typeface="Tahoma" pitchFamily="34" charset="0"/>
              </a:rPr>
              <a:t>   Oplossing</a:t>
            </a:r>
            <a:r>
              <a:rPr lang="nl-BE" b="1" dirty="0">
                <a:ea typeface="Tahoma" pitchFamily="34" charset="0"/>
                <a:cs typeface="Tahoma" pitchFamily="34" charset="0"/>
                <a:sym typeface="Wingdings" panose="05000000000000000000" pitchFamily="2" charset="2"/>
              </a:rPr>
              <a:t>: </a:t>
            </a:r>
          </a:p>
          <a:p>
            <a:pPr marL="0" indent="0">
              <a:buNone/>
            </a:pPr>
            <a:r>
              <a:rPr lang="nl-BE" b="1" dirty="0">
                <a:ea typeface="Tahoma" pitchFamily="34" charset="0"/>
                <a:cs typeface="Tahoma" pitchFamily="34" charset="0"/>
                <a:sym typeface="Wingdings" panose="05000000000000000000" pitchFamily="2" charset="2"/>
              </a:rPr>
              <a:t>   </a:t>
            </a:r>
            <a:r>
              <a:rPr lang="nl-BE" dirty="0">
                <a:ea typeface="Tahoma" pitchFamily="34" charset="0"/>
                <a:cs typeface="Tahoma" pitchFamily="34" charset="0"/>
                <a:sym typeface="Wingdings" panose="05000000000000000000" pitchFamily="2" charset="2"/>
              </a:rPr>
              <a:t>binaire getal voorstellen in een ander talstelsel  </a:t>
            </a:r>
            <a:r>
              <a:rPr lang="nl-BE" dirty="0" err="1">
                <a:ea typeface="Tahoma" pitchFamily="34" charset="0"/>
                <a:cs typeface="Tahoma" pitchFamily="34" charset="0"/>
                <a:sym typeface="Wingdings" panose="05000000000000000000" pitchFamily="2" charset="2"/>
              </a:rPr>
              <a:t>dotted</a:t>
            </a:r>
            <a:r>
              <a:rPr lang="nl-BE" dirty="0">
                <a:ea typeface="Tahoma" pitchFamily="34" charset="0"/>
                <a:cs typeface="Tahoma" pitchFamily="34" charset="0"/>
                <a:sym typeface="Wingdings" panose="05000000000000000000" pitchFamily="2" charset="2"/>
              </a:rPr>
              <a:t> </a:t>
            </a:r>
            <a:r>
              <a:rPr lang="nl-BE" dirty="0" err="1">
                <a:ea typeface="Tahoma" pitchFamily="34" charset="0"/>
                <a:cs typeface="Tahoma" pitchFamily="34" charset="0"/>
                <a:sym typeface="Wingdings" panose="05000000000000000000" pitchFamily="2" charset="2"/>
              </a:rPr>
              <a:t>decimal</a:t>
            </a:r>
            <a:endParaRPr lang="nl-BE" dirty="0">
              <a:ea typeface="Tahoma" pitchFamily="34" charset="0"/>
              <a:cs typeface="Tahoma" pitchFamily="34" charset="0"/>
              <a:sym typeface="Wingdings" panose="05000000000000000000" pitchFamily="2" charset="2"/>
            </a:endParaRPr>
          </a:p>
          <a:p>
            <a:pPr marL="0" indent="0">
              <a:buNone/>
            </a:pPr>
            <a:r>
              <a:rPr lang="nl-BE" sz="800" dirty="0">
                <a:ea typeface="Tahoma" pitchFamily="34" charset="0"/>
                <a:cs typeface="Tahoma" pitchFamily="34" charset="0"/>
              </a:rPr>
              <a:t>	 </a:t>
            </a:r>
          </a:p>
          <a:p>
            <a:pPr marL="0" indent="0">
              <a:buNone/>
            </a:pPr>
            <a:r>
              <a:rPr lang="nl-BE" dirty="0">
                <a:ea typeface="Tahoma" pitchFamily="34" charset="0"/>
                <a:cs typeface="Tahoma" pitchFamily="34" charset="0"/>
              </a:rPr>
              <a:t>	</a:t>
            </a:r>
            <a:r>
              <a:rPr lang="nl-BE" sz="3600" b="1" dirty="0">
                <a:solidFill>
                  <a:schemeClr val="accent1">
                    <a:lumMod val="75000"/>
                  </a:schemeClr>
                </a:solidFill>
                <a:ea typeface="Tahoma" pitchFamily="34" charset="0"/>
                <a:cs typeface="Tahoma" pitchFamily="34" charset="0"/>
              </a:rPr>
              <a:t>11000000</a:t>
            </a:r>
            <a:r>
              <a:rPr lang="nl-BE" sz="3600" dirty="0">
                <a:ea typeface="Tahoma" pitchFamily="34" charset="0"/>
                <a:cs typeface="Tahoma" pitchFamily="34" charset="0"/>
              </a:rPr>
              <a:t> </a:t>
            </a:r>
            <a:r>
              <a:rPr lang="nl-BE" sz="3600" b="1" dirty="0">
                <a:solidFill>
                  <a:srgbClr val="00B050"/>
                </a:solidFill>
                <a:ea typeface="Tahoma" pitchFamily="34" charset="0"/>
                <a:cs typeface="Tahoma" pitchFamily="34" charset="0"/>
              </a:rPr>
              <a:t>10101000</a:t>
            </a:r>
            <a:r>
              <a:rPr lang="nl-BE" sz="3600" dirty="0">
                <a:ea typeface="Tahoma" pitchFamily="34" charset="0"/>
                <a:cs typeface="Tahoma" pitchFamily="34" charset="0"/>
              </a:rPr>
              <a:t> </a:t>
            </a:r>
            <a:r>
              <a:rPr lang="nl-BE" sz="3600" b="1" dirty="0">
                <a:solidFill>
                  <a:schemeClr val="accent4">
                    <a:lumMod val="75000"/>
                  </a:schemeClr>
                </a:solidFill>
                <a:ea typeface="Tahoma" pitchFamily="34" charset="0"/>
                <a:cs typeface="Tahoma" pitchFamily="34" charset="0"/>
              </a:rPr>
              <a:t>00001010</a:t>
            </a:r>
            <a:r>
              <a:rPr lang="nl-BE" sz="3600" dirty="0">
                <a:ea typeface="Tahoma" pitchFamily="34" charset="0"/>
                <a:cs typeface="Tahoma" pitchFamily="34" charset="0"/>
              </a:rPr>
              <a:t> </a:t>
            </a:r>
            <a:r>
              <a:rPr lang="nl-BE" sz="3600" b="1" dirty="0">
                <a:solidFill>
                  <a:srgbClr val="FF0000"/>
                </a:solidFill>
                <a:ea typeface="Tahoma" pitchFamily="34" charset="0"/>
                <a:cs typeface="Tahoma" pitchFamily="34" charset="0"/>
              </a:rPr>
              <a:t>00000001</a:t>
            </a:r>
          </a:p>
          <a:p>
            <a:pPr marL="0" indent="0">
              <a:buNone/>
            </a:pPr>
            <a:endParaRPr lang="nl-BE" sz="3600" dirty="0">
              <a:ea typeface="Tahoma" pitchFamily="34" charset="0"/>
              <a:cs typeface="Tahoma" pitchFamily="34" charset="0"/>
              <a:sym typeface="Wingdings" panose="05000000000000000000" pitchFamily="2" charset="2"/>
            </a:endParaRPr>
          </a:p>
          <a:p>
            <a:pPr marL="457200" lvl="1" indent="0" algn="ctr">
              <a:buNone/>
            </a:pPr>
            <a:r>
              <a:rPr lang="nl-BE" dirty="0"/>
              <a:t>	</a:t>
            </a:r>
            <a:r>
              <a:rPr lang="nl-BE" sz="3600" b="1" dirty="0">
                <a:solidFill>
                  <a:srgbClr val="0070C0"/>
                </a:solidFill>
              </a:rPr>
              <a:t>192</a:t>
            </a:r>
            <a:r>
              <a:rPr lang="nl-BE" sz="3600" dirty="0"/>
              <a:t> . </a:t>
            </a:r>
            <a:r>
              <a:rPr lang="nl-BE" sz="3600" b="1" dirty="0">
                <a:solidFill>
                  <a:srgbClr val="00B050"/>
                </a:solidFill>
              </a:rPr>
              <a:t>168</a:t>
            </a:r>
            <a:r>
              <a:rPr lang="nl-BE" sz="3600" dirty="0"/>
              <a:t> . </a:t>
            </a:r>
            <a:r>
              <a:rPr lang="nl-BE" sz="3600" b="1" dirty="0">
                <a:solidFill>
                  <a:schemeClr val="accent4">
                    <a:lumMod val="75000"/>
                  </a:schemeClr>
                </a:solidFill>
              </a:rPr>
              <a:t>10</a:t>
            </a:r>
            <a:r>
              <a:rPr lang="nl-BE" sz="3600" dirty="0"/>
              <a:t> . </a:t>
            </a:r>
            <a:r>
              <a:rPr lang="nl-BE" sz="3600" b="1" dirty="0">
                <a:solidFill>
                  <a:srgbClr val="FF0000"/>
                </a:solidFill>
              </a:rPr>
              <a:t>1</a:t>
            </a:r>
          </a:p>
        </p:txBody>
      </p:sp>
      <p:sp>
        <p:nvSpPr>
          <p:cNvPr id="4" name="Tijdelijke aanduiding voor dianummer 3"/>
          <p:cNvSpPr>
            <a:spLocks noGrp="1"/>
          </p:cNvSpPr>
          <p:nvPr>
            <p:ph type="sldNum" sz="quarter" idx="12"/>
          </p:nvPr>
        </p:nvSpPr>
        <p:spPr>
          <a:xfrm>
            <a:off x="8610600" y="6367639"/>
            <a:ext cx="2743200" cy="365125"/>
          </a:xfrm>
        </p:spPr>
        <p:txBody>
          <a:bodyPr/>
          <a:lstStyle/>
          <a:p>
            <a:fld id="{C20638EA-1804-476F-966B-2178CB4140D4}" type="slidenum">
              <a:rPr lang="nl-BE" smtClean="0"/>
              <a:t>12</a:t>
            </a:fld>
            <a:endParaRPr lang="nl-BE"/>
          </a:p>
        </p:txBody>
      </p:sp>
      <p:cxnSp>
        <p:nvCxnSpPr>
          <p:cNvPr id="6" name="Rechte verbindingslijn met pijl 5">
            <a:extLst>
              <a:ext uri="{FF2B5EF4-FFF2-40B4-BE49-F238E27FC236}">
                <a16:creationId xmlns:a16="http://schemas.microsoft.com/office/drawing/2014/main" id="{6F14517E-9793-3EBA-23EE-A442AE4440D5}"/>
              </a:ext>
            </a:extLst>
          </p:cNvPr>
          <p:cNvCxnSpPr>
            <a:cxnSpLocks/>
          </p:cNvCxnSpPr>
          <p:nvPr/>
        </p:nvCxnSpPr>
        <p:spPr>
          <a:xfrm>
            <a:off x="2702712" y="5271912"/>
            <a:ext cx="2311784" cy="69793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a:extLst>
              <a:ext uri="{FF2B5EF4-FFF2-40B4-BE49-F238E27FC236}">
                <a16:creationId xmlns:a16="http://schemas.microsoft.com/office/drawing/2014/main" id="{BD30DD8F-BA6A-D347-39C0-91072832B0DF}"/>
              </a:ext>
            </a:extLst>
          </p:cNvPr>
          <p:cNvCxnSpPr>
            <a:cxnSpLocks/>
          </p:cNvCxnSpPr>
          <p:nvPr/>
        </p:nvCxnSpPr>
        <p:spPr>
          <a:xfrm>
            <a:off x="4570206" y="5271912"/>
            <a:ext cx="1411111" cy="69793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a:extLst>
              <a:ext uri="{FF2B5EF4-FFF2-40B4-BE49-F238E27FC236}">
                <a16:creationId xmlns:a16="http://schemas.microsoft.com/office/drawing/2014/main" id="{F081CA82-686C-44CA-AEBF-B8EF097B3D60}"/>
              </a:ext>
            </a:extLst>
          </p:cNvPr>
          <p:cNvCxnSpPr>
            <a:cxnSpLocks/>
          </p:cNvCxnSpPr>
          <p:nvPr/>
        </p:nvCxnSpPr>
        <p:spPr>
          <a:xfrm>
            <a:off x="6519336" y="5271912"/>
            <a:ext cx="455364" cy="697938"/>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a:extLst>
              <a:ext uri="{FF2B5EF4-FFF2-40B4-BE49-F238E27FC236}">
                <a16:creationId xmlns:a16="http://schemas.microsoft.com/office/drawing/2014/main" id="{20DF17FB-9D25-8C24-FAAF-53B353BE91F5}"/>
              </a:ext>
            </a:extLst>
          </p:cNvPr>
          <p:cNvCxnSpPr>
            <a:cxnSpLocks/>
          </p:cNvCxnSpPr>
          <p:nvPr/>
        </p:nvCxnSpPr>
        <p:spPr>
          <a:xfrm flipH="1">
            <a:off x="7556461" y="5271912"/>
            <a:ext cx="850516" cy="697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95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1.2. Positionele systemen</a:t>
            </a:r>
            <a:br>
              <a:rPr lang="nl-BE" dirty="0"/>
            </a:br>
            <a:r>
              <a:rPr lang="nl-BE" sz="3600" b="1" dirty="0">
                <a:solidFill>
                  <a:schemeClr val="accent1"/>
                </a:solidFill>
              </a:rPr>
              <a:t>1.2.2. Binaire getallen - Afspraken en notatie</a:t>
            </a:r>
          </a:p>
        </p:txBody>
      </p:sp>
      <p:sp>
        <p:nvSpPr>
          <p:cNvPr id="3" name="Tijdelijke aanduiding voor inhoud 2"/>
          <p:cNvSpPr>
            <a:spLocks noGrp="1"/>
          </p:cNvSpPr>
          <p:nvPr>
            <p:ph idx="1"/>
          </p:nvPr>
        </p:nvSpPr>
        <p:spPr/>
        <p:txBody>
          <a:bodyPr>
            <a:normAutofit/>
          </a:bodyPr>
          <a:lstStyle/>
          <a:p>
            <a:r>
              <a:rPr lang="nl-BE" dirty="0"/>
              <a:t>Onderscheid tussen talstelsels:</a:t>
            </a:r>
          </a:p>
          <a:p>
            <a:pPr marL="0" indent="0">
              <a:buNone/>
            </a:pPr>
            <a:r>
              <a:rPr lang="nl-BE" dirty="0"/>
              <a:t>   haakjes rond het getal met grondtal als </a:t>
            </a:r>
            <a:r>
              <a:rPr lang="nl-BE" dirty="0" err="1"/>
              <a:t>subscript</a:t>
            </a:r>
            <a:r>
              <a:rPr lang="nl-BE" dirty="0"/>
              <a:t> </a:t>
            </a:r>
          </a:p>
          <a:p>
            <a:pPr marL="0" indent="0">
              <a:buNone/>
            </a:pPr>
            <a:endParaRPr lang="nl-BE" sz="800" dirty="0"/>
          </a:p>
          <a:p>
            <a:pPr lvl="5"/>
            <a:r>
              <a:rPr lang="nl-BE" sz="2800" dirty="0"/>
              <a:t>(10)</a:t>
            </a:r>
            <a:r>
              <a:rPr lang="nl-BE" sz="2800" b="1" baseline="-25000" dirty="0">
                <a:solidFill>
                  <a:srgbClr val="FF0000"/>
                </a:solidFill>
              </a:rPr>
              <a:t>10</a:t>
            </a:r>
            <a:r>
              <a:rPr lang="nl-BE" sz="2800" dirty="0"/>
              <a:t> = 10 als tiendelig getal</a:t>
            </a:r>
          </a:p>
          <a:p>
            <a:pPr lvl="5"/>
            <a:r>
              <a:rPr lang="nl-BE" sz="2800" dirty="0"/>
              <a:t>(10)</a:t>
            </a:r>
            <a:r>
              <a:rPr lang="nl-BE" sz="2800" b="1" baseline="-25000" dirty="0">
                <a:solidFill>
                  <a:srgbClr val="FF0000"/>
                </a:solidFill>
              </a:rPr>
              <a:t>2</a:t>
            </a:r>
            <a:r>
              <a:rPr lang="nl-BE" sz="2800" dirty="0"/>
              <a:t> = 10 als binair getal</a:t>
            </a:r>
          </a:p>
          <a:p>
            <a:pPr lvl="1"/>
            <a:endParaRPr lang="nl-BE" dirty="0"/>
          </a:p>
          <a:p>
            <a:r>
              <a:rPr lang="nl-BE" b="1" dirty="0"/>
              <a:t>Afspraak: </a:t>
            </a:r>
            <a:r>
              <a:rPr lang="nl-BE" dirty="0"/>
              <a:t>indien geen notatie van grondtal, dan nemen we aan dat het getal in het decimaal stelsel staat</a:t>
            </a:r>
          </a:p>
          <a:p>
            <a:pPr marL="0" indent="0">
              <a:buNone/>
            </a:pP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13</a:t>
            </a:fld>
            <a:endParaRPr lang="nl-BE"/>
          </a:p>
        </p:txBody>
      </p:sp>
    </p:spTree>
    <p:extLst>
      <p:ext uri="{BB962C8B-B14F-4D97-AF65-F5344CB8AC3E}">
        <p14:creationId xmlns:p14="http://schemas.microsoft.com/office/powerpoint/2010/main" val="384854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1.2. Positionele systemen</a:t>
            </a:r>
            <a:br>
              <a:rPr lang="nl-BE" dirty="0"/>
            </a:br>
            <a:r>
              <a:rPr lang="nl-BE" b="1" dirty="0">
                <a:solidFill>
                  <a:schemeClr val="accent1"/>
                </a:solidFill>
              </a:rPr>
              <a:t>1.2.2. Binaire getallen - Binair tellen</a:t>
            </a:r>
          </a:p>
        </p:txBody>
      </p:sp>
      <p:sp>
        <p:nvSpPr>
          <p:cNvPr id="3" name="Tijdelijke aanduiding voor inhoud 2"/>
          <p:cNvSpPr>
            <a:spLocks noGrp="1"/>
          </p:cNvSpPr>
          <p:nvPr>
            <p:ph idx="1"/>
          </p:nvPr>
        </p:nvSpPr>
        <p:spPr>
          <a:xfrm>
            <a:off x="838199" y="2230581"/>
            <a:ext cx="7931727" cy="3946381"/>
          </a:xfrm>
        </p:spPr>
        <p:txBody>
          <a:bodyPr>
            <a:normAutofit/>
          </a:bodyPr>
          <a:lstStyle/>
          <a:p>
            <a:pPr>
              <a:buNone/>
            </a:pPr>
            <a:r>
              <a:rPr lang="nl-BE" sz="2400" b="1" dirty="0">
                <a:solidFill>
                  <a:schemeClr val="tx1"/>
                </a:solidFill>
                <a:latin typeface="Tahoma" pitchFamily="34" charset="0"/>
                <a:ea typeface="Tahoma" pitchFamily="34" charset="0"/>
                <a:cs typeface="Tahoma" pitchFamily="34" charset="0"/>
              </a:rPr>
              <a:t>Methode (analoog als bij decimaal tellen):</a:t>
            </a:r>
          </a:p>
          <a:p>
            <a:pPr marL="598884" lvl="1" indent="-342900">
              <a:buFont typeface="+mj-lt"/>
              <a:buAutoNum type="arabicPeriod"/>
            </a:pPr>
            <a:r>
              <a:rPr lang="nl-BE" dirty="0">
                <a:solidFill>
                  <a:schemeClr val="tx1"/>
                </a:solidFill>
                <a:latin typeface="Tahoma" pitchFamily="34" charset="0"/>
                <a:ea typeface="Tahoma" pitchFamily="34" charset="0"/>
                <a:cs typeface="Tahoma" pitchFamily="34" charset="0"/>
              </a:rPr>
              <a:t>Begin bij 0</a:t>
            </a:r>
          </a:p>
          <a:p>
            <a:pPr marL="598884" lvl="1" indent="-342900">
              <a:buFont typeface="+mj-lt"/>
              <a:buAutoNum type="arabicPeriod"/>
            </a:pPr>
            <a:r>
              <a:rPr lang="nl-BE" dirty="0">
                <a:solidFill>
                  <a:schemeClr val="tx1"/>
                </a:solidFill>
                <a:latin typeface="Tahoma" pitchFamily="34" charset="0"/>
                <a:ea typeface="Tahoma" pitchFamily="34" charset="0"/>
                <a:cs typeface="Tahoma" pitchFamily="34" charset="0"/>
              </a:rPr>
              <a:t>Vervang het laatste cijfer door zijn opvolger</a:t>
            </a:r>
          </a:p>
          <a:p>
            <a:pPr marL="598884" lvl="1" indent="-342900">
              <a:buFont typeface="+mj-lt"/>
              <a:buAutoNum type="arabicPeriod"/>
            </a:pPr>
            <a:r>
              <a:rPr lang="nl-BE" dirty="0">
                <a:solidFill>
                  <a:schemeClr val="tx1"/>
                </a:solidFill>
                <a:latin typeface="Tahoma" pitchFamily="34" charset="0"/>
                <a:ea typeface="Tahoma" pitchFamily="34" charset="0"/>
                <a:cs typeface="Tahoma" pitchFamily="34" charset="0"/>
              </a:rPr>
              <a:t>Wanneer een 1 (hoogste cijfer) verhoogd moet worden, verhoog dan het cijfer van één rang hoger met één</a:t>
            </a:r>
          </a:p>
          <a:p>
            <a:pPr marL="598884" lvl="1" indent="-342900">
              <a:buFont typeface="+mj-lt"/>
              <a:buAutoNum type="arabicPeriod"/>
            </a:pPr>
            <a:r>
              <a:rPr lang="nl-BE" dirty="0">
                <a:solidFill>
                  <a:schemeClr val="tx1"/>
                </a:solidFill>
                <a:latin typeface="Tahoma" pitchFamily="34" charset="0"/>
                <a:ea typeface="Tahoma" pitchFamily="34" charset="0"/>
                <a:cs typeface="Tahoma" pitchFamily="34" charset="0"/>
              </a:rPr>
              <a:t>Ga verder met stap 2</a:t>
            </a:r>
          </a:p>
          <a:p>
            <a:pPr marL="0" indent="0">
              <a:buNone/>
            </a:pP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325935517"/>
              </p:ext>
            </p:extLst>
          </p:nvPr>
        </p:nvGraphicFramePr>
        <p:xfrm>
          <a:off x="9131555" y="938530"/>
          <a:ext cx="2340008" cy="5417820"/>
        </p:xfrm>
        <a:graphic>
          <a:graphicData uri="http://schemas.openxmlformats.org/drawingml/2006/table">
            <a:tbl>
              <a:tblPr firstRow="1" bandRow="1">
                <a:tableStyleId>{93296810-A885-4BE3-A3E7-6D5BEEA58F35}</a:tableStyleId>
              </a:tblPr>
              <a:tblGrid>
                <a:gridCol w="1170004">
                  <a:extLst>
                    <a:ext uri="{9D8B030D-6E8A-4147-A177-3AD203B41FA5}">
                      <a16:colId xmlns:a16="http://schemas.microsoft.com/office/drawing/2014/main" val="2893781463"/>
                    </a:ext>
                  </a:extLst>
                </a:gridCol>
                <a:gridCol w="1170004">
                  <a:extLst>
                    <a:ext uri="{9D8B030D-6E8A-4147-A177-3AD203B41FA5}">
                      <a16:colId xmlns:a16="http://schemas.microsoft.com/office/drawing/2014/main" val="20000"/>
                    </a:ext>
                  </a:extLst>
                </a:gridCol>
              </a:tblGrid>
              <a:tr h="607778">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42578">
                <a:tc>
                  <a:txBody>
                    <a:bodyPr/>
                    <a:lstStyle/>
                    <a:p>
                      <a:pPr algn="r"/>
                      <a:r>
                        <a:rPr lang="nl-BE" sz="1800" dirty="0"/>
                        <a:t>0</a:t>
                      </a:r>
                    </a:p>
                  </a:txBody>
                  <a:tcPr marL="68580" marR="68580" marT="34290" marB="34290"/>
                </a:tc>
                <a:tc>
                  <a:txBody>
                    <a:bodyPr/>
                    <a:lstStyle/>
                    <a:p>
                      <a:pPr algn="r"/>
                      <a:r>
                        <a:rPr lang="nl-BE" sz="1800" dirty="0"/>
                        <a:t>0</a:t>
                      </a:r>
                    </a:p>
                  </a:txBody>
                  <a:tcPr marL="68580" marR="68580" marT="34290" marB="34290"/>
                </a:tc>
                <a:extLst>
                  <a:ext uri="{0D108BD9-81ED-4DB2-BD59-A6C34878D82A}">
                    <a16:rowId xmlns:a16="http://schemas.microsoft.com/office/drawing/2014/main" val="10001"/>
                  </a:ext>
                </a:extLst>
              </a:tr>
              <a:tr h="342578">
                <a:tc>
                  <a:txBody>
                    <a:bodyPr/>
                    <a:lstStyle/>
                    <a:p>
                      <a:pPr algn="r"/>
                      <a:r>
                        <a:rPr lang="nl-BE" sz="1800" dirty="0"/>
                        <a:t>1</a:t>
                      </a:r>
                    </a:p>
                  </a:txBody>
                  <a:tcPr marL="68580" marR="68580" marT="34290" marB="34290"/>
                </a:tc>
                <a:tc>
                  <a:txBody>
                    <a:bodyPr/>
                    <a:lstStyle/>
                    <a:p>
                      <a:pPr algn="r"/>
                      <a:r>
                        <a:rPr lang="nl-BE" sz="1800" dirty="0"/>
                        <a:t>1</a:t>
                      </a:r>
                    </a:p>
                  </a:txBody>
                  <a:tcPr marL="68580" marR="68580" marT="34290" marB="34290"/>
                </a:tc>
                <a:extLst>
                  <a:ext uri="{0D108BD9-81ED-4DB2-BD59-A6C34878D82A}">
                    <a16:rowId xmlns:a16="http://schemas.microsoft.com/office/drawing/2014/main" val="10002"/>
                  </a:ext>
                </a:extLst>
              </a:tr>
              <a:tr h="223422">
                <a:tc>
                  <a:txBody>
                    <a:bodyPr/>
                    <a:lstStyle/>
                    <a:p>
                      <a:pPr algn="r"/>
                      <a:r>
                        <a:rPr lang="nl-BE" sz="1800" dirty="0"/>
                        <a:t>10</a:t>
                      </a:r>
                    </a:p>
                  </a:txBody>
                  <a:tcPr marL="68580" marR="68580" marT="34290" marB="34290"/>
                </a:tc>
                <a:tc>
                  <a:txBody>
                    <a:bodyPr/>
                    <a:lstStyle/>
                    <a:p>
                      <a:pPr algn="r"/>
                      <a:r>
                        <a:rPr lang="nl-BE" sz="1800" dirty="0"/>
                        <a:t>2</a:t>
                      </a:r>
                    </a:p>
                  </a:txBody>
                  <a:tcPr marL="68580" marR="68580" marT="34290" marB="34290"/>
                </a:tc>
                <a:extLst>
                  <a:ext uri="{0D108BD9-81ED-4DB2-BD59-A6C34878D82A}">
                    <a16:rowId xmlns:a16="http://schemas.microsoft.com/office/drawing/2014/main" val="10003"/>
                  </a:ext>
                </a:extLst>
              </a:tr>
              <a:tr h="342578">
                <a:tc>
                  <a:txBody>
                    <a:bodyPr/>
                    <a:lstStyle/>
                    <a:p>
                      <a:pPr algn="r"/>
                      <a:r>
                        <a:rPr lang="nl-BE" sz="1800" dirty="0"/>
                        <a:t>11</a:t>
                      </a:r>
                    </a:p>
                  </a:txBody>
                  <a:tcPr marL="68580" marR="68580" marT="34290" marB="34290"/>
                </a:tc>
                <a:tc>
                  <a:txBody>
                    <a:bodyPr/>
                    <a:lstStyle/>
                    <a:p>
                      <a:pPr algn="r"/>
                      <a:r>
                        <a:rPr lang="nl-BE" sz="1800" dirty="0"/>
                        <a:t>3</a:t>
                      </a:r>
                    </a:p>
                  </a:txBody>
                  <a:tcPr marL="68580" marR="68580" marT="34290" marB="34290"/>
                </a:tc>
                <a:extLst>
                  <a:ext uri="{0D108BD9-81ED-4DB2-BD59-A6C34878D82A}">
                    <a16:rowId xmlns:a16="http://schemas.microsoft.com/office/drawing/2014/main" val="10004"/>
                  </a:ext>
                </a:extLst>
              </a:tr>
              <a:tr h="342578">
                <a:tc>
                  <a:txBody>
                    <a:bodyPr/>
                    <a:lstStyle/>
                    <a:p>
                      <a:pPr algn="r"/>
                      <a:r>
                        <a:rPr lang="nl-BE" sz="1800" dirty="0"/>
                        <a:t>100</a:t>
                      </a:r>
                    </a:p>
                  </a:txBody>
                  <a:tcPr marL="68580" marR="68580" marT="34290" marB="34290"/>
                </a:tc>
                <a:tc>
                  <a:txBody>
                    <a:bodyPr/>
                    <a:lstStyle/>
                    <a:p>
                      <a:pPr algn="r"/>
                      <a:r>
                        <a:rPr lang="nl-BE" sz="1800" dirty="0"/>
                        <a:t>4</a:t>
                      </a:r>
                    </a:p>
                  </a:txBody>
                  <a:tcPr marL="68580" marR="68580" marT="34290" marB="34290"/>
                </a:tc>
                <a:extLst>
                  <a:ext uri="{0D108BD9-81ED-4DB2-BD59-A6C34878D82A}">
                    <a16:rowId xmlns:a16="http://schemas.microsoft.com/office/drawing/2014/main" val="10005"/>
                  </a:ext>
                </a:extLst>
              </a:tr>
              <a:tr h="342578">
                <a:tc>
                  <a:txBody>
                    <a:bodyPr/>
                    <a:lstStyle/>
                    <a:p>
                      <a:pPr algn="r"/>
                      <a:r>
                        <a:rPr lang="nl-BE" sz="1800" dirty="0"/>
                        <a:t>101</a:t>
                      </a:r>
                    </a:p>
                  </a:txBody>
                  <a:tcPr marL="68580" marR="68580" marT="34290" marB="34290"/>
                </a:tc>
                <a:tc>
                  <a:txBody>
                    <a:bodyPr/>
                    <a:lstStyle/>
                    <a:p>
                      <a:pPr algn="r"/>
                      <a:r>
                        <a:rPr lang="nl-BE" sz="1800" dirty="0"/>
                        <a:t>5</a:t>
                      </a:r>
                    </a:p>
                  </a:txBody>
                  <a:tcPr marL="68580" marR="68580" marT="34290" marB="34290"/>
                </a:tc>
                <a:extLst>
                  <a:ext uri="{0D108BD9-81ED-4DB2-BD59-A6C34878D82A}">
                    <a16:rowId xmlns:a16="http://schemas.microsoft.com/office/drawing/2014/main" val="10006"/>
                  </a:ext>
                </a:extLst>
              </a:tr>
              <a:tr h="342578">
                <a:tc>
                  <a:txBody>
                    <a:bodyPr/>
                    <a:lstStyle/>
                    <a:p>
                      <a:pPr algn="r"/>
                      <a:r>
                        <a:rPr lang="nl-BE" sz="1800" dirty="0"/>
                        <a:t>110</a:t>
                      </a:r>
                    </a:p>
                  </a:txBody>
                  <a:tcPr marL="68580" marR="68580" marT="34290" marB="34290"/>
                </a:tc>
                <a:tc>
                  <a:txBody>
                    <a:bodyPr/>
                    <a:lstStyle/>
                    <a:p>
                      <a:pPr algn="r"/>
                      <a:r>
                        <a:rPr lang="nl-BE" sz="1800" dirty="0"/>
                        <a:t>6</a:t>
                      </a:r>
                    </a:p>
                  </a:txBody>
                  <a:tcPr marL="68580" marR="68580" marT="34290" marB="34290"/>
                </a:tc>
                <a:extLst>
                  <a:ext uri="{0D108BD9-81ED-4DB2-BD59-A6C34878D82A}">
                    <a16:rowId xmlns:a16="http://schemas.microsoft.com/office/drawing/2014/main" val="10007"/>
                  </a:ext>
                </a:extLst>
              </a:tr>
              <a:tr h="342578">
                <a:tc>
                  <a:txBody>
                    <a:bodyPr/>
                    <a:lstStyle/>
                    <a:p>
                      <a:pPr algn="r"/>
                      <a:r>
                        <a:rPr lang="nl-BE" sz="1800" dirty="0"/>
                        <a:t>111</a:t>
                      </a:r>
                    </a:p>
                  </a:txBody>
                  <a:tcPr marL="68580" marR="68580" marT="34290" marB="34290"/>
                </a:tc>
                <a:tc>
                  <a:txBody>
                    <a:bodyPr/>
                    <a:lstStyle/>
                    <a:p>
                      <a:pPr algn="r"/>
                      <a:r>
                        <a:rPr lang="nl-BE" sz="1800" dirty="0"/>
                        <a:t>7</a:t>
                      </a:r>
                    </a:p>
                  </a:txBody>
                  <a:tcPr marL="68580" marR="68580" marT="34290" marB="34290"/>
                </a:tc>
                <a:extLst>
                  <a:ext uri="{0D108BD9-81ED-4DB2-BD59-A6C34878D82A}">
                    <a16:rowId xmlns:a16="http://schemas.microsoft.com/office/drawing/2014/main" val="10008"/>
                  </a:ext>
                </a:extLst>
              </a:tr>
              <a:tr h="342578">
                <a:tc>
                  <a:txBody>
                    <a:bodyPr/>
                    <a:lstStyle/>
                    <a:p>
                      <a:pPr algn="r"/>
                      <a:r>
                        <a:rPr lang="nl-BE" sz="1800" dirty="0"/>
                        <a:t>1000</a:t>
                      </a:r>
                    </a:p>
                  </a:txBody>
                  <a:tcPr marL="68580" marR="68580" marT="34290" marB="34290"/>
                </a:tc>
                <a:tc>
                  <a:txBody>
                    <a:bodyPr/>
                    <a:lstStyle/>
                    <a:p>
                      <a:pPr algn="r"/>
                      <a:r>
                        <a:rPr lang="nl-BE" sz="1800" dirty="0"/>
                        <a:t>8</a:t>
                      </a:r>
                    </a:p>
                  </a:txBody>
                  <a:tcPr marL="68580" marR="68580" marT="34290" marB="34290"/>
                </a:tc>
                <a:extLst>
                  <a:ext uri="{0D108BD9-81ED-4DB2-BD59-A6C34878D82A}">
                    <a16:rowId xmlns:a16="http://schemas.microsoft.com/office/drawing/2014/main" val="10009"/>
                  </a:ext>
                </a:extLst>
              </a:tr>
              <a:tr h="342578">
                <a:tc>
                  <a:txBody>
                    <a:bodyPr/>
                    <a:lstStyle/>
                    <a:p>
                      <a:pPr algn="r"/>
                      <a:r>
                        <a:rPr lang="nl-BE" sz="1800" dirty="0"/>
                        <a:t>1001</a:t>
                      </a:r>
                    </a:p>
                  </a:txBody>
                  <a:tcPr marL="68580" marR="68580" marT="34290" marB="34290"/>
                </a:tc>
                <a:tc>
                  <a:txBody>
                    <a:bodyPr/>
                    <a:lstStyle/>
                    <a:p>
                      <a:pPr algn="r"/>
                      <a:r>
                        <a:rPr lang="nl-BE" sz="1800" dirty="0"/>
                        <a:t>9</a:t>
                      </a:r>
                    </a:p>
                  </a:txBody>
                  <a:tcPr marL="68580" marR="68580" marT="34290" marB="34290"/>
                </a:tc>
                <a:extLst>
                  <a:ext uri="{0D108BD9-81ED-4DB2-BD59-A6C34878D82A}">
                    <a16:rowId xmlns:a16="http://schemas.microsoft.com/office/drawing/2014/main" val="10010"/>
                  </a:ext>
                </a:extLst>
              </a:tr>
              <a:tr h="342578">
                <a:tc>
                  <a:txBody>
                    <a:bodyPr/>
                    <a:lstStyle/>
                    <a:p>
                      <a:pPr algn="r"/>
                      <a:r>
                        <a:rPr lang="nl-BE" sz="1800" dirty="0"/>
                        <a:t>1010</a:t>
                      </a:r>
                    </a:p>
                  </a:txBody>
                  <a:tcPr marL="68580" marR="68580" marT="34290" marB="34290"/>
                </a:tc>
                <a:tc>
                  <a:txBody>
                    <a:bodyPr/>
                    <a:lstStyle/>
                    <a:p>
                      <a:pPr algn="r"/>
                      <a:r>
                        <a:rPr lang="nl-BE" sz="1800" dirty="0"/>
                        <a:t>10</a:t>
                      </a:r>
                    </a:p>
                  </a:txBody>
                  <a:tcPr marL="68580" marR="68580" marT="34290" marB="34290"/>
                </a:tc>
                <a:extLst>
                  <a:ext uri="{0D108BD9-81ED-4DB2-BD59-A6C34878D82A}">
                    <a16:rowId xmlns:a16="http://schemas.microsoft.com/office/drawing/2014/main" val="10011"/>
                  </a:ext>
                </a:extLst>
              </a:tr>
              <a:tr h="342578">
                <a:tc>
                  <a:txBody>
                    <a:bodyPr/>
                    <a:lstStyle/>
                    <a:p>
                      <a:pPr algn="r"/>
                      <a:r>
                        <a:rPr lang="nl-BE" sz="1800" dirty="0"/>
                        <a:t>1011</a:t>
                      </a:r>
                    </a:p>
                  </a:txBody>
                  <a:tcPr marL="68580" marR="68580" marT="34290" marB="34290"/>
                </a:tc>
                <a:tc>
                  <a:txBody>
                    <a:bodyPr/>
                    <a:lstStyle/>
                    <a:p>
                      <a:pPr algn="r"/>
                      <a:r>
                        <a:rPr lang="nl-BE" sz="1800" dirty="0"/>
                        <a:t>11</a:t>
                      </a:r>
                    </a:p>
                  </a:txBody>
                  <a:tcPr marL="68580" marR="68580" marT="34290" marB="34290"/>
                </a:tc>
                <a:extLst>
                  <a:ext uri="{0D108BD9-81ED-4DB2-BD59-A6C34878D82A}">
                    <a16:rowId xmlns:a16="http://schemas.microsoft.com/office/drawing/2014/main" val="10012"/>
                  </a:ext>
                </a:extLst>
              </a:tr>
              <a:tr h="342578">
                <a:tc>
                  <a:txBody>
                    <a:bodyPr/>
                    <a:lstStyle/>
                    <a:p>
                      <a:pPr algn="r"/>
                      <a:r>
                        <a:rPr lang="nl-BE" sz="1800" dirty="0"/>
                        <a:t>1100</a:t>
                      </a:r>
                    </a:p>
                  </a:txBody>
                  <a:tcPr marL="68580" marR="68580" marT="34290" marB="34290"/>
                </a:tc>
                <a:tc>
                  <a:txBody>
                    <a:bodyPr/>
                    <a:lstStyle/>
                    <a:p>
                      <a:pPr algn="r"/>
                      <a:r>
                        <a:rPr lang="nl-BE" sz="1800" dirty="0"/>
                        <a:t>12</a:t>
                      </a:r>
                    </a:p>
                  </a:txBody>
                  <a:tcPr marL="68580" marR="68580" marT="34290" marB="34290"/>
                </a:tc>
                <a:extLst>
                  <a:ext uri="{0D108BD9-81ED-4DB2-BD59-A6C34878D82A}">
                    <a16:rowId xmlns:a16="http://schemas.microsoft.com/office/drawing/2014/main" val="10013"/>
                  </a:ext>
                </a:extLst>
              </a:tr>
              <a:tr h="342578">
                <a:tc>
                  <a:txBody>
                    <a:bodyPr/>
                    <a:lstStyle/>
                    <a:p>
                      <a:pPr algn="r"/>
                      <a:r>
                        <a:rPr lang="nl-BE" sz="1800" dirty="0"/>
                        <a:t>1101</a:t>
                      </a:r>
                    </a:p>
                  </a:txBody>
                  <a:tcPr marL="68580" marR="68580" marT="34290" marB="34290"/>
                </a:tc>
                <a:tc>
                  <a:txBody>
                    <a:bodyPr/>
                    <a:lstStyle/>
                    <a:p>
                      <a:pPr algn="r"/>
                      <a:r>
                        <a:rPr lang="nl-BE" sz="1800" dirty="0"/>
                        <a:t>13</a:t>
                      </a:r>
                    </a:p>
                  </a:txBody>
                  <a:tcPr marL="68580" marR="68580" marT="34290" marB="34290"/>
                </a:tc>
                <a:extLst>
                  <a:ext uri="{0D108BD9-81ED-4DB2-BD59-A6C34878D82A}">
                    <a16:rowId xmlns:a16="http://schemas.microsoft.com/office/drawing/2014/main" val="1001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14</a:t>
            </a:fld>
            <a:endParaRPr lang="nl-BE"/>
          </a:p>
        </p:txBody>
      </p:sp>
    </p:spTree>
    <p:extLst>
      <p:ext uri="{BB962C8B-B14F-4D97-AF65-F5344CB8AC3E}">
        <p14:creationId xmlns:p14="http://schemas.microsoft.com/office/powerpoint/2010/main" val="351685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72655" y="168275"/>
            <a:ext cx="10515600" cy="1325563"/>
          </a:xfrm>
        </p:spPr>
        <p:txBody>
          <a:bodyPr>
            <a:normAutofit/>
          </a:bodyPr>
          <a:lstStyle/>
          <a:p>
            <a:r>
              <a:rPr lang="nl-BE" dirty="0"/>
              <a:t>1.2. Positionele systemen</a:t>
            </a:r>
            <a:br>
              <a:rPr lang="nl-BE" sz="3600" b="1" dirty="0">
                <a:solidFill>
                  <a:schemeClr val="accent1"/>
                </a:solidFill>
              </a:rPr>
            </a:br>
            <a:r>
              <a:rPr lang="nl-BE" sz="3600" b="1" dirty="0">
                <a:solidFill>
                  <a:schemeClr val="accent1"/>
                </a:solidFill>
              </a:rPr>
              <a:t>1.2.2. Binaire getallen - Definities</a:t>
            </a:r>
          </a:p>
        </p:txBody>
      </p:sp>
      <p:sp>
        <p:nvSpPr>
          <p:cNvPr id="3" name="Tijdelijke aanduiding voor inhoud 2"/>
          <p:cNvSpPr>
            <a:spLocks noGrp="1"/>
          </p:cNvSpPr>
          <p:nvPr>
            <p:ph idx="1"/>
          </p:nvPr>
        </p:nvSpPr>
        <p:spPr>
          <a:xfrm>
            <a:off x="611555" y="1493838"/>
            <a:ext cx="10781145" cy="4850029"/>
          </a:xfrm>
        </p:spPr>
        <p:txBody>
          <a:bodyPr>
            <a:normAutofit lnSpcReduction="10000"/>
          </a:bodyPr>
          <a:lstStyle/>
          <a:p>
            <a:r>
              <a:rPr lang="nl-BE" b="1" dirty="0"/>
              <a:t>Definities:</a:t>
            </a:r>
          </a:p>
          <a:p>
            <a:pPr lvl="1"/>
            <a:r>
              <a:rPr lang="nl-BE" b="1" dirty="0"/>
              <a:t>bit</a:t>
            </a:r>
            <a:r>
              <a:rPr lang="nl-BE" dirty="0"/>
              <a:t> = </a:t>
            </a:r>
          </a:p>
          <a:p>
            <a:pPr lvl="2"/>
            <a:r>
              <a:rPr lang="nl-BE" dirty="0" err="1"/>
              <a:t>binary</a:t>
            </a:r>
            <a:r>
              <a:rPr lang="nl-BE" dirty="0"/>
              <a:t> digit</a:t>
            </a:r>
          </a:p>
          <a:p>
            <a:pPr lvl="2"/>
            <a:r>
              <a:rPr lang="nl-BE" dirty="0"/>
              <a:t>afgekort </a:t>
            </a:r>
            <a:r>
              <a:rPr lang="nl-BE" b="1" dirty="0">
                <a:solidFill>
                  <a:srgbClr val="FF0000"/>
                </a:solidFill>
              </a:rPr>
              <a:t>b</a:t>
            </a:r>
          </a:p>
          <a:p>
            <a:pPr lvl="2"/>
            <a:r>
              <a:rPr lang="nl-BE" dirty="0"/>
              <a:t>1 cijfer (0 of 1) uit binair getal</a:t>
            </a:r>
          </a:p>
          <a:p>
            <a:pPr marL="457200" lvl="1" indent="0">
              <a:buNone/>
            </a:pPr>
            <a:endParaRPr lang="nl-BE" dirty="0"/>
          </a:p>
          <a:p>
            <a:pPr lvl="1"/>
            <a:r>
              <a:rPr lang="nl-BE" b="1" dirty="0"/>
              <a:t>byte</a:t>
            </a:r>
            <a:r>
              <a:rPr lang="nl-BE" dirty="0"/>
              <a:t> = rij van 8 bits</a:t>
            </a:r>
          </a:p>
          <a:p>
            <a:pPr lvl="2"/>
            <a:r>
              <a:rPr lang="nl-BE" dirty="0"/>
              <a:t>afgekort</a:t>
            </a:r>
            <a:r>
              <a:rPr lang="nl-BE" b="1" dirty="0">
                <a:solidFill>
                  <a:srgbClr val="FF0000"/>
                </a:solidFill>
              </a:rPr>
              <a:t> B</a:t>
            </a:r>
          </a:p>
          <a:p>
            <a:r>
              <a:rPr lang="nl-BE" b="1" dirty="0" err="1"/>
              <a:t>msb</a:t>
            </a:r>
            <a:r>
              <a:rPr lang="nl-BE" dirty="0"/>
              <a:t> = </a:t>
            </a:r>
            <a:r>
              <a:rPr lang="nl-BE" b="1" dirty="0"/>
              <a:t>m</a:t>
            </a:r>
            <a:r>
              <a:rPr lang="nl-BE" dirty="0"/>
              <a:t>ost </a:t>
            </a:r>
            <a:r>
              <a:rPr lang="nl-BE" b="1" dirty="0"/>
              <a:t>s</a:t>
            </a:r>
            <a:r>
              <a:rPr lang="nl-BE" dirty="0"/>
              <a:t>ignificant </a:t>
            </a:r>
            <a:r>
              <a:rPr lang="nl-BE" b="1" dirty="0"/>
              <a:t>b</a:t>
            </a:r>
            <a:r>
              <a:rPr lang="nl-BE" dirty="0"/>
              <a:t>it / </a:t>
            </a:r>
            <a:r>
              <a:rPr lang="nl-BE" b="1" dirty="0" err="1"/>
              <a:t>lsb</a:t>
            </a:r>
            <a:r>
              <a:rPr lang="nl-BE" dirty="0"/>
              <a:t> = </a:t>
            </a:r>
            <a:r>
              <a:rPr lang="nl-BE" b="1" dirty="0" err="1"/>
              <a:t>l</a:t>
            </a:r>
            <a:r>
              <a:rPr lang="nl-BE" dirty="0" err="1"/>
              <a:t>east</a:t>
            </a:r>
            <a:r>
              <a:rPr lang="nl-BE" dirty="0"/>
              <a:t> </a:t>
            </a:r>
            <a:r>
              <a:rPr lang="nl-BE" b="1" dirty="0"/>
              <a:t>s</a:t>
            </a:r>
            <a:r>
              <a:rPr lang="nl-BE" dirty="0"/>
              <a:t>ignificant </a:t>
            </a:r>
            <a:r>
              <a:rPr lang="nl-BE" b="1" dirty="0"/>
              <a:t>b</a:t>
            </a:r>
            <a:r>
              <a:rPr lang="nl-BE" dirty="0"/>
              <a:t>it </a:t>
            </a:r>
          </a:p>
          <a:p>
            <a:pPr marL="0" indent="0">
              <a:buNone/>
            </a:pPr>
            <a:r>
              <a:rPr lang="nl-BE" dirty="0"/>
              <a:t>	Voorbeeld getal:  10100010110</a:t>
            </a:r>
          </a:p>
          <a:p>
            <a:pPr marL="0" indent="0">
              <a:buNone/>
            </a:pPr>
            <a:r>
              <a:rPr lang="nl-BE" dirty="0"/>
              <a:t>			</a:t>
            </a:r>
          </a:p>
          <a:p>
            <a:pPr marL="0" indent="0">
              <a:buNone/>
            </a:pPr>
            <a:r>
              <a:rPr lang="nl-BE" dirty="0"/>
              <a:t>			</a:t>
            </a:r>
            <a:r>
              <a:rPr lang="nl-BE" dirty="0" err="1"/>
              <a:t>msb</a:t>
            </a:r>
            <a:r>
              <a:rPr lang="nl-BE" dirty="0"/>
              <a:t>			</a:t>
            </a:r>
            <a:r>
              <a:rPr lang="nl-BE" dirty="0" err="1"/>
              <a:t>lsb</a:t>
            </a:r>
            <a:endParaRPr lang="nl-BE" dirty="0"/>
          </a:p>
          <a:p>
            <a:endParaRPr lang="nl-BE" dirty="0"/>
          </a:p>
        </p:txBody>
      </p:sp>
      <p:sp>
        <p:nvSpPr>
          <p:cNvPr id="4" name="Ovaal 3"/>
          <p:cNvSpPr/>
          <p:nvPr/>
        </p:nvSpPr>
        <p:spPr>
          <a:xfrm>
            <a:off x="4082477" y="4710545"/>
            <a:ext cx="221672" cy="4064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5" name="Ovaal 4"/>
          <p:cNvSpPr/>
          <p:nvPr/>
        </p:nvSpPr>
        <p:spPr>
          <a:xfrm>
            <a:off x="5915897" y="4668983"/>
            <a:ext cx="221672" cy="4064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cxnSp>
        <p:nvCxnSpPr>
          <p:cNvPr id="7" name="Rechte verbindingslijn met pijl 6"/>
          <p:cNvCxnSpPr/>
          <p:nvPr/>
        </p:nvCxnSpPr>
        <p:spPr>
          <a:xfrm flipH="1">
            <a:off x="3731491" y="5116945"/>
            <a:ext cx="424873" cy="655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Rechte verbindingslijn met pijl 8"/>
          <p:cNvCxnSpPr>
            <a:stCxn id="5" idx="5"/>
          </p:cNvCxnSpPr>
          <p:nvPr/>
        </p:nvCxnSpPr>
        <p:spPr>
          <a:xfrm>
            <a:off x="6105106" y="5015867"/>
            <a:ext cx="231039" cy="756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ijdelijke aanduiding voor dianummer 5"/>
          <p:cNvSpPr>
            <a:spLocks noGrp="1"/>
          </p:cNvSpPr>
          <p:nvPr>
            <p:ph type="sldNum" sz="quarter" idx="12"/>
          </p:nvPr>
        </p:nvSpPr>
        <p:spPr/>
        <p:txBody>
          <a:bodyPr/>
          <a:lstStyle/>
          <a:p>
            <a:fld id="{C20638EA-1804-476F-966B-2178CB4140D4}" type="slidenum">
              <a:rPr lang="nl-BE" smtClean="0"/>
              <a:t>15</a:t>
            </a:fld>
            <a:endParaRPr lang="nl-BE"/>
          </a:p>
        </p:txBody>
      </p:sp>
    </p:spTree>
    <p:extLst>
      <p:ext uri="{BB962C8B-B14F-4D97-AF65-F5344CB8AC3E}">
        <p14:creationId xmlns:p14="http://schemas.microsoft.com/office/powerpoint/2010/main" val="365348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nl-BE" dirty="0"/>
              <a:t>1.2. Positionele systemen</a:t>
            </a:r>
            <a:br>
              <a:rPr lang="nl-BE" sz="3600" b="1" dirty="0">
                <a:solidFill>
                  <a:schemeClr val="accent1"/>
                </a:solidFill>
              </a:rPr>
            </a:br>
            <a:r>
              <a:rPr lang="nl-BE" sz="3600" b="1" dirty="0">
                <a:solidFill>
                  <a:schemeClr val="accent1"/>
                </a:solidFill>
              </a:rPr>
              <a:t>1.2.2. Binaire getallen - Veelvouden van bytes</a:t>
            </a:r>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4059504484"/>
              </p:ext>
            </p:extLst>
          </p:nvPr>
        </p:nvGraphicFramePr>
        <p:xfrm>
          <a:off x="2078181" y="1451115"/>
          <a:ext cx="7629239" cy="5406885"/>
        </p:xfrm>
        <a:graphic>
          <a:graphicData uri="http://schemas.openxmlformats.org/drawingml/2006/table">
            <a:tbl>
              <a:tblPr/>
              <a:tblGrid>
                <a:gridCol w="1467161">
                  <a:extLst>
                    <a:ext uri="{9D8B030D-6E8A-4147-A177-3AD203B41FA5}">
                      <a16:colId xmlns:a16="http://schemas.microsoft.com/office/drawing/2014/main" val="20000"/>
                    </a:ext>
                  </a:extLst>
                </a:gridCol>
                <a:gridCol w="1369349">
                  <a:extLst>
                    <a:ext uri="{9D8B030D-6E8A-4147-A177-3AD203B41FA5}">
                      <a16:colId xmlns:a16="http://schemas.microsoft.com/office/drawing/2014/main" val="20001"/>
                    </a:ext>
                  </a:extLst>
                </a:gridCol>
                <a:gridCol w="433164">
                  <a:extLst>
                    <a:ext uri="{9D8B030D-6E8A-4147-A177-3AD203B41FA5}">
                      <a16:colId xmlns:a16="http://schemas.microsoft.com/office/drawing/2014/main" val="20002"/>
                    </a:ext>
                  </a:extLst>
                </a:gridCol>
                <a:gridCol w="1816484">
                  <a:extLst>
                    <a:ext uri="{9D8B030D-6E8A-4147-A177-3AD203B41FA5}">
                      <a16:colId xmlns:a16="http://schemas.microsoft.com/office/drawing/2014/main" val="20003"/>
                    </a:ext>
                  </a:extLst>
                </a:gridCol>
                <a:gridCol w="1173728">
                  <a:extLst>
                    <a:ext uri="{9D8B030D-6E8A-4147-A177-3AD203B41FA5}">
                      <a16:colId xmlns:a16="http://schemas.microsoft.com/office/drawing/2014/main" val="20004"/>
                    </a:ext>
                  </a:extLst>
                </a:gridCol>
                <a:gridCol w="279461">
                  <a:extLst>
                    <a:ext uri="{9D8B030D-6E8A-4147-A177-3AD203B41FA5}">
                      <a16:colId xmlns:a16="http://schemas.microsoft.com/office/drawing/2014/main" val="20005"/>
                    </a:ext>
                  </a:extLst>
                </a:gridCol>
                <a:gridCol w="1089892">
                  <a:extLst>
                    <a:ext uri="{9D8B030D-6E8A-4147-A177-3AD203B41FA5}">
                      <a16:colId xmlns:a16="http://schemas.microsoft.com/office/drawing/2014/main" val="20006"/>
                    </a:ext>
                  </a:extLst>
                </a:gridCol>
              </a:tblGrid>
              <a:tr h="377853">
                <a:tc gridSpan="2">
                  <a:txBody>
                    <a:bodyPr/>
                    <a:lstStyle/>
                    <a:p>
                      <a:pPr algn="ctr"/>
                      <a:r>
                        <a:rPr lang="nl-BE" sz="900" b="1" dirty="0" err="1">
                          <a:solidFill>
                            <a:schemeClr val="tx1"/>
                          </a:solidFill>
                          <a:latin typeface="Tahoma" pitchFamily="34" charset="0"/>
                          <a:ea typeface="Tahoma" pitchFamily="34" charset="0"/>
                          <a:cs typeface="Tahoma" pitchFamily="34" charset="0"/>
                          <a:hlinkClick r:id="rId2" action="ppaction://hlinkfile" tooltip="SI-prefix"/>
                        </a:rPr>
                        <a:t>SI-voorvoegsels</a:t>
                      </a:r>
                      <a:endParaRPr lang="nl-BE" sz="900" b="1" dirty="0">
                        <a:solidFill>
                          <a:schemeClr val="tx1"/>
                        </a:solidFill>
                        <a:latin typeface="Tahoma" pitchFamily="34" charset="0"/>
                        <a:ea typeface="Tahoma" pitchFamily="34" charset="0"/>
                        <a:cs typeface="Tahoma" pitchFamily="34" charset="0"/>
                      </a:endParaRPr>
                    </a:p>
                  </a:txBody>
                  <a:tcPr marL="29308" marR="29308" marT="14654" marB="14654" anchor="b">
                    <a:lnL>
                      <a:noFill/>
                    </a:lnL>
                    <a:lnR>
                      <a:noFill/>
                    </a:lnR>
                    <a:lnT>
                      <a:noFill/>
                    </a:lnT>
                    <a:lnB>
                      <a:noFill/>
                    </a:lnB>
                    <a:solidFill>
                      <a:srgbClr val="BBDDFF"/>
                    </a:solidFill>
                  </a:tcPr>
                </a:tc>
                <a:tc hMerge="1">
                  <a:txBody>
                    <a:bodyPr/>
                    <a:lstStyle/>
                    <a:p>
                      <a:endParaRPr lang="nl-BE"/>
                    </a:p>
                  </a:txBody>
                  <a:tcPr/>
                </a:tc>
                <a:tc rowSpan="10">
                  <a:txBody>
                    <a:bodyPr/>
                    <a:lstStyle/>
                    <a:p>
                      <a:pPr algn="ctr"/>
                      <a:r>
                        <a:rPr lang="nl-BE" sz="900">
                          <a:latin typeface="Tahoma" pitchFamily="34" charset="0"/>
                          <a:ea typeface="Tahoma" pitchFamily="34" charset="0"/>
                          <a:cs typeface="Tahoma" pitchFamily="34" charset="0"/>
                        </a:rPr>
                        <a:t> </a:t>
                      </a:r>
                    </a:p>
                  </a:txBody>
                  <a:tcPr marL="29308" marR="29308" marT="14654" marB="14654" anchor="b">
                    <a:lnL>
                      <a:noFill/>
                    </a:lnL>
                    <a:lnR>
                      <a:noFill/>
                    </a:lnR>
                    <a:lnT>
                      <a:noFill/>
                    </a:lnT>
                    <a:lnB>
                      <a:noFill/>
                    </a:lnB>
                    <a:solidFill>
                      <a:srgbClr val="FFFFFF"/>
                    </a:solidFill>
                  </a:tcPr>
                </a:tc>
                <a:tc gridSpan="2">
                  <a:txBody>
                    <a:bodyPr/>
                    <a:lstStyle/>
                    <a:p>
                      <a:pPr algn="ctr"/>
                      <a:r>
                        <a:rPr lang="nl-BE" sz="900" dirty="0">
                          <a:latin typeface="Tahoma" pitchFamily="34" charset="0"/>
                          <a:ea typeface="Tahoma" pitchFamily="34" charset="0"/>
                          <a:cs typeface="Tahoma" pitchFamily="34" charset="0"/>
                        </a:rPr>
                        <a:t>Binaire voorvoegsels</a:t>
                      </a:r>
                    </a:p>
                  </a:txBody>
                  <a:tcPr marL="29308" marR="29308" marT="14654" marB="14654" anchor="b">
                    <a:lnL>
                      <a:noFill/>
                    </a:lnL>
                    <a:lnR>
                      <a:noFill/>
                    </a:lnR>
                    <a:lnT>
                      <a:noFill/>
                    </a:lnT>
                    <a:lnB>
                      <a:noFill/>
                    </a:lnB>
                    <a:solidFill>
                      <a:srgbClr val="BBDDFF"/>
                    </a:solidFill>
                  </a:tcPr>
                </a:tc>
                <a:tc hMerge="1">
                  <a:txBody>
                    <a:bodyPr/>
                    <a:lstStyle/>
                    <a:p>
                      <a:endParaRPr lang="nl-BE"/>
                    </a:p>
                  </a:txBody>
                  <a:tcPr/>
                </a:tc>
                <a:tc rowSpan="10">
                  <a:txBody>
                    <a:bodyPr/>
                    <a:lstStyle/>
                    <a:p>
                      <a:pPr algn="ctr"/>
                      <a:r>
                        <a:rPr lang="nl-BE" sz="900">
                          <a:latin typeface="Tahoma" pitchFamily="34" charset="0"/>
                          <a:ea typeface="Tahoma" pitchFamily="34" charset="0"/>
                          <a:cs typeface="Tahoma" pitchFamily="34" charset="0"/>
                        </a:rPr>
                        <a:t> </a:t>
                      </a:r>
                    </a:p>
                  </a:txBody>
                  <a:tcPr marL="29308" marR="29308" marT="14654" marB="14654" anchor="b">
                    <a:lnL>
                      <a:noFill/>
                    </a:lnL>
                    <a:lnR>
                      <a:noFill/>
                    </a:lnR>
                    <a:lnT>
                      <a:noFill/>
                    </a:lnT>
                    <a:lnB>
                      <a:noFill/>
                    </a:lnB>
                    <a:solidFill>
                      <a:srgbClr val="FFFFFF"/>
                    </a:solidFill>
                  </a:tcPr>
                </a:tc>
                <a:tc rowSpan="2">
                  <a:txBody>
                    <a:bodyPr/>
                    <a:lstStyle/>
                    <a:p>
                      <a:pPr algn="ctr"/>
                      <a:r>
                        <a:rPr lang="nl-BE" sz="900" dirty="0">
                          <a:latin typeface="Tahoma" pitchFamily="34" charset="0"/>
                          <a:ea typeface="Tahoma" pitchFamily="34" charset="0"/>
                          <a:cs typeface="Tahoma" pitchFamily="34" charset="0"/>
                        </a:rPr>
                        <a:t>Afwijking</a:t>
                      </a:r>
                      <a:br>
                        <a:rPr lang="nl-BE" sz="900" dirty="0">
                          <a:latin typeface="Tahoma" pitchFamily="34" charset="0"/>
                          <a:ea typeface="Tahoma" pitchFamily="34" charset="0"/>
                          <a:cs typeface="Tahoma" pitchFamily="34" charset="0"/>
                        </a:rPr>
                      </a:br>
                      <a:r>
                        <a:rPr lang="nl-BE" sz="900" dirty="0">
                          <a:latin typeface="Tahoma" pitchFamily="34" charset="0"/>
                          <a:ea typeface="Tahoma" pitchFamily="34" charset="0"/>
                          <a:cs typeface="Tahoma" pitchFamily="34" charset="0"/>
                        </a:rPr>
                        <a:t>tussen SI</a:t>
                      </a:r>
                      <a:br>
                        <a:rPr lang="nl-BE" sz="900" dirty="0">
                          <a:latin typeface="Tahoma" pitchFamily="34" charset="0"/>
                          <a:ea typeface="Tahoma" pitchFamily="34" charset="0"/>
                          <a:cs typeface="Tahoma" pitchFamily="34" charset="0"/>
                        </a:rPr>
                      </a:br>
                      <a:r>
                        <a:rPr lang="nl-BE" sz="900" dirty="0">
                          <a:latin typeface="Tahoma" pitchFamily="34" charset="0"/>
                          <a:ea typeface="Tahoma" pitchFamily="34" charset="0"/>
                          <a:cs typeface="Tahoma" pitchFamily="34" charset="0"/>
                        </a:rPr>
                        <a:t>en binair</a:t>
                      </a:r>
                    </a:p>
                  </a:txBody>
                  <a:tcPr marL="29308" marR="29308" marT="14654" marB="14654" anchor="b">
                    <a:lnL>
                      <a:noFill/>
                    </a:lnL>
                    <a:lnR>
                      <a:noFill/>
                    </a:lnR>
                    <a:lnT>
                      <a:noFill/>
                    </a:lnT>
                    <a:lnB>
                      <a:noFill/>
                    </a:lnB>
                    <a:solidFill>
                      <a:srgbClr val="BBDDFF"/>
                    </a:solidFill>
                  </a:tcPr>
                </a:tc>
                <a:extLst>
                  <a:ext uri="{0D108BD9-81ED-4DB2-BD59-A6C34878D82A}">
                    <a16:rowId xmlns:a16="http://schemas.microsoft.com/office/drawing/2014/main" val="10000"/>
                  </a:ext>
                </a:extLst>
              </a:tr>
              <a:tr h="703520">
                <a:tc>
                  <a:txBody>
                    <a:bodyPr/>
                    <a:lstStyle/>
                    <a:p>
                      <a:pPr algn="ctr"/>
                      <a:r>
                        <a:rPr lang="nl-BE" sz="900" dirty="0">
                          <a:latin typeface="Tahoma" pitchFamily="34" charset="0"/>
                          <a:ea typeface="Tahoma" pitchFamily="34" charset="0"/>
                          <a:cs typeface="Tahoma" pitchFamily="34" charset="0"/>
                        </a:rPr>
                        <a:t>Symbool</a:t>
                      </a:r>
                      <a:br>
                        <a:rPr lang="nl-BE" sz="900" dirty="0">
                          <a:latin typeface="Tahoma" pitchFamily="34" charset="0"/>
                          <a:ea typeface="Tahoma" pitchFamily="34" charset="0"/>
                          <a:cs typeface="Tahoma" pitchFamily="34" charset="0"/>
                        </a:rPr>
                      </a:br>
                      <a:r>
                        <a:rPr lang="nl-BE" sz="900" dirty="0">
                          <a:latin typeface="Tahoma" pitchFamily="34" charset="0"/>
                          <a:ea typeface="Tahoma" pitchFamily="34" charset="0"/>
                          <a:cs typeface="Tahoma" pitchFamily="34" charset="0"/>
                        </a:rPr>
                        <a:t>(naam)</a:t>
                      </a:r>
                    </a:p>
                  </a:txBody>
                  <a:tcPr marL="29308" marR="29308" marT="14654" marB="14654" anchor="ctr">
                    <a:lnL>
                      <a:noFill/>
                    </a:lnL>
                    <a:lnR>
                      <a:noFill/>
                    </a:lnR>
                    <a:lnT>
                      <a:noFill/>
                    </a:lnT>
                    <a:lnB>
                      <a:noFill/>
                    </a:lnB>
                    <a:solidFill>
                      <a:srgbClr val="CCEEFF"/>
                    </a:solidFill>
                  </a:tcPr>
                </a:tc>
                <a:tc>
                  <a:txBody>
                    <a:bodyPr/>
                    <a:lstStyle/>
                    <a:p>
                      <a:pPr algn="ctr"/>
                      <a:r>
                        <a:rPr lang="nl-BE" sz="900" dirty="0">
                          <a:latin typeface="Tahoma" pitchFamily="34" charset="0"/>
                          <a:ea typeface="Tahoma" pitchFamily="34" charset="0"/>
                          <a:cs typeface="Tahoma" pitchFamily="34" charset="0"/>
                        </a:rPr>
                        <a:t>Waarde</a:t>
                      </a:r>
                    </a:p>
                  </a:txBody>
                  <a:tcPr marL="29308" marR="29308" marT="14654" marB="14654" anchor="ctr">
                    <a:lnL>
                      <a:noFill/>
                    </a:lnL>
                    <a:lnR>
                      <a:noFill/>
                    </a:lnR>
                    <a:lnT>
                      <a:noFill/>
                    </a:lnT>
                    <a:lnB>
                      <a:noFill/>
                    </a:lnB>
                    <a:solidFill>
                      <a:srgbClr val="CCEEFF"/>
                    </a:solidFill>
                  </a:tcPr>
                </a:tc>
                <a:tc vMerge="1">
                  <a:txBody>
                    <a:bodyPr/>
                    <a:lstStyle/>
                    <a:p>
                      <a:endParaRPr lang="nl-BE"/>
                    </a:p>
                  </a:txBody>
                  <a:tcPr/>
                </a:tc>
                <a:tc>
                  <a:txBody>
                    <a:bodyPr/>
                    <a:lstStyle/>
                    <a:p>
                      <a:pPr algn="ctr"/>
                      <a:r>
                        <a:rPr lang="nl-BE" sz="900" dirty="0">
                          <a:latin typeface="Tahoma" pitchFamily="34" charset="0"/>
                          <a:ea typeface="Tahoma" pitchFamily="34" charset="0"/>
                          <a:cs typeface="Tahoma" pitchFamily="34" charset="0"/>
                        </a:rPr>
                        <a:t>Symbool</a:t>
                      </a:r>
                      <a:br>
                        <a:rPr lang="nl-BE" sz="900" dirty="0">
                          <a:latin typeface="Tahoma" pitchFamily="34" charset="0"/>
                          <a:ea typeface="Tahoma" pitchFamily="34" charset="0"/>
                          <a:cs typeface="Tahoma" pitchFamily="34" charset="0"/>
                        </a:rPr>
                      </a:br>
                      <a:r>
                        <a:rPr lang="nl-BE" sz="900" dirty="0">
                          <a:latin typeface="Tahoma" pitchFamily="34" charset="0"/>
                          <a:ea typeface="Tahoma" pitchFamily="34" charset="0"/>
                          <a:cs typeface="Tahoma" pitchFamily="34" charset="0"/>
                        </a:rPr>
                        <a:t>(naam)</a:t>
                      </a:r>
                    </a:p>
                  </a:txBody>
                  <a:tcPr marL="29308" marR="29308" marT="14654" marB="14654" anchor="ctr">
                    <a:lnL>
                      <a:noFill/>
                    </a:lnL>
                    <a:lnR>
                      <a:noFill/>
                    </a:lnR>
                    <a:lnT>
                      <a:noFill/>
                    </a:lnT>
                    <a:lnB>
                      <a:noFill/>
                    </a:lnB>
                    <a:solidFill>
                      <a:srgbClr val="CCEEFF"/>
                    </a:solidFill>
                  </a:tcPr>
                </a:tc>
                <a:tc>
                  <a:txBody>
                    <a:bodyPr/>
                    <a:lstStyle/>
                    <a:p>
                      <a:pPr algn="ctr"/>
                      <a:r>
                        <a:rPr lang="nl-BE" sz="900" dirty="0">
                          <a:latin typeface="Tahoma" pitchFamily="34" charset="0"/>
                          <a:ea typeface="Tahoma" pitchFamily="34" charset="0"/>
                          <a:cs typeface="Tahoma" pitchFamily="34" charset="0"/>
                        </a:rPr>
                        <a:t>Waarde</a:t>
                      </a:r>
                    </a:p>
                  </a:txBody>
                  <a:tcPr marL="29308" marR="29308" marT="14654" marB="14654" anchor="ctr">
                    <a:lnL>
                      <a:noFill/>
                    </a:lnL>
                    <a:lnR>
                      <a:noFill/>
                    </a:lnR>
                    <a:lnT>
                      <a:noFill/>
                    </a:lnT>
                    <a:lnB>
                      <a:noFill/>
                    </a:lnB>
                    <a:solidFill>
                      <a:srgbClr val="CCEEFF"/>
                    </a:solidFill>
                  </a:tcPr>
                </a:tc>
                <a:tc vMerge="1">
                  <a:txBody>
                    <a:bodyPr/>
                    <a:lstStyle/>
                    <a:p>
                      <a:endParaRPr lang="nl-BE"/>
                    </a:p>
                  </a:txBody>
                  <a:tcPr/>
                </a:tc>
                <a:tc vMerge="1">
                  <a:txBody>
                    <a:bodyPr/>
                    <a:lstStyle/>
                    <a:p>
                      <a:endParaRPr lang="nl-BE"/>
                    </a:p>
                  </a:txBody>
                  <a:tcPr/>
                </a:tc>
                <a:extLst>
                  <a:ext uri="{0D108BD9-81ED-4DB2-BD59-A6C34878D82A}">
                    <a16:rowId xmlns:a16="http://schemas.microsoft.com/office/drawing/2014/main" val="10001"/>
                  </a:ext>
                </a:extLst>
              </a:tr>
              <a:tr h="540689">
                <a:tc>
                  <a:txBody>
                    <a:bodyPr/>
                    <a:lstStyle/>
                    <a:p>
                      <a:pPr algn="l"/>
                      <a:r>
                        <a:rPr lang="nl-BE" sz="900">
                          <a:latin typeface="Tahoma" pitchFamily="34" charset="0"/>
                          <a:ea typeface="Tahoma" pitchFamily="34" charset="0"/>
                          <a:cs typeface="Tahoma" pitchFamily="34" charset="0"/>
                        </a:rPr>
                        <a:t>kB (</a:t>
                      </a:r>
                      <a:r>
                        <a:rPr lang="nl-BE" sz="900">
                          <a:latin typeface="Tahoma" pitchFamily="34" charset="0"/>
                          <a:ea typeface="Tahoma" pitchFamily="34" charset="0"/>
                          <a:cs typeface="Tahoma" pitchFamily="34" charset="0"/>
                          <a:hlinkClick r:id="rId3" action="ppaction://hlinkfile" tooltip="Kilobyte"/>
                        </a:rPr>
                        <a:t>kilobyte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1</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3</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KiB (</a:t>
                      </a:r>
                      <a:r>
                        <a:rPr lang="nl-BE" sz="900">
                          <a:latin typeface="Tahoma" pitchFamily="34" charset="0"/>
                          <a:ea typeface="Tahoma" pitchFamily="34" charset="0"/>
                          <a:cs typeface="Tahoma" pitchFamily="34" charset="0"/>
                          <a:hlinkClick r:id="rId4" action="ppaction://hlinkfile" tooltip="Kibibyte"/>
                        </a:rPr>
                        <a:t>kibibyte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1</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10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2,4%</a:t>
                      </a:r>
                    </a:p>
                  </a:txBody>
                  <a:tcPr marL="29308" marR="29308" marT="14654" marB="14654" anchor="ctr">
                    <a:lnL>
                      <a:noFill/>
                    </a:lnL>
                    <a:lnR>
                      <a:noFill/>
                    </a:lnR>
                    <a:lnT>
                      <a:noFill/>
                    </a:lnT>
                    <a:lnB>
                      <a:noFill/>
                    </a:lnB>
                  </a:tcPr>
                </a:tc>
                <a:extLst>
                  <a:ext uri="{0D108BD9-81ED-4DB2-BD59-A6C34878D82A}">
                    <a16:rowId xmlns:a16="http://schemas.microsoft.com/office/drawing/2014/main" val="10002"/>
                  </a:ext>
                </a:extLst>
              </a:tr>
              <a:tr h="540689">
                <a:tc>
                  <a:txBody>
                    <a:bodyPr/>
                    <a:lstStyle/>
                    <a:p>
                      <a:pPr algn="l"/>
                      <a:r>
                        <a:rPr lang="nl-BE" sz="900">
                          <a:latin typeface="Tahoma" pitchFamily="34" charset="0"/>
                          <a:ea typeface="Tahoma" pitchFamily="34" charset="0"/>
                          <a:cs typeface="Tahoma" pitchFamily="34" charset="0"/>
                        </a:rPr>
                        <a:t>MB (</a:t>
                      </a:r>
                      <a:r>
                        <a:rPr lang="nl-BE" sz="900">
                          <a:latin typeface="Tahoma" pitchFamily="34" charset="0"/>
                          <a:ea typeface="Tahoma" pitchFamily="34" charset="0"/>
                          <a:cs typeface="Tahoma" pitchFamily="34" charset="0"/>
                          <a:hlinkClick r:id="rId5" action="ppaction://hlinkfile" tooltip="Megabyte"/>
                        </a:rPr>
                        <a:t>megabyte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2</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6</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MiB (</a:t>
                      </a:r>
                      <a:r>
                        <a:rPr lang="nl-BE" sz="900">
                          <a:latin typeface="Tahoma" pitchFamily="34" charset="0"/>
                          <a:ea typeface="Tahoma" pitchFamily="34" charset="0"/>
                          <a:cs typeface="Tahoma" pitchFamily="34" charset="0"/>
                          <a:hlinkClick r:id="rId6" action="ppaction://hlinkfile" tooltip="Mebibyte"/>
                        </a:rPr>
                        <a:t>mebibyte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2</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20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4,9%</a:t>
                      </a:r>
                    </a:p>
                  </a:txBody>
                  <a:tcPr marL="29308" marR="29308" marT="14654" marB="14654" anchor="ctr">
                    <a:lnL>
                      <a:noFill/>
                    </a:lnL>
                    <a:lnR>
                      <a:noFill/>
                    </a:lnR>
                    <a:lnT>
                      <a:noFill/>
                    </a:lnT>
                    <a:lnB>
                      <a:noFill/>
                    </a:lnB>
                  </a:tcPr>
                </a:tc>
                <a:extLst>
                  <a:ext uri="{0D108BD9-81ED-4DB2-BD59-A6C34878D82A}">
                    <a16:rowId xmlns:a16="http://schemas.microsoft.com/office/drawing/2014/main" val="10003"/>
                  </a:ext>
                </a:extLst>
              </a:tr>
              <a:tr h="540689">
                <a:tc>
                  <a:txBody>
                    <a:bodyPr/>
                    <a:lstStyle/>
                    <a:p>
                      <a:pPr algn="l"/>
                      <a:r>
                        <a:rPr lang="nl-BE" sz="900">
                          <a:latin typeface="Tahoma" pitchFamily="34" charset="0"/>
                          <a:ea typeface="Tahoma" pitchFamily="34" charset="0"/>
                          <a:cs typeface="Tahoma" pitchFamily="34" charset="0"/>
                        </a:rPr>
                        <a:t>GB (</a:t>
                      </a:r>
                      <a:r>
                        <a:rPr lang="nl-BE" sz="900">
                          <a:latin typeface="Tahoma" pitchFamily="34" charset="0"/>
                          <a:ea typeface="Tahoma" pitchFamily="34" charset="0"/>
                          <a:cs typeface="Tahoma" pitchFamily="34" charset="0"/>
                          <a:hlinkClick r:id="rId7" action="ppaction://hlinkfile" tooltip="Gigabyte"/>
                        </a:rPr>
                        <a:t>gigabyte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3</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9</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GiB (</a:t>
                      </a:r>
                      <a:r>
                        <a:rPr lang="nl-BE" sz="900">
                          <a:latin typeface="Tahoma" pitchFamily="34" charset="0"/>
                          <a:ea typeface="Tahoma" pitchFamily="34" charset="0"/>
                          <a:cs typeface="Tahoma" pitchFamily="34" charset="0"/>
                          <a:hlinkClick r:id="rId8" action="ppaction://hlinkfile" tooltip="Gibibyte"/>
                        </a:rPr>
                        <a:t>gibibyte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3</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30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7,4%</a:t>
                      </a:r>
                    </a:p>
                  </a:txBody>
                  <a:tcPr marL="29308" marR="29308" marT="14654" marB="14654" anchor="ctr">
                    <a:lnL>
                      <a:noFill/>
                    </a:lnL>
                    <a:lnR>
                      <a:noFill/>
                    </a:lnR>
                    <a:lnT>
                      <a:noFill/>
                    </a:lnT>
                    <a:lnB>
                      <a:noFill/>
                    </a:lnB>
                  </a:tcPr>
                </a:tc>
                <a:extLst>
                  <a:ext uri="{0D108BD9-81ED-4DB2-BD59-A6C34878D82A}">
                    <a16:rowId xmlns:a16="http://schemas.microsoft.com/office/drawing/2014/main" val="10004"/>
                  </a:ext>
                </a:extLst>
              </a:tr>
              <a:tr h="540689">
                <a:tc>
                  <a:txBody>
                    <a:bodyPr/>
                    <a:lstStyle/>
                    <a:p>
                      <a:pPr algn="l"/>
                      <a:r>
                        <a:rPr lang="nl-BE" sz="900">
                          <a:latin typeface="Tahoma" pitchFamily="34" charset="0"/>
                          <a:ea typeface="Tahoma" pitchFamily="34" charset="0"/>
                          <a:cs typeface="Tahoma" pitchFamily="34" charset="0"/>
                        </a:rPr>
                        <a:t>TB (</a:t>
                      </a:r>
                      <a:r>
                        <a:rPr lang="nl-BE" sz="900">
                          <a:latin typeface="Tahoma" pitchFamily="34" charset="0"/>
                          <a:ea typeface="Tahoma" pitchFamily="34" charset="0"/>
                          <a:cs typeface="Tahoma" pitchFamily="34" charset="0"/>
                          <a:hlinkClick r:id="rId9" action="ppaction://hlinkfile" tooltip="Terabyte"/>
                        </a:rPr>
                        <a:t>terabyte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4</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12</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TiB (</a:t>
                      </a:r>
                      <a:r>
                        <a:rPr lang="nl-BE" sz="900">
                          <a:latin typeface="Tahoma" pitchFamily="34" charset="0"/>
                          <a:ea typeface="Tahoma" pitchFamily="34" charset="0"/>
                          <a:cs typeface="Tahoma" pitchFamily="34" charset="0"/>
                          <a:hlinkClick r:id="rId10" action="ppaction://hlinkfile" tooltip="Tebibyte"/>
                        </a:rPr>
                        <a:t>tebibyte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4</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40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10,0%</a:t>
                      </a:r>
                    </a:p>
                  </a:txBody>
                  <a:tcPr marL="29308" marR="29308" marT="14654" marB="14654" anchor="ctr">
                    <a:lnL>
                      <a:noFill/>
                    </a:lnL>
                    <a:lnR>
                      <a:noFill/>
                    </a:lnR>
                    <a:lnT>
                      <a:noFill/>
                    </a:lnT>
                    <a:lnB>
                      <a:noFill/>
                    </a:lnB>
                  </a:tcPr>
                </a:tc>
                <a:extLst>
                  <a:ext uri="{0D108BD9-81ED-4DB2-BD59-A6C34878D82A}">
                    <a16:rowId xmlns:a16="http://schemas.microsoft.com/office/drawing/2014/main" val="10005"/>
                  </a:ext>
                </a:extLst>
              </a:tr>
              <a:tr h="540689">
                <a:tc>
                  <a:txBody>
                    <a:bodyPr/>
                    <a:lstStyle/>
                    <a:p>
                      <a:pPr algn="l"/>
                      <a:r>
                        <a:rPr lang="nl-BE" sz="900">
                          <a:latin typeface="Tahoma" pitchFamily="34" charset="0"/>
                          <a:ea typeface="Tahoma" pitchFamily="34" charset="0"/>
                          <a:cs typeface="Tahoma" pitchFamily="34" charset="0"/>
                        </a:rPr>
                        <a:t>PB (</a:t>
                      </a:r>
                      <a:r>
                        <a:rPr lang="nl-BE" sz="900">
                          <a:latin typeface="Tahoma" pitchFamily="34" charset="0"/>
                          <a:ea typeface="Tahoma" pitchFamily="34" charset="0"/>
                          <a:cs typeface="Tahoma" pitchFamily="34" charset="0"/>
                          <a:hlinkClick r:id="rId11" action="ppaction://hlinkfile" tooltip="Petabyte"/>
                        </a:rPr>
                        <a:t>petabyte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5</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15</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dirty="0" err="1">
                          <a:latin typeface="Tahoma" pitchFamily="34" charset="0"/>
                          <a:ea typeface="Tahoma" pitchFamily="34" charset="0"/>
                          <a:cs typeface="Tahoma" pitchFamily="34" charset="0"/>
                        </a:rPr>
                        <a:t>PiB</a:t>
                      </a:r>
                      <a:r>
                        <a:rPr lang="nl-BE" sz="900" dirty="0">
                          <a:latin typeface="Tahoma" pitchFamily="34" charset="0"/>
                          <a:ea typeface="Tahoma" pitchFamily="34" charset="0"/>
                          <a:cs typeface="Tahoma" pitchFamily="34" charset="0"/>
                        </a:rPr>
                        <a:t> (</a:t>
                      </a:r>
                      <a:r>
                        <a:rPr lang="nl-BE" sz="900" dirty="0" err="1">
                          <a:latin typeface="Tahoma" pitchFamily="34" charset="0"/>
                          <a:ea typeface="Tahoma" pitchFamily="34" charset="0"/>
                          <a:cs typeface="Tahoma" pitchFamily="34" charset="0"/>
                          <a:hlinkClick r:id="rId12" action="ppaction://hlinkfile" tooltip="Pebibyte"/>
                        </a:rPr>
                        <a:t>pebibyte</a:t>
                      </a:r>
                      <a:r>
                        <a:rPr lang="nl-BE" sz="900" dirty="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5</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50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12,6%</a:t>
                      </a:r>
                    </a:p>
                  </a:txBody>
                  <a:tcPr marL="29308" marR="29308" marT="14654" marB="14654" anchor="ctr">
                    <a:lnL>
                      <a:noFill/>
                    </a:lnL>
                    <a:lnR>
                      <a:noFill/>
                    </a:lnR>
                    <a:lnT>
                      <a:noFill/>
                    </a:lnT>
                    <a:lnB>
                      <a:noFill/>
                    </a:lnB>
                  </a:tcPr>
                </a:tc>
                <a:extLst>
                  <a:ext uri="{0D108BD9-81ED-4DB2-BD59-A6C34878D82A}">
                    <a16:rowId xmlns:a16="http://schemas.microsoft.com/office/drawing/2014/main" val="10006"/>
                  </a:ext>
                </a:extLst>
              </a:tr>
              <a:tr h="540689">
                <a:tc>
                  <a:txBody>
                    <a:bodyPr/>
                    <a:lstStyle/>
                    <a:p>
                      <a:pPr algn="l"/>
                      <a:r>
                        <a:rPr lang="nl-BE" sz="900">
                          <a:latin typeface="Tahoma" pitchFamily="34" charset="0"/>
                          <a:ea typeface="Tahoma" pitchFamily="34" charset="0"/>
                          <a:cs typeface="Tahoma" pitchFamily="34" charset="0"/>
                        </a:rPr>
                        <a:t>EB (</a:t>
                      </a:r>
                      <a:r>
                        <a:rPr lang="nl-BE" sz="900">
                          <a:latin typeface="Tahoma" pitchFamily="34" charset="0"/>
                          <a:ea typeface="Tahoma" pitchFamily="34" charset="0"/>
                          <a:cs typeface="Tahoma" pitchFamily="34" charset="0"/>
                          <a:hlinkClick r:id="rId13" action="ppaction://hlinkfile" tooltip="Exabyte"/>
                        </a:rPr>
                        <a:t>exabyte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6</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18</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EiB (</a:t>
                      </a:r>
                      <a:r>
                        <a:rPr lang="nl-BE" sz="900">
                          <a:latin typeface="Tahoma" pitchFamily="34" charset="0"/>
                          <a:ea typeface="Tahoma" pitchFamily="34" charset="0"/>
                          <a:cs typeface="Tahoma" pitchFamily="34" charset="0"/>
                          <a:hlinkClick r:id="rId14" action="ppaction://hlinkfile" tooltip="Exbibyte"/>
                        </a:rPr>
                        <a:t>exbibyte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6</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60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15,3%</a:t>
                      </a:r>
                    </a:p>
                  </a:txBody>
                  <a:tcPr marL="29308" marR="29308" marT="14654" marB="14654" anchor="ctr">
                    <a:lnL>
                      <a:noFill/>
                    </a:lnL>
                    <a:lnR>
                      <a:noFill/>
                    </a:lnR>
                    <a:lnT>
                      <a:noFill/>
                    </a:lnT>
                    <a:lnB>
                      <a:noFill/>
                    </a:lnB>
                  </a:tcPr>
                </a:tc>
                <a:extLst>
                  <a:ext uri="{0D108BD9-81ED-4DB2-BD59-A6C34878D82A}">
                    <a16:rowId xmlns:a16="http://schemas.microsoft.com/office/drawing/2014/main" val="10007"/>
                  </a:ext>
                </a:extLst>
              </a:tr>
              <a:tr h="540689">
                <a:tc>
                  <a:txBody>
                    <a:bodyPr/>
                    <a:lstStyle/>
                    <a:p>
                      <a:pPr algn="l"/>
                      <a:r>
                        <a:rPr lang="nl-BE" sz="900">
                          <a:latin typeface="Tahoma" pitchFamily="34" charset="0"/>
                          <a:ea typeface="Tahoma" pitchFamily="34" charset="0"/>
                          <a:cs typeface="Tahoma" pitchFamily="34" charset="0"/>
                        </a:rPr>
                        <a:t>ZB (</a:t>
                      </a:r>
                      <a:r>
                        <a:rPr lang="nl-BE" sz="900">
                          <a:latin typeface="Tahoma" pitchFamily="34" charset="0"/>
                          <a:ea typeface="Tahoma" pitchFamily="34" charset="0"/>
                          <a:cs typeface="Tahoma" pitchFamily="34" charset="0"/>
                          <a:hlinkClick r:id="rId15" action="ppaction://hlinkfile" tooltip="Zettabyte"/>
                        </a:rPr>
                        <a:t>zettabyte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7</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21</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ZiB (</a:t>
                      </a:r>
                      <a:r>
                        <a:rPr lang="nl-BE" sz="900">
                          <a:latin typeface="Tahoma" pitchFamily="34" charset="0"/>
                          <a:ea typeface="Tahoma" pitchFamily="34" charset="0"/>
                          <a:cs typeface="Tahoma" pitchFamily="34" charset="0"/>
                          <a:hlinkClick r:id="rId16" action="ppaction://hlinkfile" tooltip="Zebibyte"/>
                        </a:rPr>
                        <a:t>zebibyte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7</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70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a:latin typeface="Tahoma" pitchFamily="34" charset="0"/>
                          <a:ea typeface="Tahoma" pitchFamily="34" charset="0"/>
                          <a:cs typeface="Tahoma" pitchFamily="34" charset="0"/>
                        </a:rPr>
                        <a:t>18,1%</a:t>
                      </a:r>
                    </a:p>
                  </a:txBody>
                  <a:tcPr marL="29308" marR="29308" marT="14654" marB="14654" anchor="ctr">
                    <a:lnL>
                      <a:noFill/>
                    </a:lnL>
                    <a:lnR>
                      <a:noFill/>
                    </a:lnR>
                    <a:lnT>
                      <a:noFill/>
                    </a:lnT>
                    <a:lnB>
                      <a:noFill/>
                    </a:lnB>
                  </a:tcPr>
                </a:tc>
                <a:extLst>
                  <a:ext uri="{0D108BD9-81ED-4DB2-BD59-A6C34878D82A}">
                    <a16:rowId xmlns:a16="http://schemas.microsoft.com/office/drawing/2014/main" val="10008"/>
                  </a:ext>
                </a:extLst>
              </a:tr>
              <a:tr h="540689">
                <a:tc>
                  <a:txBody>
                    <a:bodyPr/>
                    <a:lstStyle/>
                    <a:p>
                      <a:pPr algn="l"/>
                      <a:r>
                        <a:rPr lang="nl-BE" sz="900">
                          <a:latin typeface="Tahoma" pitchFamily="34" charset="0"/>
                          <a:ea typeface="Tahoma" pitchFamily="34" charset="0"/>
                          <a:cs typeface="Tahoma" pitchFamily="34" charset="0"/>
                        </a:rPr>
                        <a:t>YB (</a:t>
                      </a:r>
                      <a:r>
                        <a:rPr lang="nl-BE" sz="900">
                          <a:latin typeface="Tahoma" pitchFamily="34" charset="0"/>
                          <a:ea typeface="Tahoma" pitchFamily="34" charset="0"/>
                          <a:cs typeface="Tahoma" pitchFamily="34" charset="0"/>
                          <a:hlinkClick r:id="rId17" action="ppaction://hlinkfile" tooltip="Yottabyte"/>
                        </a:rPr>
                        <a:t>yottabyte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1000</a:t>
                      </a:r>
                      <a:r>
                        <a:rPr lang="nl-BE" sz="900" baseline="30000">
                          <a:latin typeface="Tahoma" pitchFamily="34" charset="0"/>
                          <a:ea typeface="Tahoma" pitchFamily="34" charset="0"/>
                          <a:cs typeface="Tahoma" pitchFamily="34" charset="0"/>
                        </a:rPr>
                        <a:t>8</a:t>
                      </a:r>
                      <a:r>
                        <a:rPr lang="nl-BE" sz="900">
                          <a:latin typeface="Tahoma" pitchFamily="34" charset="0"/>
                          <a:ea typeface="Tahoma" pitchFamily="34" charset="0"/>
                          <a:cs typeface="Tahoma" pitchFamily="34" charset="0"/>
                        </a:rPr>
                        <a:t> = 10</a:t>
                      </a:r>
                      <a:r>
                        <a:rPr lang="nl-BE" sz="900" baseline="30000">
                          <a:latin typeface="Tahoma" pitchFamily="34" charset="0"/>
                          <a:ea typeface="Tahoma" pitchFamily="34" charset="0"/>
                          <a:cs typeface="Tahoma" pitchFamily="34" charset="0"/>
                        </a:rPr>
                        <a:t>24</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pPr algn="l"/>
                      <a:r>
                        <a:rPr lang="nl-BE" sz="900">
                          <a:latin typeface="Tahoma" pitchFamily="34" charset="0"/>
                          <a:ea typeface="Tahoma" pitchFamily="34" charset="0"/>
                          <a:cs typeface="Tahoma" pitchFamily="34" charset="0"/>
                        </a:rPr>
                        <a:t>YiB (</a:t>
                      </a:r>
                      <a:r>
                        <a:rPr lang="nl-BE" sz="900">
                          <a:latin typeface="Tahoma" pitchFamily="34" charset="0"/>
                          <a:ea typeface="Tahoma" pitchFamily="34" charset="0"/>
                          <a:cs typeface="Tahoma" pitchFamily="34" charset="0"/>
                          <a:hlinkClick r:id="rId18" action="ppaction://hlinkfile" tooltip="Yobibyte"/>
                        </a:rPr>
                        <a:t>yobibyte</a:t>
                      </a:r>
                      <a:r>
                        <a:rPr lang="nl-BE" sz="900">
                          <a:latin typeface="Tahoma" pitchFamily="34" charset="0"/>
                          <a:ea typeface="Tahoma" pitchFamily="34" charset="0"/>
                          <a:cs typeface="Tahoma" pitchFamily="34" charset="0"/>
                        </a:rPr>
                        <a:t>)</a:t>
                      </a:r>
                    </a:p>
                  </a:txBody>
                  <a:tcPr marL="29308" marR="29308" marT="14654" marB="14654" anchor="ctr">
                    <a:lnL>
                      <a:noFill/>
                    </a:lnL>
                    <a:lnR>
                      <a:noFill/>
                    </a:lnR>
                    <a:lnT>
                      <a:noFill/>
                    </a:lnT>
                    <a:lnB>
                      <a:noFill/>
                    </a:lnB>
                  </a:tcPr>
                </a:tc>
                <a:tc>
                  <a:txBody>
                    <a:bodyPr/>
                    <a:lstStyle/>
                    <a:p>
                      <a:r>
                        <a:rPr lang="nl-BE" sz="900">
                          <a:latin typeface="Tahoma" pitchFamily="34" charset="0"/>
                          <a:ea typeface="Tahoma" pitchFamily="34" charset="0"/>
                          <a:cs typeface="Tahoma" pitchFamily="34" charset="0"/>
                        </a:rPr>
                        <a:t>1024</a:t>
                      </a:r>
                      <a:r>
                        <a:rPr lang="nl-BE" sz="900" baseline="30000">
                          <a:latin typeface="Tahoma" pitchFamily="34" charset="0"/>
                          <a:ea typeface="Tahoma" pitchFamily="34" charset="0"/>
                          <a:cs typeface="Tahoma" pitchFamily="34" charset="0"/>
                        </a:rPr>
                        <a:t>8</a:t>
                      </a:r>
                      <a:r>
                        <a:rPr lang="nl-BE" sz="900">
                          <a:latin typeface="Tahoma" pitchFamily="34" charset="0"/>
                          <a:ea typeface="Tahoma" pitchFamily="34" charset="0"/>
                          <a:cs typeface="Tahoma" pitchFamily="34" charset="0"/>
                        </a:rPr>
                        <a:t> =2</a:t>
                      </a:r>
                      <a:r>
                        <a:rPr lang="nl-BE" sz="900" baseline="30000">
                          <a:latin typeface="Tahoma" pitchFamily="34" charset="0"/>
                          <a:ea typeface="Tahoma" pitchFamily="34" charset="0"/>
                          <a:cs typeface="Tahoma" pitchFamily="34" charset="0"/>
                        </a:rPr>
                        <a:t>80</a:t>
                      </a:r>
                      <a:endParaRPr lang="nl-BE" sz="900">
                        <a:latin typeface="Tahoma" pitchFamily="34" charset="0"/>
                        <a:ea typeface="Tahoma" pitchFamily="34" charset="0"/>
                        <a:cs typeface="Tahoma" pitchFamily="34" charset="0"/>
                      </a:endParaRPr>
                    </a:p>
                  </a:txBody>
                  <a:tcPr marL="29308" marR="29308" marT="14654" marB="14654" anchor="ctr">
                    <a:lnL>
                      <a:noFill/>
                    </a:lnL>
                    <a:lnR>
                      <a:noFill/>
                    </a:lnR>
                    <a:lnT>
                      <a:noFill/>
                    </a:lnT>
                    <a:lnB>
                      <a:noFill/>
                    </a:lnB>
                  </a:tcPr>
                </a:tc>
                <a:tc vMerge="1">
                  <a:txBody>
                    <a:bodyPr/>
                    <a:lstStyle/>
                    <a:p>
                      <a:endParaRPr lang="nl-BE"/>
                    </a:p>
                  </a:txBody>
                  <a:tcPr/>
                </a:tc>
                <a:tc>
                  <a:txBody>
                    <a:bodyPr/>
                    <a:lstStyle/>
                    <a:p>
                      <a:r>
                        <a:rPr lang="nl-BE" sz="900" dirty="0">
                          <a:latin typeface="Tahoma" pitchFamily="34" charset="0"/>
                          <a:ea typeface="Tahoma" pitchFamily="34" charset="0"/>
                          <a:cs typeface="Tahoma" pitchFamily="34" charset="0"/>
                        </a:rPr>
                        <a:t>20,9%</a:t>
                      </a:r>
                    </a:p>
                  </a:txBody>
                  <a:tcPr marL="29308" marR="29308" marT="14654" marB="14654" anchor="ctr">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3" name="Tijdelijke aanduiding voor dianummer 2"/>
          <p:cNvSpPr>
            <a:spLocks noGrp="1"/>
          </p:cNvSpPr>
          <p:nvPr>
            <p:ph type="sldNum" sz="quarter" idx="12"/>
          </p:nvPr>
        </p:nvSpPr>
        <p:spPr/>
        <p:txBody>
          <a:bodyPr/>
          <a:lstStyle/>
          <a:p>
            <a:fld id="{C20638EA-1804-476F-966B-2178CB4140D4}" type="slidenum">
              <a:rPr lang="nl-BE" smtClean="0"/>
              <a:t>16</a:t>
            </a:fld>
            <a:endParaRPr lang="nl-BE"/>
          </a:p>
        </p:txBody>
      </p:sp>
    </p:spTree>
    <p:extLst>
      <p:ext uri="{BB962C8B-B14F-4D97-AF65-F5344CB8AC3E}">
        <p14:creationId xmlns:p14="http://schemas.microsoft.com/office/powerpoint/2010/main" val="3134386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0050" y="229055"/>
            <a:ext cx="10515600" cy="1325563"/>
          </a:xfrm>
        </p:spPr>
        <p:txBody>
          <a:bodyPr/>
          <a:lstStyle/>
          <a:p>
            <a:r>
              <a:rPr lang="nl-BE" dirty="0"/>
              <a:t>1.2. Positionele systemen</a:t>
            </a:r>
            <a:br>
              <a:rPr lang="nl-BE" sz="3600" b="1" dirty="0">
                <a:solidFill>
                  <a:schemeClr val="accent1"/>
                </a:solidFill>
              </a:rPr>
            </a:br>
            <a:r>
              <a:rPr lang="nl-BE" sz="3600" b="1" dirty="0">
                <a:solidFill>
                  <a:schemeClr val="accent1"/>
                </a:solidFill>
              </a:rPr>
              <a:t>1.2.2 Binaire getallen - Veelvouden van bytes (vervolg)</a:t>
            </a:r>
          </a:p>
        </p:txBody>
      </p:sp>
      <p:pic>
        <p:nvPicPr>
          <p:cNvPr id="4" name="Afbeelding 3">
            <a:extLst>
              <a:ext uri="{FF2B5EF4-FFF2-40B4-BE49-F238E27FC236}">
                <a16:creationId xmlns:a16="http://schemas.microsoft.com/office/drawing/2014/main" id="{85177236-954F-3B45-93C0-DC79DD5560A6}"/>
              </a:ext>
            </a:extLst>
          </p:cNvPr>
          <p:cNvPicPr>
            <a:picLocks noChangeAspect="1"/>
          </p:cNvPicPr>
          <p:nvPr/>
        </p:nvPicPr>
        <p:blipFill>
          <a:blip r:embed="rId3"/>
          <a:stretch>
            <a:fillRect/>
          </a:stretch>
        </p:blipFill>
        <p:spPr>
          <a:xfrm>
            <a:off x="1263286" y="1734005"/>
            <a:ext cx="9282997" cy="3390940"/>
          </a:xfrm>
          <a:prstGeom prst="rect">
            <a:avLst/>
          </a:prstGeom>
          <a:ln>
            <a:solidFill>
              <a:schemeClr val="tx1"/>
            </a:solidFill>
          </a:ln>
        </p:spPr>
      </p:pic>
      <p:pic>
        <p:nvPicPr>
          <p:cNvPr id="5" name="Afbeelding 4">
            <a:extLst>
              <a:ext uri="{FF2B5EF4-FFF2-40B4-BE49-F238E27FC236}">
                <a16:creationId xmlns:a16="http://schemas.microsoft.com/office/drawing/2014/main" id="{7ADBC82F-9B16-464C-B844-A32DCD6C8786}"/>
              </a:ext>
            </a:extLst>
          </p:cNvPr>
          <p:cNvPicPr>
            <a:picLocks noChangeAspect="1"/>
          </p:cNvPicPr>
          <p:nvPr/>
        </p:nvPicPr>
        <p:blipFill rotWithShape="1">
          <a:blip r:embed="rId4"/>
          <a:srcRect l="1687" t="25887" r="5958" b="16638"/>
          <a:stretch/>
        </p:blipFill>
        <p:spPr>
          <a:xfrm>
            <a:off x="609600" y="5619963"/>
            <a:ext cx="10590371" cy="882703"/>
          </a:xfrm>
          <a:prstGeom prst="rect">
            <a:avLst/>
          </a:prstGeom>
          <a:ln>
            <a:solidFill>
              <a:schemeClr val="tx1"/>
            </a:solidFill>
          </a:ln>
        </p:spPr>
      </p:pic>
      <p:sp>
        <p:nvSpPr>
          <p:cNvPr id="6" name="Tijdelijke aanduiding voor dianummer 5"/>
          <p:cNvSpPr>
            <a:spLocks noGrp="1"/>
          </p:cNvSpPr>
          <p:nvPr>
            <p:ph type="sldNum" sz="quarter" idx="12"/>
          </p:nvPr>
        </p:nvSpPr>
        <p:spPr/>
        <p:txBody>
          <a:bodyPr/>
          <a:lstStyle/>
          <a:p>
            <a:fld id="{C20638EA-1804-476F-966B-2178CB4140D4}" type="slidenum">
              <a:rPr lang="nl-BE" smtClean="0"/>
              <a:t>17</a:t>
            </a:fld>
            <a:endParaRPr lang="nl-BE"/>
          </a:p>
        </p:txBody>
      </p:sp>
    </p:spTree>
    <p:extLst>
      <p:ext uri="{BB962C8B-B14F-4D97-AF65-F5344CB8AC3E}">
        <p14:creationId xmlns:p14="http://schemas.microsoft.com/office/powerpoint/2010/main" val="357548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79318" y="0"/>
            <a:ext cx="10515600" cy="1325563"/>
          </a:xfrm>
        </p:spPr>
        <p:txBody>
          <a:bodyPr>
            <a:normAutofit fontScale="90000"/>
          </a:bodyPr>
          <a:lstStyle/>
          <a:p>
            <a:br>
              <a:rPr lang="nl-BE" b="1" dirty="0"/>
            </a:br>
            <a:r>
              <a:rPr lang="nl-BE" sz="4900" dirty="0"/>
              <a:t>1.2. Positionele systemen </a:t>
            </a:r>
            <a:br>
              <a:rPr lang="nl-BE" b="1" dirty="0"/>
            </a:br>
            <a:r>
              <a:rPr lang="nl-BE" sz="4000" b="1" dirty="0">
                <a:solidFill>
                  <a:schemeClr val="accent1"/>
                </a:solidFill>
              </a:rPr>
              <a:t>1.2.3 Octale getallen - Voorstelling</a:t>
            </a:r>
          </a:p>
        </p:txBody>
      </p:sp>
      <p:sp>
        <p:nvSpPr>
          <p:cNvPr id="3" name="Tijdelijke aanduiding voor inhoud 2"/>
          <p:cNvSpPr>
            <a:spLocks noGrp="1"/>
          </p:cNvSpPr>
          <p:nvPr>
            <p:ph idx="1"/>
          </p:nvPr>
        </p:nvSpPr>
        <p:spPr>
          <a:xfrm>
            <a:off x="798945" y="1795831"/>
            <a:ext cx="11314547" cy="4796880"/>
          </a:xfrm>
        </p:spPr>
        <p:txBody>
          <a:bodyPr>
            <a:normAutofit/>
          </a:bodyPr>
          <a:lstStyle/>
          <a:p>
            <a:r>
              <a:rPr lang="nl-BE" dirty="0"/>
              <a:t>Grondtal = </a:t>
            </a:r>
            <a:r>
              <a:rPr lang="nl-BE" b="1" dirty="0">
                <a:solidFill>
                  <a:srgbClr val="FF0000"/>
                </a:solidFill>
              </a:rPr>
              <a:t>8</a:t>
            </a:r>
          </a:p>
          <a:p>
            <a:r>
              <a:rPr lang="nl-BE" dirty="0"/>
              <a:t>Verzameling symbolen = {</a:t>
            </a:r>
            <a:r>
              <a:rPr lang="nl-BE" b="1" dirty="0">
                <a:solidFill>
                  <a:srgbClr val="FF0000"/>
                </a:solidFill>
              </a:rPr>
              <a:t>0, 1, 2, 3, 4, 5, 6, 7</a:t>
            </a:r>
            <a:r>
              <a:rPr lang="nl-BE" dirty="0"/>
              <a:t>}</a:t>
            </a:r>
          </a:p>
          <a:p>
            <a:r>
              <a:rPr lang="nl-BE" dirty="0"/>
              <a:t>Voorbeeld getal (172)</a:t>
            </a:r>
            <a:r>
              <a:rPr lang="nl-BE" baseline="-25000" dirty="0"/>
              <a:t>8</a:t>
            </a:r>
            <a:endParaRPr lang="nl-BE" dirty="0"/>
          </a:p>
          <a:p>
            <a:r>
              <a:rPr lang="nl-BE" dirty="0"/>
              <a:t>Betekenis van elk symbool:</a:t>
            </a:r>
          </a:p>
          <a:p>
            <a:endParaRPr lang="nl-BE" dirty="0"/>
          </a:p>
          <a:p>
            <a:r>
              <a:rPr lang="nl-BE" b="1" dirty="0"/>
              <a:t>Opmerking:</a:t>
            </a:r>
          </a:p>
          <a:p>
            <a:pPr lvl="1"/>
            <a:r>
              <a:rPr lang="nl-BE" dirty="0"/>
              <a:t>Om onderscheid te maken met de tiendelige getallen worden octale getallen in </a:t>
            </a:r>
          </a:p>
          <a:p>
            <a:pPr marL="457200" lvl="1" indent="0">
              <a:buNone/>
            </a:pPr>
            <a:r>
              <a:rPr lang="nl-BE" dirty="0"/>
              <a:t>    IT-omgevingen vooraf gegaan door de prefix </a:t>
            </a:r>
            <a:r>
              <a:rPr lang="nl-BE" b="1" dirty="0"/>
              <a:t>0</a:t>
            </a:r>
            <a:r>
              <a:rPr lang="nl-BE" dirty="0"/>
              <a:t> (nul). </a:t>
            </a:r>
          </a:p>
          <a:p>
            <a:pPr marL="457200" lvl="1" indent="0">
              <a:buNone/>
            </a:pPr>
            <a:endParaRPr lang="nl-BE" sz="800" dirty="0"/>
          </a:p>
          <a:p>
            <a:pPr marL="457200" lvl="1" indent="0">
              <a:buNone/>
            </a:pPr>
            <a:r>
              <a:rPr lang="nl-BE" dirty="0"/>
              <a:t>    Voorbeeld: (172)</a:t>
            </a:r>
            <a:r>
              <a:rPr lang="nl-BE" baseline="-25000" dirty="0"/>
              <a:t>8</a:t>
            </a:r>
            <a:r>
              <a:rPr lang="nl-BE" dirty="0"/>
              <a:t> = 0172</a:t>
            </a:r>
          </a:p>
          <a:p>
            <a:pPr marL="457200" lvl="1" indent="0">
              <a:buNone/>
            </a:pPr>
            <a:endParaRPr lang="nl-BE" dirty="0"/>
          </a:p>
          <a:p>
            <a:pPr marL="0" indent="0">
              <a:buNone/>
            </a:pPr>
            <a:endParaRPr lang="nl-BE" dirty="0"/>
          </a:p>
          <a:p>
            <a:pPr marL="0" indent="0">
              <a:buNone/>
            </a:pPr>
            <a:endParaRPr lang="nl-BE" dirty="0"/>
          </a:p>
          <a:p>
            <a:pPr marL="0" indent="0">
              <a:buNone/>
            </a:pP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409549867"/>
              </p:ext>
            </p:extLst>
          </p:nvPr>
        </p:nvGraphicFramePr>
        <p:xfrm>
          <a:off x="5567250" y="3429000"/>
          <a:ext cx="2216727" cy="736600"/>
        </p:xfrm>
        <a:graphic>
          <a:graphicData uri="http://schemas.openxmlformats.org/drawingml/2006/table">
            <a:tbl>
              <a:tblPr firstRow="1" bandRow="1">
                <a:tableStyleId>{7DF18680-E054-41AD-8BC1-D1AEF772440D}</a:tableStyleId>
              </a:tblPr>
              <a:tblGrid>
                <a:gridCol w="738909">
                  <a:extLst>
                    <a:ext uri="{9D8B030D-6E8A-4147-A177-3AD203B41FA5}">
                      <a16:colId xmlns:a16="http://schemas.microsoft.com/office/drawing/2014/main" val="1340537913"/>
                    </a:ext>
                  </a:extLst>
                </a:gridCol>
                <a:gridCol w="738909">
                  <a:extLst>
                    <a:ext uri="{9D8B030D-6E8A-4147-A177-3AD203B41FA5}">
                      <a16:colId xmlns:a16="http://schemas.microsoft.com/office/drawing/2014/main" val="905861456"/>
                    </a:ext>
                  </a:extLst>
                </a:gridCol>
                <a:gridCol w="738909">
                  <a:extLst>
                    <a:ext uri="{9D8B030D-6E8A-4147-A177-3AD203B41FA5}">
                      <a16:colId xmlns:a16="http://schemas.microsoft.com/office/drawing/2014/main" val="1438658940"/>
                    </a:ext>
                  </a:extLst>
                </a:gridCol>
              </a:tblGrid>
              <a:tr h="3543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8</a:t>
                      </a:r>
                      <a:r>
                        <a:rPr kumimoji="0" lang="nl-BE" sz="1800" u="none" strike="noStrike" kern="1200" cap="none" spc="0" normalizeH="0" baseline="30000" noProof="0" dirty="0">
                          <a:ln>
                            <a:noFill/>
                          </a:ln>
                          <a:effectLst/>
                          <a:uLnTx/>
                          <a:uFillTx/>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8</a:t>
                      </a:r>
                      <a:r>
                        <a:rPr kumimoji="0" lang="nl-BE" sz="1800" u="none" strike="noStrike" kern="1200" cap="none" spc="0" normalizeH="0" baseline="30000" noProof="0" dirty="0">
                          <a:ln>
                            <a:noFill/>
                          </a:ln>
                          <a:effectLst/>
                          <a:uLnTx/>
                          <a:uFillTx/>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8</a:t>
                      </a:r>
                      <a:r>
                        <a:rPr kumimoji="0" lang="nl-BE" sz="1800" u="none" strike="noStrike" kern="1200" cap="none" spc="0" normalizeH="0" baseline="30000" noProof="0" dirty="0">
                          <a:ln>
                            <a:noFill/>
                          </a:ln>
                          <a:effectLst/>
                          <a:uLnTx/>
                          <a:uFillTx/>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151516162"/>
                  </a:ext>
                </a:extLst>
              </a:tr>
              <a:tr h="370840">
                <a:tc>
                  <a:txBody>
                    <a:bodyPr/>
                    <a:lstStyle/>
                    <a:p>
                      <a:pPr algn="ctr"/>
                      <a:r>
                        <a:rPr lang="nl-BE" dirty="0"/>
                        <a:t>1</a:t>
                      </a:r>
                    </a:p>
                  </a:txBody>
                  <a:tcPr/>
                </a:tc>
                <a:tc>
                  <a:txBody>
                    <a:bodyPr/>
                    <a:lstStyle/>
                    <a:p>
                      <a:pPr algn="ctr"/>
                      <a:r>
                        <a:rPr lang="nl-BE" dirty="0"/>
                        <a:t>7</a:t>
                      </a:r>
                    </a:p>
                  </a:txBody>
                  <a:tcPr/>
                </a:tc>
                <a:tc>
                  <a:txBody>
                    <a:bodyPr/>
                    <a:lstStyle/>
                    <a:p>
                      <a:pPr algn="ctr"/>
                      <a:r>
                        <a:rPr lang="nl-BE" dirty="0"/>
                        <a:t>2</a:t>
                      </a:r>
                    </a:p>
                  </a:txBody>
                  <a:tcPr/>
                </a:tc>
                <a:extLst>
                  <a:ext uri="{0D108BD9-81ED-4DB2-BD59-A6C34878D82A}">
                    <a16:rowId xmlns:a16="http://schemas.microsoft.com/office/drawing/2014/main" val="249911948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18</a:t>
            </a:fld>
            <a:endParaRPr lang="nl-BE"/>
          </a:p>
        </p:txBody>
      </p:sp>
    </p:spTree>
    <p:extLst>
      <p:ext uri="{BB962C8B-B14F-4D97-AF65-F5344CB8AC3E}">
        <p14:creationId xmlns:p14="http://schemas.microsoft.com/office/powerpoint/2010/main" val="3459537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36525"/>
            <a:ext cx="10515600" cy="1325563"/>
          </a:xfrm>
        </p:spPr>
        <p:txBody>
          <a:bodyPr>
            <a:normAutofit/>
          </a:bodyPr>
          <a:lstStyle/>
          <a:p>
            <a:r>
              <a:rPr lang="nl-BE" dirty="0"/>
              <a:t>1.2. Positionele systemen</a:t>
            </a:r>
            <a:br>
              <a:rPr lang="nl-BE" dirty="0"/>
            </a:br>
            <a:r>
              <a:rPr lang="nl-BE" sz="3600" b="1" dirty="0">
                <a:solidFill>
                  <a:schemeClr val="accent1"/>
                </a:solidFill>
              </a:rPr>
              <a:t>1.2.3. Octale getallen - Octaal tellen</a:t>
            </a:r>
          </a:p>
        </p:txBody>
      </p:sp>
      <p:sp>
        <p:nvSpPr>
          <p:cNvPr id="3" name="Tijdelijke aanduiding voor inhoud 2"/>
          <p:cNvSpPr>
            <a:spLocks noGrp="1"/>
          </p:cNvSpPr>
          <p:nvPr>
            <p:ph idx="1"/>
          </p:nvPr>
        </p:nvSpPr>
        <p:spPr>
          <a:xfrm>
            <a:off x="838199" y="1570180"/>
            <a:ext cx="7910690" cy="4692073"/>
          </a:xfrm>
        </p:spPr>
        <p:txBody>
          <a:bodyPr>
            <a:normAutofit/>
          </a:bodyPr>
          <a:lstStyle/>
          <a:p>
            <a:r>
              <a:rPr lang="nl-BE" sz="2400" b="1" dirty="0">
                <a:solidFill>
                  <a:schemeClr val="tx1"/>
                </a:solidFill>
                <a:ea typeface="Tahoma" pitchFamily="34" charset="0"/>
                <a:cs typeface="Tahoma" pitchFamily="34" charset="0"/>
              </a:rPr>
              <a:t>Methode </a:t>
            </a:r>
            <a:r>
              <a:rPr lang="nl-BE" sz="2400" dirty="0">
                <a:solidFill>
                  <a:schemeClr val="tx1"/>
                </a:solidFill>
                <a:ea typeface="Tahoma" pitchFamily="34" charset="0"/>
                <a:cs typeface="Tahoma" pitchFamily="34" charset="0"/>
              </a:rPr>
              <a:t>analoog als bij decimaal  en binair tellen</a:t>
            </a:r>
          </a:p>
          <a:p>
            <a:r>
              <a:rPr lang="nl-BE" sz="2400" dirty="0"/>
              <a:t>Binair getal omzetten naar octale voorstelling:</a:t>
            </a:r>
          </a:p>
          <a:p>
            <a:pPr marL="0" indent="0">
              <a:buNone/>
            </a:pPr>
            <a:endParaRPr lang="nl-BE" sz="2400" dirty="0"/>
          </a:p>
          <a:p>
            <a:pPr lvl="2"/>
            <a:r>
              <a:rPr lang="nl-BE" dirty="0">
                <a:latin typeface="Tahoma" pitchFamily="34" charset="0"/>
                <a:ea typeface="Tahoma" pitchFamily="34" charset="0"/>
                <a:cs typeface="Tahoma" pitchFamily="34" charset="0"/>
              </a:rPr>
              <a:t>binair getal groeperen per 3 bit ( </a:t>
            </a:r>
            <a:r>
              <a:rPr lang="nl-BE" dirty="0">
                <a:latin typeface="Tahoma" pitchFamily="34" charset="0"/>
                <a:ea typeface="Tahoma" pitchFamily="34" charset="0"/>
                <a:cs typeface="Tahoma" pitchFamily="34" charset="0"/>
                <a:sym typeface="Wingdings" panose="05000000000000000000" pitchFamily="2" charset="2"/>
              </a:rPr>
              <a:t> 2</a:t>
            </a:r>
            <a:r>
              <a:rPr lang="nl-BE" baseline="30000" dirty="0">
                <a:latin typeface="Tahoma" pitchFamily="34" charset="0"/>
                <a:ea typeface="Tahoma" pitchFamily="34" charset="0"/>
                <a:cs typeface="Tahoma" pitchFamily="34" charset="0"/>
                <a:sym typeface="Wingdings" panose="05000000000000000000" pitchFamily="2" charset="2"/>
              </a:rPr>
              <a:t>3</a:t>
            </a:r>
            <a:r>
              <a:rPr lang="nl-BE" dirty="0">
                <a:latin typeface="Tahoma" pitchFamily="34" charset="0"/>
                <a:ea typeface="Tahoma" pitchFamily="34" charset="0"/>
                <a:cs typeface="Tahoma" pitchFamily="34" charset="0"/>
                <a:sym typeface="Wingdings" panose="05000000000000000000" pitchFamily="2" charset="2"/>
              </a:rPr>
              <a:t> = 8)</a:t>
            </a:r>
            <a:br>
              <a:rPr lang="nl-BE" dirty="0">
                <a:latin typeface="Tahoma" pitchFamily="34" charset="0"/>
                <a:ea typeface="Tahoma" pitchFamily="34" charset="0"/>
                <a:cs typeface="Tahoma" pitchFamily="34" charset="0"/>
                <a:sym typeface="Wingdings" panose="05000000000000000000" pitchFamily="2" charset="2"/>
              </a:rPr>
            </a:br>
            <a:r>
              <a:rPr lang="nl-BE" dirty="0">
                <a:solidFill>
                  <a:schemeClr val="tx1"/>
                </a:solidFill>
                <a:latin typeface="Tahoma" pitchFamily="34" charset="0"/>
                <a:ea typeface="Tahoma" pitchFamily="34" charset="0"/>
                <a:cs typeface="Tahoma" pitchFamily="34" charset="0"/>
              </a:rPr>
              <a:t>Eventueel </a:t>
            </a:r>
            <a:r>
              <a:rPr lang="nl-BE" dirty="0">
                <a:latin typeface="Tahoma" pitchFamily="34" charset="0"/>
                <a:ea typeface="Tahoma" pitchFamily="34" charset="0"/>
                <a:cs typeface="Tahoma" pitchFamily="34" charset="0"/>
              </a:rPr>
              <a:t>leidende </a:t>
            </a:r>
            <a:r>
              <a:rPr lang="nl-BE" dirty="0">
                <a:solidFill>
                  <a:schemeClr val="tx1"/>
                </a:solidFill>
                <a:latin typeface="Tahoma" pitchFamily="34" charset="0"/>
                <a:ea typeface="Tahoma" pitchFamily="34" charset="0"/>
                <a:cs typeface="Tahoma" pitchFamily="34" charset="0"/>
              </a:rPr>
              <a:t>nullen toevoegen </a:t>
            </a:r>
            <a:br>
              <a:rPr lang="nl-BE" dirty="0">
                <a:solidFill>
                  <a:schemeClr val="tx1"/>
                </a:solidFill>
                <a:latin typeface="Tahoma" pitchFamily="34" charset="0"/>
                <a:ea typeface="Tahoma" pitchFamily="34" charset="0"/>
                <a:cs typeface="Tahoma" pitchFamily="34" charset="0"/>
              </a:rPr>
            </a:br>
            <a:r>
              <a:rPr lang="nl-BE" dirty="0">
                <a:solidFill>
                  <a:schemeClr val="tx1"/>
                </a:solidFill>
                <a:latin typeface="Tahoma" pitchFamily="34" charset="0"/>
                <a:ea typeface="Tahoma" pitchFamily="34" charset="0"/>
                <a:cs typeface="Tahoma" pitchFamily="34" charset="0"/>
              </a:rPr>
              <a:t>(groen in de tabel)</a:t>
            </a:r>
            <a:endParaRPr lang="nl-BE" dirty="0">
              <a:solidFill>
                <a:schemeClr val="tx1"/>
              </a:solidFill>
              <a:ea typeface="Tahoma" pitchFamily="34" charset="0"/>
              <a:cs typeface="Tahoma" pitchFamily="34" charset="0"/>
            </a:endParaRPr>
          </a:p>
          <a:p>
            <a:pPr marL="914400" lvl="2" indent="0">
              <a:buNone/>
            </a:pPr>
            <a:endParaRPr lang="nl-BE" dirty="0">
              <a:latin typeface="Tahoma" pitchFamily="34" charset="0"/>
              <a:ea typeface="Tahoma" pitchFamily="34" charset="0"/>
              <a:cs typeface="Tahoma" pitchFamily="34" charset="0"/>
              <a:sym typeface="Wingdings" panose="05000000000000000000" pitchFamily="2" charset="2"/>
            </a:endParaRPr>
          </a:p>
          <a:p>
            <a:pPr lvl="2"/>
            <a:r>
              <a:rPr lang="nl-BE" dirty="0">
                <a:latin typeface="Tahoma" pitchFamily="34" charset="0"/>
                <a:ea typeface="Tahoma" pitchFamily="34" charset="0"/>
                <a:cs typeface="Tahoma" pitchFamily="34" charset="0"/>
                <a:sym typeface="Wingdings" panose="05000000000000000000" pitchFamily="2" charset="2"/>
              </a:rPr>
              <a:t>octale waarde bepalen per 3 bit</a:t>
            </a:r>
          </a:p>
          <a:p>
            <a:pPr marL="0" indent="0">
              <a:buNone/>
            </a:pPr>
            <a:endParaRPr lang="nl-BE" b="1" dirty="0">
              <a:latin typeface="Tahoma" pitchFamily="34" charset="0"/>
              <a:ea typeface="Tahoma" pitchFamily="34" charset="0"/>
              <a:cs typeface="Tahoma" pitchFamily="34" charset="0"/>
              <a:sym typeface="Wingdings" panose="05000000000000000000" pitchFamily="2" charset="2"/>
            </a:endParaRPr>
          </a:p>
          <a:p>
            <a:pPr marL="0" indent="0">
              <a:buNone/>
            </a:pPr>
            <a:r>
              <a:rPr lang="nl-BE" sz="2400" b="1" dirty="0">
                <a:latin typeface="Tahoma" pitchFamily="34" charset="0"/>
                <a:ea typeface="Tahoma" pitchFamily="34" charset="0"/>
                <a:cs typeface="Tahoma" pitchFamily="34" charset="0"/>
              </a:rPr>
              <a:t>Voorbeeld: </a:t>
            </a:r>
            <a:r>
              <a:rPr lang="nl-BE" sz="2400" dirty="0">
                <a:latin typeface="Tahoma" pitchFamily="34" charset="0"/>
                <a:ea typeface="Tahoma" pitchFamily="34" charset="0"/>
                <a:cs typeface="Tahoma" pitchFamily="34" charset="0"/>
              </a:rPr>
              <a:t>(111010)</a:t>
            </a:r>
            <a:r>
              <a:rPr lang="nl-BE" sz="2400" baseline="-25000" dirty="0">
                <a:latin typeface="Tahoma" pitchFamily="34" charset="0"/>
                <a:ea typeface="Tahoma" pitchFamily="34" charset="0"/>
                <a:cs typeface="Tahoma" pitchFamily="34" charset="0"/>
              </a:rPr>
              <a:t>2</a:t>
            </a:r>
            <a:r>
              <a:rPr lang="nl-BE" sz="2400" dirty="0">
                <a:latin typeface="Tahoma" pitchFamily="34" charset="0"/>
                <a:ea typeface="Tahoma" pitchFamily="34" charset="0"/>
                <a:cs typeface="Tahoma" pitchFamily="34" charset="0"/>
              </a:rPr>
              <a:t> = ( 111 010 )</a:t>
            </a:r>
            <a:r>
              <a:rPr lang="nl-BE" sz="2400" baseline="-25000" dirty="0">
                <a:latin typeface="Tahoma" pitchFamily="34" charset="0"/>
                <a:ea typeface="Tahoma" pitchFamily="34" charset="0"/>
                <a:cs typeface="Tahoma" pitchFamily="34" charset="0"/>
              </a:rPr>
              <a:t>2</a:t>
            </a:r>
            <a:r>
              <a:rPr lang="nl-BE" sz="2400" dirty="0">
                <a:latin typeface="Tahoma" pitchFamily="34" charset="0"/>
                <a:ea typeface="Tahoma" pitchFamily="34" charset="0"/>
                <a:cs typeface="Tahoma" pitchFamily="34" charset="0"/>
              </a:rPr>
              <a:t> = (72)</a:t>
            </a:r>
            <a:r>
              <a:rPr lang="nl-BE" sz="2400" baseline="-25000" dirty="0">
                <a:latin typeface="Tahoma" pitchFamily="34" charset="0"/>
                <a:ea typeface="Tahoma" pitchFamily="34" charset="0"/>
                <a:cs typeface="Tahoma" pitchFamily="34" charset="0"/>
              </a:rPr>
              <a:t>8</a:t>
            </a:r>
          </a:p>
          <a:p>
            <a:pPr marL="914400" lvl="2" indent="0">
              <a:buNone/>
            </a:pPr>
            <a:endParaRPr lang="nl-BE" dirty="0">
              <a:solidFill>
                <a:schemeClr val="tx1"/>
              </a:solidFill>
              <a:latin typeface="Tahoma" pitchFamily="34" charset="0"/>
              <a:ea typeface="Tahoma" pitchFamily="34" charset="0"/>
              <a:cs typeface="Tahoma" pitchFamily="34" charset="0"/>
            </a:endParaRPr>
          </a:p>
        </p:txBody>
      </p:sp>
      <p:graphicFrame>
        <p:nvGraphicFramePr>
          <p:cNvPr id="4" name="Tabel 3"/>
          <p:cNvGraphicFramePr>
            <a:graphicFrameLocks noGrp="1"/>
          </p:cNvGraphicFramePr>
          <p:nvPr>
            <p:extLst>
              <p:ext uri="{D42A27DB-BD31-4B8C-83A1-F6EECF244321}">
                <p14:modId xmlns:p14="http://schemas.microsoft.com/office/powerpoint/2010/main" val="218315422"/>
              </p:ext>
            </p:extLst>
          </p:nvPr>
        </p:nvGraphicFramePr>
        <p:xfrm>
          <a:off x="7527506" y="471055"/>
          <a:ext cx="4066182" cy="5871995"/>
        </p:xfrm>
        <a:graphic>
          <a:graphicData uri="http://schemas.openxmlformats.org/drawingml/2006/table">
            <a:tbl>
              <a:tblPr firstRow="1" bandRow="1">
                <a:tableStyleId>{7DF18680-E054-41AD-8BC1-D1AEF772440D}</a:tableStyleId>
              </a:tblPr>
              <a:tblGrid>
                <a:gridCol w="1355394">
                  <a:extLst>
                    <a:ext uri="{9D8B030D-6E8A-4147-A177-3AD203B41FA5}">
                      <a16:colId xmlns:a16="http://schemas.microsoft.com/office/drawing/2014/main" val="1258458836"/>
                    </a:ext>
                  </a:extLst>
                </a:gridCol>
                <a:gridCol w="1355394">
                  <a:extLst>
                    <a:ext uri="{9D8B030D-6E8A-4147-A177-3AD203B41FA5}">
                      <a16:colId xmlns:a16="http://schemas.microsoft.com/office/drawing/2014/main" val="2893781463"/>
                    </a:ext>
                  </a:extLst>
                </a:gridCol>
                <a:gridCol w="1355394">
                  <a:extLst>
                    <a:ext uri="{9D8B030D-6E8A-4147-A177-3AD203B41FA5}">
                      <a16:colId xmlns:a16="http://schemas.microsoft.com/office/drawing/2014/main" val="20000"/>
                    </a:ext>
                  </a:extLst>
                </a:gridCol>
              </a:tblGrid>
              <a:tr h="644675">
                <a:tc>
                  <a:txBody>
                    <a:bodyPr/>
                    <a:lstStyle/>
                    <a:p>
                      <a:r>
                        <a:rPr lang="nl-BE" sz="1800" dirty="0"/>
                        <a:t>Octale waarden</a:t>
                      </a:r>
                      <a:endParaRPr lang="nl-BE" sz="1800" baseline="30000" dirty="0"/>
                    </a:p>
                  </a:txBody>
                  <a:tcPr marL="68580" marR="68580" marT="34290" marB="34290"/>
                </a:tc>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58153">
                <a:tc>
                  <a:txBody>
                    <a:bodyPr/>
                    <a:lstStyle/>
                    <a:p>
                      <a:pPr algn="r"/>
                      <a:r>
                        <a:rPr lang="nl-BE" sz="2000" b="1" dirty="0"/>
                        <a:t>0</a:t>
                      </a:r>
                    </a:p>
                  </a:txBody>
                  <a:tcPr marL="68580" marR="68580" marT="34290" marB="34290"/>
                </a:tc>
                <a:tc>
                  <a:txBody>
                    <a:bodyPr/>
                    <a:lstStyle/>
                    <a:p>
                      <a:pPr algn="r"/>
                      <a:r>
                        <a:rPr lang="nl-BE" sz="2000" b="1" dirty="0">
                          <a:solidFill>
                            <a:srgbClr val="00B050"/>
                          </a:solidFill>
                        </a:rPr>
                        <a:t>00</a:t>
                      </a:r>
                      <a:r>
                        <a:rPr lang="nl-BE" sz="2000" b="1" dirty="0"/>
                        <a:t>0</a:t>
                      </a:r>
                    </a:p>
                  </a:txBody>
                  <a:tcPr marL="68580" marR="68580" marT="34290" marB="34290"/>
                </a:tc>
                <a:tc>
                  <a:txBody>
                    <a:bodyPr/>
                    <a:lstStyle/>
                    <a:p>
                      <a:pPr algn="r"/>
                      <a:r>
                        <a:rPr lang="nl-BE" sz="2000" b="1" dirty="0"/>
                        <a:t>0</a:t>
                      </a:r>
                    </a:p>
                  </a:txBody>
                  <a:tcPr marL="68580" marR="68580" marT="34290" marB="34290"/>
                </a:tc>
                <a:extLst>
                  <a:ext uri="{0D108BD9-81ED-4DB2-BD59-A6C34878D82A}">
                    <a16:rowId xmlns:a16="http://schemas.microsoft.com/office/drawing/2014/main" val="10001"/>
                  </a:ext>
                </a:extLst>
              </a:tr>
              <a:tr h="358153">
                <a:tc>
                  <a:txBody>
                    <a:bodyPr/>
                    <a:lstStyle/>
                    <a:p>
                      <a:pPr algn="r"/>
                      <a:r>
                        <a:rPr lang="nl-BE" sz="2000" b="1" dirty="0"/>
                        <a:t>1</a:t>
                      </a:r>
                    </a:p>
                  </a:txBody>
                  <a:tcPr marL="68580" marR="68580" marT="34290" marB="34290"/>
                </a:tc>
                <a:tc>
                  <a:txBody>
                    <a:bodyPr/>
                    <a:lstStyle/>
                    <a:p>
                      <a:pPr algn="r"/>
                      <a:r>
                        <a:rPr lang="nl-BE" sz="2000" b="1" dirty="0">
                          <a:solidFill>
                            <a:srgbClr val="00B050"/>
                          </a:solidFill>
                        </a:rPr>
                        <a:t>00</a:t>
                      </a:r>
                      <a:r>
                        <a:rPr lang="nl-BE" sz="2000" b="1" dirty="0"/>
                        <a:t>1</a:t>
                      </a:r>
                    </a:p>
                  </a:txBody>
                  <a:tcPr marL="68580" marR="68580" marT="34290" marB="34290"/>
                </a:tc>
                <a:tc>
                  <a:txBody>
                    <a:bodyPr/>
                    <a:lstStyle/>
                    <a:p>
                      <a:pPr algn="r"/>
                      <a:r>
                        <a:rPr lang="nl-BE" sz="2000" b="1" dirty="0"/>
                        <a:t>1</a:t>
                      </a:r>
                    </a:p>
                  </a:txBody>
                  <a:tcPr marL="68580" marR="68580" marT="34290" marB="34290"/>
                </a:tc>
                <a:extLst>
                  <a:ext uri="{0D108BD9-81ED-4DB2-BD59-A6C34878D82A}">
                    <a16:rowId xmlns:a16="http://schemas.microsoft.com/office/drawing/2014/main" val="10002"/>
                  </a:ext>
                </a:extLst>
              </a:tr>
              <a:tr h="358153">
                <a:tc>
                  <a:txBody>
                    <a:bodyPr/>
                    <a:lstStyle/>
                    <a:p>
                      <a:pPr algn="r"/>
                      <a:r>
                        <a:rPr lang="nl-BE" sz="2000" b="1" dirty="0"/>
                        <a:t>2</a:t>
                      </a:r>
                    </a:p>
                  </a:txBody>
                  <a:tcPr marL="68580" marR="68580" marT="34290" marB="34290"/>
                </a:tc>
                <a:tc>
                  <a:txBody>
                    <a:bodyPr/>
                    <a:lstStyle/>
                    <a:p>
                      <a:pPr algn="r"/>
                      <a:r>
                        <a:rPr lang="nl-BE" sz="2000" b="1" dirty="0">
                          <a:solidFill>
                            <a:srgbClr val="00B050"/>
                          </a:solidFill>
                        </a:rPr>
                        <a:t>0</a:t>
                      </a:r>
                      <a:r>
                        <a:rPr lang="nl-BE" sz="2000" b="1" dirty="0"/>
                        <a:t>10</a:t>
                      </a:r>
                    </a:p>
                  </a:txBody>
                  <a:tcPr marL="68580" marR="68580" marT="34290" marB="34290"/>
                </a:tc>
                <a:tc>
                  <a:txBody>
                    <a:bodyPr/>
                    <a:lstStyle/>
                    <a:p>
                      <a:pPr algn="r"/>
                      <a:r>
                        <a:rPr lang="nl-BE" sz="2000" b="1" dirty="0"/>
                        <a:t>2</a:t>
                      </a:r>
                    </a:p>
                  </a:txBody>
                  <a:tcPr marL="68580" marR="68580" marT="34290" marB="34290"/>
                </a:tc>
                <a:extLst>
                  <a:ext uri="{0D108BD9-81ED-4DB2-BD59-A6C34878D82A}">
                    <a16:rowId xmlns:a16="http://schemas.microsoft.com/office/drawing/2014/main" val="10003"/>
                  </a:ext>
                </a:extLst>
              </a:tr>
              <a:tr h="358153">
                <a:tc>
                  <a:txBody>
                    <a:bodyPr/>
                    <a:lstStyle/>
                    <a:p>
                      <a:pPr algn="r"/>
                      <a:r>
                        <a:rPr lang="nl-BE" sz="2000" b="1" dirty="0"/>
                        <a:t>3</a:t>
                      </a:r>
                    </a:p>
                  </a:txBody>
                  <a:tcPr marL="68580" marR="68580" marT="34290" marB="34290"/>
                </a:tc>
                <a:tc>
                  <a:txBody>
                    <a:bodyPr/>
                    <a:lstStyle/>
                    <a:p>
                      <a:pPr algn="r"/>
                      <a:r>
                        <a:rPr lang="nl-BE" sz="2000" b="1" dirty="0">
                          <a:solidFill>
                            <a:srgbClr val="00B050"/>
                          </a:solidFill>
                        </a:rPr>
                        <a:t>0</a:t>
                      </a:r>
                      <a:r>
                        <a:rPr lang="nl-BE" sz="2000" b="1" dirty="0"/>
                        <a:t>11</a:t>
                      </a:r>
                    </a:p>
                  </a:txBody>
                  <a:tcPr marL="68580" marR="68580" marT="34290" marB="34290"/>
                </a:tc>
                <a:tc>
                  <a:txBody>
                    <a:bodyPr/>
                    <a:lstStyle/>
                    <a:p>
                      <a:pPr algn="r"/>
                      <a:r>
                        <a:rPr lang="nl-BE" sz="2000" b="1" dirty="0"/>
                        <a:t>3</a:t>
                      </a:r>
                    </a:p>
                  </a:txBody>
                  <a:tcPr marL="68580" marR="68580" marT="34290" marB="34290"/>
                </a:tc>
                <a:extLst>
                  <a:ext uri="{0D108BD9-81ED-4DB2-BD59-A6C34878D82A}">
                    <a16:rowId xmlns:a16="http://schemas.microsoft.com/office/drawing/2014/main" val="10004"/>
                  </a:ext>
                </a:extLst>
              </a:tr>
              <a:tr h="358153">
                <a:tc>
                  <a:txBody>
                    <a:bodyPr/>
                    <a:lstStyle/>
                    <a:p>
                      <a:pPr algn="r"/>
                      <a:r>
                        <a:rPr lang="nl-BE" sz="2000" b="1" dirty="0"/>
                        <a:t>4</a:t>
                      </a:r>
                    </a:p>
                  </a:txBody>
                  <a:tcPr marL="68580" marR="68580" marT="34290" marB="34290"/>
                </a:tc>
                <a:tc>
                  <a:txBody>
                    <a:bodyPr/>
                    <a:lstStyle/>
                    <a:p>
                      <a:pPr algn="r"/>
                      <a:r>
                        <a:rPr lang="nl-BE" sz="2000" b="1" dirty="0"/>
                        <a:t>100</a:t>
                      </a:r>
                    </a:p>
                  </a:txBody>
                  <a:tcPr marL="68580" marR="68580" marT="34290" marB="34290"/>
                </a:tc>
                <a:tc>
                  <a:txBody>
                    <a:bodyPr/>
                    <a:lstStyle/>
                    <a:p>
                      <a:pPr algn="r"/>
                      <a:r>
                        <a:rPr lang="nl-BE" sz="2000" b="1" dirty="0"/>
                        <a:t>4</a:t>
                      </a:r>
                    </a:p>
                  </a:txBody>
                  <a:tcPr marL="68580" marR="68580" marT="34290" marB="34290"/>
                </a:tc>
                <a:extLst>
                  <a:ext uri="{0D108BD9-81ED-4DB2-BD59-A6C34878D82A}">
                    <a16:rowId xmlns:a16="http://schemas.microsoft.com/office/drawing/2014/main" val="10005"/>
                  </a:ext>
                </a:extLst>
              </a:tr>
              <a:tr h="358153">
                <a:tc>
                  <a:txBody>
                    <a:bodyPr/>
                    <a:lstStyle/>
                    <a:p>
                      <a:pPr algn="r"/>
                      <a:r>
                        <a:rPr lang="nl-BE" sz="2000" b="1" dirty="0"/>
                        <a:t>5</a:t>
                      </a:r>
                    </a:p>
                  </a:txBody>
                  <a:tcPr marL="68580" marR="68580" marT="34290" marB="34290"/>
                </a:tc>
                <a:tc>
                  <a:txBody>
                    <a:bodyPr/>
                    <a:lstStyle/>
                    <a:p>
                      <a:pPr algn="r"/>
                      <a:r>
                        <a:rPr lang="nl-BE" sz="2000" b="1" dirty="0"/>
                        <a:t>101</a:t>
                      </a:r>
                    </a:p>
                  </a:txBody>
                  <a:tcPr marL="68580" marR="68580" marT="34290" marB="34290"/>
                </a:tc>
                <a:tc>
                  <a:txBody>
                    <a:bodyPr/>
                    <a:lstStyle/>
                    <a:p>
                      <a:pPr algn="r"/>
                      <a:r>
                        <a:rPr lang="nl-BE" sz="2000" b="1" dirty="0"/>
                        <a:t>5</a:t>
                      </a:r>
                    </a:p>
                  </a:txBody>
                  <a:tcPr marL="68580" marR="68580" marT="34290" marB="34290"/>
                </a:tc>
                <a:extLst>
                  <a:ext uri="{0D108BD9-81ED-4DB2-BD59-A6C34878D82A}">
                    <a16:rowId xmlns:a16="http://schemas.microsoft.com/office/drawing/2014/main" val="10006"/>
                  </a:ext>
                </a:extLst>
              </a:tr>
              <a:tr h="358153">
                <a:tc>
                  <a:txBody>
                    <a:bodyPr/>
                    <a:lstStyle/>
                    <a:p>
                      <a:pPr algn="r"/>
                      <a:r>
                        <a:rPr lang="nl-BE" sz="2000" b="1" dirty="0"/>
                        <a:t>6</a:t>
                      </a:r>
                    </a:p>
                  </a:txBody>
                  <a:tcPr marL="68580" marR="68580" marT="34290" marB="34290"/>
                </a:tc>
                <a:tc>
                  <a:txBody>
                    <a:bodyPr/>
                    <a:lstStyle/>
                    <a:p>
                      <a:pPr algn="r"/>
                      <a:r>
                        <a:rPr lang="nl-BE" sz="2000" b="1" dirty="0"/>
                        <a:t>110</a:t>
                      </a:r>
                    </a:p>
                  </a:txBody>
                  <a:tcPr marL="68580" marR="68580" marT="34290" marB="34290"/>
                </a:tc>
                <a:tc>
                  <a:txBody>
                    <a:bodyPr/>
                    <a:lstStyle/>
                    <a:p>
                      <a:pPr algn="r"/>
                      <a:r>
                        <a:rPr lang="nl-BE" sz="2000" b="1" dirty="0"/>
                        <a:t>6</a:t>
                      </a:r>
                    </a:p>
                  </a:txBody>
                  <a:tcPr marL="68580" marR="68580" marT="34290" marB="34290"/>
                </a:tc>
                <a:extLst>
                  <a:ext uri="{0D108BD9-81ED-4DB2-BD59-A6C34878D82A}">
                    <a16:rowId xmlns:a16="http://schemas.microsoft.com/office/drawing/2014/main" val="10007"/>
                  </a:ext>
                </a:extLst>
              </a:tr>
              <a:tr h="358153">
                <a:tc>
                  <a:txBody>
                    <a:bodyPr/>
                    <a:lstStyle/>
                    <a:p>
                      <a:pPr algn="r"/>
                      <a:r>
                        <a:rPr lang="nl-BE" sz="2000" b="1" dirty="0"/>
                        <a:t>7</a:t>
                      </a:r>
                    </a:p>
                  </a:txBody>
                  <a:tcPr marL="68580" marR="68580" marT="34290" marB="34290"/>
                </a:tc>
                <a:tc>
                  <a:txBody>
                    <a:bodyPr/>
                    <a:lstStyle/>
                    <a:p>
                      <a:pPr algn="r"/>
                      <a:r>
                        <a:rPr lang="nl-BE" sz="2000" b="1" dirty="0"/>
                        <a:t>111</a:t>
                      </a:r>
                    </a:p>
                  </a:txBody>
                  <a:tcPr marL="68580" marR="68580" marT="34290" marB="34290"/>
                </a:tc>
                <a:tc>
                  <a:txBody>
                    <a:bodyPr/>
                    <a:lstStyle/>
                    <a:p>
                      <a:pPr algn="r"/>
                      <a:r>
                        <a:rPr lang="nl-BE" sz="2000" b="1" dirty="0"/>
                        <a:t>7</a:t>
                      </a:r>
                    </a:p>
                  </a:txBody>
                  <a:tcPr marL="68580" marR="68580" marT="34290" marB="34290"/>
                </a:tc>
                <a:extLst>
                  <a:ext uri="{0D108BD9-81ED-4DB2-BD59-A6C34878D82A}">
                    <a16:rowId xmlns:a16="http://schemas.microsoft.com/office/drawing/2014/main" val="10008"/>
                  </a:ext>
                </a:extLst>
              </a:tr>
              <a:tr h="358153">
                <a:tc>
                  <a:txBody>
                    <a:bodyPr/>
                    <a:lstStyle/>
                    <a:p>
                      <a:pPr algn="r"/>
                      <a:r>
                        <a:rPr lang="nl-BE" sz="2000" b="1" dirty="0"/>
                        <a:t>10</a:t>
                      </a:r>
                    </a:p>
                  </a:txBody>
                  <a:tcPr marL="68580" marR="68580" marT="34290" marB="34290"/>
                </a:tc>
                <a:tc>
                  <a:txBody>
                    <a:bodyPr/>
                    <a:lstStyle/>
                    <a:p>
                      <a:pPr algn="r"/>
                      <a:r>
                        <a:rPr lang="nl-BE" sz="2000" b="1" dirty="0">
                          <a:solidFill>
                            <a:srgbClr val="00B050"/>
                          </a:solidFill>
                        </a:rPr>
                        <a:t>00</a:t>
                      </a:r>
                      <a:r>
                        <a:rPr lang="nl-BE" sz="2000" b="1" dirty="0"/>
                        <a:t>1 000</a:t>
                      </a:r>
                    </a:p>
                  </a:txBody>
                  <a:tcPr marL="68580" marR="68580" marT="34290" marB="34290"/>
                </a:tc>
                <a:tc>
                  <a:txBody>
                    <a:bodyPr/>
                    <a:lstStyle/>
                    <a:p>
                      <a:pPr algn="r"/>
                      <a:r>
                        <a:rPr lang="nl-BE" sz="2000" b="1" dirty="0"/>
                        <a:t>8</a:t>
                      </a:r>
                    </a:p>
                  </a:txBody>
                  <a:tcPr marL="68580" marR="68580" marT="34290" marB="34290"/>
                </a:tc>
                <a:extLst>
                  <a:ext uri="{0D108BD9-81ED-4DB2-BD59-A6C34878D82A}">
                    <a16:rowId xmlns:a16="http://schemas.microsoft.com/office/drawing/2014/main" val="10009"/>
                  </a:ext>
                </a:extLst>
              </a:tr>
              <a:tr h="358153">
                <a:tc>
                  <a:txBody>
                    <a:bodyPr/>
                    <a:lstStyle/>
                    <a:p>
                      <a:pPr algn="r"/>
                      <a:r>
                        <a:rPr lang="nl-BE" sz="2000" b="1" dirty="0"/>
                        <a:t>11</a:t>
                      </a:r>
                    </a:p>
                  </a:txBody>
                  <a:tcPr marL="68580" marR="68580" marT="34290" marB="34290"/>
                </a:tc>
                <a:tc>
                  <a:txBody>
                    <a:bodyPr/>
                    <a:lstStyle/>
                    <a:p>
                      <a:pPr algn="r"/>
                      <a:r>
                        <a:rPr lang="nl-BE" sz="2000" b="1" dirty="0">
                          <a:solidFill>
                            <a:srgbClr val="00B050"/>
                          </a:solidFill>
                        </a:rPr>
                        <a:t>00</a:t>
                      </a:r>
                      <a:r>
                        <a:rPr lang="nl-BE" sz="2000" b="1" dirty="0"/>
                        <a:t>1 001</a:t>
                      </a:r>
                    </a:p>
                  </a:txBody>
                  <a:tcPr marL="68580" marR="68580" marT="34290" marB="34290"/>
                </a:tc>
                <a:tc>
                  <a:txBody>
                    <a:bodyPr/>
                    <a:lstStyle/>
                    <a:p>
                      <a:pPr algn="r"/>
                      <a:r>
                        <a:rPr lang="nl-BE" sz="2000" b="1" dirty="0"/>
                        <a:t>9</a:t>
                      </a:r>
                    </a:p>
                  </a:txBody>
                  <a:tcPr marL="68580" marR="68580" marT="34290" marB="34290"/>
                </a:tc>
                <a:extLst>
                  <a:ext uri="{0D108BD9-81ED-4DB2-BD59-A6C34878D82A}">
                    <a16:rowId xmlns:a16="http://schemas.microsoft.com/office/drawing/2014/main" val="10010"/>
                  </a:ext>
                </a:extLst>
              </a:tr>
              <a:tr h="358153">
                <a:tc>
                  <a:txBody>
                    <a:bodyPr/>
                    <a:lstStyle/>
                    <a:p>
                      <a:pPr algn="r"/>
                      <a:r>
                        <a:rPr lang="nl-BE" sz="2000" b="1" dirty="0"/>
                        <a:t>12</a:t>
                      </a:r>
                    </a:p>
                  </a:txBody>
                  <a:tcPr marL="68580" marR="68580" marT="34290" marB="34290"/>
                </a:tc>
                <a:tc>
                  <a:txBody>
                    <a:bodyPr/>
                    <a:lstStyle/>
                    <a:p>
                      <a:pPr algn="r"/>
                      <a:r>
                        <a:rPr lang="nl-BE" sz="2000" b="1" dirty="0">
                          <a:solidFill>
                            <a:srgbClr val="00B050"/>
                          </a:solidFill>
                        </a:rPr>
                        <a:t>00</a:t>
                      </a:r>
                      <a:r>
                        <a:rPr lang="nl-BE" sz="2000" b="1" dirty="0"/>
                        <a:t>1 010</a:t>
                      </a:r>
                    </a:p>
                  </a:txBody>
                  <a:tcPr marL="68580" marR="68580" marT="34290" marB="34290"/>
                </a:tc>
                <a:tc>
                  <a:txBody>
                    <a:bodyPr/>
                    <a:lstStyle/>
                    <a:p>
                      <a:pPr algn="r"/>
                      <a:r>
                        <a:rPr lang="nl-BE" sz="2000" b="1" dirty="0"/>
                        <a:t>10</a:t>
                      </a:r>
                    </a:p>
                  </a:txBody>
                  <a:tcPr marL="68580" marR="68580" marT="34290" marB="34290"/>
                </a:tc>
                <a:extLst>
                  <a:ext uri="{0D108BD9-81ED-4DB2-BD59-A6C34878D82A}">
                    <a16:rowId xmlns:a16="http://schemas.microsoft.com/office/drawing/2014/main" val="10011"/>
                  </a:ext>
                </a:extLst>
              </a:tr>
              <a:tr h="358153">
                <a:tc>
                  <a:txBody>
                    <a:bodyPr/>
                    <a:lstStyle/>
                    <a:p>
                      <a:pPr algn="r"/>
                      <a:r>
                        <a:rPr lang="nl-BE" sz="2000" b="1" dirty="0"/>
                        <a:t>13</a:t>
                      </a:r>
                    </a:p>
                  </a:txBody>
                  <a:tcPr marL="68580" marR="68580" marT="34290" marB="34290"/>
                </a:tc>
                <a:tc>
                  <a:txBody>
                    <a:bodyPr/>
                    <a:lstStyle/>
                    <a:p>
                      <a:pPr algn="r"/>
                      <a:r>
                        <a:rPr lang="nl-BE" sz="2000" b="1" dirty="0">
                          <a:solidFill>
                            <a:srgbClr val="00B050"/>
                          </a:solidFill>
                        </a:rPr>
                        <a:t>00</a:t>
                      </a:r>
                      <a:r>
                        <a:rPr lang="nl-BE" sz="2000" b="1" dirty="0"/>
                        <a:t>1 011</a:t>
                      </a:r>
                    </a:p>
                  </a:txBody>
                  <a:tcPr marL="68580" marR="68580" marT="34290" marB="34290"/>
                </a:tc>
                <a:tc>
                  <a:txBody>
                    <a:bodyPr/>
                    <a:lstStyle/>
                    <a:p>
                      <a:pPr algn="r"/>
                      <a:r>
                        <a:rPr lang="nl-BE" sz="2000" b="1" dirty="0"/>
                        <a:t>11</a:t>
                      </a:r>
                    </a:p>
                  </a:txBody>
                  <a:tcPr marL="68580" marR="68580" marT="34290" marB="34290"/>
                </a:tc>
                <a:extLst>
                  <a:ext uri="{0D108BD9-81ED-4DB2-BD59-A6C34878D82A}">
                    <a16:rowId xmlns:a16="http://schemas.microsoft.com/office/drawing/2014/main" val="10012"/>
                  </a:ext>
                </a:extLst>
              </a:tr>
              <a:tr h="358153">
                <a:tc>
                  <a:txBody>
                    <a:bodyPr/>
                    <a:lstStyle/>
                    <a:p>
                      <a:pPr algn="r"/>
                      <a:r>
                        <a:rPr lang="nl-BE" sz="2000" b="1" dirty="0"/>
                        <a:t>14</a:t>
                      </a:r>
                    </a:p>
                  </a:txBody>
                  <a:tcPr marL="68580" marR="68580" marT="34290" marB="34290"/>
                </a:tc>
                <a:tc>
                  <a:txBody>
                    <a:bodyPr/>
                    <a:lstStyle/>
                    <a:p>
                      <a:pPr algn="r"/>
                      <a:r>
                        <a:rPr lang="nl-BE" sz="2000" b="1" dirty="0">
                          <a:solidFill>
                            <a:srgbClr val="00B050"/>
                          </a:solidFill>
                        </a:rPr>
                        <a:t>00</a:t>
                      </a:r>
                      <a:r>
                        <a:rPr lang="nl-BE" sz="2000" b="1" dirty="0"/>
                        <a:t>1 100</a:t>
                      </a:r>
                    </a:p>
                  </a:txBody>
                  <a:tcPr marL="68580" marR="68580" marT="34290" marB="34290"/>
                </a:tc>
                <a:tc>
                  <a:txBody>
                    <a:bodyPr/>
                    <a:lstStyle/>
                    <a:p>
                      <a:pPr algn="r"/>
                      <a:r>
                        <a:rPr lang="nl-BE" sz="2000" b="1" dirty="0"/>
                        <a:t>12</a:t>
                      </a:r>
                    </a:p>
                  </a:txBody>
                  <a:tcPr marL="68580" marR="68580" marT="34290" marB="34290"/>
                </a:tc>
                <a:extLst>
                  <a:ext uri="{0D108BD9-81ED-4DB2-BD59-A6C34878D82A}">
                    <a16:rowId xmlns:a16="http://schemas.microsoft.com/office/drawing/2014/main" val="10013"/>
                  </a:ext>
                </a:extLst>
              </a:tr>
              <a:tr h="358153">
                <a:tc>
                  <a:txBody>
                    <a:bodyPr/>
                    <a:lstStyle/>
                    <a:p>
                      <a:pPr algn="r"/>
                      <a:r>
                        <a:rPr lang="nl-BE" sz="2000" b="1" dirty="0"/>
                        <a:t>15</a:t>
                      </a:r>
                    </a:p>
                  </a:txBody>
                  <a:tcPr marL="68580" marR="68580" marT="34290" marB="34290"/>
                </a:tc>
                <a:tc>
                  <a:txBody>
                    <a:bodyPr/>
                    <a:lstStyle/>
                    <a:p>
                      <a:pPr algn="r"/>
                      <a:r>
                        <a:rPr lang="nl-BE" sz="2000" b="1" dirty="0">
                          <a:solidFill>
                            <a:srgbClr val="00B050"/>
                          </a:solidFill>
                        </a:rPr>
                        <a:t>00</a:t>
                      </a:r>
                      <a:r>
                        <a:rPr lang="nl-BE" sz="2000" b="1" dirty="0"/>
                        <a:t>1 101</a:t>
                      </a:r>
                    </a:p>
                  </a:txBody>
                  <a:tcPr marL="68580" marR="68580" marT="34290" marB="34290"/>
                </a:tc>
                <a:tc>
                  <a:txBody>
                    <a:bodyPr/>
                    <a:lstStyle/>
                    <a:p>
                      <a:pPr algn="r"/>
                      <a:r>
                        <a:rPr lang="nl-BE" sz="2000" b="1" dirty="0"/>
                        <a:t>13</a:t>
                      </a:r>
                    </a:p>
                  </a:txBody>
                  <a:tcPr marL="68580" marR="68580" marT="34290" marB="34290"/>
                </a:tc>
                <a:extLst>
                  <a:ext uri="{0D108BD9-81ED-4DB2-BD59-A6C34878D82A}">
                    <a16:rowId xmlns:a16="http://schemas.microsoft.com/office/drawing/2014/main" val="1001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19</a:t>
            </a:fld>
            <a:endParaRPr lang="nl-BE"/>
          </a:p>
        </p:txBody>
      </p:sp>
    </p:spTree>
    <p:extLst>
      <p:ext uri="{BB962C8B-B14F-4D97-AF65-F5344CB8AC3E}">
        <p14:creationId xmlns:p14="http://schemas.microsoft.com/office/powerpoint/2010/main" val="261685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a:t>
            </a:r>
          </a:p>
        </p:txBody>
      </p:sp>
      <p:sp>
        <p:nvSpPr>
          <p:cNvPr id="3" name="Tijdelijke aanduiding voor inhoud 2"/>
          <p:cNvSpPr>
            <a:spLocks noGrp="1"/>
          </p:cNvSpPr>
          <p:nvPr>
            <p:ph idx="1"/>
          </p:nvPr>
        </p:nvSpPr>
        <p:spPr>
          <a:xfrm>
            <a:off x="838200" y="1515649"/>
            <a:ext cx="10515600" cy="4661314"/>
          </a:xfrm>
        </p:spPr>
        <p:txBody>
          <a:bodyPr>
            <a:normAutofit fontScale="92500" lnSpcReduction="20000"/>
          </a:bodyPr>
          <a:lstStyle/>
          <a:p>
            <a:pPr marL="457200" lvl="1" indent="0">
              <a:buNone/>
            </a:pPr>
            <a:r>
              <a:rPr lang="nl-BE" dirty="0"/>
              <a:t>1.1. Inleiding</a:t>
            </a:r>
          </a:p>
          <a:p>
            <a:pPr marL="457200" lvl="1" indent="0">
              <a:buNone/>
            </a:pPr>
            <a:r>
              <a:rPr lang="nl-BE" dirty="0"/>
              <a:t>	1.1.1. Voorstellingen van getallen</a:t>
            </a:r>
          </a:p>
          <a:p>
            <a:pPr marL="457200" lvl="1" indent="0">
              <a:buNone/>
            </a:pPr>
            <a:r>
              <a:rPr lang="nl-BE" dirty="0"/>
              <a:t>	1.1.2. Definities</a:t>
            </a:r>
          </a:p>
          <a:p>
            <a:pPr marL="457200" lvl="1" indent="0">
              <a:buNone/>
            </a:pPr>
            <a:r>
              <a:rPr lang="nl-BE" dirty="0"/>
              <a:t>	1.1.3. Positie van een cijfer</a:t>
            </a:r>
          </a:p>
          <a:p>
            <a:pPr marL="457200" lvl="1" indent="0">
              <a:buNone/>
            </a:pPr>
            <a:r>
              <a:rPr lang="nl-BE" dirty="0"/>
              <a:t>1.2. Positionele systemen </a:t>
            </a:r>
          </a:p>
          <a:p>
            <a:pPr marL="457200" lvl="1" indent="0">
              <a:buNone/>
            </a:pPr>
            <a:r>
              <a:rPr lang="nl-BE" dirty="0"/>
              <a:t>	1.2.1 Tiendelige getallen</a:t>
            </a:r>
          </a:p>
          <a:p>
            <a:pPr marL="457200" lvl="1" indent="0">
              <a:buNone/>
            </a:pPr>
            <a:r>
              <a:rPr lang="nl-BE" dirty="0"/>
              <a:t>	1.2.2. Binaire getallen</a:t>
            </a:r>
          </a:p>
          <a:p>
            <a:pPr marL="457200" lvl="1" indent="0">
              <a:buNone/>
            </a:pPr>
            <a:r>
              <a:rPr lang="nl-BE" dirty="0"/>
              <a:t>	1.2.3. Octale getallen</a:t>
            </a:r>
          </a:p>
          <a:p>
            <a:pPr marL="457200" lvl="1" indent="0">
              <a:buNone/>
            </a:pPr>
            <a:r>
              <a:rPr lang="nl-BE" dirty="0"/>
              <a:t>	1.2.4. Hexadecimale getallen</a:t>
            </a:r>
          </a:p>
          <a:p>
            <a:pPr marL="0" indent="0">
              <a:buNone/>
            </a:pPr>
            <a:r>
              <a:rPr lang="nl-BE" sz="2400" b="1" dirty="0"/>
              <a:t>       </a:t>
            </a:r>
            <a:r>
              <a:rPr lang="nl-BE" sz="2400" dirty="0"/>
              <a:t>1.3. Conversies tussen talstelsels</a:t>
            </a:r>
          </a:p>
          <a:p>
            <a:pPr marL="0" indent="0">
              <a:buNone/>
            </a:pPr>
            <a:r>
              <a:rPr lang="nl-BE" sz="2400" dirty="0"/>
              <a:t>	1.3.1. Binaire combinaties</a:t>
            </a:r>
          </a:p>
          <a:p>
            <a:pPr marL="0" indent="0">
              <a:buNone/>
            </a:pPr>
            <a:r>
              <a:rPr lang="nl-BE" sz="2400" dirty="0"/>
              <a:t>	1.3.2. Conversie decimaal binair</a:t>
            </a:r>
          </a:p>
          <a:p>
            <a:pPr marL="0" indent="0">
              <a:buNone/>
            </a:pPr>
            <a:r>
              <a:rPr lang="nl-BE" sz="2400" dirty="0"/>
              <a:t>	1.3.3. Conversies talstelsels met als basis een macht van 2</a:t>
            </a:r>
          </a:p>
          <a:p>
            <a:pPr marL="0" indent="0">
              <a:buNone/>
            </a:pPr>
            <a:r>
              <a:rPr lang="nl-BE" sz="2400" dirty="0"/>
              <a:t>	1.3.4. Oefeningen op conversies</a:t>
            </a:r>
          </a:p>
          <a:p>
            <a:pPr marL="0" indent="0">
              <a:buNone/>
            </a:pP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a:t>
            </a:fld>
            <a:endParaRPr lang="nl-BE"/>
          </a:p>
        </p:txBody>
      </p:sp>
    </p:spTree>
    <p:extLst>
      <p:ext uri="{BB962C8B-B14F-4D97-AF65-F5344CB8AC3E}">
        <p14:creationId xmlns:p14="http://schemas.microsoft.com/office/powerpoint/2010/main" val="1665817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15743"/>
            <a:ext cx="10515600" cy="1325563"/>
          </a:xfrm>
        </p:spPr>
        <p:txBody>
          <a:bodyPr>
            <a:normAutofit/>
          </a:bodyPr>
          <a:lstStyle/>
          <a:p>
            <a:r>
              <a:rPr lang="nl-BE" dirty="0"/>
              <a:t>1.2. Positionele systemen </a:t>
            </a:r>
            <a:br>
              <a:rPr lang="nl-BE" b="1" dirty="0"/>
            </a:br>
            <a:r>
              <a:rPr lang="nl-BE" sz="3600" b="1" dirty="0">
                <a:solidFill>
                  <a:schemeClr val="accent1"/>
                </a:solidFill>
              </a:rPr>
              <a:t>1.2.3. Octale getallen - Toepassingsvoorbeeld</a:t>
            </a:r>
          </a:p>
        </p:txBody>
      </p:sp>
      <p:sp>
        <p:nvSpPr>
          <p:cNvPr id="3" name="Tijdelijke aanduiding voor inhoud 2"/>
          <p:cNvSpPr>
            <a:spLocks noGrp="1"/>
          </p:cNvSpPr>
          <p:nvPr>
            <p:ph idx="1"/>
          </p:nvPr>
        </p:nvSpPr>
        <p:spPr>
          <a:xfrm>
            <a:off x="838200" y="1330036"/>
            <a:ext cx="11176000" cy="5527964"/>
          </a:xfrm>
        </p:spPr>
        <p:txBody>
          <a:bodyPr>
            <a:normAutofit/>
          </a:bodyPr>
          <a:lstStyle/>
          <a:p>
            <a:r>
              <a:rPr lang="nl-BE" dirty="0"/>
              <a:t>Bestandspermissies in Linux:</a:t>
            </a:r>
          </a:p>
          <a:p>
            <a:pPr lvl="1"/>
            <a:r>
              <a:rPr lang="nl-BE" dirty="0"/>
              <a:t>Bestaat uit 3 octale cijfers:</a:t>
            </a:r>
          </a:p>
          <a:p>
            <a:pPr lvl="2"/>
            <a:r>
              <a:rPr lang="nl-BE" b="1" dirty="0"/>
              <a:t>Algemeen:</a:t>
            </a:r>
          </a:p>
          <a:p>
            <a:pPr marL="914400" lvl="2" indent="0">
              <a:buNone/>
            </a:pPr>
            <a:r>
              <a:rPr lang="nl-BE" dirty="0"/>
              <a:t>	- (</a:t>
            </a:r>
            <a:r>
              <a:rPr lang="nl-BE" dirty="0" err="1"/>
              <a:t>rwx</a:t>
            </a:r>
            <a:r>
              <a:rPr lang="nl-BE" dirty="0"/>
              <a:t>)</a:t>
            </a:r>
            <a:r>
              <a:rPr lang="nl-BE" baseline="-25000" dirty="0" err="1"/>
              <a:t>owner</a:t>
            </a:r>
            <a:r>
              <a:rPr lang="nl-BE" dirty="0"/>
              <a:t> (</a:t>
            </a:r>
            <a:r>
              <a:rPr lang="nl-BE" dirty="0" err="1"/>
              <a:t>rwx</a:t>
            </a:r>
            <a:r>
              <a:rPr lang="nl-BE" dirty="0"/>
              <a:t>)</a:t>
            </a:r>
            <a:r>
              <a:rPr lang="nl-BE" baseline="-25000" dirty="0" err="1"/>
              <a:t>group</a:t>
            </a:r>
            <a:r>
              <a:rPr lang="nl-BE" dirty="0"/>
              <a:t> (</a:t>
            </a:r>
            <a:r>
              <a:rPr lang="nl-BE" dirty="0" err="1"/>
              <a:t>rwx</a:t>
            </a:r>
            <a:r>
              <a:rPr lang="nl-BE" dirty="0"/>
              <a:t>)</a:t>
            </a:r>
            <a:r>
              <a:rPr lang="nl-BE" baseline="-25000" dirty="0" err="1"/>
              <a:t>all</a:t>
            </a:r>
            <a:r>
              <a:rPr lang="nl-BE" dirty="0"/>
              <a:t>  </a:t>
            </a:r>
            <a:r>
              <a:rPr lang="nl-BE" i="1" dirty="0" err="1"/>
              <a:t>bestandsNaam</a:t>
            </a:r>
            <a:endParaRPr lang="nl-BE" i="1" dirty="0"/>
          </a:p>
          <a:p>
            <a:pPr lvl="3"/>
            <a:r>
              <a:rPr lang="nl-BE" dirty="0"/>
              <a:t>Hierbij staat:</a:t>
            </a:r>
          </a:p>
          <a:p>
            <a:pPr lvl="4"/>
            <a:r>
              <a:rPr lang="nl-BE" dirty="0"/>
              <a:t>r-bit voor ‘</a:t>
            </a:r>
            <a:r>
              <a:rPr lang="nl-BE" dirty="0" err="1"/>
              <a:t>read</a:t>
            </a:r>
            <a:r>
              <a:rPr lang="nl-BE" dirty="0"/>
              <a:t>’ of leesrecht</a:t>
            </a:r>
          </a:p>
          <a:p>
            <a:pPr lvl="4"/>
            <a:r>
              <a:rPr lang="nl-BE" dirty="0"/>
              <a:t>w-bit voor ‘</a:t>
            </a:r>
            <a:r>
              <a:rPr lang="nl-BE" dirty="0" err="1"/>
              <a:t>write</a:t>
            </a:r>
            <a:r>
              <a:rPr lang="nl-BE" dirty="0"/>
              <a:t>’ of schrijfrecht</a:t>
            </a:r>
          </a:p>
          <a:p>
            <a:pPr lvl="4"/>
            <a:r>
              <a:rPr lang="nl-BE" dirty="0"/>
              <a:t>x-bit voor ‘</a:t>
            </a:r>
            <a:r>
              <a:rPr lang="nl-BE" dirty="0" err="1"/>
              <a:t>execute</a:t>
            </a:r>
            <a:r>
              <a:rPr lang="nl-BE" dirty="0"/>
              <a:t>’ of recht van uitvoeren</a:t>
            </a:r>
          </a:p>
          <a:p>
            <a:pPr marL="1828800" lvl="4" indent="0">
              <a:buNone/>
            </a:pPr>
            <a:endParaRPr lang="nl-BE" dirty="0"/>
          </a:p>
          <a:p>
            <a:pPr lvl="3"/>
            <a:r>
              <a:rPr lang="nl-BE" dirty="0"/>
              <a:t>Afhankelijk van wat toegelaten is (= 1) of niet toegelaten is (= 0) kunnen de bestandsrechten weergegeven worden in bit-vlaggen. Bijvoorbeeld:	 </a:t>
            </a:r>
          </a:p>
          <a:p>
            <a:pPr marL="1371600" lvl="3" indent="0">
              <a:buNone/>
            </a:pPr>
            <a:r>
              <a:rPr lang="nl-BE" dirty="0"/>
              <a:t>	(111)</a:t>
            </a:r>
            <a:r>
              <a:rPr lang="nl-BE" baseline="-25000" dirty="0" err="1"/>
              <a:t>owner</a:t>
            </a:r>
            <a:r>
              <a:rPr lang="nl-BE" dirty="0"/>
              <a:t> (101)</a:t>
            </a:r>
            <a:r>
              <a:rPr lang="nl-BE" baseline="-25000" dirty="0" err="1"/>
              <a:t>group</a:t>
            </a:r>
            <a:r>
              <a:rPr lang="nl-BE" dirty="0"/>
              <a:t> (100)</a:t>
            </a:r>
            <a:r>
              <a:rPr lang="nl-BE" baseline="-25000" dirty="0" err="1"/>
              <a:t>all</a:t>
            </a:r>
            <a:r>
              <a:rPr lang="nl-BE" dirty="0"/>
              <a:t> 	</a:t>
            </a:r>
            <a:r>
              <a:rPr lang="nl-BE" i="1" dirty="0" err="1"/>
              <a:t>bestandsNaam</a:t>
            </a:r>
            <a:endParaRPr lang="nl-BE" i="1" dirty="0"/>
          </a:p>
          <a:p>
            <a:pPr marL="1371600" lvl="3" indent="0">
              <a:buNone/>
            </a:pPr>
            <a:endParaRPr lang="nl-BE" dirty="0"/>
          </a:p>
          <a:p>
            <a:pPr lvl="3"/>
            <a:r>
              <a:rPr lang="nl-BE" dirty="0"/>
              <a:t>Octale weergave van de bestandspermissies, wordt dan:</a:t>
            </a:r>
          </a:p>
          <a:p>
            <a:pPr marL="1371600" lvl="3" indent="0">
              <a:buNone/>
            </a:pPr>
            <a:r>
              <a:rPr lang="nl-BE" dirty="0"/>
              <a:t>	(7)</a:t>
            </a:r>
            <a:r>
              <a:rPr lang="nl-BE" baseline="-25000" dirty="0" err="1"/>
              <a:t>owner</a:t>
            </a:r>
            <a:r>
              <a:rPr lang="nl-BE" dirty="0"/>
              <a:t> (5)</a:t>
            </a:r>
            <a:r>
              <a:rPr lang="nl-BE" baseline="-25000" dirty="0" err="1"/>
              <a:t>group</a:t>
            </a:r>
            <a:r>
              <a:rPr lang="nl-BE" dirty="0"/>
              <a:t> (4)</a:t>
            </a:r>
            <a:r>
              <a:rPr lang="nl-BE" baseline="-25000" dirty="0" err="1"/>
              <a:t>all</a:t>
            </a:r>
            <a:r>
              <a:rPr lang="nl-BE" dirty="0"/>
              <a:t>  </a:t>
            </a:r>
            <a:r>
              <a:rPr lang="nl-BE" i="1" dirty="0" err="1"/>
              <a:t>bestandsNaam</a:t>
            </a:r>
            <a:r>
              <a:rPr lang="nl-BE" i="1" dirty="0"/>
              <a:t>  </a:t>
            </a:r>
            <a:r>
              <a:rPr lang="nl-BE" dirty="0"/>
              <a:t>of  754 </a:t>
            </a:r>
            <a:r>
              <a:rPr lang="nl-BE" i="1" dirty="0" err="1"/>
              <a:t>bestandsNaam</a:t>
            </a:r>
            <a:endParaRPr lang="nl-BE" i="1" dirty="0"/>
          </a:p>
          <a:p>
            <a:pPr marL="1371600" lvl="3" indent="0">
              <a:buNone/>
            </a:pPr>
            <a:endParaRPr lang="nl-BE" dirty="0"/>
          </a:p>
          <a:p>
            <a:pPr lvl="4"/>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20</a:t>
            </a:fld>
            <a:endParaRPr lang="nl-BE"/>
          </a:p>
        </p:txBody>
      </p:sp>
    </p:spTree>
    <p:extLst>
      <p:ext uri="{BB962C8B-B14F-4D97-AF65-F5344CB8AC3E}">
        <p14:creationId xmlns:p14="http://schemas.microsoft.com/office/powerpoint/2010/main" val="242345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normAutofit/>
          </a:bodyPr>
          <a:lstStyle/>
          <a:p>
            <a:r>
              <a:rPr lang="nl-BE" dirty="0"/>
              <a:t>1.2. Positionele systemen </a:t>
            </a:r>
            <a:br>
              <a:rPr lang="nl-BE" b="1" dirty="0"/>
            </a:br>
            <a:r>
              <a:rPr lang="nl-BE" sz="3600" dirty="0">
                <a:solidFill>
                  <a:schemeClr val="accent1"/>
                </a:solidFill>
              </a:rPr>
              <a:t>1.2.4. Hexadecimale getallen - Voorstelling</a:t>
            </a:r>
          </a:p>
        </p:txBody>
      </p:sp>
      <p:sp>
        <p:nvSpPr>
          <p:cNvPr id="3" name="Tijdelijke aanduiding voor inhoud 2"/>
          <p:cNvSpPr>
            <a:spLocks noGrp="1"/>
          </p:cNvSpPr>
          <p:nvPr>
            <p:ph idx="1"/>
          </p:nvPr>
        </p:nvSpPr>
        <p:spPr>
          <a:xfrm>
            <a:off x="942108" y="1607127"/>
            <a:ext cx="11249891" cy="5250872"/>
          </a:xfrm>
        </p:spPr>
        <p:txBody>
          <a:bodyPr>
            <a:normAutofit/>
          </a:bodyPr>
          <a:lstStyle/>
          <a:p>
            <a:r>
              <a:rPr lang="nl-BE" dirty="0"/>
              <a:t>Grondtal = </a:t>
            </a:r>
            <a:r>
              <a:rPr lang="nl-BE" b="1" dirty="0">
                <a:solidFill>
                  <a:srgbClr val="FF0000"/>
                </a:solidFill>
              </a:rPr>
              <a:t>16</a:t>
            </a:r>
          </a:p>
          <a:p>
            <a:r>
              <a:rPr lang="nl-BE" dirty="0"/>
              <a:t>Verzameling symbolen = {</a:t>
            </a:r>
            <a:r>
              <a:rPr lang="nl-BE" b="1" dirty="0">
                <a:solidFill>
                  <a:srgbClr val="FF0000"/>
                </a:solidFill>
              </a:rPr>
              <a:t>0, 1, 2, 3, 4, 5, 6, 7,</a:t>
            </a:r>
            <a:r>
              <a:rPr lang="nl-BE" b="1" dirty="0">
                <a:solidFill>
                  <a:srgbClr val="FF0000"/>
                </a:solidFill>
                <a:latin typeface="Tahoma" pitchFamily="34" charset="0"/>
                <a:ea typeface="Tahoma" pitchFamily="34" charset="0"/>
                <a:cs typeface="Tahoma" pitchFamily="34" charset="0"/>
              </a:rPr>
              <a:t> </a:t>
            </a:r>
            <a:r>
              <a:rPr lang="nl-BE" b="1" dirty="0">
                <a:solidFill>
                  <a:srgbClr val="FF0000"/>
                </a:solidFill>
                <a:ea typeface="Tahoma" pitchFamily="34" charset="0"/>
                <a:cs typeface="Tahoma" pitchFamily="34" charset="0"/>
              </a:rPr>
              <a:t>8, 9, A </a:t>
            </a:r>
            <a:r>
              <a:rPr lang="nl-BE" dirty="0">
                <a:ea typeface="Tahoma" pitchFamily="34" charset="0"/>
                <a:cs typeface="Tahoma" pitchFamily="34" charset="0"/>
              </a:rPr>
              <a:t>(=10), </a:t>
            </a:r>
            <a:r>
              <a:rPr lang="nl-BE" b="1" dirty="0">
                <a:solidFill>
                  <a:srgbClr val="FF0000"/>
                </a:solidFill>
                <a:ea typeface="Tahoma" pitchFamily="34" charset="0"/>
                <a:cs typeface="Tahoma" pitchFamily="34" charset="0"/>
              </a:rPr>
              <a:t>B </a:t>
            </a:r>
            <a:r>
              <a:rPr lang="nl-BE" dirty="0">
                <a:ea typeface="Tahoma" pitchFamily="34" charset="0"/>
                <a:cs typeface="Tahoma" pitchFamily="34" charset="0"/>
              </a:rPr>
              <a:t>(=11), </a:t>
            </a:r>
            <a:r>
              <a:rPr lang="nl-BE" b="1" dirty="0">
                <a:solidFill>
                  <a:srgbClr val="FF0000"/>
                </a:solidFill>
                <a:ea typeface="Tahoma" pitchFamily="34" charset="0"/>
                <a:cs typeface="Tahoma" pitchFamily="34" charset="0"/>
              </a:rPr>
              <a:t>C</a:t>
            </a:r>
            <a:r>
              <a:rPr lang="nl-BE" dirty="0">
                <a:ea typeface="Tahoma" pitchFamily="34" charset="0"/>
                <a:cs typeface="Tahoma" pitchFamily="34" charset="0"/>
              </a:rPr>
              <a:t> (=12), </a:t>
            </a:r>
            <a:r>
              <a:rPr lang="nl-BE" b="1" dirty="0">
                <a:solidFill>
                  <a:srgbClr val="FF0000"/>
                </a:solidFill>
                <a:ea typeface="Tahoma" pitchFamily="34" charset="0"/>
                <a:cs typeface="Tahoma" pitchFamily="34" charset="0"/>
              </a:rPr>
              <a:t>D </a:t>
            </a:r>
            <a:r>
              <a:rPr lang="nl-BE" dirty="0">
                <a:ea typeface="Tahoma" pitchFamily="34" charset="0"/>
                <a:cs typeface="Tahoma" pitchFamily="34" charset="0"/>
              </a:rPr>
              <a:t>(=13), </a:t>
            </a:r>
            <a:r>
              <a:rPr lang="nl-BE" b="1" dirty="0">
                <a:solidFill>
                  <a:srgbClr val="FF0000"/>
                </a:solidFill>
                <a:ea typeface="Tahoma" pitchFamily="34" charset="0"/>
                <a:cs typeface="Tahoma" pitchFamily="34" charset="0"/>
              </a:rPr>
              <a:t>E</a:t>
            </a:r>
            <a:r>
              <a:rPr lang="nl-BE" dirty="0">
                <a:ea typeface="Tahoma" pitchFamily="34" charset="0"/>
                <a:cs typeface="Tahoma" pitchFamily="34" charset="0"/>
              </a:rPr>
              <a:t> (=14), </a:t>
            </a:r>
            <a:r>
              <a:rPr lang="nl-BE" b="1" dirty="0">
                <a:solidFill>
                  <a:srgbClr val="FF0000"/>
                </a:solidFill>
                <a:ea typeface="Tahoma" pitchFamily="34" charset="0"/>
                <a:cs typeface="Tahoma" pitchFamily="34" charset="0"/>
              </a:rPr>
              <a:t>F </a:t>
            </a:r>
            <a:r>
              <a:rPr lang="nl-BE" dirty="0">
                <a:ea typeface="Tahoma" pitchFamily="34" charset="0"/>
                <a:cs typeface="Tahoma" pitchFamily="34" charset="0"/>
              </a:rPr>
              <a:t>(=15)</a:t>
            </a:r>
            <a:r>
              <a:rPr lang="nl-BE" dirty="0"/>
              <a:t>}</a:t>
            </a:r>
          </a:p>
          <a:p>
            <a:r>
              <a:rPr lang="nl-BE" b="1" dirty="0"/>
              <a:t>Voorbeeld: </a:t>
            </a:r>
            <a:r>
              <a:rPr lang="nl-BE" dirty="0"/>
              <a:t>getal (1272)</a:t>
            </a:r>
            <a:r>
              <a:rPr lang="nl-BE" baseline="-25000" dirty="0"/>
              <a:t>16</a:t>
            </a:r>
            <a:endParaRPr lang="nl-BE" dirty="0"/>
          </a:p>
          <a:p>
            <a:r>
              <a:rPr lang="nl-BE" dirty="0"/>
              <a:t>Betekenis van elk symbool:</a:t>
            </a:r>
          </a:p>
          <a:p>
            <a:endParaRPr lang="nl-BE" dirty="0"/>
          </a:p>
          <a:p>
            <a:endParaRPr lang="nl-BE" dirty="0"/>
          </a:p>
          <a:p>
            <a:r>
              <a:rPr lang="nl-BE" b="1" dirty="0"/>
              <a:t>Opmerking:</a:t>
            </a:r>
          </a:p>
          <a:p>
            <a:pPr lvl="1"/>
            <a:r>
              <a:rPr lang="nl-BE" dirty="0"/>
              <a:t>Om onderscheid te maken met de tiendelige getallen worden hexadecimale getallen in IT-omgevingen vooraf gegaan door de prefix </a:t>
            </a:r>
            <a:r>
              <a:rPr lang="nl-BE" b="1" dirty="0"/>
              <a:t>0x</a:t>
            </a:r>
            <a:r>
              <a:rPr lang="nl-BE" dirty="0"/>
              <a:t> (nul). Dus (1272)</a:t>
            </a:r>
            <a:r>
              <a:rPr lang="nl-BE" baseline="-25000" dirty="0"/>
              <a:t>16</a:t>
            </a:r>
            <a:r>
              <a:rPr lang="nl-BE" dirty="0"/>
              <a:t> = 0x1272</a:t>
            </a:r>
          </a:p>
          <a:p>
            <a:endParaRPr lang="nl-BE" dirty="0"/>
          </a:p>
          <a:p>
            <a:pPr marL="0" indent="0">
              <a:buNone/>
            </a:pPr>
            <a:endParaRPr lang="nl-BE" dirty="0"/>
          </a:p>
          <a:p>
            <a:pPr marL="0" indent="0">
              <a:buNone/>
            </a:pP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154934143"/>
              </p:ext>
            </p:extLst>
          </p:nvPr>
        </p:nvGraphicFramePr>
        <p:xfrm>
          <a:off x="4202546" y="4091780"/>
          <a:ext cx="2872508" cy="836612"/>
        </p:xfrm>
        <a:graphic>
          <a:graphicData uri="http://schemas.openxmlformats.org/drawingml/2006/table">
            <a:tbl>
              <a:tblPr firstRow="1" bandRow="1">
                <a:tableStyleId>{21E4AEA4-8DFA-4A89-87EB-49C32662AFE0}</a:tableStyleId>
              </a:tblPr>
              <a:tblGrid>
                <a:gridCol w="718127">
                  <a:extLst>
                    <a:ext uri="{9D8B030D-6E8A-4147-A177-3AD203B41FA5}">
                      <a16:colId xmlns:a16="http://schemas.microsoft.com/office/drawing/2014/main" val="296751931"/>
                    </a:ext>
                  </a:extLst>
                </a:gridCol>
                <a:gridCol w="718127">
                  <a:extLst>
                    <a:ext uri="{9D8B030D-6E8A-4147-A177-3AD203B41FA5}">
                      <a16:colId xmlns:a16="http://schemas.microsoft.com/office/drawing/2014/main" val="1340537913"/>
                    </a:ext>
                  </a:extLst>
                </a:gridCol>
                <a:gridCol w="718127">
                  <a:extLst>
                    <a:ext uri="{9D8B030D-6E8A-4147-A177-3AD203B41FA5}">
                      <a16:colId xmlns:a16="http://schemas.microsoft.com/office/drawing/2014/main" val="905861456"/>
                    </a:ext>
                  </a:extLst>
                </a:gridCol>
                <a:gridCol w="718127">
                  <a:extLst>
                    <a:ext uri="{9D8B030D-6E8A-4147-A177-3AD203B41FA5}">
                      <a16:colId xmlns:a16="http://schemas.microsoft.com/office/drawing/2014/main" val="1438658940"/>
                    </a:ext>
                  </a:extLst>
                </a:gridCol>
              </a:tblGrid>
              <a:tr h="415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16³</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16</a:t>
                      </a:r>
                      <a:r>
                        <a:rPr kumimoji="0" lang="nl-BE" sz="1800" u="none" strike="noStrike" kern="1200" cap="none" spc="0" normalizeH="0" baseline="30000" noProof="0" dirty="0">
                          <a:ln>
                            <a:noFill/>
                          </a:ln>
                          <a:effectLst/>
                          <a:uLnTx/>
                          <a:uFillTx/>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16</a:t>
                      </a:r>
                      <a:r>
                        <a:rPr kumimoji="0" lang="nl-BE" sz="1800" u="none" strike="noStrike" kern="1200" cap="none" spc="0" normalizeH="0" baseline="30000" noProof="0" dirty="0">
                          <a:ln>
                            <a:noFill/>
                          </a:ln>
                          <a:effectLst/>
                          <a:uLnTx/>
                          <a:uFillTx/>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u="none" strike="noStrike" kern="1200" cap="none" spc="0" normalizeH="0" baseline="0" noProof="0" dirty="0">
                          <a:ln>
                            <a:noFill/>
                          </a:ln>
                          <a:effectLst/>
                          <a:uLnTx/>
                          <a:uFillTx/>
                        </a:rPr>
                        <a:t>16</a:t>
                      </a:r>
                      <a:r>
                        <a:rPr kumimoji="0" lang="nl-BE" sz="1800" u="none" strike="noStrike" kern="1200" cap="none" spc="0" normalizeH="0" baseline="30000" noProof="0" dirty="0">
                          <a:ln>
                            <a:noFill/>
                          </a:ln>
                          <a:effectLst/>
                          <a:uLnTx/>
                          <a:uFillTx/>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151516162"/>
                  </a:ext>
                </a:extLst>
              </a:tr>
              <a:tr h="421191">
                <a:tc>
                  <a:txBody>
                    <a:bodyPr/>
                    <a:lstStyle/>
                    <a:p>
                      <a:pPr algn="ctr"/>
                      <a:r>
                        <a:rPr lang="nl-BE" dirty="0"/>
                        <a:t>1</a:t>
                      </a:r>
                    </a:p>
                  </a:txBody>
                  <a:tcPr/>
                </a:tc>
                <a:tc>
                  <a:txBody>
                    <a:bodyPr/>
                    <a:lstStyle/>
                    <a:p>
                      <a:pPr algn="ctr"/>
                      <a:r>
                        <a:rPr lang="nl-BE" dirty="0"/>
                        <a:t>2</a:t>
                      </a:r>
                    </a:p>
                  </a:txBody>
                  <a:tcPr/>
                </a:tc>
                <a:tc>
                  <a:txBody>
                    <a:bodyPr/>
                    <a:lstStyle/>
                    <a:p>
                      <a:pPr algn="ctr"/>
                      <a:r>
                        <a:rPr lang="nl-BE" dirty="0"/>
                        <a:t>7</a:t>
                      </a:r>
                    </a:p>
                  </a:txBody>
                  <a:tcPr/>
                </a:tc>
                <a:tc>
                  <a:txBody>
                    <a:bodyPr/>
                    <a:lstStyle/>
                    <a:p>
                      <a:pPr algn="ctr"/>
                      <a:r>
                        <a:rPr lang="nl-BE" dirty="0"/>
                        <a:t>2</a:t>
                      </a:r>
                    </a:p>
                  </a:txBody>
                  <a:tcPr/>
                </a:tc>
                <a:extLst>
                  <a:ext uri="{0D108BD9-81ED-4DB2-BD59-A6C34878D82A}">
                    <a16:rowId xmlns:a16="http://schemas.microsoft.com/office/drawing/2014/main" val="249911948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21</a:t>
            </a:fld>
            <a:endParaRPr lang="nl-BE"/>
          </a:p>
        </p:txBody>
      </p:sp>
    </p:spTree>
    <p:extLst>
      <p:ext uri="{BB962C8B-B14F-4D97-AF65-F5344CB8AC3E}">
        <p14:creationId xmlns:p14="http://schemas.microsoft.com/office/powerpoint/2010/main" val="110877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2491" y="300038"/>
            <a:ext cx="10515600" cy="1591392"/>
          </a:xfrm>
        </p:spPr>
        <p:txBody>
          <a:bodyPr>
            <a:normAutofit fontScale="90000"/>
          </a:bodyPr>
          <a:lstStyle/>
          <a:p>
            <a:r>
              <a:rPr lang="nl-BE" dirty="0"/>
              <a:t>1.2. Positionele systemen </a:t>
            </a:r>
            <a:br>
              <a:rPr lang="nl-BE" b="1" dirty="0"/>
            </a:br>
            <a:r>
              <a:rPr lang="nl-BE" sz="4000" b="1" dirty="0">
                <a:solidFill>
                  <a:schemeClr val="accent1"/>
                </a:solidFill>
              </a:rPr>
              <a:t>1.2.4. Hexadecimale getallen </a:t>
            </a:r>
            <a:br>
              <a:rPr lang="nl-BE" sz="4000" b="1" dirty="0">
                <a:solidFill>
                  <a:schemeClr val="accent1"/>
                </a:solidFill>
              </a:rPr>
            </a:br>
            <a:r>
              <a:rPr lang="nl-BE" sz="4000" b="1" dirty="0">
                <a:solidFill>
                  <a:schemeClr val="accent1"/>
                </a:solidFill>
              </a:rPr>
              <a:t>           - Hexadecimaal tellen</a:t>
            </a:r>
          </a:p>
        </p:txBody>
      </p:sp>
      <p:sp>
        <p:nvSpPr>
          <p:cNvPr id="3" name="Tijdelijke aanduiding voor inhoud 2"/>
          <p:cNvSpPr>
            <a:spLocks noGrp="1"/>
          </p:cNvSpPr>
          <p:nvPr>
            <p:ph idx="1"/>
          </p:nvPr>
        </p:nvSpPr>
        <p:spPr>
          <a:xfrm>
            <a:off x="516083" y="2204502"/>
            <a:ext cx="6003635" cy="4353460"/>
          </a:xfrm>
        </p:spPr>
        <p:txBody>
          <a:bodyPr>
            <a:normAutofit/>
          </a:bodyPr>
          <a:lstStyle/>
          <a:p>
            <a:r>
              <a:rPr lang="nl-BE" sz="2400" b="1" dirty="0">
                <a:solidFill>
                  <a:schemeClr val="tx1"/>
                </a:solidFill>
                <a:ea typeface="Tahoma" pitchFamily="34" charset="0"/>
                <a:cs typeface="Tahoma" pitchFamily="34" charset="0"/>
              </a:rPr>
              <a:t>Methode </a:t>
            </a:r>
            <a:r>
              <a:rPr lang="nl-BE" sz="2400" dirty="0">
                <a:solidFill>
                  <a:schemeClr val="tx1"/>
                </a:solidFill>
                <a:ea typeface="Tahoma" pitchFamily="34" charset="0"/>
                <a:cs typeface="Tahoma" pitchFamily="34" charset="0"/>
              </a:rPr>
              <a:t>analoog als bij decimaal, binair en octaal tellen</a:t>
            </a:r>
          </a:p>
          <a:p>
            <a:r>
              <a:rPr lang="nl-BE" sz="2400" dirty="0"/>
              <a:t>Binair getal omzetten naar hexadecimale voorstelling:</a:t>
            </a:r>
          </a:p>
          <a:p>
            <a:pPr lvl="2"/>
            <a:r>
              <a:rPr lang="nl-BE" dirty="0">
                <a:ea typeface="Tahoma" pitchFamily="34" charset="0"/>
                <a:cs typeface="Tahoma" pitchFamily="34" charset="0"/>
              </a:rPr>
              <a:t>binair getal groeperen per 4 bit ( </a:t>
            </a:r>
            <a:r>
              <a:rPr lang="nl-BE" dirty="0">
                <a:ea typeface="Tahoma" pitchFamily="34" charset="0"/>
                <a:cs typeface="Tahoma" pitchFamily="34" charset="0"/>
                <a:sym typeface="Wingdings" panose="05000000000000000000" pitchFamily="2" charset="2"/>
              </a:rPr>
              <a:t> 2</a:t>
            </a:r>
            <a:r>
              <a:rPr lang="nl-BE" baseline="30000" dirty="0">
                <a:ea typeface="Tahoma" pitchFamily="34" charset="0"/>
                <a:cs typeface="Tahoma" pitchFamily="34" charset="0"/>
                <a:sym typeface="Wingdings" panose="05000000000000000000" pitchFamily="2" charset="2"/>
              </a:rPr>
              <a:t>4</a:t>
            </a:r>
            <a:r>
              <a:rPr lang="nl-BE" dirty="0">
                <a:ea typeface="Tahoma" pitchFamily="34" charset="0"/>
                <a:cs typeface="Tahoma" pitchFamily="34" charset="0"/>
                <a:sym typeface="Wingdings" panose="05000000000000000000" pitchFamily="2" charset="2"/>
              </a:rPr>
              <a:t> = 16)</a:t>
            </a:r>
            <a:br>
              <a:rPr lang="nl-BE" dirty="0">
                <a:ea typeface="Tahoma" pitchFamily="34" charset="0"/>
                <a:cs typeface="Tahoma" pitchFamily="34" charset="0"/>
                <a:sym typeface="Wingdings" panose="05000000000000000000" pitchFamily="2" charset="2"/>
              </a:rPr>
            </a:br>
            <a:r>
              <a:rPr lang="nl-BE" dirty="0">
                <a:solidFill>
                  <a:schemeClr val="tx1"/>
                </a:solidFill>
                <a:ea typeface="Tahoma" pitchFamily="34" charset="0"/>
                <a:cs typeface="Tahoma" pitchFamily="34" charset="0"/>
              </a:rPr>
              <a:t>Eventueel leidende nullen toevoegen</a:t>
            </a:r>
            <a:br>
              <a:rPr lang="nl-BE" dirty="0">
                <a:solidFill>
                  <a:schemeClr val="tx1"/>
                </a:solidFill>
                <a:ea typeface="Tahoma" pitchFamily="34" charset="0"/>
                <a:cs typeface="Tahoma" pitchFamily="34" charset="0"/>
              </a:rPr>
            </a:br>
            <a:r>
              <a:rPr lang="nl-BE" dirty="0">
                <a:solidFill>
                  <a:schemeClr val="tx1"/>
                </a:solidFill>
                <a:ea typeface="Tahoma" pitchFamily="34" charset="0"/>
                <a:cs typeface="Tahoma" pitchFamily="34" charset="0"/>
              </a:rPr>
              <a:t>(groen in de tabel)</a:t>
            </a:r>
          </a:p>
          <a:p>
            <a:pPr marL="914400" lvl="2" indent="0">
              <a:buNone/>
            </a:pPr>
            <a:endParaRPr lang="nl-BE" dirty="0">
              <a:ea typeface="Tahoma" pitchFamily="34" charset="0"/>
              <a:cs typeface="Tahoma" pitchFamily="34" charset="0"/>
              <a:sym typeface="Wingdings" panose="05000000000000000000" pitchFamily="2" charset="2"/>
            </a:endParaRPr>
          </a:p>
          <a:p>
            <a:pPr lvl="2"/>
            <a:r>
              <a:rPr lang="nl-BE" dirty="0">
                <a:ea typeface="Tahoma" pitchFamily="34" charset="0"/>
                <a:cs typeface="Tahoma" pitchFamily="34" charset="0"/>
                <a:sym typeface="Wingdings" panose="05000000000000000000" pitchFamily="2" charset="2"/>
              </a:rPr>
              <a:t>hexadecimale waarde bepalen per 4 bit</a:t>
            </a:r>
          </a:p>
          <a:p>
            <a:pPr marL="0" indent="0">
              <a:buNone/>
            </a:pPr>
            <a:r>
              <a:rPr lang="nl-BE" sz="2400" b="1" dirty="0">
                <a:ea typeface="Tahoma" pitchFamily="34" charset="0"/>
                <a:cs typeface="Tahoma" pitchFamily="34" charset="0"/>
              </a:rPr>
              <a:t>Voorbeeld: </a:t>
            </a:r>
            <a:r>
              <a:rPr lang="nl-BE" sz="2400" dirty="0">
                <a:ea typeface="Tahoma" pitchFamily="34" charset="0"/>
                <a:cs typeface="Tahoma" pitchFamily="34" charset="0"/>
              </a:rPr>
              <a:t>(111010)</a:t>
            </a:r>
            <a:r>
              <a:rPr lang="nl-BE" sz="2400" baseline="-25000" dirty="0">
                <a:ea typeface="Tahoma" pitchFamily="34" charset="0"/>
                <a:cs typeface="Tahoma" pitchFamily="34" charset="0"/>
              </a:rPr>
              <a:t>2</a:t>
            </a:r>
            <a:r>
              <a:rPr lang="nl-BE" sz="2400" dirty="0">
                <a:ea typeface="Tahoma" pitchFamily="34" charset="0"/>
                <a:cs typeface="Tahoma" pitchFamily="34" charset="0"/>
              </a:rPr>
              <a:t> = </a:t>
            </a:r>
            <a:r>
              <a:rPr lang="nl-BE" sz="2400" b="1" dirty="0">
                <a:ea typeface="Tahoma" pitchFamily="34" charset="0"/>
                <a:cs typeface="Tahoma" pitchFamily="34" charset="0"/>
              </a:rPr>
              <a:t> </a:t>
            </a:r>
            <a:r>
              <a:rPr lang="nl-BE" sz="2400" dirty="0">
                <a:ea typeface="Tahoma" pitchFamily="34" charset="0"/>
                <a:cs typeface="Tahoma" pitchFamily="34" charset="0"/>
              </a:rPr>
              <a:t>(</a:t>
            </a:r>
            <a:r>
              <a:rPr lang="nl-BE" sz="2400" dirty="0">
                <a:solidFill>
                  <a:srgbClr val="00B050"/>
                </a:solidFill>
                <a:ea typeface="Tahoma" pitchFamily="34" charset="0"/>
                <a:cs typeface="Tahoma" pitchFamily="34" charset="0"/>
              </a:rPr>
              <a:t>00</a:t>
            </a:r>
            <a:r>
              <a:rPr lang="nl-BE" sz="2400" dirty="0">
                <a:ea typeface="Tahoma" pitchFamily="34" charset="0"/>
                <a:cs typeface="Tahoma" pitchFamily="34" charset="0"/>
              </a:rPr>
              <a:t>11 1010)</a:t>
            </a:r>
            <a:r>
              <a:rPr lang="nl-BE" sz="2400" baseline="-25000" dirty="0">
                <a:ea typeface="Tahoma" pitchFamily="34" charset="0"/>
                <a:cs typeface="Tahoma" pitchFamily="34" charset="0"/>
              </a:rPr>
              <a:t>2</a:t>
            </a:r>
            <a:r>
              <a:rPr lang="nl-BE" sz="2400" dirty="0">
                <a:ea typeface="Tahoma" pitchFamily="34" charset="0"/>
                <a:cs typeface="Tahoma" pitchFamily="34" charset="0"/>
              </a:rPr>
              <a:t> = (3A)</a:t>
            </a:r>
            <a:r>
              <a:rPr lang="nl-BE" sz="2400" baseline="-25000" dirty="0">
                <a:ea typeface="Tahoma" pitchFamily="34" charset="0"/>
                <a:cs typeface="Tahoma" pitchFamily="34" charset="0"/>
              </a:rPr>
              <a:t>16</a:t>
            </a:r>
            <a:endParaRPr lang="nl-BE" sz="2400" dirty="0"/>
          </a:p>
        </p:txBody>
      </p:sp>
      <p:graphicFrame>
        <p:nvGraphicFramePr>
          <p:cNvPr id="4" name="Tabel 3"/>
          <p:cNvGraphicFramePr>
            <a:graphicFrameLocks noGrp="1"/>
          </p:cNvGraphicFramePr>
          <p:nvPr>
            <p:extLst>
              <p:ext uri="{D42A27DB-BD31-4B8C-83A1-F6EECF244321}">
                <p14:modId xmlns:p14="http://schemas.microsoft.com/office/powerpoint/2010/main" val="1210248497"/>
              </p:ext>
            </p:extLst>
          </p:nvPr>
        </p:nvGraphicFramePr>
        <p:xfrm>
          <a:off x="6733309" y="68580"/>
          <a:ext cx="4620492" cy="6789420"/>
        </p:xfrm>
        <a:graphic>
          <a:graphicData uri="http://schemas.openxmlformats.org/drawingml/2006/table">
            <a:tbl>
              <a:tblPr firstRow="1" bandRow="1">
                <a:tableStyleId>{21E4AEA4-8DFA-4A89-87EB-49C32662AFE0}</a:tableStyleId>
              </a:tblPr>
              <a:tblGrid>
                <a:gridCol w="1540164">
                  <a:extLst>
                    <a:ext uri="{9D8B030D-6E8A-4147-A177-3AD203B41FA5}">
                      <a16:colId xmlns:a16="http://schemas.microsoft.com/office/drawing/2014/main" val="1258458836"/>
                    </a:ext>
                  </a:extLst>
                </a:gridCol>
                <a:gridCol w="1540164">
                  <a:extLst>
                    <a:ext uri="{9D8B030D-6E8A-4147-A177-3AD203B41FA5}">
                      <a16:colId xmlns:a16="http://schemas.microsoft.com/office/drawing/2014/main" val="2893781463"/>
                    </a:ext>
                  </a:extLst>
                </a:gridCol>
                <a:gridCol w="1540164">
                  <a:extLst>
                    <a:ext uri="{9D8B030D-6E8A-4147-A177-3AD203B41FA5}">
                      <a16:colId xmlns:a16="http://schemas.microsoft.com/office/drawing/2014/main" val="20000"/>
                    </a:ext>
                  </a:extLst>
                </a:gridCol>
              </a:tblGrid>
              <a:tr h="542605">
                <a:tc>
                  <a:txBody>
                    <a:bodyPr/>
                    <a:lstStyle/>
                    <a:p>
                      <a:r>
                        <a:rPr lang="nl-BE" sz="1800" dirty="0"/>
                        <a:t>Hexadecimale waarden</a:t>
                      </a:r>
                      <a:endParaRPr lang="nl-BE" sz="1800" baseline="30000" dirty="0"/>
                    </a:p>
                  </a:txBody>
                  <a:tcPr marL="68580" marR="68580" marT="34290" marB="34290"/>
                </a:tc>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01447">
                <a:tc>
                  <a:txBody>
                    <a:bodyPr/>
                    <a:lstStyle/>
                    <a:p>
                      <a:pPr algn="r"/>
                      <a:r>
                        <a:rPr lang="nl-BE" sz="1800" dirty="0"/>
                        <a:t>0</a:t>
                      </a:r>
                    </a:p>
                  </a:txBody>
                  <a:tcPr marL="68580" marR="68580" marT="34290" marB="34290"/>
                </a:tc>
                <a:tc>
                  <a:txBody>
                    <a:bodyPr/>
                    <a:lstStyle/>
                    <a:p>
                      <a:pPr algn="r"/>
                      <a:r>
                        <a:rPr lang="nl-BE" sz="1800" dirty="0">
                          <a:solidFill>
                            <a:srgbClr val="00B050"/>
                          </a:solidFill>
                        </a:rPr>
                        <a:t>000</a:t>
                      </a:r>
                      <a:r>
                        <a:rPr lang="nl-BE" sz="1800" dirty="0"/>
                        <a:t>0</a:t>
                      </a:r>
                    </a:p>
                  </a:txBody>
                  <a:tcPr marL="68580" marR="68580" marT="34290" marB="34290"/>
                </a:tc>
                <a:tc>
                  <a:txBody>
                    <a:bodyPr/>
                    <a:lstStyle/>
                    <a:p>
                      <a:pPr algn="r"/>
                      <a:r>
                        <a:rPr lang="nl-BE" sz="1800" dirty="0"/>
                        <a:t>0</a:t>
                      </a:r>
                    </a:p>
                  </a:txBody>
                  <a:tcPr marL="68580" marR="68580" marT="34290" marB="34290"/>
                </a:tc>
                <a:extLst>
                  <a:ext uri="{0D108BD9-81ED-4DB2-BD59-A6C34878D82A}">
                    <a16:rowId xmlns:a16="http://schemas.microsoft.com/office/drawing/2014/main" val="10001"/>
                  </a:ext>
                </a:extLst>
              </a:tr>
              <a:tr h="301447">
                <a:tc>
                  <a:txBody>
                    <a:bodyPr/>
                    <a:lstStyle/>
                    <a:p>
                      <a:pPr algn="r"/>
                      <a:r>
                        <a:rPr lang="nl-BE" sz="1800" dirty="0"/>
                        <a:t>1</a:t>
                      </a:r>
                    </a:p>
                  </a:txBody>
                  <a:tcPr marL="68580" marR="68580" marT="34290" marB="34290"/>
                </a:tc>
                <a:tc>
                  <a:txBody>
                    <a:bodyPr/>
                    <a:lstStyle/>
                    <a:p>
                      <a:pPr algn="r"/>
                      <a:r>
                        <a:rPr lang="nl-BE" sz="1800" dirty="0">
                          <a:solidFill>
                            <a:srgbClr val="00B050"/>
                          </a:solidFill>
                        </a:rPr>
                        <a:t>000</a:t>
                      </a:r>
                      <a:r>
                        <a:rPr lang="nl-BE" sz="1800" dirty="0"/>
                        <a:t>1</a:t>
                      </a:r>
                    </a:p>
                  </a:txBody>
                  <a:tcPr marL="68580" marR="68580" marT="34290" marB="34290"/>
                </a:tc>
                <a:tc>
                  <a:txBody>
                    <a:bodyPr/>
                    <a:lstStyle/>
                    <a:p>
                      <a:pPr algn="r"/>
                      <a:r>
                        <a:rPr lang="nl-BE" sz="1800" dirty="0"/>
                        <a:t>1</a:t>
                      </a:r>
                    </a:p>
                  </a:txBody>
                  <a:tcPr marL="68580" marR="68580" marT="34290" marB="34290"/>
                </a:tc>
                <a:extLst>
                  <a:ext uri="{0D108BD9-81ED-4DB2-BD59-A6C34878D82A}">
                    <a16:rowId xmlns:a16="http://schemas.microsoft.com/office/drawing/2014/main" val="10002"/>
                  </a:ext>
                </a:extLst>
              </a:tr>
              <a:tr h="301447">
                <a:tc>
                  <a:txBody>
                    <a:bodyPr/>
                    <a:lstStyle/>
                    <a:p>
                      <a:pPr algn="r"/>
                      <a:r>
                        <a:rPr lang="nl-BE" sz="1800" dirty="0"/>
                        <a:t>2</a:t>
                      </a:r>
                    </a:p>
                  </a:txBody>
                  <a:tcPr marL="68580" marR="68580" marT="34290" marB="34290"/>
                </a:tc>
                <a:tc>
                  <a:txBody>
                    <a:bodyPr/>
                    <a:lstStyle/>
                    <a:p>
                      <a:pPr algn="r"/>
                      <a:r>
                        <a:rPr lang="nl-BE" sz="1800" dirty="0">
                          <a:solidFill>
                            <a:srgbClr val="00B050"/>
                          </a:solidFill>
                        </a:rPr>
                        <a:t>00</a:t>
                      </a:r>
                      <a:r>
                        <a:rPr lang="nl-BE" sz="1800" dirty="0"/>
                        <a:t>10</a:t>
                      </a:r>
                    </a:p>
                  </a:txBody>
                  <a:tcPr marL="68580" marR="68580" marT="34290" marB="34290"/>
                </a:tc>
                <a:tc>
                  <a:txBody>
                    <a:bodyPr/>
                    <a:lstStyle/>
                    <a:p>
                      <a:pPr algn="r"/>
                      <a:r>
                        <a:rPr lang="nl-BE" sz="1800" dirty="0"/>
                        <a:t>2</a:t>
                      </a:r>
                    </a:p>
                  </a:txBody>
                  <a:tcPr marL="68580" marR="68580" marT="34290" marB="34290"/>
                </a:tc>
                <a:extLst>
                  <a:ext uri="{0D108BD9-81ED-4DB2-BD59-A6C34878D82A}">
                    <a16:rowId xmlns:a16="http://schemas.microsoft.com/office/drawing/2014/main" val="10003"/>
                  </a:ext>
                </a:extLst>
              </a:tr>
              <a:tr h="301447">
                <a:tc>
                  <a:txBody>
                    <a:bodyPr/>
                    <a:lstStyle/>
                    <a:p>
                      <a:pPr algn="r"/>
                      <a:r>
                        <a:rPr lang="nl-BE" sz="1800" dirty="0"/>
                        <a:t>3</a:t>
                      </a:r>
                    </a:p>
                  </a:txBody>
                  <a:tcPr marL="68580" marR="68580" marT="34290" marB="34290"/>
                </a:tc>
                <a:tc>
                  <a:txBody>
                    <a:bodyPr/>
                    <a:lstStyle/>
                    <a:p>
                      <a:pPr algn="r"/>
                      <a:r>
                        <a:rPr lang="nl-BE" sz="1800" dirty="0">
                          <a:solidFill>
                            <a:srgbClr val="00B050"/>
                          </a:solidFill>
                        </a:rPr>
                        <a:t>00</a:t>
                      </a:r>
                      <a:r>
                        <a:rPr lang="nl-BE" sz="1800" dirty="0"/>
                        <a:t>11</a:t>
                      </a:r>
                    </a:p>
                  </a:txBody>
                  <a:tcPr marL="68580" marR="68580" marT="34290" marB="34290"/>
                </a:tc>
                <a:tc>
                  <a:txBody>
                    <a:bodyPr/>
                    <a:lstStyle/>
                    <a:p>
                      <a:pPr algn="r"/>
                      <a:r>
                        <a:rPr lang="nl-BE" sz="1800" dirty="0"/>
                        <a:t>3</a:t>
                      </a:r>
                    </a:p>
                  </a:txBody>
                  <a:tcPr marL="68580" marR="68580" marT="34290" marB="34290"/>
                </a:tc>
                <a:extLst>
                  <a:ext uri="{0D108BD9-81ED-4DB2-BD59-A6C34878D82A}">
                    <a16:rowId xmlns:a16="http://schemas.microsoft.com/office/drawing/2014/main" val="10004"/>
                  </a:ext>
                </a:extLst>
              </a:tr>
              <a:tr h="301447">
                <a:tc>
                  <a:txBody>
                    <a:bodyPr/>
                    <a:lstStyle/>
                    <a:p>
                      <a:pPr algn="r"/>
                      <a:r>
                        <a:rPr lang="nl-BE" sz="1800" dirty="0"/>
                        <a:t>4</a:t>
                      </a:r>
                    </a:p>
                  </a:txBody>
                  <a:tcPr marL="68580" marR="68580" marT="34290" marB="34290"/>
                </a:tc>
                <a:tc>
                  <a:txBody>
                    <a:bodyPr/>
                    <a:lstStyle/>
                    <a:p>
                      <a:pPr algn="r"/>
                      <a:r>
                        <a:rPr lang="nl-BE" sz="1800" dirty="0">
                          <a:solidFill>
                            <a:srgbClr val="00B050"/>
                          </a:solidFill>
                        </a:rPr>
                        <a:t>0</a:t>
                      </a:r>
                      <a:r>
                        <a:rPr lang="nl-BE" sz="1800" dirty="0"/>
                        <a:t>100</a:t>
                      </a:r>
                    </a:p>
                  </a:txBody>
                  <a:tcPr marL="68580" marR="68580" marT="34290" marB="34290"/>
                </a:tc>
                <a:tc>
                  <a:txBody>
                    <a:bodyPr/>
                    <a:lstStyle/>
                    <a:p>
                      <a:pPr algn="r"/>
                      <a:r>
                        <a:rPr lang="nl-BE" sz="1800" dirty="0"/>
                        <a:t>4</a:t>
                      </a:r>
                    </a:p>
                  </a:txBody>
                  <a:tcPr marL="68580" marR="68580" marT="34290" marB="34290"/>
                </a:tc>
                <a:extLst>
                  <a:ext uri="{0D108BD9-81ED-4DB2-BD59-A6C34878D82A}">
                    <a16:rowId xmlns:a16="http://schemas.microsoft.com/office/drawing/2014/main" val="10005"/>
                  </a:ext>
                </a:extLst>
              </a:tr>
              <a:tr h="301447">
                <a:tc>
                  <a:txBody>
                    <a:bodyPr/>
                    <a:lstStyle/>
                    <a:p>
                      <a:pPr algn="r"/>
                      <a:r>
                        <a:rPr lang="nl-BE" sz="1800" dirty="0"/>
                        <a:t>5</a:t>
                      </a:r>
                    </a:p>
                  </a:txBody>
                  <a:tcPr marL="68580" marR="68580" marT="34290" marB="34290"/>
                </a:tc>
                <a:tc>
                  <a:txBody>
                    <a:bodyPr/>
                    <a:lstStyle/>
                    <a:p>
                      <a:pPr algn="r"/>
                      <a:r>
                        <a:rPr lang="nl-BE" sz="1800" dirty="0">
                          <a:solidFill>
                            <a:srgbClr val="00B050"/>
                          </a:solidFill>
                        </a:rPr>
                        <a:t>0</a:t>
                      </a:r>
                      <a:r>
                        <a:rPr lang="nl-BE" sz="1800" dirty="0"/>
                        <a:t>101</a:t>
                      </a:r>
                    </a:p>
                  </a:txBody>
                  <a:tcPr marL="68580" marR="68580" marT="34290" marB="34290"/>
                </a:tc>
                <a:tc>
                  <a:txBody>
                    <a:bodyPr/>
                    <a:lstStyle/>
                    <a:p>
                      <a:pPr algn="r"/>
                      <a:r>
                        <a:rPr lang="nl-BE" sz="1800" dirty="0"/>
                        <a:t>5</a:t>
                      </a:r>
                    </a:p>
                  </a:txBody>
                  <a:tcPr marL="68580" marR="68580" marT="34290" marB="34290"/>
                </a:tc>
                <a:extLst>
                  <a:ext uri="{0D108BD9-81ED-4DB2-BD59-A6C34878D82A}">
                    <a16:rowId xmlns:a16="http://schemas.microsoft.com/office/drawing/2014/main" val="10006"/>
                  </a:ext>
                </a:extLst>
              </a:tr>
              <a:tr h="301447">
                <a:tc>
                  <a:txBody>
                    <a:bodyPr/>
                    <a:lstStyle/>
                    <a:p>
                      <a:pPr algn="r"/>
                      <a:r>
                        <a:rPr lang="nl-BE" sz="1800" dirty="0"/>
                        <a:t>6</a:t>
                      </a:r>
                    </a:p>
                  </a:txBody>
                  <a:tcPr marL="68580" marR="68580" marT="34290" marB="34290"/>
                </a:tc>
                <a:tc>
                  <a:txBody>
                    <a:bodyPr/>
                    <a:lstStyle/>
                    <a:p>
                      <a:pPr algn="r"/>
                      <a:r>
                        <a:rPr lang="nl-BE" sz="1800" dirty="0">
                          <a:solidFill>
                            <a:srgbClr val="00B050"/>
                          </a:solidFill>
                        </a:rPr>
                        <a:t>0</a:t>
                      </a:r>
                      <a:r>
                        <a:rPr lang="nl-BE" sz="1800" dirty="0"/>
                        <a:t>110</a:t>
                      </a:r>
                    </a:p>
                  </a:txBody>
                  <a:tcPr marL="68580" marR="68580" marT="34290" marB="34290"/>
                </a:tc>
                <a:tc>
                  <a:txBody>
                    <a:bodyPr/>
                    <a:lstStyle/>
                    <a:p>
                      <a:pPr algn="r"/>
                      <a:r>
                        <a:rPr lang="nl-BE" sz="1800" dirty="0"/>
                        <a:t>6</a:t>
                      </a:r>
                    </a:p>
                  </a:txBody>
                  <a:tcPr marL="68580" marR="68580" marT="34290" marB="34290"/>
                </a:tc>
                <a:extLst>
                  <a:ext uri="{0D108BD9-81ED-4DB2-BD59-A6C34878D82A}">
                    <a16:rowId xmlns:a16="http://schemas.microsoft.com/office/drawing/2014/main" val="10007"/>
                  </a:ext>
                </a:extLst>
              </a:tr>
              <a:tr h="301447">
                <a:tc>
                  <a:txBody>
                    <a:bodyPr/>
                    <a:lstStyle/>
                    <a:p>
                      <a:pPr algn="r"/>
                      <a:r>
                        <a:rPr lang="nl-BE" sz="1800" dirty="0"/>
                        <a:t>7</a:t>
                      </a:r>
                    </a:p>
                  </a:txBody>
                  <a:tcPr marL="68580" marR="68580" marT="34290" marB="34290"/>
                </a:tc>
                <a:tc>
                  <a:txBody>
                    <a:bodyPr/>
                    <a:lstStyle/>
                    <a:p>
                      <a:pPr algn="r"/>
                      <a:r>
                        <a:rPr lang="nl-BE" sz="1800" dirty="0">
                          <a:solidFill>
                            <a:srgbClr val="00B050"/>
                          </a:solidFill>
                        </a:rPr>
                        <a:t>0</a:t>
                      </a:r>
                      <a:r>
                        <a:rPr lang="nl-BE" sz="1800" dirty="0"/>
                        <a:t>111</a:t>
                      </a:r>
                    </a:p>
                  </a:txBody>
                  <a:tcPr marL="68580" marR="68580" marT="34290" marB="34290"/>
                </a:tc>
                <a:tc>
                  <a:txBody>
                    <a:bodyPr/>
                    <a:lstStyle/>
                    <a:p>
                      <a:pPr algn="r"/>
                      <a:r>
                        <a:rPr lang="nl-BE" sz="1800" dirty="0"/>
                        <a:t>7</a:t>
                      </a:r>
                    </a:p>
                  </a:txBody>
                  <a:tcPr marL="68580" marR="68580" marT="34290" marB="34290"/>
                </a:tc>
                <a:extLst>
                  <a:ext uri="{0D108BD9-81ED-4DB2-BD59-A6C34878D82A}">
                    <a16:rowId xmlns:a16="http://schemas.microsoft.com/office/drawing/2014/main" val="10008"/>
                  </a:ext>
                </a:extLst>
              </a:tr>
              <a:tr h="301447">
                <a:tc>
                  <a:txBody>
                    <a:bodyPr/>
                    <a:lstStyle/>
                    <a:p>
                      <a:pPr algn="r"/>
                      <a:r>
                        <a:rPr lang="nl-BE" sz="1800" dirty="0"/>
                        <a:t>8</a:t>
                      </a:r>
                    </a:p>
                  </a:txBody>
                  <a:tcPr marL="68580" marR="68580" marT="34290" marB="34290"/>
                </a:tc>
                <a:tc>
                  <a:txBody>
                    <a:bodyPr/>
                    <a:lstStyle/>
                    <a:p>
                      <a:pPr algn="r"/>
                      <a:r>
                        <a:rPr lang="nl-BE" sz="1800" dirty="0"/>
                        <a:t>1000</a:t>
                      </a:r>
                    </a:p>
                  </a:txBody>
                  <a:tcPr marL="68580" marR="68580" marT="34290" marB="34290"/>
                </a:tc>
                <a:tc>
                  <a:txBody>
                    <a:bodyPr/>
                    <a:lstStyle/>
                    <a:p>
                      <a:pPr algn="r"/>
                      <a:r>
                        <a:rPr lang="nl-BE" sz="1800" dirty="0"/>
                        <a:t>8</a:t>
                      </a:r>
                    </a:p>
                  </a:txBody>
                  <a:tcPr marL="68580" marR="68580" marT="34290" marB="34290"/>
                </a:tc>
                <a:extLst>
                  <a:ext uri="{0D108BD9-81ED-4DB2-BD59-A6C34878D82A}">
                    <a16:rowId xmlns:a16="http://schemas.microsoft.com/office/drawing/2014/main" val="10009"/>
                  </a:ext>
                </a:extLst>
              </a:tr>
              <a:tr h="301447">
                <a:tc>
                  <a:txBody>
                    <a:bodyPr/>
                    <a:lstStyle/>
                    <a:p>
                      <a:pPr algn="r"/>
                      <a:r>
                        <a:rPr lang="nl-BE" sz="1800" dirty="0"/>
                        <a:t>9</a:t>
                      </a:r>
                    </a:p>
                  </a:txBody>
                  <a:tcPr marL="68580" marR="68580" marT="34290" marB="34290"/>
                </a:tc>
                <a:tc>
                  <a:txBody>
                    <a:bodyPr/>
                    <a:lstStyle/>
                    <a:p>
                      <a:pPr algn="r"/>
                      <a:r>
                        <a:rPr lang="nl-BE" sz="1800" dirty="0"/>
                        <a:t>1001</a:t>
                      </a:r>
                    </a:p>
                  </a:txBody>
                  <a:tcPr marL="68580" marR="68580" marT="34290" marB="34290"/>
                </a:tc>
                <a:tc>
                  <a:txBody>
                    <a:bodyPr/>
                    <a:lstStyle/>
                    <a:p>
                      <a:pPr algn="r"/>
                      <a:r>
                        <a:rPr lang="nl-BE" sz="1800" dirty="0"/>
                        <a:t>9</a:t>
                      </a:r>
                    </a:p>
                  </a:txBody>
                  <a:tcPr marL="68580" marR="68580" marT="34290" marB="34290"/>
                </a:tc>
                <a:extLst>
                  <a:ext uri="{0D108BD9-81ED-4DB2-BD59-A6C34878D82A}">
                    <a16:rowId xmlns:a16="http://schemas.microsoft.com/office/drawing/2014/main" val="10010"/>
                  </a:ext>
                </a:extLst>
              </a:tr>
              <a:tr h="301447">
                <a:tc>
                  <a:txBody>
                    <a:bodyPr/>
                    <a:lstStyle/>
                    <a:p>
                      <a:pPr algn="r"/>
                      <a:r>
                        <a:rPr lang="nl-BE" sz="1800" dirty="0"/>
                        <a:t>A</a:t>
                      </a:r>
                    </a:p>
                  </a:txBody>
                  <a:tcPr marL="68580" marR="68580" marT="34290" marB="34290"/>
                </a:tc>
                <a:tc>
                  <a:txBody>
                    <a:bodyPr/>
                    <a:lstStyle/>
                    <a:p>
                      <a:pPr algn="r"/>
                      <a:r>
                        <a:rPr lang="nl-BE" sz="1800" dirty="0"/>
                        <a:t>1010</a:t>
                      </a:r>
                    </a:p>
                  </a:txBody>
                  <a:tcPr marL="68580" marR="68580" marT="34290" marB="34290"/>
                </a:tc>
                <a:tc>
                  <a:txBody>
                    <a:bodyPr/>
                    <a:lstStyle/>
                    <a:p>
                      <a:pPr algn="r"/>
                      <a:r>
                        <a:rPr lang="nl-BE" sz="1800" dirty="0"/>
                        <a:t>10</a:t>
                      </a:r>
                    </a:p>
                  </a:txBody>
                  <a:tcPr marL="68580" marR="68580" marT="34290" marB="34290"/>
                </a:tc>
                <a:extLst>
                  <a:ext uri="{0D108BD9-81ED-4DB2-BD59-A6C34878D82A}">
                    <a16:rowId xmlns:a16="http://schemas.microsoft.com/office/drawing/2014/main" val="10011"/>
                  </a:ext>
                </a:extLst>
              </a:tr>
              <a:tr h="301447">
                <a:tc>
                  <a:txBody>
                    <a:bodyPr/>
                    <a:lstStyle/>
                    <a:p>
                      <a:pPr algn="r"/>
                      <a:r>
                        <a:rPr lang="nl-BE" sz="1800" dirty="0"/>
                        <a:t>B</a:t>
                      </a:r>
                    </a:p>
                  </a:txBody>
                  <a:tcPr marL="68580" marR="68580" marT="34290" marB="34290"/>
                </a:tc>
                <a:tc>
                  <a:txBody>
                    <a:bodyPr/>
                    <a:lstStyle/>
                    <a:p>
                      <a:pPr algn="r"/>
                      <a:r>
                        <a:rPr lang="nl-BE" sz="1800" dirty="0"/>
                        <a:t>1011</a:t>
                      </a:r>
                    </a:p>
                  </a:txBody>
                  <a:tcPr marL="68580" marR="68580" marT="34290" marB="34290"/>
                </a:tc>
                <a:tc>
                  <a:txBody>
                    <a:bodyPr/>
                    <a:lstStyle/>
                    <a:p>
                      <a:pPr algn="r"/>
                      <a:r>
                        <a:rPr lang="nl-BE" sz="1800" dirty="0"/>
                        <a:t>11</a:t>
                      </a:r>
                    </a:p>
                  </a:txBody>
                  <a:tcPr marL="68580" marR="68580" marT="34290" marB="34290"/>
                </a:tc>
                <a:extLst>
                  <a:ext uri="{0D108BD9-81ED-4DB2-BD59-A6C34878D82A}">
                    <a16:rowId xmlns:a16="http://schemas.microsoft.com/office/drawing/2014/main" val="10012"/>
                  </a:ext>
                </a:extLst>
              </a:tr>
              <a:tr h="301447">
                <a:tc>
                  <a:txBody>
                    <a:bodyPr/>
                    <a:lstStyle/>
                    <a:p>
                      <a:pPr algn="r"/>
                      <a:r>
                        <a:rPr lang="nl-BE" sz="1800" dirty="0"/>
                        <a:t>C</a:t>
                      </a:r>
                    </a:p>
                  </a:txBody>
                  <a:tcPr marL="68580" marR="68580" marT="34290" marB="34290"/>
                </a:tc>
                <a:tc>
                  <a:txBody>
                    <a:bodyPr/>
                    <a:lstStyle/>
                    <a:p>
                      <a:pPr algn="r"/>
                      <a:r>
                        <a:rPr lang="nl-BE" sz="1800" dirty="0"/>
                        <a:t>1100</a:t>
                      </a:r>
                    </a:p>
                  </a:txBody>
                  <a:tcPr marL="68580" marR="68580" marT="34290" marB="34290"/>
                </a:tc>
                <a:tc>
                  <a:txBody>
                    <a:bodyPr/>
                    <a:lstStyle/>
                    <a:p>
                      <a:pPr algn="r"/>
                      <a:r>
                        <a:rPr lang="nl-BE" sz="1800" dirty="0"/>
                        <a:t>12</a:t>
                      </a:r>
                    </a:p>
                  </a:txBody>
                  <a:tcPr marL="68580" marR="68580" marT="34290" marB="34290"/>
                </a:tc>
                <a:extLst>
                  <a:ext uri="{0D108BD9-81ED-4DB2-BD59-A6C34878D82A}">
                    <a16:rowId xmlns:a16="http://schemas.microsoft.com/office/drawing/2014/main" val="10013"/>
                  </a:ext>
                </a:extLst>
              </a:tr>
              <a:tr h="301447">
                <a:tc>
                  <a:txBody>
                    <a:bodyPr/>
                    <a:lstStyle/>
                    <a:p>
                      <a:pPr algn="r"/>
                      <a:r>
                        <a:rPr lang="nl-BE" sz="1800" dirty="0"/>
                        <a:t>D</a:t>
                      </a:r>
                    </a:p>
                  </a:txBody>
                  <a:tcPr marL="68580" marR="68580" marT="34290" marB="34290"/>
                </a:tc>
                <a:tc>
                  <a:txBody>
                    <a:bodyPr/>
                    <a:lstStyle/>
                    <a:p>
                      <a:pPr algn="r"/>
                      <a:r>
                        <a:rPr lang="nl-BE" sz="1800" dirty="0"/>
                        <a:t>1101</a:t>
                      </a:r>
                    </a:p>
                  </a:txBody>
                  <a:tcPr marL="68580" marR="68580" marT="34290" marB="34290"/>
                </a:tc>
                <a:tc>
                  <a:txBody>
                    <a:bodyPr/>
                    <a:lstStyle/>
                    <a:p>
                      <a:pPr algn="r"/>
                      <a:r>
                        <a:rPr lang="nl-BE" sz="1800" dirty="0"/>
                        <a:t>13</a:t>
                      </a:r>
                    </a:p>
                  </a:txBody>
                  <a:tcPr marL="68580" marR="68580" marT="34290" marB="34290"/>
                </a:tc>
                <a:extLst>
                  <a:ext uri="{0D108BD9-81ED-4DB2-BD59-A6C34878D82A}">
                    <a16:rowId xmlns:a16="http://schemas.microsoft.com/office/drawing/2014/main" val="10014"/>
                  </a:ext>
                </a:extLst>
              </a:tr>
              <a:tr h="301447">
                <a:tc>
                  <a:txBody>
                    <a:bodyPr/>
                    <a:lstStyle/>
                    <a:p>
                      <a:pPr algn="r"/>
                      <a:r>
                        <a:rPr lang="nl-BE" sz="1800" dirty="0"/>
                        <a:t>E</a:t>
                      </a:r>
                    </a:p>
                  </a:txBody>
                  <a:tcPr marL="68580" marR="68580" marT="34290" marB="3429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BE" sz="1800" dirty="0"/>
                        <a:t>1110</a:t>
                      </a:r>
                    </a:p>
                  </a:txBody>
                  <a:tcPr marL="68580" marR="68580" marT="34290" marB="34290"/>
                </a:tc>
                <a:tc>
                  <a:txBody>
                    <a:bodyPr/>
                    <a:lstStyle/>
                    <a:p>
                      <a:pPr algn="r"/>
                      <a:r>
                        <a:rPr lang="nl-BE" sz="1800" dirty="0"/>
                        <a:t>14</a:t>
                      </a:r>
                    </a:p>
                  </a:txBody>
                  <a:tcPr marL="68580" marR="68580" marT="34290" marB="34290"/>
                </a:tc>
                <a:extLst>
                  <a:ext uri="{0D108BD9-81ED-4DB2-BD59-A6C34878D82A}">
                    <a16:rowId xmlns:a16="http://schemas.microsoft.com/office/drawing/2014/main" val="2035421938"/>
                  </a:ext>
                </a:extLst>
              </a:tr>
              <a:tr h="301447">
                <a:tc>
                  <a:txBody>
                    <a:bodyPr/>
                    <a:lstStyle/>
                    <a:p>
                      <a:pPr algn="r"/>
                      <a:r>
                        <a:rPr lang="nl-BE" sz="1800" dirty="0"/>
                        <a:t>F</a:t>
                      </a:r>
                    </a:p>
                  </a:txBody>
                  <a:tcPr marL="68580" marR="68580" marT="34290" marB="34290"/>
                </a:tc>
                <a:tc>
                  <a:txBody>
                    <a:bodyPr/>
                    <a:lstStyle/>
                    <a:p>
                      <a:pPr algn="r"/>
                      <a:r>
                        <a:rPr lang="nl-BE" sz="1800" dirty="0"/>
                        <a:t>1111</a:t>
                      </a:r>
                    </a:p>
                  </a:txBody>
                  <a:tcPr marL="68580" marR="68580" marT="34290" marB="34290"/>
                </a:tc>
                <a:tc>
                  <a:txBody>
                    <a:bodyPr/>
                    <a:lstStyle/>
                    <a:p>
                      <a:pPr algn="r"/>
                      <a:r>
                        <a:rPr lang="nl-BE" sz="1800" dirty="0"/>
                        <a:t>15</a:t>
                      </a:r>
                    </a:p>
                  </a:txBody>
                  <a:tcPr marL="68580" marR="68580" marT="34290" marB="34290"/>
                </a:tc>
                <a:extLst>
                  <a:ext uri="{0D108BD9-81ED-4DB2-BD59-A6C34878D82A}">
                    <a16:rowId xmlns:a16="http://schemas.microsoft.com/office/drawing/2014/main" val="2660971698"/>
                  </a:ext>
                </a:extLst>
              </a:tr>
              <a:tr h="301447">
                <a:tc>
                  <a:txBody>
                    <a:bodyPr/>
                    <a:lstStyle/>
                    <a:p>
                      <a:pPr algn="r"/>
                      <a:r>
                        <a:rPr lang="nl-BE" sz="1800" dirty="0"/>
                        <a:t>10</a:t>
                      </a:r>
                    </a:p>
                  </a:txBody>
                  <a:tcPr marL="68580" marR="68580" marT="34290" marB="3429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BE" sz="1800" dirty="0">
                          <a:solidFill>
                            <a:srgbClr val="00B050"/>
                          </a:solidFill>
                        </a:rPr>
                        <a:t>000</a:t>
                      </a:r>
                      <a:r>
                        <a:rPr lang="nl-BE" sz="1800" dirty="0"/>
                        <a:t>1</a:t>
                      </a:r>
                      <a:r>
                        <a:rPr lang="nl-BE" sz="1800" baseline="0" dirty="0"/>
                        <a:t> 0000</a:t>
                      </a:r>
                      <a:endParaRPr lang="nl-BE" sz="1800" dirty="0"/>
                    </a:p>
                  </a:txBody>
                  <a:tcPr marL="68580" marR="68580" marT="34290" marB="34290"/>
                </a:tc>
                <a:tc>
                  <a:txBody>
                    <a:bodyPr/>
                    <a:lstStyle/>
                    <a:p>
                      <a:pPr algn="r"/>
                      <a:r>
                        <a:rPr lang="nl-BE" sz="1800" dirty="0"/>
                        <a:t>16</a:t>
                      </a:r>
                    </a:p>
                  </a:txBody>
                  <a:tcPr marL="68580" marR="68580" marT="34290" marB="34290"/>
                </a:tc>
                <a:extLst>
                  <a:ext uri="{0D108BD9-81ED-4DB2-BD59-A6C34878D82A}">
                    <a16:rowId xmlns:a16="http://schemas.microsoft.com/office/drawing/2014/main" val="3313512959"/>
                  </a:ext>
                </a:extLst>
              </a:tr>
              <a:tr h="301447">
                <a:tc>
                  <a:txBody>
                    <a:bodyPr/>
                    <a:lstStyle/>
                    <a:p>
                      <a:pPr algn="r"/>
                      <a:r>
                        <a:rPr lang="nl-BE" sz="1800" dirty="0"/>
                        <a:t>11</a:t>
                      </a:r>
                    </a:p>
                  </a:txBody>
                  <a:tcPr marL="68580" marR="68580" marT="34290" marB="34290"/>
                </a:tc>
                <a:tc>
                  <a:txBody>
                    <a:bodyPr/>
                    <a:lstStyle/>
                    <a:p>
                      <a:pPr algn="r"/>
                      <a:r>
                        <a:rPr lang="nl-BE" sz="1800" dirty="0">
                          <a:solidFill>
                            <a:srgbClr val="00B050"/>
                          </a:solidFill>
                        </a:rPr>
                        <a:t>000</a:t>
                      </a:r>
                      <a:r>
                        <a:rPr lang="nl-BE" sz="1800" dirty="0"/>
                        <a:t>1</a:t>
                      </a:r>
                      <a:r>
                        <a:rPr lang="nl-BE" sz="1800" baseline="0" dirty="0"/>
                        <a:t> 0001</a:t>
                      </a:r>
                      <a:endParaRPr lang="nl-BE" sz="1800" dirty="0"/>
                    </a:p>
                  </a:txBody>
                  <a:tcPr marL="68580" marR="68580" marT="34290" marB="34290"/>
                </a:tc>
                <a:tc>
                  <a:txBody>
                    <a:bodyPr/>
                    <a:lstStyle/>
                    <a:p>
                      <a:pPr algn="r"/>
                      <a:r>
                        <a:rPr lang="nl-BE" sz="1800" dirty="0"/>
                        <a:t>17</a:t>
                      </a:r>
                    </a:p>
                  </a:txBody>
                  <a:tcPr marL="68580" marR="68580" marT="34290" marB="34290"/>
                </a:tc>
                <a:extLst>
                  <a:ext uri="{0D108BD9-81ED-4DB2-BD59-A6C34878D82A}">
                    <a16:rowId xmlns:a16="http://schemas.microsoft.com/office/drawing/2014/main" val="3296019924"/>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22</a:t>
            </a:fld>
            <a:endParaRPr lang="nl-BE" dirty="0"/>
          </a:p>
        </p:txBody>
      </p:sp>
    </p:spTree>
    <p:extLst>
      <p:ext uri="{BB962C8B-B14F-4D97-AF65-F5344CB8AC3E}">
        <p14:creationId xmlns:p14="http://schemas.microsoft.com/office/powerpoint/2010/main" val="1688820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5709" y="0"/>
            <a:ext cx="11083636" cy="1325563"/>
          </a:xfrm>
        </p:spPr>
        <p:txBody>
          <a:bodyPr>
            <a:normAutofit/>
          </a:bodyPr>
          <a:lstStyle/>
          <a:p>
            <a:r>
              <a:rPr lang="nl-BE" dirty="0"/>
              <a:t>1.2. Positionele systemen </a:t>
            </a:r>
            <a:br>
              <a:rPr lang="nl-BE" b="1" dirty="0"/>
            </a:br>
            <a:r>
              <a:rPr lang="nl-BE" sz="3600" b="1" dirty="0">
                <a:solidFill>
                  <a:schemeClr val="accent1"/>
                </a:solidFill>
              </a:rPr>
              <a:t>1.2.4. Hexadecimale getallen -Toepassingsvoorbeelden</a:t>
            </a:r>
          </a:p>
        </p:txBody>
      </p:sp>
      <p:sp>
        <p:nvSpPr>
          <p:cNvPr id="3" name="Tijdelijke aanduiding voor inhoud 2"/>
          <p:cNvSpPr>
            <a:spLocks noGrp="1"/>
          </p:cNvSpPr>
          <p:nvPr>
            <p:ph idx="1"/>
          </p:nvPr>
        </p:nvSpPr>
        <p:spPr>
          <a:xfrm>
            <a:off x="572655" y="1325562"/>
            <a:ext cx="11083636" cy="5426219"/>
          </a:xfrm>
        </p:spPr>
        <p:txBody>
          <a:bodyPr>
            <a:normAutofit/>
          </a:bodyPr>
          <a:lstStyle/>
          <a:p>
            <a:r>
              <a:rPr lang="nl-BE" b="1" dirty="0"/>
              <a:t>IPv6-adres</a:t>
            </a:r>
            <a:r>
              <a:rPr lang="nl-BE" dirty="0"/>
              <a:t>:</a:t>
            </a:r>
          </a:p>
          <a:p>
            <a:pPr lvl="1"/>
            <a:r>
              <a:rPr lang="nl-BE" dirty="0"/>
              <a:t>Opvolger van IPv4-adres</a:t>
            </a:r>
          </a:p>
          <a:p>
            <a:pPr lvl="1"/>
            <a:r>
              <a:rPr lang="nl-BE" dirty="0"/>
              <a:t>128 bits</a:t>
            </a:r>
          </a:p>
          <a:p>
            <a:pPr lvl="1"/>
            <a:r>
              <a:rPr lang="nl-BE" dirty="0"/>
              <a:t>32 hexadecimale getallen verdeeld in groepjes van 4</a:t>
            </a:r>
            <a:br>
              <a:rPr lang="nl-BE" dirty="0"/>
            </a:br>
            <a:r>
              <a:rPr lang="nl-BE" dirty="0"/>
              <a:t>Voorbeeld: (2001:0DB8:ACAD:0001:0000:0000:0000:0002)</a:t>
            </a:r>
            <a:r>
              <a:rPr lang="nl-BE" baseline="-25000" dirty="0"/>
              <a:t>16</a:t>
            </a:r>
            <a:endParaRPr lang="nl-BE" dirty="0"/>
          </a:p>
          <a:p>
            <a:r>
              <a:rPr lang="nl-BE" b="1" dirty="0"/>
              <a:t>MAC-adres:</a:t>
            </a:r>
          </a:p>
          <a:p>
            <a:pPr lvl="1"/>
            <a:r>
              <a:rPr lang="nl-BE" dirty="0"/>
              <a:t>Fabrikantafhankelijk fysiek adres van een netwerkkaart</a:t>
            </a:r>
          </a:p>
          <a:p>
            <a:pPr lvl="1"/>
            <a:r>
              <a:rPr lang="nl-BE" dirty="0"/>
              <a:t>48 bits</a:t>
            </a:r>
          </a:p>
          <a:p>
            <a:pPr lvl="1"/>
            <a:r>
              <a:rPr lang="nl-BE" dirty="0"/>
              <a:t>12 hexadecimale getallen</a:t>
            </a:r>
          </a:p>
          <a:p>
            <a:pPr lvl="1"/>
            <a:r>
              <a:rPr lang="nl-BE" dirty="0"/>
              <a:t>Verschillende voorstellingen: gegroepeerd per 2 of per 4 </a:t>
            </a:r>
            <a:br>
              <a:rPr lang="nl-BE" dirty="0"/>
            </a:br>
            <a:r>
              <a:rPr lang="nl-BE" dirty="0"/>
              <a:t>Voorbeelden:</a:t>
            </a:r>
          </a:p>
          <a:p>
            <a:pPr lvl="2"/>
            <a:r>
              <a:rPr lang="nl-BE" dirty="0"/>
              <a:t>00:0C:6E:C1:22:4A</a:t>
            </a:r>
          </a:p>
          <a:p>
            <a:pPr lvl="2"/>
            <a:r>
              <a:rPr lang="nl-BE" dirty="0"/>
              <a:t>20c1-9bbf-324e</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23</a:t>
            </a:fld>
            <a:endParaRPr lang="nl-BE"/>
          </a:p>
        </p:txBody>
      </p:sp>
    </p:spTree>
    <p:extLst>
      <p:ext uri="{BB962C8B-B14F-4D97-AF65-F5344CB8AC3E}">
        <p14:creationId xmlns:p14="http://schemas.microsoft.com/office/powerpoint/2010/main" val="421924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71161"/>
            <a:ext cx="10515600" cy="1325563"/>
          </a:xfrm>
        </p:spPr>
        <p:txBody>
          <a:bodyPr>
            <a:normAutofit/>
          </a:bodyPr>
          <a:lstStyle/>
          <a:p>
            <a:r>
              <a:rPr lang="nl-BE" b="1" dirty="0"/>
              <a:t>1.3. Conversies tussen talstelsels</a:t>
            </a:r>
            <a:br>
              <a:rPr lang="nl-BE" dirty="0"/>
            </a:br>
            <a:r>
              <a:rPr lang="nl-BE" sz="3600" b="1" dirty="0">
                <a:solidFill>
                  <a:schemeClr val="accent1"/>
                </a:solidFill>
              </a:rPr>
              <a:t>1.3.1. Binaire combinaties</a:t>
            </a:r>
          </a:p>
        </p:txBody>
      </p:sp>
      <p:sp>
        <p:nvSpPr>
          <p:cNvPr id="3" name="Tijdelijke aanduiding voor inhoud 2"/>
          <p:cNvSpPr>
            <a:spLocks noGrp="1"/>
          </p:cNvSpPr>
          <p:nvPr>
            <p:ph idx="1"/>
          </p:nvPr>
        </p:nvSpPr>
        <p:spPr>
          <a:xfrm>
            <a:off x="838200" y="1570182"/>
            <a:ext cx="10845800" cy="5089236"/>
          </a:xfrm>
        </p:spPr>
        <p:txBody>
          <a:bodyPr>
            <a:normAutofit/>
          </a:bodyPr>
          <a:lstStyle/>
          <a:p>
            <a:r>
              <a:rPr lang="nl-BE" sz="4200" b="1" dirty="0">
                <a:solidFill>
                  <a:schemeClr val="tx1"/>
                </a:solidFill>
                <a:ea typeface="Tahoma" pitchFamily="34" charset="0"/>
                <a:cs typeface="Tahoma" pitchFamily="34" charset="0"/>
              </a:rPr>
              <a:t>grondtal 2</a:t>
            </a:r>
            <a:r>
              <a:rPr lang="nl-BE" sz="4200" dirty="0">
                <a:solidFill>
                  <a:schemeClr val="tx1"/>
                </a:solidFill>
                <a:ea typeface="Tahoma" pitchFamily="34" charset="0"/>
                <a:cs typeface="Tahoma" pitchFamily="34" charset="0"/>
              </a:rPr>
              <a:t> </a:t>
            </a:r>
            <a:r>
              <a:rPr lang="nl-BE" sz="4200" dirty="0">
                <a:ea typeface="Tahoma" pitchFamily="34" charset="0"/>
                <a:cs typeface="Tahoma" pitchFamily="34" charset="0"/>
                <a:sym typeface="Wingdings" panose="05000000000000000000" pitchFamily="2" charset="2"/>
              </a:rPr>
              <a:t></a:t>
            </a:r>
            <a:r>
              <a:rPr lang="nl-BE" sz="4200" dirty="0">
                <a:solidFill>
                  <a:schemeClr val="tx1"/>
                </a:solidFill>
                <a:ea typeface="Tahoma" pitchFamily="34" charset="0"/>
                <a:cs typeface="Tahoma" pitchFamily="34" charset="0"/>
              </a:rPr>
              <a:t> </a:t>
            </a:r>
            <a:r>
              <a:rPr lang="nl-BE" sz="4200" b="1" dirty="0">
                <a:solidFill>
                  <a:schemeClr val="tx1"/>
                </a:solidFill>
                <a:ea typeface="Tahoma" pitchFamily="34" charset="0"/>
                <a:cs typeface="Tahoma" pitchFamily="34" charset="0"/>
              </a:rPr>
              <a:t>2 symbolen </a:t>
            </a:r>
            <a:r>
              <a:rPr lang="nl-BE" sz="4200" dirty="0">
                <a:solidFill>
                  <a:schemeClr val="tx1"/>
                </a:solidFill>
                <a:ea typeface="Tahoma" pitchFamily="34" charset="0"/>
                <a:cs typeface="Tahoma" pitchFamily="34" charset="0"/>
              </a:rPr>
              <a:t>namelijk </a:t>
            </a:r>
            <a:r>
              <a:rPr lang="nl-BE" sz="4200" b="1" dirty="0">
                <a:solidFill>
                  <a:schemeClr val="tx1"/>
                </a:solidFill>
                <a:ea typeface="Tahoma" pitchFamily="34" charset="0"/>
                <a:cs typeface="Tahoma" pitchFamily="34" charset="0"/>
              </a:rPr>
              <a:t>0</a:t>
            </a:r>
            <a:r>
              <a:rPr lang="nl-BE" sz="4200" dirty="0">
                <a:solidFill>
                  <a:schemeClr val="tx1"/>
                </a:solidFill>
                <a:ea typeface="Tahoma" pitchFamily="34" charset="0"/>
                <a:cs typeface="Tahoma" pitchFamily="34" charset="0"/>
              </a:rPr>
              <a:t> en </a:t>
            </a:r>
            <a:r>
              <a:rPr lang="nl-BE" sz="4200" b="1" dirty="0">
                <a:solidFill>
                  <a:schemeClr val="tx1"/>
                </a:solidFill>
                <a:ea typeface="Tahoma" pitchFamily="34" charset="0"/>
                <a:cs typeface="Tahoma" pitchFamily="34" charset="0"/>
              </a:rPr>
              <a:t>1 </a:t>
            </a:r>
            <a:endParaRPr lang="nl-BE" sz="4200" dirty="0">
              <a:solidFill>
                <a:schemeClr val="tx1"/>
              </a:solidFill>
              <a:ea typeface="Tahoma" pitchFamily="34" charset="0"/>
              <a:cs typeface="Tahoma" pitchFamily="34" charset="0"/>
            </a:endParaRPr>
          </a:p>
          <a:p>
            <a:pPr>
              <a:buNone/>
            </a:pPr>
            <a:endParaRPr lang="nl-BE" sz="3200" dirty="0">
              <a:solidFill>
                <a:schemeClr val="tx1"/>
              </a:solidFill>
              <a:ea typeface="Tahoma" pitchFamily="34" charset="0"/>
              <a:cs typeface="Tahoma" pitchFamily="34" charset="0"/>
            </a:endParaRPr>
          </a:p>
          <a:p>
            <a:pPr marL="0" indent="0">
              <a:buNone/>
            </a:pPr>
            <a:r>
              <a:rPr lang="nl-BE" sz="4200" b="1" dirty="0">
                <a:solidFill>
                  <a:schemeClr val="tx1"/>
                </a:solidFill>
                <a:ea typeface="Tahoma" pitchFamily="34" charset="0"/>
                <a:cs typeface="Tahoma" pitchFamily="34" charset="0"/>
              </a:rPr>
              <a:t>	</a:t>
            </a:r>
            <a:r>
              <a:rPr lang="nl-BE" sz="4200" dirty="0">
                <a:solidFill>
                  <a:schemeClr val="tx1"/>
                </a:solidFill>
                <a:ea typeface="Tahoma" pitchFamily="34" charset="0"/>
                <a:cs typeface="Tahoma" pitchFamily="34" charset="0"/>
              </a:rPr>
              <a:t>1 bit =&gt; 2 mogelijkheden: 0 en 1</a:t>
            </a:r>
          </a:p>
          <a:p>
            <a:pPr marL="0" indent="0">
              <a:buNone/>
            </a:pPr>
            <a:r>
              <a:rPr lang="nl-BE" sz="4200" dirty="0">
                <a:solidFill>
                  <a:schemeClr val="tx1"/>
                </a:solidFill>
                <a:ea typeface="Tahoma" pitchFamily="34" charset="0"/>
                <a:cs typeface="Tahoma" pitchFamily="34" charset="0"/>
              </a:rPr>
              <a:t>	2 bits =&gt; 4 mogelijkheden: 00, 01, 10, 11</a:t>
            </a:r>
          </a:p>
          <a:p>
            <a:pPr marL="0" indent="0">
              <a:buNone/>
            </a:pPr>
            <a:r>
              <a:rPr lang="nl-BE" sz="4200" b="1" dirty="0">
                <a:solidFill>
                  <a:schemeClr val="tx1"/>
                </a:solidFill>
                <a:ea typeface="Tahoma" pitchFamily="34" charset="0"/>
                <a:cs typeface="Tahoma" pitchFamily="34" charset="0"/>
              </a:rPr>
              <a:t>	…</a:t>
            </a:r>
          </a:p>
          <a:p>
            <a:pPr marL="0" indent="0">
              <a:buNone/>
            </a:pPr>
            <a:r>
              <a:rPr lang="nl-BE" sz="4200" b="1" dirty="0">
                <a:solidFill>
                  <a:schemeClr val="tx1"/>
                </a:solidFill>
                <a:ea typeface="Tahoma" pitchFamily="34" charset="0"/>
                <a:cs typeface="Tahoma" pitchFamily="34" charset="0"/>
              </a:rPr>
              <a:t>	n bits =&gt; </a:t>
            </a:r>
            <a:r>
              <a:rPr lang="nl-BE" sz="4400" b="1" dirty="0">
                <a:solidFill>
                  <a:srgbClr val="FF0000"/>
                </a:solidFill>
                <a:ea typeface="Tahoma" pitchFamily="34" charset="0"/>
                <a:cs typeface="Tahoma" pitchFamily="34" charset="0"/>
              </a:rPr>
              <a:t>2</a:t>
            </a:r>
            <a:r>
              <a:rPr lang="nl-BE" sz="4400" b="1" baseline="30000" dirty="0">
                <a:solidFill>
                  <a:srgbClr val="FF0000"/>
                </a:solidFill>
                <a:ea typeface="Tahoma" pitchFamily="34" charset="0"/>
                <a:cs typeface="Tahoma" pitchFamily="34" charset="0"/>
              </a:rPr>
              <a:t>n </a:t>
            </a:r>
            <a:r>
              <a:rPr lang="nl-BE" sz="4200" dirty="0">
                <a:solidFill>
                  <a:schemeClr val="tx1"/>
                </a:solidFill>
                <a:ea typeface="Tahoma" pitchFamily="34" charset="0"/>
                <a:cs typeface="Tahoma" pitchFamily="34" charset="0"/>
              </a:rPr>
              <a:t>mogelijkheden</a:t>
            </a:r>
            <a:endParaRPr lang="nl-BE" sz="4200" b="1" dirty="0">
              <a:solidFill>
                <a:schemeClr val="tx1"/>
              </a:solidFill>
              <a:ea typeface="Tahoma" pitchFamily="34" charset="0"/>
              <a:cs typeface="Tahoma" pitchFamily="34" charset="0"/>
            </a:endParaRPr>
          </a:p>
          <a:p>
            <a:pPr>
              <a:buNone/>
            </a:pPr>
            <a:endParaRPr lang="nl-BE" sz="3200" dirty="0">
              <a:solidFill>
                <a:schemeClr val="tx1"/>
              </a:solidFill>
              <a:ea typeface="Tahoma" pitchFamily="34" charset="0"/>
              <a:cs typeface="Tahoma" pitchFamily="34" charset="0"/>
            </a:endParaRPr>
          </a:p>
          <a:p>
            <a:pPr>
              <a:buNone/>
            </a:pPr>
            <a:endParaRPr lang="nl-BE" sz="3200" dirty="0">
              <a:solidFill>
                <a:schemeClr val="tx1"/>
              </a:solidFill>
              <a:ea typeface="Tahoma" pitchFamily="34" charset="0"/>
              <a:cs typeface="Tahoma" pitchFamily="34" charset="0"/>
            </a:endParaRP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24</a:t>
            </a:fld>
            <a:endParaRPr lang="nl-BE"/>
          </a:p>
        </p:txBody>
      </p:sp>
    </p:spTree>
    <p:extLst>
      <p:ext uri="{BB962C8B-B14F-4D97-AF65-F5344CB8AC3E}">
        <p14:creationId xmlns:p14="http://schemas.microsoft.com/office/powerpoint/2010/main" val="45037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5073" y="613775"/>
            <a:ext cx="10515600" cy="901422"/>
          </a:xfrm>
        </p:spPr>
        <p:txBody>
          <a:bodyPr>
            <a:normAutofit fontScale="90000"/>
          </a:bodyPr>
          <a:lstStyle/>
          <a:p>
            <a:r>
              <a:rPr lang="nl-BE" dirty="0"/>
              <a:t>1.3. Conversies tussen talstelsels</a:t>
            </a:r>
            <a:br>
              <a:rPr lang="nl-BE" dirty="0"/>
            </a:br>
            <a:r>
              <a:rPr lang="nl-BE" sz="4000" b="1" dirty="0">
                <a:solidFill>
                  <a:schemeClr val="accent1"/>
                </a:solidFill>
              </a:rPr>
              <a:t>1.3.1. Conversie decimaal binair</a:t>
            </a:r>
            <a:br>
              <a:rPr lang="nl-BE" dirty="0"/>
            </a:br>
            <a:endParaRPr lang="nl-BE" dirty="0"/>
          </a:p>
        </p:txBody>
      </p:sp>
      <p:sp>
        <p:nvSpPr>
          <p:cNvPr id="3" name="Tijdelijke aanduiding voor inhoud 2"/>
          <p:cNvSpPr>
            <a:spLocks noGrp="1"/>
          </p:cNvSpPr>
          <p:nvPr>
            <p:ph idx="1"/>
          </p:nvPr>
        </p:nvSpPr>
        <p:spPr>
          <a:xfrm>
            <a:off x="868217" y="1394690"/>
            <a:ext cx="10834255" cy="5357091"/>
          </a:xfrm>
        </p:spPr>
        <p:txBody>
          <a:bodyPr>
            <a:normAutofit lnSpcReduction="10000"/>
          </a:bodyPr>
          <a:lstStyle/>
          <a:p>
            <a:r>
              <a:rPr lang="nl-BE" dirty="0">
                <a:ea typeface="Tahoma" pitchFamily="34" charset="0"/>
                <a:cs typeface="Tahoma" pitchFamily="34" charset="0"/>
              </a:rPr>
              <a:t>Hoe </a:t>
            </a:r>
            <a:r>
              <a:rPr lang="nl-BE" b="1" dirty="0">
                <a:solidFill>
                  <a:srgbClr val="FF0000"/>
                </a:solidFill>
                <a:ea typeface="Tahoma" pitchFamily="34" charset="0"/>
                <a:cs typeface="Tahoma" pitchFamily="34" charset="0"/>
              </a:rPr>
              <a:t>2</a:t>
            </a:r>
            <a:r>
              <a:rPr lang="nl-BE" b="1" baseline="30000" dirty="0">
                <a:solidFill>
                  <a:srgbClr val="FF0000"/>
                </a:solidFill>
                <a:ea typeface="Tahoma" pitchFamily="34" charset="0"/>
                <a:cs typeface="Tahoma" pitchFamily="34" charset="0"/>
              </a:rPr>
              <a:t>n</a:t>
            </a:r>
            <a:r>
              <a:rPr lang="nl-BE" dirty="0">
                <a:ea typeface="Tahoma" pitchFamily="34" charset="0"/>
                <a:cs typeface="Tahoma" pitchFamily="34" charset="0"/>
              </a:rPr>
              <a:t> uitrekenen?</a:t>
            </a:r>
          </a:p>
          <a:p>
            <a:pPr>
              <a:buNone/>
            </a:pPr>
            <a:endParaRPr lang="nl-BE" sz="800" dirty="0">
              <a:solidFill>
                <a:schemeClr val="tx1"/>
              </a:solidFill>
              <a:ea typeface="Tahoma" pitchFamily="34" charset="0"/>
              <a:cs typeface="Tahoma" pitchFamily="34" charset="0"/>
            </a:endParaRPr>
          </a:p>
          <a:p>
            <a:pPr lvl="1"/>
            <a:r>
              <a:rPr lang="nl-BE" b="1" dirty="0">
                <a:ea typeface="Tahoma" pitchFamily="34" charset="0"/>
                <a:cs typeface="Tahoma" pitchFamily="34" charset="0"/>
              </a:rPr>
              <a:t>Van buiten kennen</a:t>
            </a:r>
            <a:r>
              <a:rPr lang="nl-BE" dirty="0">
                <a:ea typeface="Tahoma" pitchFamily="34" charset="0"/>
                <a:cs typeface="Tahoma" pitchFamily="34" charset="0"/>
              </a:rPr>
              <a:t>: </a:t>
            </a:r>
          </a:p>
          <a:p>
            <a:pPr marL="457200" lvl="1" indent="0">
              <a:buNone/>
            </a:pPr>
            <a:r>
              <a:rPr lang="nl-BE" dirty="0">
                <a:ea typeface="Tahoma" pitchFamily="34" charset="0"/>
                <a:cs typeface="Tahoma" pitchFamily="34" charset="0"/>
              </a:rPr>
              <a:t>	2</a:t>
            </a:r>
            <a:r>
              <a:rPr lang="nl-BE" baseline="30000" dirty="0">
                <a:ea typeface="Tahoma" pitchFamily="34" charset="0"/>
                <a:cs typeface="Tahoma" pitchFamily="34" charset="0"/>
              </a:rPr>
              <a:t>0 </a:t>
            </a:r>
            <a:r>
              <a:rPr lang="nl-BE" dirty="0">
                <a:ea typeface="Tahoma" pitchFamily="34" charset="0"/>
                <a:cs typeface="Tahoma" pitchFamily="34" charset="0"/>
              </a:rPr>
              <a:t>= </a:t>
            </a:r>
            <a:r>
              <a:rPr lang="nl-BE" b="1" dirty="0">
                <a:ea typeface="Tahoma" pitchFamily="34" charset="0"/>
                <a:cs typeface="Tahoma" pitchFamily="34" charset="0"/>
              </a:rPr>
              <a:t>1</a:t>
            </a:r>
            <a:r>
              <a:rPr lang="nl-BE" dirty="0">
                <a:ea typeface="Tahoma" pitchFamily="34" charset="0"/>
                <a:cs typeface="Tahoma" pitchFamily="34" charset="0"/>
              </a:rPr>
              <a:t> ; 2</a:t>
            </a:r>
            <a:r>
              <a:rPr lang="nl-BE" baseline="30000" dirty="0">
                <a:ea typeface="Tahoma" pitchFamily="34" charset="0"/>
                <a:cs typeface="Tahoma" pitchFamily="34" charset="0"/>
              </a:rPr>
              <a:t>1 </a:t>
            </a:r>
            <a:r>
              <a:rPr lang="nl-BE" dirty="0">
                <a:ea typeface="Tahoma" pitchFamily="34" charset="0"/>
                <a:cs typeface="Tahoma" pitchFamily="34" charset="0"/>
              </a:rPr>
              <a:t>= </a:t>
            </a:r>
            <a:r>
              <a:rPr lang="nl-BE" b="1" dirty="0">
                <a:ea typeface="Tahoma" pitchFamily="34" charset="0"/>
                <a:cs typeface="Tahoma" pitchFamily="34" charset="0"/>
              </a:rPr>
              <a:t>2</a:t>
            </a:r>
            <a:r>
              <a:rPr lang="nl-BE" dirty="0">
                <a:ea typeface="Tahoma" pitchFamily="34" charset="0"/>
                <a:cs typeface="Tahoma" pitchFamily="34" charset="0"/>
              </a:rPr>
              <a:t> ; 2</a:t>
            </a:r>
            <a:r>
              <a:rPr lang="nl-BE" baseline="30000" dirty="0">
                <a:ea typeface="Tahoma" pitchFamily="34" charset="0"/>
                <a:cs typeface="Tahoma" pitchFamily="34" charset="0"/>
              </a:rPr>
              <a:t>2</a:t>
            </a:r>
            <a:r>
              <a:rPr lang="nl-BE" dirty="0">
                <a:ea typeface="Tahoma" pitchFamily="34" charset="0"/>
                <a:cs typeface="Tahoma" pitchFamily="34" charset="0"/>
              </a:rPr>
              <a:t> = </a:t>
            </a:r>
            <a:r>
              <a:rPr lang="nl-BE" b="1" dirty="0">
                <a:ea typeface="Tahoma" pitchFamily="34" charset="0"/>
                <a:cs typeface="Tahoma" pitchFamily="34" charset="0"/>
              </a:rPr>
              <a:t>4</a:t>
            </a:r>
            <a:r>
              <a:rPr lang="nl-BE" dirty="0">
                <a:ea typeface="Tahoma" pitchFamily="34" charset="0"/>
                <a:cs typeface="Tahoma" pitchFamily="34" charset="0"/>
              </a:rPr>
              <a:t> ; 2</a:t>
            </a:r>
            <a:r>
              <a:rPr lang="nl-BE" baseline="30000" dirty="0">
                <a:ea typeface="Tahoma" pitchFamily="34" charset="0"/>
                <a:cs typeface="Tahoma" pitchFamily="34" charset="0"/>
              </a:rPr>
              <a:t>3</a:t>
            </a:r>
            <a:r>
              <a:rPr lang="nl-BE" dirty="0">
                <a:ea typeface="Tahoma" pitchFamily="34" charset="0"/>
                <a:cs typeface="Tahoma" pitchFamily="34" charset="0"/>
              </a:rPr>
              <a:t> = </a:t>
            </a:r>
            <a:r>
              <a:rPr lang="nl-BE" b="1" dirty="0">
                <a:ea typeface="Tahoma" pitchFamily="34" charset="0"/>
                <a:cs typeface="Tahoma" pitchFamily="34" charset="0"/>
              </a:rPr>
              <a:t>8</a:t>
            </a:r>
            <a:r>
              <a:rPr lang="nl-BE" dirty="0">
                <a:ea typeface="Tahoma" pitchFamily="34" charset="0"/>
                <a:cs typeface="Tahoma" pitchFamily="34" charset="0"/>
              </a:rPr>
              <a:t> ; 2</a:t>
            </a:r>
            <a:r>
              <a:rPr lang="nl-BE" baseline="30000" dirty="0">
                <a:ea typeface="Tahoma" pitchFamily="34" charset="0"/>
                <a:cs typeface="Tahoma" pitchFamily="34" charset="0"/>
              </a:rPr>
              <a:t>4</a:t>
            </a:r>
            <a:r>
              <a:rPr lang="nl-BE" dirty="0">
                <a:ea typeface="Tahoma" pitchFamily="34" charset="0"/>
                <a:cs typeface="Tahoma" pitchFamily="34" charset="0"/>
              </a:rPr>
              <a:t> = </a:t>
            </a:r>
            <a:r>
              <a:rPr lang="nl-BE" b="1" dirty="0">
                <a:ea typeface="Tahoma" pitchFamily="34" charset="0"/>
                <a:cs typeface="Tahoma" pitchFamily="34" charset="0"/>
              </a:rPr>
              <a:t>16</a:t>
            </a:r>
            <a:r>
              <a:rPr lang="nl-BE" dirty="0">
                <a:ea typeface="Tahoma" pitchFamily="34" charset="0"/>
                <a:cs typeface="Tahoma" pitchFamily="34" charset="0"/>
              </a:rPr>
              <a:t> ; … ; </a:t>
            </a:r>
            <a:r>
              <a:rPr lang="nl-BE" b="1" dirty="0">
                <a:solidFill>
                  <a:srgbClr val="FF0000"/>
                </a:solidFill>
                <a:ea typeface="Tahoma" pitchFamily="34" charset="0"/>
                <a:cs typeface="Tahoma" pitchFamily="34" charset="0"/>
              </a:rPr>
              <a:t>2</a:t>
            </a:r>
            <a:r>
              <a:rPr lang="nl-BE" b="1" baseline="30000" dirty="0">
                <a:solidFill>
                  <a:srgbClr val="FF0000"/>
                </a:solidFill>
                <a:ea typeface="Tahoma" pitchFamily="34" charset="0"/>
                <a:cs typeface="Tahoma" pitchFamily="34" charset="0"/>
              </a:rPr>
              <a:t>10</a:t>
            </a:r>
            <a:r>
              <a:rPr lang="nl-BE" b="1" dirty="0">
                <a:solidFill>
                  <a:srgbClr val="FF0000"/>
                </a:solidFill>
                <a:ea typeface="Tahoma" pitchFamily="34" charset="0"/>
                <a:cs typeface="Tahoma" pitchFamily="34" charset="0"/>
              </a:rPr>
              <a:t> = 1024 = 1 kilo </a:t>
            </a:r>
            <a:r>
              <a:rPr lang="nl-BE" dirty="0">
                <a:ea typeface="Tahoma" pitchFamily="34" charset="0"/>
                <a:cs typeface="Tahoma" pitchFamily="34" charset="0"/>
              </a:rPr>
              <a:t>; …</a:t>
            </a:r>
          </a:p>
          <a:p>
            <a:pPr>
              <a:buNone/>
            </a:pPr>
            <a:endParaRPr lang="nl-BE" sz="2400" dirty="0">
              <a:solidFill>
                <a:schemeClr val="tx1"/>
              </a:solidFill>
              <a:ea typeface="Tahoma" pitchFamily="34" charset="0"/>
              <a:cs typeface="Tahoma" pitchFamily="34" charset="0"/>
            </a:endParaRPr>
          </a:p>
          <a:p>
            <a:pPr lvl="1"/>
            <a:r>
              <a:rPr lang="nl-BE" b="1" dirty="0">
                <a:ea typeface="Tahoma" pitchFamily="34" charset="0"/>
                <a:cs typeface="Tahoma" pitchFamily="34" charset="0"/>
              </a:rPr>
              <a:t>Vergeet volgende rekenregels niet!: </a:t>
            </a:r>
            <a:r>
              <a:rPr lang="nl-BE" b="1" dirty="0" err="1">
                <a:solidFill>
                  <a:srgbClr val="FF0000"/>
                </a:solidFill>
                <a:ea typeface="Tahoma" pitchFamily="34" charset="0"/>
                <a:cs typeface="Tahoma" pitchFamily="34" charset="0"/>
              </a:rPr>
              <a:t>a</a:t>
            </a:r>
            <a:r>
              <a:rPr lang="nl-BE" b="1" baseline="30000" dirty="0" err="1">
                <a:solidFill>
                  <a:srgbClr val="FF0000"/>
                </a:solidFill>
                <a:ea typeface="Tahoma" pitchFamily="34" charset="0"/>
                <a:cs typeface="Tahoma" pitchFamily="34" charset="0"/>
              </a:rPr>
              <a:t>n+m</a:t>
            </a:r>
            <a:r>
              <a:rPr lang="nl-BE" b="1" dirty="0">
                <a:solidFill>
                  <a:srgbClr val="FF0000"/>
                </a:solidFill>
                <a:ea typeface="Tahoma" pitchFamily="34" charset="0"/>
                <a:cs typeface="Tahoma" pitchFamily="34" charset="0"/>
              </a:rPr>
              <a:t> = a</a:t>
            </a:r>
            <a:r>
              <a:rPr lang="nl-BE" b="1" baseline="30000" dirty="0">
                <a:solidFill>
                  <a:srgbClr val="FF0000"/>
                </a:solidFill>
                <a:ea typeface="Tahoma" pitchFamily="34" charset="0"/>
                <a:cs typeface="Tahoma" pitchFamily="34" charset="0"/>
              </a:rPr>
              <a:t>n</a:t>
            </a:r>
            <a:r>
              <a:rPr lang="nl-BE" b="1" dirty="0">
                <a:solidFill>
                  <a:srgbClr val="FF0000"/>
                </a:solidFill>
                <a:ea typeface="Tahoma" pitchFamily="34" charset="0"/>
                <a:cs typeface="Tahoma" pitchFamily="34" charset="0"/>
              </a:rPr>
              <a:t>.a</a:t>
            </a:r>
            <a:r>
              <a:rPr lang="nl-BE" b="1" baseline="30000" dirty="0">
                <a:solidFill>
                  <a:srgbClr val="FF0000"/>
                </a:solidFill>
                <a:ea typeface="Tahoma" pitchFamily="34" charset="0"/>
                <a:cs typeface="Tahoma" pitchFamily="34" charset="0"/>
              </a:rPr>
              <a:t>m   </a:t>
            </a:r>
            <a:r>
              <a:rPr lang="nl-BE" b="1" dirty="0">
                <a:ea typeface="Tahoma" pitchFamily="34" charset="0"/>
                <a:cs typeface="Tahoma" pitchFamily="34" charset="0"/>
              </a:rPr>
              <a:t>en  </a:t>
            </a:r>
            <a:r>
              <a:rPr lang="nl-BE" b="1" dirty="0" err="1">
                <a:solidFill>
                  <a:srgbClr val="FF0000"/>
                </a:solidFill>
                <a:ea typeface="Tahoma" pitchFamily="34" charset="0"/>
                <a:cs typeface="Tahoma" pitchFamily="34" charset="0"/>
              </a:rPr>
              <a:t>a</a:t>
            </a:r>
            <a:r>
              <a:rPr lang="nl-BE" b="1" baseline="30000" dirty="0" err="1">
                <a:solidFill>
                  <a:srgbClr val="FF0000"/>
                </a:solidFill>
                <a:ea typeface="Tahoma" pitchFamily="34" charset="0"/>
                <a:cs typeface="Tahoma" pitchFamily="34" charset="0"/>
              </a:rPr>
              <a:t>n</a:t>
            </a:r>
            <a:r>
              <a:rPr lang="nl-BE" b="1" dirty="0">
                <a:solidFill>
                  <a:srgbClr val="FF0000"/>
                </a:solidFill>
                <a:ea typeface="Tahoma" pitchFamily="34" charset="0"/>
                <a:cs typeface="Tahoma" pitchFamily="34" charset="0"/>
              </a:rPr>
              <a:t>/</a:t>
            </a:r>
            <a:r>
              <a:rPr lang="nl-BE" b="1" dirty="0" err="1">
                <a:solidFill>
                  <a:srgbClr val="FF0000"/>
                </a:solidFill>
                <a:ea typeface="Tahoma" pitchFamily="34" charset="0"/>
                <a:cs typeface="Tahoma" pitchFamily="34" charset="0"/>
              </a:rPr>
              <a:t>a</a:t>
            </a:r>
            <a:r>
              <a:rPr lang="nl-BE" b="1" baseline="30000" dirty="0" err="1">
                <a:solidFill>
                  <a:srgbClr val="FF0000"/>
                </a:solidFill>
                <a:ea typeface="Tahoma" pitchFamily="34" charset="0"/>
                <a:cs typeface="Tahoma" pitchFamily="34" charset="0"/>
              </a:rPr>
              <a:t>m</a:t>
            </a:r>
            <a:r>
              <a:rPr lang="nl-BE" b="1" dirty="0">
                <a:solidFill>
                  <a:srgbClr val="FF0000"/>
                </a:solidFill>
                <a:ea typeface="Tahoma" pitchFamily="34" charset="0"/>
                <a:cs typeface="Tahoma" pitchFamily="34" charset="0"/>
              </a:rPr>
              <a:t> = a </a:t>
            </a:r>
            <a:r>
              <a:rPr lang="nl-BE" b="1" baseline="30000" dirty="0">
                <a:solidFill>
                  <a:srgbClr val="FF0000"/>
                </a:solidFill>
                <a:ea typeface="Tahoma" pitchFamily="34" charset="0"/>
                <a:cs typeface="Tahoma" pitchFamily="34" charset="0"/>
              </a:rPr>
              <a:t>n-m</a:t>
            </a:r>
          </a:p>
          <a:p>
            <a:pPr>
              <a:buNone/>
            </a:pPr>
            <a:endParaRPr lang="nl-BE" sz="1050" b="1" dirty="0">
              <a:solidFill>
                <a:schemeClr val="tx1"/>
              </a:solidFill>
              <a:ea typeface="Tahoma" pitchFamily="34" charset="0"/>
              <a:cs typeface="Tahoma" pitchFamily="34" charset="0"/>
            </a:endParaRPr>
          </a:p>
          <a:p>
            <a:r>
              <a:rPr lang="nl-BE" b="1" dirty="0">
                <a:ea typeface="Tahoma" pitchFamily="34" charset="0"/>
                <a:cs typeface="Tahoma" pitchFamily="34" charset="0"/>
              </a:rPr>
              <a:t>Voorbeeld 1: </a:t>
            </a:r>
            <a:r>
              <a:rPr lang="nl-BE" dirty="0">
                <a:ea typeface="Tahoma" pitchFamily="34" charset="0"/>
                <a:cs typeface="Tahoma" pitchFamily="34" charset="0"/>
              </a:rPr>
              <a:t>Hoeveel mogelijke combinaties kunnen we vormen uit een getal met </a:t>
            </a:r>
            <a:r>
              <a:rPr lang="nl-BE" b="1" dirty="0">
                <a:ea typeface="Tahoma" pitchFamily="34" charset="0"/>
                <a:cs typeface="Tahoma" pitchFamily="34" charset="0"/>
              </a:rPr>
              <a:t>9 bits</a:t>
            </a:r>
            <a:r>
              <a:rPr lang="nl-BE" dirty="0">
                <a:ea typeface="Tahoma" pitchFamily="34" charset="0"/>
                <a:cs typeface="Tahoma" pitchFamily="34" charset="0"/>
              </a:rPr>
              <a:t>?</a:t>
            </a:r>
          </a:p>
          <a:p>
            <a:pPr lvl="1"/>
            <a:r>
              <a:rPr lang="nl-BE" b="1" dirty="0">
                <a:ea typeface="Tahoma" pitchFamily="34" charset="0"/>
                <a:cs typeface="Tahoma" pitchFamily="34" charset="0"/>
              </a:rPr>
              <a:t>Antwoord: </a:t>
            </a:r>
            <a:r>
              <a:rPr lang="nl-BE" dirty="0">
                <a:ea typeface="Tahoma" pitchFamily="34" charset="0"/>
                <a:cs typeface="Tahoma" pitchFamily="34" charset="0"/>
              </a:rPr>
              <a:t>	2</a:t>
            </a:r>
            <a:r>
              <a:rPr lang="nl-BE" baseline="30000" dirty="0">
                <a:ea typeface="Tahoma" pitchFamily="34" charset="0"/>
                <a:cs typeface="Tahoma" pitchFamily="34" charset="0"/>
              </a:rPr>
              <a:t>9 </a:t>
            </a:r>
            <a:r>
              <a:rPr lang="nl-BE" dirty="0">
                <a:ea typeface="Tahoma" pitchFamily="34" charset="0"/>
                <a:cs typeface="Tahoma" pitchFamily="34" charset="0"/>
              </a:rPr>
              <a:t>= 512 mogelijke combinaties</a:t>
            </a:r>
          </a:p>
          <a:p>
            <a:pPr>
              <a:buNone/>
            </a:pPr>
            <a:r>
              <a:rPr lang="nl-BE" sz="1050" b="1" dirty="0">
                <a:solidFill>
                  <a:schemeClr val="tx1"/>
                </a:solidFill>
                <a:ea typeface="Tahoma" pitchFamily="34" charset="0"/>
                <a:cs typeface="Tahoma" pitchFamily="34" charset="0"/>
              </a:rPr>
              <a:t>			</a:t>
            </a:r>
          </a:p>
          <a:p>
            <a:r>
              <a:rPr lang="nl-BE" b="1" dirty="0">
                <a:ea typeface="Tahoma" pitchFamily="34" charset="0"/>
                <a:cs typeface="Tahoma" pitchFamily="34" charset="0"/>
              </a:rPr>
              <a:t>Voorbeeld 2: </a:t>
            </a:r>
            <a:r>
              <a:rPr lang="nl-BE" dirty="0">
                <a:ea typeface="Tahoma" pitchFamily="34" charset="0"/>
                <a:cs typeface="Tahoma" pitchFamily="34" charset="0"/>
              </a:rPr>
              <a:t>Uit hoeveel bit moet een binair getal bestaan om </a:t>
            </a:r>
            <a:r>
              <a:rPr lang="nl-BE" b="1" dirty="0">
                <a:ea typeface="Tahoma" pitchFamily="34" charset="0"/>
                <a:cs typeface="Tahoma" pitchFamily="34" charset="0"/>
              </a:rPr>
              <a:t>2048 mogelijke combinaties</a:t>
            </a:r>
            <a:r>
              <a:rPr lang="nl-BE" dirty="0">
                <a:ea typeface="Tahoma" pitchFamily="34" charset="0"/>
                <a:cs typeface="Tahoma" pitchFamily="34" charset="0"/>
              </a:rPr>
              <a:t> te kunnen vormen?</a:t>
            </a:r>
          </a:p>
          <a:p>
            <a:pPr lvl="1"/>
            <a:r>
              <a:rPr lang="nl-BE" b="1" dirty="0">
                <a:ea typeface="Tahoma" pitchFamily="34" charset="0"/>
                <a:cs typeface="Tahoma" pitchFamily="34" charset="0"/>
              </a:rPr>
              <a:t>Antwoord: </a:t>
            </a:r>
            <a:r>
              <a:rPr lang="nl-BE" dirty="0">
                <a:ea typeface="Tahoma" pitchFamily="34" charset="0"/>
                <a:cs typeface="Tahoma" pitchFamily="34" charset="0"/>
              </a:rPr>
              <a:t>	2048 = 2</a:t>
            </a:r>
            <a:r>
              <a:rPr lang="nl-BE" baseline="30000" dirty="0">
                <a:ea typeface="Tahoma" pitchFamily="34" charset="0"/>
                <a:cs typeface="Tahoma" pitchFamily="34" charset="0"/>
              </a:rPr>
              <a:t>11 </a:t>
            </a:r>
            <a:r>
              <a:rPr lang="nl-BE" dirty="0">
                <a:ea typeface="Tahoma" pitchFamily="34" charset="0"/>
                <a:cs typeface="Tahoma" pitchFamily="34" charset="0"/>
              </a:rPr>
              <a:t>=&gt; het binaire getal moet uit 11 bits bestaan</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25</a:t>
            </a:fld>
            <a:endParaRPr lang="nl-BE"/>
          </a:p>
        </p:txBody>
      </p:sp>
    </p:spTree>
    <p:extLst>
      <p:ext uri="{BB962C8B-B14F-4D97-AF65-F5344CB8AC3E}">
        <p14:creationId xmlns:p14="http://schemas.microsoft.com/office/powerpoint/2010/main" val="3047279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7382" y="-98301"/>
            <a:ext cx="11092240" cy="1325563"/>
          </a:xfrm>
        </p:spPr>
        <p:txBody>
          <a:bodyPr>
            <a:normAutofit fontScale="90000"/>
          </a:bodyPr>
          <a:lstStyle/>
          <a:p>
            <a:r>
              <a:rPr lang="nl-BE" dirty="0"/>
              <a:t>1.3. Conversies tussen talstelsels </a:t>
            </a:r>
            <a:br>
              <a:rPr lang="nl-BE" dirty="0"/>
            </a:br>
            <a:r>
              <a:rPr lang="nl-BE" sz="4000" b="1" dirty="0">
                <a:solidFill>
                  <a:schemeClr val="accent1"/>
                </a:solidFill>
              </a:rPr>
              <a:t>1.3.1. Conversie decimaal binair - </a:t>
            </a:r>
            <a:r>
              <a:rPr lang="nl-BE" sz="2700" b="1" dirty="0">
                <a:solidFill>
                  <a:schemeClr val="accent1"/>
                </a:solidFill>
              </a:rPr>
              <a:t>Cijfers </a:t>
            </a:r>
            <a:r>
              <a:rPr lang="nl-BE" sz="2700" b="1" dirty="0">
                <a:solidFill>
                  <a:srgbClr val="FF0000"/>
                </a:solidFill>
              </a:rPr>
              <a:t>voor</a:t>
            </a:r>
            <a:r>
              <a:rPr lang="nl-BE" sz="2700" b="1" dirty="0">
                <a:solidFill>
                  <a:schemeClr val="accent1"/>
                </a:solidFill>
              </a:rPr>
              <a:t> de komma (methode 1)</a:t>
            </a:r>
          </a:p>
        </p:txBody>
      </p:sp>
      <p:sp>
        <p:nvSpPr>
          <p:cNvPr id="3" name="Tijdelijke aanduiding voor inhoud 2"/>
          <p:cNvSpPr>
            <a:spLocks noGrp="1"/>
          </p:cNvSpPr>
          <p:nvPr>
            <p:ph idx="1"/>
          </p:nvPr>
        </p:nvSpPr>
        <p:spPr>
          <a:xfrm>
            <a:off x="757382" y="1154546"/>
            <a:ext cx="11434618" cy="5703454"/>
          </a:xfrm>
        </p:spPr>
        <p:txBody>
          <a:bodyPr>
            <a:normAutofit fontScale="92500" lnSpcReduction="20000"/>
          </a:bodyPr>
          <a:lstStyle/>
          <a:p>
            <a:r>
              <a:rPr lang="nl-BE" dirty="0"/>
              <a:t>Essentieel: de machten van 2 kennen:</a:t>
            </a:r>
          </a:p>
          <a:p>
            <a:pPr marL="0" indent="0">
              <a:buNone/>
            </a:pPr>
            <a:endParaRPr lang="nl-BE" dirty="0"/>
          </a:p>
          <a:p>
            <a:endParaRPr lang="nl-BE" dirty="0"/>
          </a:p>
          <a:p>
            <a:r>
              <a:rPr lang="nl-BE" dirty="0"/>
              <a:t>Omzetten van binair naar decimaal:</a:t>
            </a:r>
          </a:p>
          <a:p>
            <a:pPr lvl="1"/>
            <a:r>
              <a:rPr lang="nl-BE" dirty="0"/>
              <a:t>Voorbeeld: </a:t>
            </a:r>
            <a:r>
              <a:rPr lang="nl-BE" dirty="0">
                <a:ea typeface="Tahoma" pitchFamily="34" charset="0"/>
                <a:cs typeface="Tahoma" pitchFamily="34" charset="0"/>
                <a:sym typeface="Wingdings" pitchFamily="2" charset="2"/>
              </a:rPr>
              <a:t>(1010)</a:t>
            </a:r>
            <a:r>
              <a:rPr lang="nl-BE" baseline="-25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a:t>
            </a:r>
          </a:p>
          <a:p>
            <a:pPr lvl="2"/>
            <a:r>
              <a:rPr lang="nl-BE" dirty="0">
                <a:ea typeface="Tahoma" pitchFamily="34" charset="0"/>
                <a:cs typeface="Tahoma" pitchFamily="34" charset="0"/>
                <a:sym typeface="Wingdings" pitchFamily="2" charset="2"/>
              </a:rPr>
              <a:t>Vertrek vanaf de </a:t>
            </a:r>
            <a:r>
              <a:rPr lang="nl-BE" dirty="0" err="1">
                <a:ea typeface="Tahoma" pitchFamily="34" charset="0"/>
                <a:cs typeface="Tahoma" pitchFamily="34" charset="0"/>
                <a:sym typeface="Wingdings" pitchFamily="2" charset="2"/>
              </a:rPr>
              <a:t>lsb</a:t>
            </a:r>
            <a:r>
              <a:rPr lang="nl-BE" dirty="0">
                <a:ea typeface="Tahoma" pitchFamily="34" charset="0"/>
                <a:cs typeface="Tahoma" pitchFamily="34" charset="0"/>
                <a:sym typeface="Wingdings" pitchFamily="2" charset="2"/>
              </a:rPr>
              <a:t>, en voeg toe in de tabel van rechts naar links</a:t>
            </a:r>
          </a:p>
          <a:p>
            <a:pPr marL="914400" lvl="2" indent="0">
              <a:buNone/>
            </a:pPr>
            <a:endParaRPr lang="nl-BE" dirty="0">
              <a:ea typeface="Tahoma" pitchFamily="34" charset="0"/>
              <a:cs typeface="Tahoma" pitchFamily="34" charset="0"/>
              <a:sym typeface="Wingdings" pitchFamily="2" charset="2"/>
            </a:endParaRPr>
          </a:p>
          <a:p>
            <a:pPr marL="914400" lvl="2" indent="0">
              <a:buNone/>
            </a:pPr>
            <a:endParaRPr lang="nl-BE" dirty="0">
              <a:ea typeface="Tahoma" pitchFamily="34" charset="0"/>
              <a:cs typeface="Tahoma" pitchFamily="34" charset="0"/>
              <a:sym typeface="Wingdings" pitchFamily="2" charset="2"/>
            </a:endParaRPr>
          </a:p>
          <a:p>
            <a:pPr marL="914400" lvl="2" indent="0">
              <a:buNone/>
            </a:pPr>
            <a:r>
              <a:rPr lang="nl-BE" dirty="0">
                <a:ea typeface="Tahoma" pitchFamily="34" charset="0"/>
                <a:cs typeface="Tahoma" pitchFamily="34" charset="0"/>
                <a:sym typeface="Wingdings" pitchFamily="2" charset="2"/>
              </a:rPr>
              <a:t>	</a:t>
            </a:r>
          </a:p>
          <a:p>
            <a:pPr marL="914400" lvl="2" indent="0">
              <a:buNone/>
            </a:pPr>
            <a:r>
              <a:rPr lang="nl-BE" dirty="0">
                <a:ea typeface="Tahoma" pitchFamily="34" charset="0"/>
                <a:cs typeface="Tahoma" pitchFamily="34" charset="0"/>
                <a:sym typeface="Wingdings" pitchFamily="2" charset="2"/>
              </a:rPr>
              <a:t>	     Vermenigvuldigen:</a:t>
            </a:r>
          </a:p>
          <a:p>
            <a:pPr marL="457200" lvl="1" indent="0">
              <a:buNone/>
            </a:pPr>
            <a:endParaRPr lang="nl-BE" dirty="0"/>
          </a:p>
          <a:p>
            <a:pPr marL="457200" lvl="1" indent="0">
              <a:buNone/>
            </a:pPr>
            <a:r>
              <a:rPr lang="nl-BE" dirty="0"/>
              <a:t>		</a:t>
            </a:r>
            <a:endParaRPr lang="nl-BE" sz="2000" dirty="0"/>
          </a:p>
          <a:p>
            <a:pPr marL="457200" lvl="1" indent="0">
              <a:buNone/>
            </a:pPr>
            <a:r>
              <a:rPr lang="nl-BE" sz="2000" dirty="0"/>
              <a:t>			      Optellen:</a:t>
            </a:r>
          </a:p>
          <a:p>
            <a:pPr lvl="1"/>
            <a:endParaRPr lang="nl-BE" dirty="0"/>
          </a:p>
          <a:p>
            <a:pPr lvl="1"/>
            <a:endParaRPr lang="nl-BE" dirty="0"/>
          </a:p>
          <a:p>
            <a:pPr lvl="1"/>
            <a:r>
              <a:rPr lang="nl-BE" dirty="0"/>
              <a:t>Naarmate men hier vlotter in wordt, kan men de machten uitschrijven: </a:t>
            </a:r>
          </a:p>
          <a:p>
            <a:pPr marL="457200" lvl="1" indent="0">
              <a:buNone/>
            </a:pPr>
            <a:r>
              <a:rPr lang="nl-BE" dirty="0">
                <a:latin typeface="Tahoma" pitchFamily="34" charset="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Voorbeeld: </a:t>
            </a:r>
            <a:r>
              <a:rPr lang="nl-BE" b="1" dirty="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(1010)</a:t>
            </a:r>
            <a:r>
              <a:rPr lang="nl-BE" baseline="-25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 1.2</a:t>
            </a:r>
            <a:r>
              <a:rPr lang="nl-BE" baseline="30000" dirty="0">
                <a:ea typeface="Tahoma" pitchFamily="34" charset="0"/>
                <a:cs typeface="Tahoma" pitchFamily="34" charset="0"/>
                <a:sym typeface="Wingdings" pitchFamily="2" charset="2"/>
              </a:rPr>
              <a:t>3</a:t>
            </a:r>
            <a:r>
              <a:rPr lang="nl-BE" dirty="0">
                <a:ea typeface="Tahoma" pitchFamily="34" charset="0"/>
                <a:cs typeface="Tahoma" pitchFamily="34" charset="0"/>
                <a:sym typeface="Wingdings" pitchFamily="2" charset="2"/>
              </a:rPr>
              <a:t> + 0.2</a:t>
            </a:r>
            <a:r>
              <a:rPr lang="nl-BE" baseline="30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+ 1.2</a:t>
            </a:r>
            <a:r>
              <a:rPr lang="nl-BE" baseline="30000" dirty="0">
                <a:ea typeface="Tahoma" pitchFamily="34" charset="0"/>
                <a:cs typeface="Tahoma" pitchFamily="34" charset="0"/>
                <a:sym typeface="Wingdings" pitchFamily="2" charset="2"/>
              </a:rPr>
              <a:t>1</a:t>
            </a:r>
            <a:r>
              <a:rPr lang="nl-BE" dirty="0">
                <a:ea typeface="Tahoma" pitchFamily="34" charset="0"/>
                <a:cs typeface="Tahoma" pitchFamily="34" charset="0"/>
                <a:sym typeface="Wingdings" pitchFamily="2" charset="2"/>
              </a:rPr>
              <a:t> + 0.2</a:t>
            </a:r>
            <a:r>
              <a:rPr lang="nl-BE" baseline="30000" dirty="0">
                <a:ea typeface="Tahoma" pitchFamily="34" charset="0"/>
                <a:cs typeface="Tahoma" pitchFamily="34" charset="0"/>
                <a:sym typeface="Wingdings" pitchFamily="2" charset="2"/>
              </a:rPr>
              <a:t>0</a:t>
            </a:r>
            <a:br>
              <a:rPr lang="nl-BE" dirty="0">
                <a:ea typeface="Tahoma" pitchFamily="34" charset="0"/>
                <a:cs typeface="Tahoma" pitchFamily="34" charset="0"/>
                <a:sym typeface="Wingdings" pitchFamily="2" charset="2"/>
              </a:rPr>
            </a:br>
            <a:r>
              <a:rPr lang="nl-BE" dirty="0">
                <a:ea typeface="Tahoma" pitchFamily="34" charset="0"/>
                <a:cs typeface="Tahoma" pitchFamily="34" charset="0"/>
                <a:sym typeface="Wingdings" pitchFamily="2" charset="2"/>
              </a:rPr>
              <a:t>            			= 1.8              + 1.2  	= (10)</a:t>
            </a:r>
            <a:r>
              <a:rPr lang="nl-BE" baseline="-25000" dirty="0">
                <a:ea typeface="Tahoma" pitchFamily="34" charset="0"/>
                <a:cs typeface="Tahoma" pitchFamily="34" charset="0"/>
                <a:sym typeface="Wingdings" pitchFamily="2" charset="2"/>
              </a:rPr>
              <a:t>10</a:t>
            </a:r>
          </a:p>
        </p:txBody>
      </p:sp>
      <p:graphicFrame>
        <p:nvGraphicFramePr>
          <p:cNvPr id="4" name="Tabel 3"/>
          <p:cNvGraphicFramePr>
            <a:graphicFrameLocks noGrp="1"/>
          </p:cNvGraphicFramePr>
          <p:nvPr>
            <p:extLst>
              <p:ext uri="{D42A27DB-BD31-4B8C-83A1-F6EECF244321}">
                <p14:modId xmlns:p14="http://schemas.microsoft.com/office/powerpoint/2010/main" val="1822489738"/>
              </p:ext>
            </p:extLst>
          </p:nvPr>
        </p:nvGraphicFramePr>
        <p:xfrm>
          <a:off x="1958110" y="1534884"/>
          <a:ext cx="7970985" cy="731520"/>
        </p:xfrm>
        <a:graphic>
          <a:graphicData uri="http://schemas.openxmlformats.org/drawingml/2006/table">
            <a:tbl>
              <a:tblPr firstRow="1" bandRow="1">
                <a:tableStyleId>{93296810-A885-4BE3-A3E7-6D5BEEA58F35}</a:tableStyleId>
              </a:tblPr>
              <a:tblGrid>
                <a:gridCol w="724635">
                  <a:extLst>
                    <a:ext uri="{9D8B030D-6E8A-4147-A177-3AD203B41FA5}">
                      <a16:colId xmlns:a16="http://schemas.microsoft.com/office/drawing/2014/main" val="1107087778"/>
                    </a:ext>
                  </a:extLst>
                </a:gridCol>
                <a:gridCol w="724635">
                  <a:extLst>
                    <a:ext uri="{9D8B030D-6E8A-4147-A177-3AD203B41FA5}">
                      <a16:colId xmlns:a16="http://schemas.microsoft.com/office/drawing/2014/main" val="2475107654"/>
                    </a:ext>
                  </a:extLst>
                </a:gridCol>
                <a:gridCol w="724635">
                  <a:extLst>
                    <a:ext uri="{9D8B030D-6E8A-4147-A177-3AD203B41FA5}">
                      <a16:colId xmlns:a16="http://schemas.microsoft.com/office/drawing/2014/main" val="3841277194"/>
                    </a:ext>
                  </a:extLst>
                </a:gridCol>
                <a:gridCol w="724635">
                  <a:extLst>
                    <a:ext uri="{9D8B030D-6E8A-4147-A177-3AD203B41FA5}">
                      <a16:colId xmlns:a16="http://schemas.microsoft.com/office/drawing/2014/main" val="2370484660"/>
                    </a:ext>
                  </a:extLst>
                </a:gridCol>
                <a:gridCol w="724635">
                  <a:extLst>
                    <a:ext uri="{9D8B030D-6E8A-4147-A177-3AD203B41FA5}">
                      <a16:colId xmlns:a16="http://schemas.microsoft.com/office/drawing/2014/main" val="1155776679"/>
                    </a:ext>
                  </a:extLst>
                </a:gridCol>
                <a:gridCol w="724635">
                  <a:extLst>
                    <a:ext uri="{9D8B030D-6E8A-4147-A177-3AD203B41FA5}">
                      <a16:colId xmlns:a16="http://schemas.microsoft.com/office/drawing/2014/main" val="3181776338"/>
                    </a:ext>
                  </a:extLst>
                </a:gridCol>
                <a:gridCol w="724635">
                  <a:extLst>
                    <a:ext uri="{9D8B030D-6E8A-4147-A177-3AD203B41FA5}">
                      <a16:colId xmlns:a16="http://schemas.microsoft.com/office/drawing/2014/main" val="3623602912"/>
                    </a:ext>
                  </a:extLst>
                </a:gridCol>
                <a:gridCol w="724635">
                  <a:extLst>
                    <a:ext uri="{9D8B030D-6E8A-4147-A177-3AD203B41FA5}">
                      <a16:colId xmlns:a16="http://schemas.microsoft.com/office/drawing/2014/main" val="4003256016"/>
                    </a:ext>
                  </a:extLst>
                </a:gridCol>
                <a:gridCol w="724635">
                  <a:extLst>
                    <a:ext uri="{9D8B030D-6E8A-4147-A177-3AD203B41FA5}">
                      <a16:colId xmlns:a16="http://schemas.microsoft.com/office/drawing/2014/main" val="4135916263"/>
                    </a:ext>
                  </a:extLst>
                </a:gridCol>
                <a:gridCol w="724635">
                  <a:extLst>
                    <a:ext uri="{9D8B030D-6E8A-4147-A177-3AD203B41FA5}">
                      <a16:colId xmlns:a16="http://schemas.microsoft.com/office/drawing/2014/main" val="3142328462"/>
                    </a:ext>
                  </a:extLst>
                </a:gridCol>
                <a:gridCol w="724635">
                  <a:extLst>
                    <a:ext uri="{9D8B030D-6E8A-4147-A177-3AD203B41FA5}">
                      <a16:colId xmlns:a16="http://schemas.microsoft.com/office/drawing/2014/main" val="1760028932"/>
                    </a:ext>
                  </a:extLst>
                </a:gridCol>
              </a:tblGrid>
              <a:tr h="317831">
                <a:tc>
                  <a:txBody>
                    <a:bodyPr/>
                    <a:lstStyle/>
                    <a:p>
                      <a:pPr algn="ctr"/>
                      <a:r>
                        <a:rPr lang="nl-BE" dirty="0"/>
                        <a:t>2</a:t>
                      </a:r>
                      <a:r>
                        <a:rPr lang="nl-BE" baseline="30000" dirty="0"/>
                        <a:t>10</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9</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8</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7</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6</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5</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4</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338280721"/>
                  </a:ext>
                </a:extLst>
              </a:tr>
              <a:tr h="317831">
                <a:tc>
                  <a:txBody>
                    <a:bodyPr/>
                    <a:lstStyle/>
                    <a:p>
                      <a:pPr algn="ctr"/>
                      <a:r>
                        <a:rPr lang="nl-BE" dirty="0"/>
                        <a:t>1024</a:t>
                      </a:r>
                    </a:p>
                  </a:txBody>
                  <a:tcPr/>
                </a:tc>
                <a:tc>
                  <a:txBody>
                    <a:bodyPr/>
                    <a:lstStyle/>
                    <a:p>
                      <a:pPr algn="ctr"/>
                      <a:r>
                        <a:rPr lang="nl-BE" dirty="0"/>
                        <a:t>512</a:t>
                      </a:r>
                    </a:p>
                  </a:txBody>
                  <a:tcPr/>
                </a:tc>
                <a:tc>
                  <a:txBody>
                    <a:bodyPr/>
                    <a:lstStyle/>
                    <a:p>
                      <a:pPr algn="ctr"/>
                      <a:r>
                        <a:rPr lang="nl-BE" dirty="0"/>
                        <a:t>256</a:t>
                      </a:r>
                    </a:p>
                  </a:txBody>
                  <a:tcPr/>
                </a:tc>
                <a:tc>
                  <a:txBody>
                    <a:bodyPr/>
                    <a:lstStyle/>
                    <a:p>
                      <a:pPr algn="ctr"/>
                      <a:r>
                        <a:rPr lang="nl-BE" dirty="0"/>
                        <a:t>128</a:t>
                      </a:r>
                    </a:p>
                  </a:txBody>
                  <a:tcPr/>
                </a:tc>
                <a:tc>
                  <a:txBody>
                    <a:bodyPr/>
                    <a:lstStyle/>
                    <a:p>
                      <a:pPr algn="ctr"/>
                      <a:r>
                        <a:rPr lang="nl-BE" dirty="0"/>
                        <a:t>64</a:t>
                      </a:r>
                    </a:p>
                  </a:txBody>
                  <a:tcPr/>
                </a:tc>
                <a:tc>
                  <a:txBody>
                    <a:bodyPr/>
                    <a:lstStyle/>
                    <a:p>
                      <a:pPr algn="ctr"/>
                      <a:r>
                        <a:rPr lang="nl-BE" dirty="0"/>
                        <a:t>32</a:t>
                      </a:r>
                    </a:p>
                  </a:txBody>
                  <a:tcPr/>
                </a:tc>
                <a:tc>
                  <a:txBody>
                    <a:bodyPr/>
                    <a:lstStyle/>
                    <a:p>
                      <a:pPr algn="ctr"/>
                      <a:r>
                        <a:rPr lang="nl-BE" dirty="0"/>
                        <a:t>16</a:t>
                      </a:r>
                    </a:p>
                  </a:txBody>
                  <a:tcPr/>
                </a:tc>
                <a:tc>
                  <a:txBody>
                    <a:bodyPr/>
                    <a:lstStyle/>
                    <a:p>
                      <a:pPr algn="ctr"/>
                      <a:r>
                        <a:rPr lang="nl-BE" dirty="0"/>
                        <a:t>8</a:t>
                      </a:r>
                    </a:p>
                  </a:txBody>
                  <a:tcPr/>
                </a:tc>
                <a:tc>
                  <a:txBody>
                    <a:bodyPr/>
                    <a:lstStyle/>
                    <a:p>
                      <a:pPr algn="ctr"/>
                      <a:r>
                        <a:rPr lang="nl-BE" dirty="0"/>
                        <a:t>4</a:t>
                      </a:r>
                    </a:p>
                  </a:txBody>
                  <a:tcPr/>
                </a:tc>
                <a:tc>
                  <a:txBody>
                    <a:bodyPr/>
                    <a:lstStyle/>
                    <a:p>
                      <a:pPr algn="ctr"/>
                      <a:r>
                        <a:rPr lang="nl-BE" dirty="0"/>
                        <a:t>2</a:t>
                      </a:r>
                    </a:p>
                  </a:txBody>
                  <a:tcPr/>
                </a:tc>
                <a:tc>
                  <a:txBody>
                    <a:bodyPr/>
                    <a:lstStyle/>
                    <a:p>
                      <a:pPr algn="ctr"/>
                      <a:r>
                        <a:rPr lang="nl-BE" dirty="0"/>
                        <a:t>1</a:t>
                      </a:r>
                    </a:p>
                  </a:txBody>
                  <a:tcPr/>
                </a:tc>
                <a:extLst>
                  <a:ext uri="{0D108BD9-81ED-4DB2-BD59-A6C34878D82A}">
                    <a16:rowId xmlns:a16="http://schemas.microsoft.com/office/drawing/2014/main" val="1727145269"/>
                  </a:ext>
                </a:extLst>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2278506682"/>
              </p:ext>
            </p:extLst>
          </p:nvPr>
        </p:nvGraphicFramePr>
        <p:xfrm>
          <a:off x="5643419" y="3450013"/>
          <a:ext cx="2955636" cy="1483360"/>
        </p:xfrm>
        <a:graphic>
          <a:graphicData uri="http://schemas.openxmlformats.org/drawingml/2006/table">
            <a:tbl>
              <a:tblPr firstRow="1" bandRow="1">
                <a:tableStyleId>{93296810-A885-4BE3-A3E7-6D5BEEA58F35}</a:tableStyleId>
              </a:tblPr>
              <a:tblGrid>
                <a:gridCol w="738909">
                  <a:extLst>
                    <a:ext uri="{9D8B030D-6E8A-4147-A177-3AD203B41FA5}">
                      <a16:colId xmlns:a16="http://schemas.microsoft.com/office/drawing/2014/main" val="2352331638"/>
                    </a:ext>
                  </a:extLst>
                </a:gridCol>
                <a:gridCol w="738909">
                  <a:extLst>
                    <a:ext uri="{9D8B030D-6E8A-4147-A177-3AD203B41FA5}">
                      <a16:colId xmlns:a16="http://schemas.microsoft.com/office/drawing/2014/main" val="2094554611"/>
                    </a:ext>
                  </a:extLst>
                </a:gridCol>
                <a:gridCol w="738909">
                  <a:extLst>
                    <a:ext uri="{9D8B030D-6E8A-4147-A177-3AD203B41FA5}">
                      <a16:colId xmlns:a16="http://schemas.microsoft.com/office/drawing/2014/main" val="2390584130"/>
                    </a:ext>
                  </a:extLst>
                </a:gridCol>
                <a:gridCol w="738909">
                  <a:extLst>
                    <a:ext uri="{9D8B030D-6E8A-4147-A177-3AD203B41FA5}">
                      <a16:colId xmlns:a16="http://schemas.microsoft.com/office/drawing/2014/main" val="407303594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071994453"/>
                  </a:ext>
                </a:extLst>
              </a:tr>
              <a:tr h="370840">
                <a:tc>
                  <a:txBody>
                    <a:bodyPr/>
                    <a:lstStyle/>
                    <a:p>
                      <a:pPr algn="ctr"/>
                      <a:r>
                        <a:rPr lang="nl-BE" dirty="0"/>
                        <a:t>8</a:t>
                      </a:r>
                    </a:p>
                  </a:txBody>
                  <a:tcPr/>
                </a:tc>
                <a:tc>
                  <a:txBody>
                    <a:bodyPr/>
                    <a:lstStyle/>
                    <a:p>
                      <a:pPr algn="ctr"/>
                      <a:r>
                        <a:rPr lang="nl-BE" dirty="0"/>
                        <a:t>4</a:t>
                      </a:r>
                    </a:p>
                  </a:txBody>
                  <a:tcPr/>
                </a:tc>
                <a:tc>
                  <a:txBody>
                    <a:bodyPr/>
                    <a:lstStyle/>
                    <a:p>
                      <a:pPr algn="ctr"/>
                      <a:r>
                        <a:rPr lang="nl-BE" dirty="0"/>
                        <a:t>2</a:t>
                      </a:r>
                    </a:p>
                  </a:txBody>
                  <a:tcPr/>
                </a:tc>
                <a:tc>
                  <a:txBody>
                    <a:bodyPr/>
                    <a:lstStyle/>
                    <a:p>
                      <a:pPr algn="ctr"/>
                      <a:r>
                        <a:rPr lang="nl-BE" dirty="0"/>
                        <a:t>1</a:t>
                      </a:r>
                    </a:p>
                  </a:txBody>
                  <a:tcPr/>
                </a:tc>
                <a:extLst>
                  <a:ext uri="{0D108BD9-81ED-4DB2-BD59-A6C34878D82A}">
                    <a16:rowId xmlns:a16="http://schemas.microsoft.com/office/drawing/2014/main" val="2500150587"/>
                  </a:ext>
                </a:extLst>
              </a:tr>
              <a:tr h="370840">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0</a:t>
                      </a:r>
                    </a:p>
                  </a:txBody>
                  <a:tcPr/>
                </a:tc>
                <a:extLst>
                  <a:ext uri="{0D108BD9-81ED-4DB2-BD59-A6C34878D82A}">
                    <a16:rowId xmlns:a16="http://schemas.microsoft.com/office/drawing/2014/main" val="66491224"/>
                  </a:ext>
                </a:extLst>
              </a:tr>
              <a:tr h="370840">
                <a:tc>
                  <a:txBody>
                    <a:bodyPr/>
                    <a:lstStyle/>
                    <a:p>
                      <a:pPr algn="ctr"/>
                      <a:r>
                        <a:rPr lang="nl-BE" dirty="0"/>
                        <a:t>8</a:t>
                      </a:r>
                    </a:p>
                  </a:txBody>
                  <a:tcPr/>
                </a:tc>
                <a:tc>
                  <a:txBody>
                    <a:bodyPr/>
                    <a:lstStyle/>
                    <a:p>
                      <a:pPr algn="ctr"/>
                      <a:r>
                        <a:rPr lang="nl-BE" dirty="0"/>
                        <a:t>0</a:t>
                      </a:r>
                    </a:p>
                  </a:txBody>
                  <a:tcPr/>
                </a:tc>
                <a:tc>
                  <a:txBody>
                    <a:bodyPr/>
                    <a:lstStyle/>
                    <a:p>
                      <a:pPr algn="ctr"/>
                      <a:r>
                        <a:rPr lang="nl-BE" dirty="0"/>
                        <a:t>2</a:t>
                      </a:r>
                    </a:p>
                  </a:txBody>
                  <a:tcPr/>
                </a:tc>
                <a:tc>
                  <a:txBody>
                    <a:bodyPr/>
                    <a:lstStyle/>
                    <a:p>
                      <a:pPr algn="ctr"/>
                      <a:r>
                        <a:rPr lang="nl-BE" dirty="0"/>
                        <a:t>0</a:t>
                      </a:r>
                    </a:p>
                  </a:txBody>
                  <a:tcPr/>
                </a:tc>
                <a:extLst>
                  <a:ext uri="{0D108BD9-81ED-4DB2-BD59-A6C34878D82A}">
                    <a16:rowId xmlns:a16="http://schemas.microsoft.com/office/drawing/2014/main" val="3456565457"/>
                  </a:ext>
                </a:extLst>
              </a:tr>
            </a:tbl>
          </a:graphicData>
        </a:graphic>
      </p:graphicFrame>
      <p:sp>
        <p:nvSpPr>
          <p:cNvPr id="6" name="Gekromde pijl-rechts 5"/>
          <p:cNvSpPr/>
          <p:nvPr/>
        </p:nvSpPr>
        <p:spPr>
          <a:xfrm>
            <a:off x="5320143" y="4032277"/>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Gekromde pijl-rechts 6"/>
          <p:cNvSpPr/>
          <p:nvPr/>
        </p:nvSpPr>
        <p:spPr>
          <a:xfrm>
            <a:off x="5320144" y="4753760"/>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Rechthoek 7"/>
          <p:cNvSpPr/>
          <p:nvPr/>
        </p:nvSpPr>
        <p:spPr>
          <a:xfrm>
            <a:off x="5643420" y="5071420"/>
            <a:ext cx="2955636" cy="4038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8+0+2+0 = 10</a:t>
            </a:r>
          </a:p>
        </p:txBody>
      </p:sp>
      <p:sp>
        <p:nvSpPr>
          <p:cNvPr id="9" name="Tijdelijke aanduiding voor dianummer 8"/>
          <p:cNvSpPr>
            <a:spLocks noGrp="1"/>
          </p:cNvSpPr>
          <p:nvPr>
            <p:ph type="sldNum" sz="quarter" idx="12"/>
          </p:nvPr>
        </p:nvSpPr>
        <p:spPr/>
        <p:txBody>
          <a:bodyPr/>
          <a:lstStyle/>
          <a:p>
            <a:fld id="{C20638EA-1804-476F-966B-2178CB4140D4}" type="slidenum">
              <a:rPr lang="nl-BE" smtClean="0"/>
              <a:t>26</a:t>
            </a:fld>
            <a:endParaRPr lang="nl-BE"/>
          </a:p>
        </p:txBody>
      </p:sp>
    </p:spTree>
    <p:extLst>
      <p:ext uri="{BB962C8B-B14F-4D97-AF65-F5344CB8AC3E}">
        <p14:creationId xmlns:p14="http://schemas.microsoft.com/office/powerpoint/2010/main" val="272992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61831" y="0"/>
            <a:ext cx="12001737" cy="1325563"/>
          </a:xfrm>
        </p:spPr>
        <p:txBody>
          <a:bodyPr>
            <a:normAutofit fontScale="90000"/>
          </a:bodyPr>
          <a:lstStyle/>
          <a:p>
            <a:r>
              <a:rPr lang="nl-BE" dirty="0"/>
              <a:t>1.3. Conversies tussen talstelsels </a:t>
            </a:r>
            <a:br>
              <a:rPr lang="nl-BE" dirty="0"/>
            </a:br>
            <a:r>
              <a:rPr lang="nl-BE" sz="4000" b="1" dirty="0">
                <a:solidFill>
                  <a:schemeClr val="accent1"/>
                </a:solidFill>
              </a:rPr>
              <a:t>1.3.1. Conversie decimaal binair - </a:t>
            </a:r>
            <a:r>
              <a:rPr lang="nl-BE" sz="2700" b="1" dirty="0">
                <a:solidFill>
                  <a:schemeClr val="accent1"/>
                </a:solidFill>
              </a:rPr>
              <a:t>Cijfers </a:t>
            </a:r>
            <a:r>
              <a:rPr lang="nl-BE" sz="2700" b="1" dirty="0">
                <a:solidFill>
                  <a:srgbClr val="FF0000"/>
                </a:solidFill>
              </a:rPr>
              <a:t>voor</a:t>
            </a:r>
            <a:r>
              <a:rPr lang="nl-BE" sz="2700" b="1" dirty="0">
                <a:solidFill>
                  <a:schemeClr val="accent1"/>
                </a:solidFill>
              </a:rPr>
              <a:t> de komma (methode 1) (vervolg)</a:t>
            </a:r>
            <a:endParaRPr lang="nl-BE" dirty="0"/>
          </a:p>
        </p:txBody>
      </p:sp>
      <p:sp>
        <p:nvSpPr>
          <p:cNvPr id="3" name="Tijdelijke aanduiding voor inhoud 2"/>
          <p:cNvSpPr>
            <a:spLocks noGrp="1"/>
          </p:cNvSpPr>
          <p:nvPr>
            <p:ph idx="1"/>
          </p:nvPr>
        </p:nvSpPr>
        <p:spPr>
          <a:xfrm>
            <a:off x="699655" y="1154544"/>
            <a:ext cx="11326090" cy="5703455"/>
          </a:xfrm>
        </p:spPr>
        <p:txBody>
          <a:bodyPr>
            <a:normAutofit/>
          </a:bodyPr>
          <a:lstStyle/>
          <a:p>
            <a:r>
              <a:rPr lang="nl-BE" dirty="0"/>
              <a:t>Omzetten van decimaal naar binair</a:t>
            </a:r>
          </a:p>
          <a:p>
            <a:pPr lvl="1"/>
            <a:r>
              <a:rPr lang="nl-BE" dirty="0"/>
              <a:t>= herkennen van machten</a:t>
            </a:r>
          </a:p>
          <a:p>
            <a:pPr lvl="1"/>
            <a:r>
              <a:rPr lang="nl-BE" dirty="0"/>
              <a:t>Voorbeeld: </a:t>
            </a:r>
            <a:r>
              <a:rPr lang="nl-BE" dirty="0">
                <a:latin typeface="Tahoma" pitchFamily="34" charset="0"/>
                <a:ea typeface="Tahoma" pitchFamily="34" charset="0"/>
                <a:cs typeface="Tahoma" pitchFamily="34" charset="0"/>
                <a:sym typeface="Wingdings" pitchFamily="2" charset="2"/>
              </a:rPr>
              <a:t>(</a:t>
            </a:r>
            <a:r>
              <a:rPr lang="nl-BE" dirty="0"/>
              <a:t>862</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10</a:t>
            </a:r>
          </a:p>
          <a:p>
            <a:pPr lvl="2"/>
            <a:r>
              <a:rPr lang="nl-BE" dirty="0"/>
              <a:t>Stap 1: zoek naar de hoogste macht van 2 kleiner dan het getal: </a:t>
            </a:r>
          </a:p>
          <a:p>
            <a:pPr marL="914400" lvl="2" indent="0">
              <a:buNone/>
            </a:pPr>
            <a:r>
              <a:rPr lang="nl-BE" dirty="0"/>
              <a:t>	2</a:t>
            </a:r>
            <a:r>
              <a:rPr lang="nl-BE" baseline="30000" dirty="0"/>
              <a:t>9</a:t>
            </a:r>
            <a:r>
              <a:rPr lang="nl-BE" dirty="0"/>
              <a:t> = 512 </a:t>
            </a:r>
          </a:p>
          <a:p>
            <a:pPr lvl="2"/>
            <a:r>
              <a:rPr lang="nl-BE" dirty="0"/>
              <a:t>Stap 2: trek deze waarde van het getal af :</a:t>
            </a:r>
          </a:p>
          <a:p>
            <a:pPr marL="914400" lvl="2" indent="0">
              <a:buNone/>
            </a:pPr>
            <a:r>
              <a:rPr lang="nl-BE" dirty="0"/>
              <a:t>	862 – 512 = </a:t>
            </a:r>
            <a:r>
              <a:rPr lang="nl-BE" b="1" dirty="0"/>
              <a:t>350</a:t>
            </a:r>
          </a:p>
          <a:p>
            <a:pPr lvl="2"/>
            <a:r>
              <a:rPr lang="nl-BE" dirty="0"/>
              <a:t>Herhaal stap 1 en 2 op het resultaat van stap 2 tot wanneer je 0 uitkomt:</a:t>
            </a:r>
          </a:p>
          <a:p>
            <a:pPr marL="914400" lvl="2" indent="0">
              <a:buNone/>
            </a:pPr>
            <a:r>
              <a:rPr lang="nl-BE" dirty="0"/>
              <a:t>	 2</a:t>
            </a:r>
            <a:r>
              <a:rPr lang="nl-BE" baseline="30000" dirty="0"/>
              <a:t>8</a:t>
            </a:r>
            <a:r>
              <a:rPr lang="nl-BE" dirty="0"/>
              <a:t> = 256 -&gt; 350 -256 = </a:t>
            </a:r>
            <a:r>
              <a:rPr lang="nl-BE" b="1" dirty="0"/>
              <a:t>94</a:t>
            </a:r>
            <a:r>
              <a:rPr lang="nl-BE" dirty="0"/>
              <a:t>  </a:t>
            </a:r>
            <a:r>
              <a:rPr lang="nl-BE" dirty="0">
                <a:sym typeface="Wingdings" panose="05000000000000000000" pitchFamily="2" charset="2"/>
              </a:rPr>
              <a:t> </a:t>
            </a:r>
            <a:r>
              <a:rPr lang="nl-BE" dirty="0"/>
              <a:t> 2</a:t>
            </a:r>
            <a:r>
              <a:rPr lang="nl-BE" baseline="30000" dirty="0"/>
              <a:t>6</a:t>
            </a:r>
            <a:r>
              <a:rPr lang="nl-BE" dirty="0"/>
              <a:t> = 64 -&gt;  94 - 64 = </a:t>
            </a:r>
            <a:r>
              <a:rPr lang="nl-BE" b="1" dirty="0"/>
              <a:t>30 </a:t>
            </a:r>
            <a:r>
              <a:rPr lang="nl-BE" b="1" dirty="0">
                <a:sym typeface="Wingdings" panose="05000000000000000000" pitchFamily="2" charset="2"/>
              </a:rPr>
              <a:t> </a:t>
            </a:r>
            <a:r>
              <a:rPr lang="nl-BE" dirty="0"/>
              <a:t>2</a:t>
            </a:r>
            <a:r>
              <a:rPr lang="nl-BE" baseline="30000" dirty="0"/>
              <a:t>4</a:t>
            </a:r>
            <a:r>
              <a:rPr lang="nl-BE" dirty="0"/>
              <a:t> = 16 -&gt;  30 - 16 = </a:t>
            </a:r>
            <a:r>
              <a:rPr lang="nl-BE" b="1" dirty="0"/>
              <a:t>14 </a:t>
            </a:r>
            <a:r>
              <a:rPr lang="nl-BE" b="1" dirty="0">
                <a:sym typeface="Wingdings" panose="05000000000000000000" pitchFamily="2" charset="2"/>
              </a:rPr>
              <a:t></a:t>
            </a:r>
            <a:endParaRPr lang="nl-BE" b="1" dirty="0"/>
          </a:p>
          <a:p>
            <a:pPr marL="914400" lvl="2" indent="0">
              <a:buNone/>
            </a:pPr>
            <a:r>
              <a:rPr lang="nl-BE" dirty="0"/>
              <a:t> </a:t>
            </a:r>
            <a:r>
              <a:rPr lang="nl-BE" b="1" dirty="0"/>
              <a:t>	</a:t>
            </a:r>
            <a:r>
              <a:rPr lang="nl-BE" dirty="0"/>
              <a:t> 2</a:t>
            </a:r>
            <a:r>
              <a:rPr lang="nl-BE" baseline="30000" dirty="0"/>
              <a:t>3</a:t>
            </a:r>
            <a:r>
              <a:rPr lang="nl-BE" dirty="0"/>
              <a:t> = 8 -&gt;  14 - 8 = 6 </a:t>
            </a:r>
            <a:r>
              <a:rPr lang="nl-BE" dirty="0">
                <a:sym typeface="Wingdings" panose="05000000000000000000" pitchFamily="2" charset="2"/>
              </a:rPr>
              <a:t> </a:t>
            </a:r>
            <a:r>
              <a:rPr lang="nl-BE" dirty="0"/>
              <a:t> 2</a:t>
            </a:r>
            <a:r>
              <a:rPr lang="nl-BE" baseline="30000" dirty="0"/>
              <a:t>2</a:t>
            </a:r>
            <a:r>
              <a:rPr lang="nl-BE" dirty="0"/>
              <a:t> = 4 -&gt; 6 – 4 = 2 </a:t>
            </a:r>
            <a:r>
              <a:rPr lang="nl-BE" dirty="0">
                <a:sym typeface="Wingdings" panose="05000000000000000000" pitchFamily="2" charset="2"/>
              </a:rPr>
              <a:t> </a:t>
            </a:r>
            <a:r>
              <a:rPr lang="nl-BE" dirty="0"/>
              <a:t> 2</a:t>
            </a:r>
            <a:r>
              <a:rPr lang="nl-BE" baseline="30000" dirty="0"/>
              <a:t>1</a:t>
            </a:r>
            <a:r>
              <a:rPr lang="nl-BE" dirty="0"/>
              <a:t> = 2 -&gt; 2 – 2 = 0</a:t>
            </a:r>
          </a:p>
          <a:p>
            <a:pPr lvl="2"/>
            <a:r>
              <a:rPr lang="nl-BE" dirty="0"/>
              <a:t>Maak een tabel van opeenvolgende machten van 2, vertrekkende van de hoogste gebruikte macht, en schrijf een 1 onder de gebruikte machten en een 0 onder de niet gebruikte machten: </a:t>
            </a:r>
          </a:p>
          <a:p>
            <a:pPr lvl="2"/>
            <a:endParaRPr lang="nl-BE" dirty="0"/>
          </a:p>
          <a:p>
            <a:pPr lvl="2"/>
            <a:endParaRPr lang="nl-BE" dirty="0"/>
          </a:p>
          <a:p>
            <a:pPr lvl="2"/>
            <a:endParaRPr lang="nl-BE" dirty="0"/>
          </a:p>
          <a:p>
            <a:pPr lvl="2"/>
            <a:r>
              <a:rPr lang="nl-BE" dirty="0"/>
              <a:t>Antwoord: </a:t>
            </a:r>
            <a:r>
              <a:rPr lang="nl-BE" dirty="0">
                <a:latin typeface="Tahoma" pitchFamily="34" charset="0"/>
                <a:ea typeface="Tahoma" pitchFamily="34" charset="0"/>
                <a:cs typeface="Tahoma" pitchFamily="34" charset="0"/>
                <a:sym typeface="Wingdings" pitchFamily="2" charset="2"/>
              </a:rPr>
              <a:t>(</a:t>
            </a:r>
            <a:r>
              <a:rPr lang="nl-BE" dirty="0"/>
              <a:t>862</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10</a:t>
            </a:r>
            <a:r>
              <a:rPr lang="nl-BE" dirty="0">
                <a:latin typeface="Tahoma" pitchFamily="34" charset="0"/>
                <a:ea typeface="Tahoma" pitchFamily="34" charset="0"/>
                <a:cs typeface="Tahoma" pitchFamily="34" charset="0"/>
                <a:sym typeface="Wingdings" pitchFamily="2" charset="2"/>
              </a:rPr>
              <a:t> = (</a:t>
            </a:r>
            <a:r>
              <a:rPr lang="nl-BE" dirty="0">
                <a:ea typeface="Tahoma" pitchFamily="34" charset="0"/>
                <a:cs typeface="Tahoma" pitchFamily="34" charset="0"/>
                <a:sym typeface="Wingdings" pitchFamily="2" charset="2"/>
              </a:rPr>
              <a:t>1101011110</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 2</a:t>
            </a: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184891079"/>
              </p:ext>
            </p:extLst>
          </p:nvPr>
        </p:nvGraphicFramePr>
        <p:xfrm>
          <a:off x="2752436" y="5393266"/>
          <a:ext cx="8128000" cy="741680"/>
        </p:xfrm>
        <a:graphic>
          <a:graphicData uri="http://schemas.openxmlformats.org/drawingml/2006/table">
            <a:tbl>
              <a:tblPr firstRow="1" bandRow="1">
                <a:tableStyleId>{93296810-A885-4BE3-A3E7-6D5BEEA58F35}</a:tableStyleId>
              </a:tblPr>
              <a:tblGrid>
                <a:gridCol w="812800">
                  <a:extLst>
                    <a:ext uri="{9D8B030D-6E8A-4147-A177-3AD203B41FA5}">
                      <a16:colId xmlns:a16="http://schemas.microsoft.com/office/drawing/2014/main" val="2740550340"/>
                    </a:ext>
                  </a:extLst>
                </a:gridCol>
                <a:gridCol w="812800">
                  <a:extLst>
                    <a:ext uri="{9D8B030D-6E8A-4147-A177-3AD203B41FA5}">
                      <a16:colId xmlns:a16="http://schemas.microsoft.com/office/drawing/2014/main" val="1306733553"/>
                    </a:ext>
                  </a:extLst>
                </a:gridCol>
                <a:gridCol w="812800">
                  <a:extLst>
                    <a:ext uri="{9D8B030D-6E8A-4147-A177-3AD203B41FA5}">
                      <a16:colId xmlns:a16="http://schemas.microsoft.com/office/drawing/2014/main" val="1946629481"/>
                    </a:ext>
                  </a:extLst>
                </a:gridCol>
                <a:gridCol w="812800">
                  <a:extLst>
                    <a:ext uri="{9D8B030D-6E8A-4147-A177-3AD203B41FA5}">
                      <a16:colId xmlns:a16="http://schemas.microsoft.com/office/drawing/2014/main" val="2114257586"/>
                    </a:ext>
                  </a:extLst>
                </a:gridCol>
                <a:gridCol w="812800">
                  <a:extLst>
                    <a:ext uri="{9D8B030D-6E8A-4147-A177-3AD203B41FA5}">
                      <a16:colId xmlns:a16="http://schemas.microsoft.com/office/drawing/2014/main" val="2509560903"/>
                    </a:ext>
                  </a:extLst>
                </a:gridCol>
                <a:gridCol w="812800">
                  <a:extLst>
                    <a:ext uri="{9D8B030D-6E8A-4147-A177-3AD203B41FA5}">
                      <a16:colId xmlns:a16="http://schemas.microsoft.com/office/drawing/2014/main" val="2669051746"/>
                    </a:ext>
                  </a:extLst>
                </a:gridCol>
                <a:gridCol w="812800">
                  <a:extLst>
                    <a:ext uri="{9D8B030D-6E8A-4147-A177-3AD203B41FA5}">
                      <a16:colId xmlns:a16="http://schemas.microsoft.com/office/drawing/2014/main" val="343149648"/>
                    </a:ext>
                  </a:extLst>
                </a:gridCol>
                <a:gridCol w="812800">
                  <a:extLst>
                    <a:ext uri="{9D8B030D-6E8A-4147-A177-3AD203B41FA5}">
                      <a16:colId xmlns:a16="http://schemas.microsoft.com/office/drawing/2014/main" val="220429642"/>
                    </a:ext>
                  </a:extLst>
                </a:gridCol>
                <a:gridCol w="812800">
                  <a:extLst>
                    <a:ext uri="{9D8B030D-6E8A-4147-A177-3AD203B41FA5}">
                      <a16:colId xmlns:a16="http://schemas.microsoft.com/office/drawing/2014/main" val="3890790790"/>
                    </a:ext>
                  </a:extLst>
                </a:gridCol>
                <a:gridCol w="812800">
                  <a:extLst>
                    <a:ext uri="{9D8B030D-6E8A-4147-A177-3AD203B41FA5}">
                      <a16:colId xmlns:a16="http://schemas.microsoft.com/office/drawing/2014/main" val="356602473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9</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8</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7</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6</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5</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4</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1</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kumimoji="0" lang="nl-BE" sz="1800" b="1" i="0" u="none" strike="noStrike" kern="1200" cap="none" spc="0" normalizeH="0" baseline="30000" noProof="0" dirty="0">
                          <a:ln>
                            <a:noFill/>
                          </a:ln>
                          <a:solidFill>
                            <a:prstClr val="white"/>
                          </a:solidFill>
                          <a:effectLst/>
                          <a:uLnTx/>
                          <a:uFillTx/>
                          <a:latin typeface="Calibri" panose="020F0502020204030204"/>
                          <a:ea typeface="+mn-ea"/>
                          <a:cs typeface="+mn-cs"/>
                        </a:rPr>
                        <a:t>0</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869656664"/>
                  </a:ext>
                </a:extLst>
              </a:tr>
              <a:tr h="370840">
                <a:tc>
                  <a:txBody>
                    <a:bodyPr/>
                    <a:lstStyle/>
                    <a:p>
                      <a:pPr algn="ctr"/>
                      <a:r>
                        <a:rPr lang="nl-BE" dirty="0"/>
                        <a:t>1</a:t>
                      </a:r>
                    </a:p>
                  </a:txBody>
                  <a:tcPr/>
                </a:tc>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1</a:t>
                      </a:r>
                    </a:p>
                  </a:txBody>
                  <a:tcPr/>
                </a:tc>
                <a:tc>
                  <a:txBody>
                    <a:bodyPr/>
                    <a:lstStyle/>
                    <a:p>
                      <a:pPr algn="ctr"/>
                      <a:r>
                        <a:rPr lang="nl-BE" dirty="0"/>
                        <a:t>1</a:t>
                      </a:r>
                    </a:p>
                  </a:txBody>
                  <a:tcPr/>
                </a:tc>
                <a:tc>
                  <a:txBody>
                    <a:bodyPr/>
                    <a:lstStyle/>
                    <a:p>
                      <a:pPr algn="ctr"/>
                      <a:r>
                        <a:rPr lang="nl-BE" dirty="0"/>
                        <a:t>1</a:t>
                      </a:r>
                    </a:p>
                  </a:txBody>
                  <a:tcPr/>
                </a:tc>
                <a:tc>
                  <a:txBody>
                    <a:bodyPr/>
                    <a:lstStyle/>
                    <a:p>
                      <a:pPr algn="ctr"/>
                      <a:r>
                        <a:rPr lang="nl-BE" dirty="0"/>
                        <a:t>0</a:t>
                      </a:r>
                    </a:p>
                  </a:txBody>
                  <a:tcPr/>
                </a:tc>
                <a:extLst>
                  <a:ext uri="{0D108BD9-81ED-4DB2-BD59-A6C34878D82A}">
                    <a16:rowId xmlns:a16="http://schemas.microsoft.com/office/drawing/2014/main" val="3751050149"/>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27</a:t>
            </a:fld>
            <a:endParaRPr lang="nl-BE"/>
          </a:p>
        </p:txBody>
      </p:sp>
    </p:spTree>
    <p:extLst>
      <p:ext uri="{BB962C8B-B14F-4D97-AF65-F5344CB8AC3E}">
        <p14:creationId xmlns:p14="http://schemas.microsoft.com/office/powerpoint/2010/main" val="2425695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7382" y="-98301"/>
            <a:ext cx="10515600" cy="1325563"/>
          </a:xfrm>
        </p:spPr>
        <p:txBody>
          <a:bodyPr>
            <a:normAutofit fontScale="90000"/>
          </a:bodyPr>
          <a:lstStyle/>
          <a:p>
            <a:r>
              <a:rPr lang="nl-BE" dirty="0"/>
              <a:t>1.3. Conversies tussen talstelsels </a:t>
            </a:r>
            <a:br>
              <a:rPr lang="nl-BE" dirty="0"/>
            </a:br>
            <a:r>
              <a:rPr lang="nl-BE" sz="4000" b="1" dirty="0">
                <a:solidFill>
                  <a:schemeClr val="accent1"/>
                </a:solidFill>
              </a:rPr>
              <a:t>1.3.1. Conversie decimaal binair - </a:t>
            </a:r>
            <a:r>
              <a:rPr lang="nl-BE" sz="2700" b="1" dirty="0">
                <a:solidFill>
                  <a:schemeClr val="accent1"/>
                </a:solidFill>
              </a:rPr>
              <a:t>Cijfers </a:t>
            </a:r>
            <a:r>
              <a:rPr lang="nl-BE" sz="2700" b="1" dirty="0">
                <a:solidFill>
                  <a:srgbClr val="FF0000"/>
                </a:solidFill>
              </a:rPr>
              <a:t>na </a:t>
            </a:r>
            <a:r>
              <a:rPr lang="nl-BE" sz="2700" b="1" dirty="0">
                <a:solidFill>
                  <a:schemeClr val="accent1"/>
                </a:solidFill>
              </a:rPr>
              <a:t>de komma (methode 1)</a:t>
            </a:r>
            <a:endParaRPr lang="nl-BE" dirty="0"/>
          </a:p>
        </p:txBody>
      </p:sp>
      <p:sp>
        <p:nvSpPr>
          <p:cNvPr id="3" name="Tijdelijke aanduiding voor inhoud 2"/>
          <p:cNvSpPr>
            <a:spLocks noGrp="1"/>
          </p:cNvSpPr>
          <p:nvPr>
            <p:ph idx="1"/>
          </p:nvPr>
        </p:nvSpPr>
        <p:spPr>
          <a:xfrm>
            <a:off x="757382" y="1154546"/>
            <a:ext cx="11434618" cy="5703454"/>
          </a:xfrm>
        </p:spPr>
        <p:txBody>
          <a:bodyPr>
            <a:normAutofit fontScale="85000" lnSpcReduction="10000"/>
          </a:bodyPr>
          <a:lstStyle/>
          <a:p>
            <a:r>
              <a:rPr lang="nl-BE" dirty="0"/>
              <a:t>Essentieel: de machten van 2 kennen:</a:t>
            </a:r>
          </a:p>
          <a:p>
            <a:pPr marL="0" indent="0">
              <a:buNone/>
            </a:pPr>
            <a:endParaRPr lang="nl-BE" dirty="0"/>
          </a:p>
          <a:p>
            <a:endParaRPr lang="nl-BE" dirty="0"/>
          </a:p>
          <a:p>
            <a:r>
              <a:rPr lang="nl-BE" dirty="0"/>
              <a:t>Omzetten van binair naar decimaal:</a:t>
            </a:r>
          </a:p>
          <a:p>
            <a:pPr lvl="1"/>
            <a:r>
              <a:rPr lang="nl-BE" dirty="0"/>
              <a:t>Voorbeeld: </a:t>
            </a:r>
            <a:r>
              <a:rPr lang="nl-BE" dirty="0">
                <a:ea typeface="Tahoma" pitchFamily="34" charset="0"/>
                <a:cs typeface="Tahoma" pitchFamily="34" charset="0"/>
                <a:sym typeface="Wingdings" pitchFamily="2" charset="2"/>
              </a:rPr>
              <a:t>(0,011)</a:t>
            </a:r>
            <a:r>
              <a:rPr lang="nl-BE" baseline="-25000" dirty="0">
                <a:ea typeface="Tahoma" pitchFamily="34" charset="0"/>
                <a:cs typeface="Tahoma" pitchFamily="34" charset="0"/>
                <a:sym typeface="Wingdings" pitchFamily="2" charset="2"/>
              </a:rPr>
              <a:t>2</a:t>
            </a:r>
            <a:endParaRPr lang="nl-BE" dirty="0">
              <a:ea typeface="Tahoma" pitchFamily="34" charset="0"/>
              <a:cs typeface="Tahoma" pitchFamily="34" charset="0"/>
              <a:sym typeface="Wingdings" pitchFamily="2" charset="2"/>
            </a:endParaRPr>
          </a:p>
          <a:p>
            <a:pPr lvl="2"/>
            <a:r>
              <a:rPr lang="nl-BE" dirty="0">
                <a:ea typeface="Tahoma" pitchFamily="34" charset="0"/>
                <a:cs typeface="Tahoma" pitchFamily="34" charset="0"/>
                <a:sym typeface="Wingdings" pitchFamily="2" charset="2"/>
              </a:rPr>
              <a:t>Vertrek na de </a:t>
            </a:r>
            <a:r>
              <a:rPr lang="nl-BE" dirty="0" err="1">
                <a:ea typeface="Tahoma" pitchFamily="34" charset="0"/>
                <a:cs typeface="Tahoma" pitchFamily="34" charset="0"/>
                <a:sym typeface="Wingdings" pitchFamily="2" charset="2"/>
              </a:rPr>
              <a:t>msb</a:t>
            </a:r>
            <a:r>
              <a:rPr lang="nl-BE" dirty="0">
                <a:ea typeface="Tahoma" pitchFamily="34" charset="0"/>
                <a:cs typeface="Tahoma" pitchFamily="34" charset="0"/>
                <a:sym typeface="Wingdings" pitchFamily="2" charset="2"/>
              </a:rPr>
              <a:t> (dus </a:t>
            </a:r>
            <a:r>
              <a:rPr lang="nl-BE" dirty="0" err="1">
                <a:ea typeface="Tahoma" pitchFamily="34" charset="0"/>
                <a:cs typeface="Tahoma" pitchFamily="34" charset="0"/>
                <a:sym typeface="Wingdings" pitchFamily="2" charset="2"/>
              </a:rPr>
              <a:t>msb</a:t>
            </a:r>
            <a:r>
              <a:rPr lang="nl-BE" dirty="0">
                <a:ea typeface="Tahoma" pitchFamily="34" charset="0"/>
                <a:cs typeface="Tahoma" pitchFamily="34" charset="0"/>
                <a:sym typeface="Wingdings" pitchFamily="2" charset="2"/>
              </a:rPr>
              <a:t> wordt niet toegevoegd in de tabel), en voeg toe in de tabel van links naar rechts</a:t>
            </a:r>
          </a:p>
          <a:p>
            <a:pPr marL="914400" lvl="2" indent="0">
              <a:buNone/>
            </a:pPr>
            <a:endParaRPr lang="nl-BE" dirty="0">
              <a:ea typeface="Tahoma" pitchFamily="34" charset="0"/>
              <a:cs typeface="Tahoma" pitchFamily="34" charset="0"/>
              <a:sym typeface="Wingdings" pitchFamily="2" charset="2"/>
            </a:endParaRPr>
          </a:p>
          <a:p>
            <a:pPr marL="914400" lvl="2" indent="0">
              <a:buNone/>
            </a:pPr>
            <a:endParaRPr lang="nl-BE" dirty="0">
              <a:ea typeface="Tahoma" pitchFamily="34" charset="0"/>
              <a:cs typeface="Tahoma" pitchFamily="34" charset="0"/>
              <a:sym typeface="Wingdings" pitchFamily="2" charset="2"/>
            </a:endParaRPr>
          </a:p>
          <a:p>
            <a:pPr marL="914400" lvl="2" indent="0">
              <a:buNone/>
            </a:pPr>
            <a:r>
              <a:rPr lang="nl-BE" dirty="0">
                <a:ea typeface="Tahoma" pitchFamily="34" charset="0"/>
                <a:cs typeface="Tahoma" pitchFamily="34" charset="0"/>
                <a:sym typeface="Wingdings" pitchFamily="2" charset="2"/>
              </a:rPr>
              <a:t>	</a:t>
            </a:r>
          </a:p>
          <a:p>
            <a:pPr marL="914400" lvl="2" indent="0">
              <a:buNone/>
            </a:pPr>
            <a:r>
              <a:rPr lang="nl-BE" dirty="0">
                <a:ea typeface="Tahoma" pitchFamily="34" charset="0"/>
                <a:cs typeface="Tahoma" pitchFamily="34" charset="0"/>
                <a:sym typeface="Wingdings" pitchFamily="2" charset="2"/>
              </a:rPr>
              <a:t>	     Vermenigvuldigen:</a:t>
            </a:r>
          </a:p>
          <a:p>
            <a:pPr marL="457200" lvl="1" indent="0">
              <a:buNone/>
            </a:pPr>
            <a:endParaRPr lang="nl-BE" dirty="0"/>
          </a:p>
          <a:p>
            <a:pPr marL="457200" lvl="1" indent="0">
              <a:buNone/>
            </a:pPr>
            <a:r>
              <a:rPr lang="nl-BE" dirty="0"/>
              <a:t>		</a:t>
            </a:r>
            <a:endParaRPr lang="nl-BE" sz="2000" dirty="0"/>
          </a:p>
          <a:p>
            <a:pPr marL="457200" lvl="1" indent="0">
              <a:buNone/>
            </a:pPr>
            <a:r>
              <a:rPr lang="nl-BE" sz="2000" dirty="0"/>
              <a:t>			      Optellen:</a:t>
            </a:r>
          </a:p>
          <a:p>
            <a:pPr lvl="1"/>
            <a:endParaRPr lang="nl-BE" dirty="0"/>
          </a:p>
          <a:p>
            <a:pPr lvl="1"/>
            <a:endParaRPr lang="nl-BE" dirty="0"/>
          </a:p>
          <a:p>
            <a:pPr lvl="1"/>
            <a:r>
              <a:rPr lang="nl-BE" dirty="0"/>
              <a:t>Naarmate men hier vlotter in wordt, kan men de machten onmiddellijk uitschrijven: </a:t>
            </a:r>
          </a:p>
          <a:p>
            <a:pPr marL="457200" lvl="1" indent="0">
              <a:buNone/>
            </a:pPr>
            <a:r>
              <a:rPr lang="nl-BE" dirty="0">
                <a:latin typeface="Tahoma" pitchFamily="34" charset="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Voorbeeld: </a:t>
            </a:r>
            <a:r>
              <a:rPr lang="nl-BE" b="1" dirty="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(0,011)</a:t>
            </a:r>
            <a:r>
              <a:rPr lang="nl-BE" baseline="-25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 0.2</a:t>
            </a:r>
            <a:r>
              <a:rPr lang="nl-BE" baseline="30000" dirty="0">
                <a:ea typeface="Tahoma" pitchFamily="34" charset="0"/>
                <a:cs typeface="Tahoma" pitchFamily="34" charset="0"/>
                <a:sym typeface="Wingdings" pitchFamily="2" charset="2"/>
              </a:rPr>
              <a:t>-1</a:t>
            </a:r>
            <a:r>
              <a:rPr lang="nl-BE" dirty="0">
                <a:ea typeface="Tahoma" pitchFamily="34" charset="0"/>
                <a:cs typeface="Tahoma" pitchFamily="34" charset="0"/>
                <a:sym typeface="Wingdings" pitchFamily="2" charset="2"/>
              </a:rPr>
              <a:t> + 1.2</a:t>
            </a:r>
            <a:r>
              <a:rPr lang="nl-BE" baseline="30000" dirty="0">
                <a:ea typeface="Tahoma" pitchFamily="34" charset="0"/>
                <a:cs typeface="Tahoma" pitchFamily="34" charset="0"/>
                <a:sym typeface="Wingdings" pitchFamily="2" charset="2"/>
              </a:rPr>
              <a:t>-2</a:t>
            </a:r>
            <a:r>
              <a:rPr lang="nl-BE" dirty="0">
                <a:ea typeface="Tahoma" pitchFamily="34" charset="0"/>
                <a:cs typeface="Tahoma" pitchFamily="34" charset="0"/>
                <a:sym typeface="Wingdings" pitchFamily="2" charset="2"/>
              </a:rPr>
              <a:t> + 1.2</a:t>
            </a:r>
            <a:r>
              <a:rPr lang="nl-BE" baseline="30000" dirty="0">
                <a:ea typeface="Tahoma" pitchFamily="34" charset="0"/>
                <a:cs typeface="Tahoma" pitchFamily="34" charset="0"/>
                <a:sym typeface="Wingdings" pitchFamily="2" charset="2"/>
              </a:rPr>
              <a:t>-3</a:t>
            </a:r>
            <a:br>
              <a:rPr lang="nl-BE" dirty="0">
                <a:ea typeface="Tahoma" pitchFamily="34" charset="0"/>
                <a:cs typeface="Tahoma" pitchFamily="34" charset="0"/>
                <a:sym typeface="Wingdings" pitchFamily="2" charset="2"/>
              </a:rPr>
            </a:br>
            <a:r>
              <a:rPr lang="nl-BE" dirty="0">
                <a:ea typeface="Tahoma" pitchFamily="34" charset="0"/>
                <a:cs typeface="Tahoma" pitchFamily="34" charset="0"/>
                <a:sym typeface="Wingdings" pitchFamily="2" charset="2"/>
              </a:rPr>
              <a:t>            			= 1 . </a:t>
            </a:r>
            <a:r>
              <a:rPr lang="nl-BE" dirty="0"/>
              <a:t>0,25 + 1 . 0,125</a:t>
            </a:r>
            <a:r>
              <a:rPr lang="nl-BE" dirty="0">
                <a:ea typeface="Tahoma" pitchFamily="34" charset="0"/>
                <a:cs typeface="Tahoma" pitchFamily="34" charset="0"/>
                <a:sym typeface="Wingdings" pitchFamily="2" charset="2"/>
              </a:rPr>
              <a:t>  = (0,375)</a:t>
            </a:r>
            <a:r>
              <a:rPr lang="nl-BE" baseline="-25000" dirty="0">
                <a:ea typeface="Tahoma" pitchFamily="34" charset="0"/>
                <a:cs typeface="Tahoma" pitchFamily="34" charset="0"/>
                <a:sym typeface="Wingdings" pitchFamily="2" charset="2"/>
              </a:rPr>
              <a:t>10</a:t>
            </a:r>
          </a:p>
        </p:txBody>
      </p:sp>
      <p:graphicFrame>
        <p:nvGraphicFramePr>
          <p:cNvPr id="4" name="Tabel 3"/>
          <p:cNvGraphicFramePr>
            <a:graphicFrameLocks noGrp="1"/>
          </p:cNvGraphicFramePr>
          <p:nvPr>
            <p:extLst>
              <p:ext uri="{D42A27DB-BD31-4B8C-83A1-F6EECF244321}">
                <p14:modId xmlns:p14="http://schemas.microsoft.com/office/powerpoint/2010/main" val="215186932"/>
              </p:ext>
            </p:extLst>
          </p:nvPr>
        </p:nvGraphicFramePr>
        <p:xfrm>
          <a:off x="1958110" y="1534884"/>
          <a:ext cx="6169890" cy="731520"/>
        </p:xfrm>
        <a:graphic>
          <a:graphicData uri="http://schemas.openxmlformats.org/drawingml/2006/table">
            <a:tbl>
              <a:tblPr firstRow="1" bandRow="1">
                <a:tableStyleId>{93296810-A885-4BE3-A3E7-6D5BEEA58F35}</a:tableStyleId>
              </a:tblPr>
              <a:tblGrid>
                <a:gridCol w="1233978">
                  <a:extLst>
                    <a:ext uri="{9D8B030D-6E8A-4147-A177-3AD203B41FA5}">
                      <a16:colId xmlns:a16="http://schemas.microsoft.com/office/drawing/2014/main" val="1107087778"/>
                    </a:ext>
                  </a:extLst>
                </a:gridCol>
                <a:gridCol w="1233978">
                  <a:extLst>
                    <a:ext uri="{9D8B030D-6E8A-4147-A177-3AD203B41FA5}">
                      <a16:colId xmlns:a16="http://schemas.microsoft.com/office/drawing/2014/main" val="2475107654"/>
                    </a:ext>
                  </a:extLst>
                </a:gridCol>
                <a:gridCol w="1233978">
                  <a:extLst>
                    <a:ext uri="{9D8B030D-6E8A-4147-A177-3AD203B41FA5}">
                      <a16:colId xmlns:a16="http://schemas.microsoft.com/office/drawing/2014/main" val="3841277194"/>
                    </a:ext>
                  </a:extLst>
                </a:gridCol>
                <a:gridCol w="1233978">
                  <a:extLst>
                    <a:ext uri="{9D8B030D-6E8A-4147-A177-3AD203B41FA5}">
                      <a16:colId xmlns:a16="http://schemas.microsoft.com/office/drawing/2014/main" val="2370484660"/>
                    </a:ext>
                  </a:extLst>
                </a:gridCol>
                <a:gridCol w="1233978">
                  <a:extLst>
                    <a:ext uri="{9D8B030D-6E8A-4147-A177-3AD203B41FA5}">
                      <a16:colId xmlns:a16="http://schemas.microsoft.com/office/drawing/2014/main" val="1155776679"/>
                    </a:ext>
                  </a:extLst>
                </a:gridCol>
              </a:tblGrid>
              <a:tr h="317831">
                <a:tc>
                  <a:txBody>
                    <a:bodyPr/>
                    <a:lstStyle/>
                    <a:p>
                      <a:pPr algn="ctr"/>
                      <a:r>
                        <a:rPr lang="nl-BE" dirty="0"/>
                        <a:t>2</a:t>
                      </a:r>
                      <a:r>
                        <a:rPr lang="nl-BE" baseline="30000" dirty="0"/>
                        <a:t>-1</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-4</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-5</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338280721"/>
                  </a:ext>
                </a:extLst>
              </a:tr>
              <a:tr h="317831">
                <a:tc>
                  <a:txBody>
                    <a:bodyPr/>
                    <a:lstStyle/>
                    <a:p>
                      <a:pPr algn="ctr"/>
                      <a:r>
                        <a:rPr lang="nl-BE" dirty="0"/>
                        <a:t>0,5</a:t>
                      </a:r>
                    </a:p>
                  </a:txBody>
                  <a:tcPr/>
                </a:tc>
                <a:tc>
                  <a:txBody>
                    <a:bodyPr/>
                    <a:lstStyle/>
                    <a:p>
                      <a:pPr algn="ctr"/>
                      <a:r>
                        <a:rPr lang="nl-BE" dirty="0"/>
                        <a:t>0,25</a:t>
                      </a:r>
                    </a:p>
                  </a:txBody>
                  <a:tcPr/>
                </a:tc>
                <a:tc>
                  <a:txBody>
                    <a:bodyPr/>
                    <a:lstStyle/>
                    <a:p>
                      <a:pPr algn="ctr"/>
                      <a:r>
                        <a:rPr lang="nl-BE" dirty="0"/>
                        <a:t>0,125</a:t>
                      </a:r>
                    </a:p>
                  </a:txBody>
                  <a:tcPr/>
                </a:tc>
                <a:tc>
                  <a:txBody>
                    <a:bodyPr/>
                    <a:lstStyle/>
                    <a:p>
                      <a:pPr algn="ctr"/>
                      <a:r>
                        <a:rPr lang="nl-BE" dirty="0"/>
                        <a:t>0,0625</a:t>
                      </a:r>
                    </a:p>
                  </a:txBody>
                  <a:tcPr/>
                </a:tc>
                <a:tc>
                  <a:txBody>
                    <a:bodyPr/>
                    <a:lstStyle/>
                    <a:p>
                      <a:pPr algn="ctr"/>
                      <a:r>
                        <a:rPr lang="nl-BE" dirty="0"/>
                        <a:t>0,03125</a:t>
                      </a:r>
                    </a:p>
                  </a:txBody>
                  <a:tcPr/>
                </a:tc>
                <a:extLst>
                  <a:ext uri="{0D108BD9-81ED-4DB2-BD59-A6C34878D82A}">
                    <a16:rowId xmlns:a16="http://schemas.microsoft.com/office/drawing/2014/main" val="1727145269"/>
                  </a:ext>
                </a:extLst>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777775856"/>
              </p:ext>
            </p:extLst>
          </p:nvPr>
        </p:nvGraphicFramePr>
        <p:xfrm>
          <a:off x="5643419" y="3450013"/>
          <a:ext cx="2484582" cy="1491440"/>
        </p:xfrm>
        <a:graphic>
          <a:graphicData uri="http://schemas.openxmlformats.org/drawingml/2006/table">
            <a:tbl>
              <a:tblPr firstRow="1" bandRow="1">
                <a:tableStyleId>{93296810-A885-4BE3-A3E7-6D5BEEA58F35}</a:tableStyleId>
              </a:tblPr>
              <a:tblGrid>
                <a:gridCol w="828194">
                  <a:extLst>
                    <a:ext uri="{9D8B030D-6E8A-4147-A177-3AD203B41FA5}">
                      <a16:colId xmlns:a16="http://schemas.microsoft.com/office/drawing/2014/main" val="2352331638"/>
                    </a:ext>
                  </a:extLst>
                </a:gridCol>
                <a:gridCol w="828194">
                  <a:extLst>
                    <a:ext uri="{9D8B030D-6E8A-4147-A177-3AD203B41FA5}">
                      <a16:colId xmlns:a16="http://schemas.microsoft.com/office/drawing/2014/main" val="2094554611"/>
                    </a:ext>
                  </a:extLst>
                </a:gridCol>
                <a:gridCol w="828194">
                  <a:extLst>
                    <a:ext uri="{9D8B030D-6E8A-4147-A177-3AD203B41FA5}">
                      <a16:colId xmlns:a16="http://schemas.microsoft.com/office/drawing/2014/main" val="2390584130"/>
                    </a:ext>
                  </a:extLst>
                </a:gridCol>
              </a:tblGrid>
              <a:tr h="372860">
                <a:tc>
                  <a:txBody>
                    <a:bodyPr/>
                    <a:lstStyle/>
                    <a:p>
                      <a:pPr algn="ctr"/>
                      <a:r>
                        <a:rPr lang="nl-BE" dirty="0"/>
                        <a:t>2</a:t>
                      </a:r>
                      <a:r>
                        <a:rPr lang="nl-BE" baseline="30000" dirty="0"/>
                        <a:t>-1</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071994453"/>
                  </a:ext>
                </a:extLst>
              </a:tr>
              <a:tr h="372860">
                <a:tc>
                  <a:txBody>
                    <a:bodyPr/>
                    <a:lstStyle/>
                    <a:p>
                      <a:pPr algn="ctr"/>
                      <a:r>
                        <a:rPr lang="nl-BE" dirty="0"/>
                        <a:t>0,5</a:t>
                      </a:r>
                    </a:p>
                  </a:txBody>
                  <a:tcPr/>
                </a:tc>
                <a:tc>
                  <a:txBody>
                    <a:bodyPr/>
                    <a:lstStyle/>
                    <a:p>
                      <a:pPr algn="ctr"/>
                      <a:r>
                        <a:rPr lang="nl-BE" dirty="0"/>
                        <a:t>0,25</a:t>
                      </a:r>
                    </a:p>
                  </a:txBody>
                  <a:tcPr/>
                </a:tc>
                <a:tc>
                  <a:txBody>
                    <a:bodyPr/>
                    <a:lstStyle/>
                    <a:p>
                      <a:pPr algn="ctr"/>
                      <a:r>
                        <a:rPr lang="nl-BE" dirty="0"/>
                        <a:t>0,125</a:t>
                      </a:r>
                    </a:p>
                  </a:txBody>
                  <a:tcPr/>
                </a:tc>
                <a:extLst>
                  <a:ext uri="{0D108BD9-81ED-4DB2-BD59-A6C34878D82A}">
                    <a16:rowId xmlns:a16="http://schemas.microsoft.com/office/drawing/2014/main" val="2500150587"/>
                  </a:ext>
                </a:extLst>
              </a:tr>
              <a:tr h="372860">
                <a:tc>
                  <a:txBody>
                    <a:bodyPr/>
                    <a:lstStyle/>
                    <a:p>
                      <a:pPr algn="ctr"/>
                      <a:r>
                        <a:rPr lang="nl-BE" dirty="0"/>
                        <a:t>0</a:t>
                      </a:r>
                    </a:p>
                  </a:txBody>
                  <a:tcPr/>
                </a:tc>
                <a:tc>
                  <a:txBody>
                    <a:bodyPr/>
                    <a:lstStyle/>
                    <a:p>
                      <a:pPr algn="ctr"/>
                      <a:r>
                        <a:rPr lang="nl-BE" dirty="0"/>
                        <a:t>1</a:t>
                      </a:r>
                    </a:p>
                  </a:txBody>
                  <a:tcPr/>
                </a:tc>
                <a:tc>
                  <a:txBody>
                    <a:bodyPr/>
                    <a:lstStyle/>
                    <a:p>
                      <a:pPr algn="ctr"/>
                      <a:r>
                        <a:rPr lang="nl-BE" dirty="0"/>
                        <a:t>1</a:t>
                      </a:r>
                    </a:p>
                  </a:txBody>
                  <a:tcPr/>
                </a:tc>
                <a:extLst>
                  <a:ext uri="{0D108BD9-81ED-4DB2-BD59-A6C34878D82A}">
                    <a16:rowId xmlns:a16="http://schemas.microsoft.com/office/drawing/2014/main" val="66491224"/>
                  </a:ext>
                </a:extLst>
              </a:tr>
              <a:tr h="372860">
                <a:tc>
                  <a:txBody>
                    <a:bodyPr/>
                    <a:lstStyle/>
                    <a:p>
                      <a:pPr algn="ctr"/>
                      <a:r>
                        <a:rPr lang="nl-BE" dirty="0"/>
                        <a:t>0</a:t>
                      </a:r>
                    </a:p>
                  </a:txBody>
                  <a:tcPr/>
                </a:tc>
                <a:tc>
                  <a:txBody>
                    <a:bodyPr/>
                    <a:lstStyle/>
                    <a:p>
                      <a:pPr algn="ctr"/>
                      <a:r>
                        <a:rPr lang="nl-BE" dirty="0"/>
                        <a:t>0,25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dirty="0"/>
                        <a:t>0,125</a:t>
                      </a:r>
                    </a:p>
                  </a:txBody>
                  <a:tcPr/>
                </a:tc>
                <a:extLst>
                  <a:ext uri="{0D108BD9-81ED-4DB2-BD59-A6C34878D82A}">
                    <a16:rowId xmlns:a16="http://schemas.microsoft.com/office/drawing/2014/main" val="3456565457"/>
                  </a:ext>
                </a:extLst>
              </a:tr>
            </a:tbl>
          </a:graphicData>
        </a:graphic>
      </p:graphicFrame>
      <p:sp>
        <p:nvSpPr>
          <p:cNvPr id="6" name="Gekromde pijl-rechts 5"/>
          <p:cNvSpPr/>
          <p:nvPr/>
        </p:nvSpPr>
        <p:spPr>
          <a:xfrm>
            <a:off x="5320143" y="4032277"/>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Gekromde pijl-rechts 6"/>
          <p:cNvSpPr/>
          <p:nvPr/>
        </p:nvSpPr>
        <p:spPr>
          <a:xfrm>
            <a:off x="5320144" y="4753760"/>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Rechthoek 7"/>
          <p:cNvSpPr/>
          <p:nvPr/>
        </p:nvSpPr>
        <p:spPr>
          <a:xfrm>
            <a:off x="5652656" y="5071419"/>
            <a:ext cx="2475344" cy="48887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0+0,25+ 0,125 = 0,375</a:t>
            </a:r>
          </a:p>
        </p:txBody>
      </p:sp>
      <p:sp>
        <p:nvSpPr>
          <p:cNvPr id="9" name="Tijdelijke aanduiding voor dianummer 8"/>
          <p:cNvSpPr>
            <a:spLocks noGrp="1"/>
          </p:cNvSpPr>
          <p:nvPr>
            <p:ph type="sldNum" sz="quarter" idx="12"/>
          </p:nvPr>
        </p:nvSpPr>
        <p:spPr/>
        <p:txBody>
          <a:bodyPr/>
          <a:lstStyle/>
          <a:p>
            <a:fld id="{C20638EA-1804-476F-966B-2178CB4140D4}" type="slidenum">
              <a:rPr lang="nl-BE" smtClean="0"/>
              <a:t>28</a:t>
            </a:fld>
            <a:endParaRPr lang="nl-BE"/>
          </a:p>
        </p:txBody>
      </p:sp>
    </p:spTree>
    <p:extLst>
      <p:ext uri="{BB962C8B-B14F-4D97-AF65-F5344CB8AC3E}">
        <p14:creationId xmlns:p14="http://schemas.microsoft.com/office/powerpoint/2010/main" val="123521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9654" y="-83127"/>
            <a:ext cx="11492346" cy="1325563"/>
          </a:xfrm>
        </p:spPr>
        <p:txBody>
          <a:bodyPr>
            <a:normAutofit fontScale="90000"/>
          </a:bodyPr>
          <a:lstStyle/>
          <a:p>
            <a:r>
              <a:rPr lang="nl-BE" dirty="0"/>
              <a:t>1.3. Conversies tussen talstelsels </a:t>
            </a:r>
            <a:br>
              <a:rPr lang="nl-BE" dirty="0"/>
            </a:br>
            <a:r>
              <a:rPr lang="nl-BE" sz="4000" b="1" dirty="0">
                <a:solidFill>
                  <a:schemeClr val="accent1"/>
                </a:solidFill>
              </a:rPr>
              <a:t>1.3.1. Conversie decimaal binair - </a:t>
            </a:r>
            <a:r>
              <a:rPr lang="nl-BE" sz="2700" b="1" dirty="0">
                <a:solidFill>
                  <a:schemeClr val="accent1"/>
                </a:solidFill>
              </a:rPr>
              <a:t>Cijfers </a:t>
            </a:r>
            <a:r>
              <a:rPr lang="nl-BE" sz="2700" b="1" dirty="0">
                <a:solidFill>
                  <a:srgbClr val="FF0000"/>
                </a:solidFill>
              </a:rPr>
              <a:t>na</a:t>
            </a:r>
            <a:r>
              <a:rPr lang="nl-BE" sz="2700" b="1" dirty="0">
                <a:solidFill>
                  <a:schemeClr val="accent1"/>
                </a:solidFill>
              </a:rPr>
              <a:t> de komma (methode 1) (vervolg)</a:t>
            </a:r>
            <a:endParaRPr lang="nl-BE" sz="2700" dirty="0"/>
          </a:p>
        </p:txBody>
      </p:sp>
      <p:sp>
        <p:nvSpPr>
          <p:cNvPr id="3" name="Tijdelijke aanduiding voor inhoud 2"/>
          <p:cNvSpPr>
            <a:spLocks noGrp="1"/>
          </p:cNvSpPr>
          <p:nvPr>
            <p:ph idx="1"/>
          </p:nvPr>
        </p:nvSpPr>
        <p:spPr>
          <a:xfrm>
            <a:off x="699655" y="1154544"/>
            <a:ext cx="11326090" cy="5703455"/>
          </a:xfrm>
        </p:spPr>
        <p:txBody>
          <a:bodyPr>
            <a:normAutofit/>
          </a:bodyPr>
          <a:lstStyle/>
          <a:p>
            <a:r>
              <a:rPr lang="nl-BE" dirty="0"/>
              <a:t>Omzetten van decimaal naar binair</a:t>
            </a:r>
          </a:p>
          <a:p>
            <a:pPr lvl="1"/>
            <a:r>
              <a:rPr lang="nl-BE" dirty="0"/>
              <a:t>= herkennen van machten</a:t>
            </a:r>
          </a:p>
          <a:p>
            <a:pPr lvl="1"/>
            <a:r>
              <a:rPr lang="nl-BE" dirty="0"/>
              <a:t>Voorbeeld: </a:t>
            </a:r>
            <a:r>
              <a:rPr lang="nl-BE" dirty="0">
                <a:latin typeface="Tahoma" pitchFamily="34" charset="0"/>
                <a:ea typeface="Tahoma" pitchFamily="34" charset="0"/>
                <a:cs typeface="Tahoma" pitchFamily="34" charset="0"/>
                <a:sym typeface="Wingdings" pitchFamily="2" charset="2"/>
              </a:rPr>
              <a:t>(</a:t>
            </a:r>
            <a:r>
              <a:rPr lang="nl-BE" dirty="0">
                <a:ea typeface="Tahoma" pitchFamily="34" charset="0"/>
                <a:cs typeface="Tahoma" pitchFamily="34" charset="0"/>
                <a:sym typeface="Wingdings" pitchFamily="2" charset="2"/>
              </a:rPr>
              <a:t>0,</a:t>
            </a:r>
            <a:r>
              <a:rPr lang="nl-BE" dirty="0"/>
              <a:t>875</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10</a:t>
            </a:r>
          </a:p>
          <a:p>
            <a:pPr lvl="2"/>
            <a:r>
              <a:rPr lang="nl-BE" dirty="0"/>
              <a:t>Stap 1: zoek naar de hoogste negatieve macht van 2 kleiner dan het getal: </a:t>
            </a:r>
          </a:p>
          <a:p>
            <a:pPr marL="914400" lvl="2" indent="0">
              <a:buNone/>
            </a:pPr>
            <a:r>
              <a:rPr lang="nl-BE" dirty="0"/>
              <a:t>	</a:t>
            </a:r>
            <a:r>
              <a:rPr lang="nl-BE" dirty="0">
                <a:ea typeface="Tahoma" pitchFamily="34" charset="0"/>
                <a:cs typeface="Tahoma" pitchFamily="34" charset="0"/>
                <a:sym typeface="Wingdings" pitchFamily="2" charset="2"/>
              </a:rPr>
              <a:t>2</a:t>
            </a:r>
            <a:r>
              <a:rPr lang="nl-BE" baseline="30000" dirty="0">
                <a:ea typeface="Tahoma" pitchFamily="34" charset="0"/>
                <a:cs typeface="Tahoma" pitchFamily="34" charset="0"/>
                <a:sym typeface="Wingdings" pitchFamily="2" charset="2"/>
              </a:rPr>
              <a:t>-1</a:t>
            </a:r>
            <a:r>
              <a:rPr lang="nl-BE" dirty="0"/>
              <a:t> = 0,5 </a:t>
            </a:r>
          </a:p>
          <a:p>
            <a:pPr lvl="2"/>
            <a:r>
              <a:rPr lang="nl-BE" dirty="0"/>
              <a:t>Stap 2: trek deze waarde van het getal af :</a:t>
            </a:r>
          </a:p>
          <a:p>
            <a:pPr marL="914400" lvl="2" indent="0">
              <a:buNone/>
            </a:pPr>
            <a:r>
              <a:rPr lang="nl-BE" dirty="0"/>
              <a:t>	0,875 – 0,5 = </a:t>
            </a:r>
            <a:r>
              <a:rPr lang="nl-BE" b="1" dirty="0"/>
              <a:t>0,375</a:t>
            </a:r>
          </a:p>
          <a:p>
            <a:pPr lvl="2"/>
            <a:r>
              <a:rPr lang="nl-BE" dirty="0"/>
              <a:t>Herhaal stap 1 en 2 op het resultaat van stap 2 tot wanneer je 0 uitkomt:</a:t>
            </a:r>
          </a:p>
          <a:p>
            <a:pPr marL="914400" lvl="2" indent="0">
              <a:buNone/>
            </a:pPr>
            <a:r>
              <a:rPr lang="nl-BE" dirty="0"/>
              <a:t>	 </a:t>
            </a:r>
            <a:r>
              <a:rPr lang="nl-BE" dirty="0">
                <a:ea typeface="Tahoma" pitchFamily="34" charset="0"/>
                <a:cs typeface="Tahoma" pitchFamily="34" charset="0"/>
                <a:sym typeface="Wingdings" pitchFamily="2" charset="2"/>
              </a:rPr>
              <a:t>2</a:t>
            </a:r>
            <a:r>
              <a:rPr lang="nl-BE" baseline="30000" dirty="0">
                <a:ea typeface="Tahoma" pitchFamily="34" charset="0"/>
                <a:cs typeface="Tahoma" pitchFamily="34" charset="0"/>
                <a:sym typeface="Wingdings" pitchFamily="2" charset="2"/>
              </a:rPr>
              <a:t>-2</a:t>
            </a:r>
            <a:r>
              <a:rPr lang="nl-BE" dirty="0"/>
              <a:t> = 0,25 -&gt; 0,375 – 0,25 = </a:t>
            </a:r>
            <a:r>
              <a:rPr lang="nl-BE" b="1" dirty="0"/>
              <a:t>0,125</a:t>
            </a:r>
            <a:r>
              <a:rPr lang="nl-BE" dirty="0"/>
              <a:t>  </a:t>
            </a:r>
            <a:r>
              <a:rPr lang="nl-BE" dirty="0">
                <a:sym typeface="Wingdings" panose="05000000000000000000" pitchFamily="2" charset="2"/>
              </a:rPr>
              <a:t> </a:t>
            </a:r>
            <a:r>
              <a:rPr lang="nl-BE" dirty="0">
                <a:ea typeface="Tahoma" pitchFamily="34" charset="0"/>
                <a:cs typeface="Tahoma" pitchFamily="34" charset="0"/>
                <a:sym typeface="Wingdings" pitchFamily="2" charset="2"/>
              </a:rPr>
              <a:t>2</a:t>
            </a:r>
            <a:r>
              <a:rPr lang="nl-BE" baseline="30000" dirty="0">
                <a:ea typeface="Tahoma" pitchFamily="34" charset="0"/>
                <a:cs typeface="Tahoma" pitchFamily="34" charset="0"/>
                <a:sym typeface="Wingdings" pitchFamily="2" charset="2"/>
              </a:rPr>
              <a:t>-3</a:t>
            </a:r>
            <a:r>
              <a:rPr lang="nl-BE" dirty="0"/>
              <a:t> = 0,125 -&gt; 0,125 – 0,125 = </a:t>
            </a:r>
            <a:r>
              <a:rPr lang="nl-BE" b="1" dirty="0"/>
              <a:t>0</a:t>
            </a:r>
            <a:endParaRPr lang="nl-BE" dirty="0"/>
          </a:p>
          <a:p>
            <a:pPr lvl="2"/>
            <a:r>
              <a:rPr lang="nl-BE" dirty="0"/>
              <a:t>Maak een tabel van dalende negatieve machten van 2, vertrekkende van </a:t>
            </a:r>
            <a:r>
              <a:rPr lang="nl-BE" dirty="0">
                <a:ea typeface="Tahoma" pitchFamily="34" charset="0"/>
                <a:cs typeface="Tahoma" pitchFamily="34" charset="0"/>
                <a:sym typeface="Wingdings" pitchFamily="2" charset="2"/>
              </a:rPr>
              <a:t>2</a:t>
            </a:r>
            <a:r>
              <a:rPr lang="nl-BE" baseline="30000" dirty="0">
                <a:ea typeface="Tahoma" pitchFamily="34" charset="0"/>
                <a:cs typeface="Tahoma" pitchFamily="34" charset="0"/>
                <a:sym typeface="Wingdings" pitchFamily="2" charset="2"/>
              </a:rPr>
              <a:t>-1</a:t>
            </a:r>
            <a:r>
              <a:rPr lang="nl-BE" dirty="0"/>
              <a:t>, en schrijf een 1 onder de gebruikte machten en een 0 onder de niet gebruikte machten: </a:t>
            </a:r>
          </a:p>
          <a:p>
            <a:pPr lvl="2"/>
            <a:endParaRPr lang="nl-BE" dirty="0"/>
          </a:p>
          <a:p>
            <a:pPr lvl="2"/>
            <a:endParaRPr lang="nl-BE" dirty="0"/>
          </a:p>
          <a:p>
            <a:pPr lvl="2"/>
            <a:endParaRPr lang="nl-BE" dirty="0"/>
          </a:p>
          <a:p>
            <a:pPr lvl="2"/>
            <a:r>
              <a:rPr lang="nl-BE" dirty="0"/>
              <a:t>Antwoord: </a:t>
            </a:r>
            <a:r>
              <a:rPr lang="nl-BE" dirty="0">
                <a:latin typeface="Tahoma" pitchFamily="34" charset="0"/>
                <a:ea typeface="Tahoma" pitchFamily="34" charset="0"/>
                <a:cs typeface="Tahoma" pitchFamily="34" charset="0"/>
                <a:sym typeface="Wingdings" pitchFamily="2" charset="2"/>
              </a:rPr>
              <a:t>(0,</a:t>
            </a:r>
            <a:r>
              <a:rPr lang="nl-BE" dirty="0"/>
              <a:t>875</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10</a:t>
            </a:r>
            <a:r>
              <a:rPr lang="nl-BE" dirty="0">
                <a:latin typeface="Tahoma" pitchFamily="34" charset="0"/>
                <a:ea typeface="Tahoma" pitchFamily="34" charset="0"/>
                <a:cs typeface="Tahoma" pitchFamily="34" charset="0"/>
                <a:sym typeface="Wingdings" pitchFamily="2" charset="2"/>
              </a:rPr>
              <a:t> = (0,</a:t>
            </a:r>
            <a:r>
              <a:rPr lang="nl-BE" dirty="0">
                <a:ea typeface="Tahoma" pitchFamily="34" charset="0"/>
                <a:cs typeface="Tahoma" pitchFamily="34" charset="0"/>
                <a:sym typeface="Wingdings" pitchFamily="2" charset="2"/>
              </a:rPr>
              <a:t>111</a:t>
            </a:r>
            <a:r>
              <a:rPr lang="nl-BE" dirty="0">
                <a:latin typeface="Tahoma" pitchFamily="34" charset="0"/>
                <a:ea typeface="Tahoma" pitchFamily="34" charset="0"/>
                <a:cs typeface="Tahoma" pitchFamily="34" charset="0"/>
                <a:sym typeface="Wingdings" pitchFamily="2" charset="2"/>
              </a:rPr>
              <a:t>)</a:t>
            </a:r>
            <a:r>
              <a:rPr lang="nl-BE" baseline="-25000" dirty="0">
                <a:latin typeface="Tahoma" pitchFamily="34" charset="0"/>
                <a:ea typeface="Tahoma" pitchFamily="34" charset="0"/>
                <a:cs typeface="Tahoma" pitchFamily="34" charset="0"/>
                <a:sym typeface="Wingdings" pitchFamily="2" charset="2"/>
              </a:rPr>
              <a:t> 2</a:t>
            </a: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091262072"/>
              </p:ext>
            </p:extLst>
          </p:nvPr>
        </p:nvGraphicFramePr>
        <p:xfrm>
          <a:off x="4251037" y="5171593"/>
          <a:ext cx="2438400" cy="741680"/>
        </p:xfrm>
        <a:graphic>
          <a:graphicData uri="http://schemas.openxmlformats.org/drawingml/2006/table">
            <a:tbl>
              <a:tblPr firstRow="1" bandRow="1">
                <a:tableStyleId>{93296810-A885-4BE3-A3E7-6D5BEEA58F35}</a:tableStyleId>
              </a:tblPr>
              <a:tblGrid>
                <a:gridCol w="812800">
                  <a:extLst>
                    <a:ext uri="{9D8B030D-6E8A-4147-A177-3AD203B41FA5}">
                      <a16:colId xmlns:a16="http://schemas.microsoft.com/office/drawing/2014/main" val="2740550340"/>
                    </a:ext>
                  </a:extLst>
                </a:gridCol>
                <a:gridCol w="812800">
                  <a:extLst>
                    <a:ext uri="{9D8B030D-6E8A-4147-A177-3AD203B41FA5}">
                      <a16:colId xmlns:a16="http://schemas.microsoft.com/office/drawing/2014/main" val="1306733553"/>
                    </a:ext>
                  </a:extLst>
                </a:gridCol>
                <a:gridCol w="812800">
                  <a:extLst>
                    <a:ext uri="{9D8B030D-6E8A-4147-A177-3AD203B41FA5}">
                      <a16:colId xmlns:a16="http://schemas.microsoft.com/office/drawing/2014/main" val="1946629481"/>
                    </a:ext>
                  </a:extLst>
                </a:gridCol>
              </a:tblGrid>
              <a:tr h="370840">
                <a:tc>
                  <a:txBody>
                    <a:bodyPr/>
                    <a:lstStyle/>
                    <a:p>
                      <a:pPr algn="ctr"/>
                      <a:r>
                        <a:rPr lang="nl-BE" dirty="0"/>
                        <a:t>2</a:t>
                      </a:r>
                      <a:r>
                        <a:rPr lang="nl-BE" baseline="30000" dirty="0"/>
                        <a:t>-1</a:t>
                      </a:r>
                      <a:endParaRPr lang="nl-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-2</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rPr>
                        <a:t>2</a:t>
                      </a:r>
                      <a:r>
                        <a:rPr lang="nl-BE" baseline="30000" dirty="0"/>
                        <a:t>-3</a:t>
                      </a:r>
                      <a:endParaRPr kumimoji="0" lang="nl-BE"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3869656664"/>
                  </a:ext>
                </a:extLst>
              </a:tr>
              <a:tr h="370840">
                <a:tc>
                  <a:txBody>
                    <a:bodyPr/>
                    <a:lstStyle/>
                    <a:p>
                      <a:pPr algn="ctr"/>
                      <a:r>
                        <a:rPr lang="nl-BE" dirty="0"/>
                        <a:t>1</a:t>
                      </a:r>
                    </a:p>
                  </a:txBody>
                  <a:tcPr/>
                </a:tc>
                <a:tc>
                  <a:txBody>
                    <a:bodyPr/>
                    <a:lstStyle/>
                    <a:p>
                      <a:pPr algn="ctr"/>
                      <a:r>
                        <a:rPr lang="nl-BE" dirty="0"/>
                        <a:t>1</a:t>
                      </a:r>
                    </a:p>
                  </a:txBody>
                  <a:tcPr/>
                </a:tc>
                <a:tc>
                  <a:txBody>
                    <a:bodyPr/>
                    <a:lstStyle/>
                    <a:p>
                      <a:pPr algn="ctr"/>
                      <a:r>
                        <a:rPr lang="nl-BE" dirty="0"/>
                        <a:t>1</a:t>
                      </a:r>
                    </a:p>
                  </a:txBody>
                  <a:tcPr/>
                </a:tc>
                <a:extLst>
                  <a:ext uri="{0D108BD9-81ED-4DB2-BD59-A6C34878D82A}">
                    <a16:rowId xmlns:a16="http://schemas.microsoft.com/office/drawing/2014/main" val="3751050149"/>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29</a:t>
            </a:fld>
            <a:endParaRPr lang="nl-BE"/>
          </a:p>
        </p:txBody>
      </p:sp>
    </p:spTree>
    <p:extLst>
      <p:ext uri="{BB962C8B-B14F-4D97-AF65-F5344CB8AC3E}">
        <p14:creationId xmlns:p14="http://schemas.microsoft.com/office/powerpoint/2010/main" val="350105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a:t>
            </a:r>
          </a:p>
        </p:txBody>
      </p:sp>
      <p:sp>
        <p:nvSpPr>
          <p:cNvPr id="3" name="Tijdelijke aanduiding voor inhoud 2"/>
          <p:cNvSpPr>
            <a:spLocks noGrp="1"/>
          </p:cNvSpPr>
          <p:nvPr>
            <p:ph idx="1"/>
          </p:nvPr>
        </p:nvSpPr>
        <p:spPr>
          <a:xfrm>
            <a:off x="838200" y="1515649"/>
            <a:ext cx="10515600" cy="4661314"/>
          </a:xfrm>
        </p:spPr>
        <p:txBody>
          <a:bodyPr>
            <a:normAutofit fontScale="85000" lnSpcReduction="20000"/>
          </a:bodyPr>
          <a:lstStyle/>
          <a:p>
            <a:pPr marL="0" indent="0">
              <a:buNone/>
            </a:pPr>
            <a:r>
              <a:rPr lang="nl-BE" dirty="0"/>
              <a:t>1.4. Bewerkingen in het binair stelsel</a:t>
            </a:r>
          </a:p>
          <a:p>
            <a:pPr marL="0" indent="0">
              <a:buNone/>
            </a:pPr>
            <a:r>
              <a:rPr lang="nl-BE" dirty="0"/>
              <a:t>	1.4.1. Optellen in het binair stelsel</a:t>
            </a:r>
          </a:p>
          <a:p>
            <a:pPr marL="0" indent="0">
              <a:buNone/>
            </a:pPr>
            <a:r>
              <a:rPr lang="nl-BE" dirty="0"/>
              <a:t>	1.4.2. Oefeningen op optellen in het binair stelsel</a:t>
            </a:r>
          </a:p>
          <a:p>
            <a:pPr marL="0" indent="0">
              <a:buNone/>
            </a:pPr>
            <a:r>
              <a:rPr lang="nl-BE" dirty="0"/>
              <a:t>	1.4.3. Andere bewerkingen</a:t>
            </a:r>
          </a:p>
          <a:p>
            <a:pPr marL="0" indent="0">
              <a:buNone/>
            </a:pPr>
            <a:r>
              <a:rPr lang="nl-BE" dirty="0"/>
              <a:t>	1.4.4. Negatieve getallen</a:t>
            </a:r>
          </a:p>
          <a:p>
            <a:pPr marL="0" indent="0">
              <a:buNone/>
            </a:pPr>
            <a:r>
              <a:rPr lang="nl-BE" dirty="0"/>
              <a:t>	1.4.5 Oefeningen op negatieve getallen</a:t>
            </a:r>
          </a:p>
          <a:p>
            <a:pPr marL="0" indent="0">
              <a:buNone/>
            </a:pPr>
            <a:r>
              <a:rPr lang="nl-BE" dirty="0"/>
              <a:t>	1.4.6. Overflow</a:t>
            </a:r>
          </a:p>
          <a:p>
            <a:pPr marL="0" indent="0">
              <a:buNone/>
            </a:pPr>
            <a:r>
              <a:rPr lang="nl-BE" dirty="0"/>
              <a:t>	1.4.7. Oefeningen op overflow</a:t>
            </a:r>
          </a:p>
          <a:p>
            <a:pPr marL="0" indent="0">
              <a:buNone/>
            </a:pPr>
            <a:r>
              <a:rPr lang="nl-BE" dirty="0"/>
              <a:t>1.5. </a:t>
            </a:r>
            <a:r>
              <a:rPr lang="nl-BE" dirty="0" err="1"/>
              <a:t>Floating</a:t>
            </a:r>
            <a:r>
              <a:rPr lang="nl-BE" dirty="0"/>
              <a:t>-point</a:t>
            </a:r>
          </a:p>
          <a:p>
            <a:pPr marL="0" indent="0">
              <a:buNone/>
            </a:pPr>
            <a:r>
              <a:rPr lang="nl-BE" dirty="0"/>
              <a:t>	1.5.1. Hoe kommagetallen voorstellen</a:t>
            </a:r>
          </a:p>
          <a:p>
            <a:pPr marL="0" indent="0">
              <a:buNone/>
            </a:pPr>
            <a:r>
              <a:rPr lang="nl-BE" dirty="0"/>
              <a:t>	1.5.2. </a:t>
            </a:r>
            <a:r>
              <a:rPr lang="nl-BE" dirty="0" err="1"/>
              <a:t>Floating</a:t>
            </a:r>
            <a:r>
              <a:rPr lang="nl-BE" dirty="0"/>
              <a:t>-point voorstelling</a:t>
            </a:r>
          </a:p>
          <a:p>
            <a:pPr marL="0" indent="0">
              <a:buNone/>
            </a:pPr>
            <a:r>
              <a:rPr lang="nl-BE" dirty="0"/>
              <a:t>	1.5.3. </a:t>
            </a:r>
            <a:r>
              <a:rPr lang="nl-BE" dirty="0" err="1"/>
              <a:t>Floating</a:t>
            </a:r>
            <a:r>
              <a:rPr lang="nl-BE" dirty="0"/>
              <a:t>-point in de computer</a:t>
            </a:r>
          </a:p>
          <a:p>
            <a:pPr marL="0" indent="0">
              <a:buNone/>
            </a:pP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3</a:t>
            </a:fld>
            <a:endParaRPr lang="nl-BE"/>
          </a:p>
        </p:txBody>
      </p:sp>
    </p:spTree>
    <p:extLst>
      <p:ext uri="{BB962C8B-B14F-4D97-AF65-F5344CB8AC3E}">
        <p14:creationId xmlns:p14="http://schemas.microsoft.com/office/powerpoint/2010/main" val="2050870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8128" y="110838"/>
            <a:ext cx="10515600" cy="1091662"/>
          </a:xfrm>
        </p:spPr>
        <p:txBody>
          <a:bodyPr>
            <a:normAutofit fontScale="90000"/>
          </a:bodyPr>
          <a:lstStyle/>
          <a:p>
            <a:r>
              <a:rPr lang="nl-BE" dirty="0"/>
              <a:t>1.3. Conversies tussen talstelsels </a:t>
            </a:r>
            <a:br>
              <a:rPr lang="nl-BE" dirty="0"/>
            </a:br>
            <a:r>
              <a:rPr lang="nl-BE" sz="4000" b="1" dirty="0">
                <a:solidFill>
                  <a:schemeClr val="accent1"/>
                </a:solidFill>
              </a:rPr>
              <a:t>1.3.1. Conversie decimaal binair </a:t>
            </a:r>
            <a:r>
              <a:rPr lang="nl-BE" sz="6000" b="1" dirty="0">
                <a:solidFill>
                  <a:schemeClr val="accent1"/>
                </a:solidFill>
              </a:rPr>
              <a:t>- </a:t>
            </a:r>
            <a:r>
              <a:rPr lang="nl-BE" sz="2700" b="1" dirty="0">
                <a:solidFill>
                  <a:schemeClr val="accent1"/>
                </a:solidFill>
              </a:rPr>
              <a:t>Cijfers </a:t>
            </a:r>
            <a:r>
              <a:rPr lang="nl-BE" sz="2700" b="1" dirty="0">
                <a:solidFill>
                  <a:srgbClr val="FF0000"/>
                </a:solidFill>
              </a:rPr>
              <a:t>na</a:t>
            </a:r>
            <a:r>
              <a:rPr lang="nl-BE" sz="2700" b="1" dirty="0">
                <a:solidFill>
                  <a:schemeClr val="accent1"/>
                </a:solidFill>
              </a:rPr>
              <a:t> de komma (methode 2) </a:t>
            </a:r>
            <a:endParaRPr lang="nl-BE" sz="2700" dirty="0"/>
          </a:p>
        </p:txBody>
      </p:sp>
      <p:sp>
        <p:nvSpPr>
          <p:cNvPr id="3" name="Tijdelijke aanduiding voor inhoud 2"/>
          <p:cNvSpPr>
            <a:spLocks noGrp="1"/>
          </p:cNvSpPr>
          <p:nvPr>
            <p:ph idx="1"/>
          </p:nvPr>
        </p:nvSpPr>
        <p:spPr>
          <a:xfrm>
            <a:off x="551874" y="1690254"/>
            <a:ext cx="11326090" cy="5703455"/>
          </a:xfrm>
        </p:spPr>
        <p:txBody>
          <a:bodyPr>
            <a:normAutofit/>
          </a:bodyPr>
          <a:lstStyle/>
          <a:p>
            <a:r>
              <a:rPr lang="nl-BE" dirty="0"/>
              <a:t>Uitschrijven of herkennen van de machten is enkel praktisch voor omzettingen binair/decimaal met beperkt aantal cijfers na de komma.</a:t>
            </a:r>
          </a:p>
          <a:p>
            <a:endParaRPr lang="nl-BE" dirty="0"/>
          </a:p>
          <a:p>
            <a:r>
              <a:rPr lang="nl-BE" dirty="0">
                <a:ea typeface="Tahoma" pitchFamily="34" charset="0"/>
                <a:cs typeface="Tahoma" pitchFamily="34" charset="0"/>
              </a:rPr>
              <a:t>Indien er na de komma teveel cijfers zijn en/of je geen herkenning van een macht kunt toepassen, val je terug op volgende methodes:</a:t>
            </a:r>
          </a:p>
          <a:p>
            <a:pPr marL="0" indent="0">
              <a:buNone/>
            </a:pPr>
            <a:endParaRPr lang="nl-BE" dirty="0">
              <a:ea typeface="Tahoma" pitchFamily="34" charset="0"/>
              <a:cs typeface="Tahoma" pitchFamily="34" charset="0"/>
            </a:endParaRPr>
          </a:p>
          <a:p>
            <a:pPr lvl="1"/>
            <a:r>
              <a:rPr lang="nl-BE" dirty="0">
                <a:ea typeface="Tahoma" pitchFamily="34" charset="0"/>
                <a:cs typeface="Tahoma" pitchFamily="34" charset="0"/>
              </a:rPr>
              <a:t>Voor omzetting binair naar decimaal: methode van de opeenvolgende delingen</a:t>
            </a:r>
          </a:p>
          <a:p>
            <a:pPr lvl="1"/>
            <a:r>
              <a:rPr lang="nl-BE" dirty="0">
                <a:ea typeface="Tahoma" pitchFamily="34" charset="0"/>
                <a:cs typeface="Tahoma" pitchFamily="34" charset="0"/>
              </a:rPr>
              <a:t>Voor omzetting decimaal naar binair: methode van de opeenvolgende vermenigvuldigingen</a:t>
            </a:r>
          </a:p>
          <a:p>
            <a:pPr marL="0" indent="0">
              <a:buNone/>
            </a:pPr>
            <a:endParaRPr lang="nl-BE"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30</a:t>
            </a:fld>
            <a:endParaRPr lang="nl-BE"/>
          </a:p>
        </p:txBody>
      </p:sp>
    </p:spTree>
    <p:extLst>
      <p:ext uri="{BB962C8B-B14F-4D97-AF65-F5344CB8AC3E}">
        <p14:creationId xmlns:p14="http://schemas.microsoft.com/office/powerpoint/2010/main" val="2329410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3402" y="135264"/>
            <a:ext cx="11920634" cy="1325563"/>
          </a:xfrm>
        </p:spPr>
        <p:txBody>
          <a:bodyPr>
            <a:normAutofit fontScale="90000"/>
          </a:bodyPr>
          <a:lstStyle/>
          <a:p>
            <a:r>
              <a:rPr lang="nl-BE" dirty="0"/>
              <a:t>1.3. Conversies tussen talstelsels </a:t>
            </a:r>
            <a:br>
              <a:rPr lang="nl-BE" dirty="0"/>
            </a:br>
            <a:r>
              <a:rPr lang="nl-BE" sz="4000" b="1" dirty="0">
                <a:solidFill>
                  <a:schemeClr val="accent1"/>
                </a:solidFill>
              </a:rPr>
              <a:t>1.3.1. Conversie decimaal binair </a:t>
            </a:r>
            <a:r>
              <a:rPr lang="nl-BE" sz="6000" b="1" dirty="0">
                <a:solidFill>
                  <a:schemeClr val="accent1"/>
                </a:solidFill>
              </a:rPr>
              <a:t>- </a:t>
            </a:r>
            <a:r>
              <a:rPr lang="nl-BE" sz="2700" b="1" dirty="0">
                <a:solidFill>
                  <a:schemeClr val="accent1"/>
                </a:solidFill>
              </a:rPr>
              <a:t>Cijfers </a:t>
            </a:r>
            <a:r>
              <a:rPr lang="nl-BE" sz="2700" b="1" dirty="0">
                <a:solidFill>
                  <a:srgbClr val="FF0000"/>
                </a:solidFill>
              </a:rPr>
              <a:t>na</a:t>
            </a:r>
            <a:r>
              <a:rPr lang="nl-BE" sz="2700" b="1" dirty="0">
                <a:solidFill>
                  <a:schemeClr val="accent1"/>
                </a:solidFill>
              </a:rPr>
              <a:t> de komma (methode 2) (vervolg) </a:t>
            </a:r>
            <a:endParaRPr lang="nl-BE" dirty="0"/>
          </a:p>
        </p:txBody>
      </p:sp>
      <p:sp>
        <p:nvSpPr>
          <p:cNvPr id="3" name="Tijdelijke aanduiding voor inhoud 2"/>
          <p:cNvSpPr>
            <a:spLocks noGrp="1"/>
          </p:cNvSpPr>
          <p:nvPr>
            <p:ph idx="1"/>
          </p:nvPr>
        </p:nvSpPr>
        <p:spPr>
          <a:xfrm>
            <a:off x="533402" y="1801091"/>
            <a:ext cx="11326090" cy="5417127"/>
          </a:xfrm>
        </p:spPr>
        <p:txBody>
          <a:bodyPr>
            <a:normAutofit/>
          </a:bodyPr>
          <a:lstStyle/>
          <a:p>
            <a:r>
              <a:rPr lang="nl-BE" dirty="0">
                <a:ea typeface="Tahoma" pitchFamily="34" charset="0"/>
                <a:cs typeface="Tahoma" pitchFamily="34" charset="0"/>
              </a:rPr>
              <a:t>Omzetting binair naar decimaal: methode van de opeenvolgende delingen</a:t>
            </a:r>
          </a:p>
          <a:p>
            <a:r>
              <a:rPr lang="nl-BE" dirty="0">
                <a:ea typeface="Tahoma" pitchFamily="34" charset="0"/>
                <a:cs typeface="Tahoma" pitchFamily="34" charset="0"/>
              </a:rPr>
              <a:t>Voorbeeld:</a:t>
            </a:r>
          </a:p>
          <a:p>
            <a:pPr lvl="1"/>
            <a:r>
              <a:rPr lang="nl-BE" dirty="0">
                <a:ea typeface="Tahoma" pitchFamily="34" charset="0"/>
                <a:cs typeface="Tahoma" pitchFamily="34" charset="0"/>
              </a:rPr>
              <a:t>Stoppen aan de komma</a:t>
            </a:r>
          </a:p>
          <a:p>
            <a:pPr marL="0" indent="0">
              <a:buNone/>
            </a:pPr>
            <a:endParaRPr lang="nl-BE" dirty="0"/>
          </a:p>
        </p:txBody>
      </p:sp>
      <p:sp>
        <p:nvSpPr>
          <p:cNvPr id="4" name="Tekstvak 3"/>
          <p:cNvSpPr txBox="1"/>
          <p:nvPr/>
        </p:nvSpPr>
        <p:spPr>
          <a:xfrm>
            <a:off x="1296109" y="3323815"/>
            <a:ext cx="3438971" cy="523220"/>
          </a:xfrm>
          <a:prstGeom prst="rect">
            <a:avLst/>
          </a:prstGeom>
          <a:noFill/>
        </p:spPr>
        <p:txBody>
          <a:bodyPr wrap="square" rtlCol="0">
            <a:spAutoFit/>
          </a:bodyPr>
          <a:lstStyle/>
          <a:p>
            <a:r>
              <a:rPr lang="nl-BE" sz="2800" dirty="0"/>
              <a:t>(</a:t>
            </a:r>
            <a:r>
              <a:rPr lang="nl-BE" sz="2800" dirty="0">
                <a:solidFill>
                  <a:srgbClr val="0070C0"/>
                </a:solidFill>
              </a:rPr>
              <a:t>0 , 1 0 1</a:t>
            </a:r>
            <a:r>
              <a:rPr lang="nl-BE" sz="2800" dirty="0"/>
              <a:t>)</a:t>
            </a:r>
            <a:r>
              <a:rPr lang="nl-BE" sz="2800" baseline="-25000" dirty="0">
                <a:solidFill>
                  <a:srgbClr val="FF0000"/>
                </a:solidFill>
              </a:rPr>
              <a:t>2 </a:t>
            </a:r>
            <a:r>
              <a:rPr lang="nl-BE" sz="2800" dirty="0">
                <a:solidFill>
                  <a:srgbClr val="FF0000"/>
                </a:solidFill>
              </a:rPr>
              <a:t> </a:t>
            </a:r>
            <a:r>
              <a:rPr lang="nl-BE" sz="2800" dirty="0"/>
              <a:t>= ( …. )</a:t>
            </a:r>
            <a:r>
              <a:rPr lang="nl-BE" sz="2800" baseline="-25000" dirty="0"/>
              <a:t>10</a:t>
            </a:r>
          </a:p>
        </p:txBody>
      </p:sp>
      <p:sp>
        <p:nvSpPr>
          <p:cNvPr id="5" name="Tekstvak 4"/>
          <p:cNvSpPr txBox="1"/>
          <p:nvPr/>
        </p:nvSpPr>
        <p:spPr>
          <a:xfrm>
            <a:off x="1438983" y="3966756"/>
            <a:ext cx="2231701" cy="523220"/>
          </a:xfrm>
          <a:prstGeom prst="rect">
            <a:avLst/>
          </a:prstGeom>
          <a:noFill/>
        </p:spPr>
        <p:txBody>
          <a:bodyPr wrap="none" rtlCol="0">
            <a:spAutoFit/>
          </a:bodyPr>
          <a:lstStyle/>
          <a:p>
            <a:r>
              <a:rPr lang="nl-BE" sz="2800" dirty="0"/>
              <a:t>(0</a:t>
            </a:r>
            <a:r>
              <a:rPr lang="nl-BE" sz="2800" dirty="0">
                <a:solidFill>
                  <a:srgbClr val="0070C0"/>
                </a:solidFill>
              </a:rPr>
              <a:t> </a:t>
            </a:r>
            <a:r>
              <a:rPr lang="nl-BE" sz="2800" dirty="0"/>
              <a:t>+</a:t>
            </a:r>
            <a:r>
              <a:rPr lang="nl-BE" sz="2800" dirty="0">
                <a:solidFill>
                  <a:srgbClr val="0070C0"/>
                </a:solidFill>
              </a:rPr>
              <a:t> 1</a:t>
            </a:r>
            <a:r>
              <a:rPr lang="nl-BE" sz="2800" dirty="0"/>
              <a:t>)/</a:t>
            </a:r>
            <a:r>
              <a:rPr lang="nl-BE" sz="2800" dirty="0">
                <a:solidFill>
                  <a:srgbClr val="FF0000"/>
                </a:solidFill>
              </a:rPr>
              <a:t>2</a:t>
            </a:r>
            <a:r>
              <a:rPr lang="nl-BE" sz="2800" dirty="0"/>
              <a:t> = </a:t>
            </a:r>
            <a:r>
              <a:rPr lang="nl-BE" sz="2800" dirty="0">
                <a:solidFill>
                  <a:srgbClr val="00B050"/>
                </a:solidFill>
              </a:rPr>
              <a:t>0,5</a:t>
            </a:r>
            <a:endParaRPr lang="nl-BE" sz="2800" baseline="-25000" dirty="0">
              <a:solidFill>
                <a:srgbClr val="00B050"/>
              </a:solidFill>
            </a:endParaRPr>
          </a:p>
        </p:txBody>
      </p:sp>
      <p:sp>
        <p:nvSpPr>
          <p:cNvPr id="6" name="Tekstvak 5"/>
          <p:cNvSpPr txBox="1"/>
          <p:nvPr/>
        </p:nvSpPr>
        <p:spPr>
          <a:xfrm>
            <a:off x="1438984" y="4609699"/>
            <a:ext cx="2768707" cy="523220"/>
          </a:xfrm>
          <a:prstGeom prst="rect">
            <a:avLst/>
          </a:prstGeom>
          <a:noFill/>
        </p:spPr>
        <p:txBody>
          <a:bodyPr wrap="none" rtlCol="0">
            <a:spAutoFit/>
          </a:bodyPr>
          <a:lstStyle/>
          <a:p>
            <a:r>
              <a:rPr lang="nl-BE" sz="2800" dirty="0"/>
              <a:t>(</a:t>
            </a:r>
            <a:r>
              <a:rPr lang="nl-BE" sz="2800" dirty="0">
                <a:solidFill>
                  <a:srgbClr val="00B050"/>
                </a:solidFill>
              </a:rPr>
              <a:t>0,5 </a:t>
            </a:r>
            <a:r>
              <a:rPr lang="nl-BE" sz="2800" dirty="0"/>
              <a:t>+</a:t>
            </a:r>
            <a:r>
              <a:rPr lang="nl-BE" sz="2800" dirty="0">
                <a:solidFill>
                  <a:srgbClr val="0070C0"/>
                </a:solidFill>
              </a:rPr>
              <a:t> 0</a:t>
            </a:r>
            <a:r>
              <a:rPr lang="nl-BE" sz="2800" dirty="0"/>
              <a:t>)/</a:t>
            </a:r>
            <a:r>
              <a:rPr lang="nl-BE" sz="2800" dirty="0">
                <a:solidFill>
                  <a:srgbClr val="FF0000"/>
                </a:solidFill>
              </a:rPr>
              <a:t>2</a:t>
            </a:r>
            <a:r>
              <a:rPr lang="nl-BE" sz="2800" dirty="0"/>
              <a:t>  = </a:t>
            </a:r>
            <a:r>
              <a:rPr lang="nl-BE" sz="2800" dirty="0">
                <a:solidFill>
                  <a:srgbClr val="00B050"/>
                </a:solidFill>
              </a:rPr>
              <a:t>0,25</a:t>
            </a:r>
            <a:endParaRPr lang="nl-BE" sz="2800" baseline="-25000" dirty="0">
              <a:solidFill>
                <a:srgbClr val="00B050"/>
              </a:solidFill>
            </a:endParaRPr>
          </a:p>
        </p:txBody>
      </p:sp>
      <p:sp>
        <p:nvSpPr>
          <p:cNvPr id="7" name="Tekstvak 6"/>
          <p:cNvSpPr txBox="1"/>
          <p:nvPr/>
        </p:nvSpPr>
        <p:spPr>
          <a:xfrm>
            <a:off x="1438985" y="5252640"/>
            <a:ext cx="3514104" cy="523220"/>
          </a:xfrm>
          <a:prstGeom prst="rect">
            <a:avLst/>
          </a:prstGeom>
          <a:noFill/>
        </p:spPr>
        <p:txBody>
          <a:bodyPr wrap="none" rtlCol="0">
            <a:spAutoFit/>
          </a:bodyPr>
          <a:lstStyle/>
          <a:p>
            <a:r>
              <a:rPr lang="nl-BE" sz="2800" dirty="0"/>
              <a:t>(</a:t>
            </a:r>
            <a:r>
              <a:rPr lang="nl-BE" sz="2800" dirty="0">
                <a:solidFill>
                  <a:srgbClr val="00B050"/>
                </a:solidFill>
              </a:rPr>
              <a:t>0,25 </a:t>
            </a:r>
            <a:r>
              <a:rPr lang="nl-BE" sz="2800" dirty="0"/>
              <a:t>+ </a:t>
            </a:r>
            <a:r>
              <a:rPr lang="nl-BE" sz="2800" dirty="0">
                <a:solidFill>
                  <a:srgbClr val="0070C0"/>
                </a:solidFill>
              </a:rPr>
              <a:t>1</a:t>
            </a:r>
            <a:r>
              <a:rPr lang="nl-BE" sz="2800" dirty="0"/>
              <a:t>)/</a:t>
            </a:r>
            <a:r>
              <a:rPr lang="nl-BE" sz="2800" dirty="0">
                <a:solidFill>
                  <a:srgbClr val="FF0000"/>
                </a:solidFill>
              </a:rPr>
              <a:t>2</a:t>
            </a:r>
            <a:r>
              <a:rPr lang="nl-BE" sz="2800" dirty="0"/>
              <a:t> = (0,625)</a:t>
            </a:r>
            <a:r>
              <a:rPr lang="nl-BE" sz="2800" baseline="-25000" dirty="0"/>
              <a:t>10</a:t>
            </a:r>
          </a:p>
        </p:txBody>
      </p:sp>
      <p:cxnSp>
        <p:nvCxnSpPr>
          <p:cNvPr id="9" name="Rechte verbindingslijn met pijl 8"/>
          <p:cNvCxnSpPr>
            <a:cxnSpLocks/>
          </p:cNvCxnSpPr>
          <p:nvPr/>
        </p:nvCxnSpPr>
        <p:spPr>
          <a:xfrm flipH="1">
            <a:off x="2240280" y="3742545"/>
            <a:ext cx="296465" cy="35576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p:cNvCxnSpPr>
            <a:cxnSpLocks/>
          </p:cNvCxnSpPr>
          <p:nvPr/>
        </p:nvCxnSpPr>
        <p:spPr>
          <a:xfrm>
            <a:off x="2284314" y="3704746"/>
            <a:ext cx="252431" cy="97481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a:cxnSpLocks/>
          </p:cNvCxnSpPr>
          <p:nvPr/>
        </p:nvCxnSpPr>
        <p:spPr>
          <a:xfrm>
            <a:off x="2045589" y="3752222"/>
            <a:ext cx="658818" cy="16175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p:cNvCxnSpPr>
            <a:cxnSpLocks/>
          </p:cNvCxnSpPr>
          <p:nvPr/>
        </p:nvCxnSpPr>
        <p:spPr>
          <a:xfrm flipH="1">
            <a:off x="2122516" y="4357533"/>
            <a:ext cx="965126" cy="39930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p:cNvCxnSpPr>
            <a:cxnSpLocks/>
          </p:cNvCxnSpPr>
          <p:nvPr/>
        </p:nvCxnSpPr>
        <p:spPr>
          <a:xfrm flipH="1">
            <a:off x="2240280" y="5016635"/>
            <a:ext cx="1430404" cy="31700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ijdelijke aanduiding voor dianummer 15"/>
          <p:cNvSpPr>
            <a:spLocks noGrp="1"/>
          </p:cNvSpPr>
          <p:nvPr>
            <p:ph type="sldNum" sz="quarter" idx="12"/>
          </p:nvPr>
        </p:nvSpPr>
        <p:spPr/>
        <p:txBody>
          <a:bodyPr/>
          <a:lstStyle/>
          <a:p>
            <a:fld id="{C20638EA-1804-476F-966B-2178CB4140D4}" type="slidenum">
              <a:rPr lang="nl-BE" smtClean="0"/>
              <a:t>31</a:t>
            </a:fld>
            <a:endParaRPr lang="nl-BE"/>
          </a:p>
        </p:txBody>
      </p:sp>
    </p:spTree>
    <p:extLst>
      <p:ext uri="{BB962C8B-B14F-4D97-AF65-F5344CB8AC3E}">
        <p14:creationId xmlns:p14="http://schemas.microsoft.com/office/powerpoint/2010/main" val="91134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7431" y="-107936"/>
            <a:ext cx="11670824" cy="1325563"/>
          </a:xfrm>
        </p:spPr>
        <p:txBody>
          <a:bodyPr>
            <a:normAutofit fontScale="90000"/>
          </a:bodyPr>
          <a:lstStyle/>
          <a:p>
            <a:r>
              <a:rPr lang="nl-BE" dirty="0"/>
              <a:t>1.3. Conversies tussen talstelsels </a:t>
            </a:r>
            <a:br>
              <a:rPr lang="nl-BE" dirty="0"/>
            </a:br>
            <a:r>
              <a:rPr lang="nl-BE" sz="4000" b="1" dirty="0">
                <a:solidFill>
                  <a:schemeClr val="accent1"/>
                </a:solidFill>
              </a:rPr>
              <a:t>1.3.1. Conversie decimaal binair </a:t>
            </a:r>
            <a:r>
              <a:rPr lang="nl-BE" sz="6000" b="1" dirty="0">
                <a:solidFill>
                  <a:schemeClr val="accent1"/>
                </a:solidFill>
              </a:rPr>
              <a:t>- </a:t>
            </a:r>
            <a:r>
              <a:rPr lang="nl-BE" sz="2700" b="1" dirty="0">
                <a:solidFill>
                  <a:schemeClr val="accent1"/>
                </a:solidFill>
              </a:rPr>
              <a:t>Cijfers </a:t>
            </a:r>
            <a:r>
              <a:rPr lang="nl-BE" sz="2700" b="1" dirty="0">
                <a:solidFill>
                  <a:srgbClr val="FF0000"/>
                </a:solidFill>
              </a:rPr>
              <a:t>na</a:t>
            </a:r>
            <a:r>
              <a:rPr lang="nl-BE" sz="2700" b="1" dirty="0">
                <a:solidFill>
                  <a:schemeClr val="accent1"/>
                </a:solidFill>
              </a:rPr>
              <a:t> de komma (methode 2) (vervolg) </a:t>
            </a:r>
            <a:endParaRPr lang="nl-BE" dirty="0"/>
          </a:p>
        </p:txBody>
      </p:sp>
      <p:sp>
        <p:nvSpPr>
          <p:cNvPr id="3" name="Tijdelijke aanduiding voor inhoud 2"/>
          <p:cNvSpPr>
            <a:spLocks noGrp="1"/>
          </p:cNvSpPr>
          <p:nvPr>
            <p:ph idx="1"/>
          </p:nvPr>
        </p:nvSpPr>
        <p:spPr>
          <a:xfrm>
            <a:off x="766618" y="1217627"/>
            <a:ext cx="11425382" cy="5640373"/>
          </a:xfrm>
        </p:spPr>
        <p:txBody>
          <a:bodyPr>
            <a:normAutofit lnSpcReduction="10000"/>
          </a:bodyPr>
          <a:lstStyle/>
          <a:p>
            <a:r>
              <a:rPr lang="nl-BE" dirty="0">
                <a:ea typeface="Tahoma" pitchFamily="34" charset="0"/>
                <a:cs typeface="Tahoma" pitchFamily="34" charset="0"/>
              </a:rPr>
              <a:t>Omzetting decimaal naar binair: methode van de opeenvolgende vermenigvuldigingen</a:t>
            </a:r>
          </a:p>
          <a:p>
            <a:r>
              <a:rPr lang="nl-BE" dirty="0">
                <a:ea typeface="Tahoma" pitchFamily="34" charset="0"/>
                <a:cs typeface="Tahoma" pitchFamily="34" charset="0"/>
              </a:rPr>
              <a:t>Voorbeeld:</a:t>
            </a:r>
          </a:p>
          <a:p>
            <a:endParaRPr lang="nl-BE" dirty="0">
              <a:ea typeface="Tahoma" pitchFamily="34" charset="0"/>
              <a:cs typeface="Tahoma" pitchFamily="34" charset="0"/>
            </a:endParaRPr>
          </a:p>
          <a:p>
            <a:endParaRPr lang="nl-BE" dirty="0">
              <a:ea typeface="Tahoma" pitchFamily="34" charset="0"/>
              <a:cs typeface="Tahoma" pitchFamily="34" charset="0"/>
            </a:endParaRPr>
          </a:p>
          <a:p>
            <a:endParaRPr lang="nl-BE" dirty="0">
              <a:ea typeface="Tahoma" pitchFamily="34" charset="0"/>
              <a:cs typeface="Tahoma" pitchFamily="34" charset="0"/>
            </a:endParaRPr>
          </a:p>
          <a:p>
            <a:endParaRPr lang="nl-BE" dirty="0">
              <a:ea typeface="Tahoma" pitchFamily="34" charset="0"/>
              <a:cs typeface="Tahoma" pitchFamily="34" charset="0"/>
            </a:endParaRPr>
          </a:p>
          <a:p>
            <a:pPr lvl="1"/>
            <a:endParaRPr lang="nl-BE" dirty="0">
              <a:ea typeface="Tahoma" pitchFamily="34" charset="0"/>
              <a:cs typeface="Tahoma" pitchFamily="34" charset="0"/>
            </a:endParaRPr>
          </a:p>
          <a:p>
            <a:pPr lvl="1"/>
            <a:r>
              <a:rPr lang="nl-BE" dirty="0">
                <a:ea typeface="Tahoma" pitchFamily="34" charset="0"/>
                <a:cs typeface="Tahoma" pitchFamily="34" charset="0"/>
              </a:rPr>
              <a:t>Per lijn:</a:t>
            </a:r>
          </a:p>
          <a:p>
            <a:pPr lvl="2"/>
            <a:r>
              <a:rPr lang="nl-BE" dirty="0">
                <a:ea typeface="Tahoma" pitchFamily="34" charset="0"/>
                <a:cs typeface="Tahoma" pitchFamily="34" charset="0"/>
              </a:rPr>
              <a:t>Vermenigvuldig je met 2</a:t>
            </a:r>
          </a:p>
          <a:p>
            <a:pPr lvl="2"/>
            <a:r>
              <a:rPr lang="nl-BE" dirty="0">
                <a:ea typeface="Tahoma" pitchFamily="34" charset="0"/>
                <a:cs typeface="Tahoma" pitchFamily="34" charset="0"/>
              </a:rPr>
              <a:t>Hou je het cijfer voor de komma opzij</a:t>
            </a:r>
          </a:p>
          <a:p>
            <a:pPr lvl="2"/>
            <a:r>
              <a:rPr lang="nl-BE" dirty="0">
                <a:ea typeface="Tahoma" pitchFamily="34" charset="0"/>
                <a:cs typeface="Tahoma" pitchFamily="34" charset="0"/>
              </a:rPr>
              <a:t>De volgende lijn doe je enkel verder met het deel na de komma van de voorgaande lijn en herhaal je voorgaande stappen</a:t>
            </a:r>
          </a:p>
          <a:p>
            <a:pPr lvl="2"/>
            <a:r>
              <a:rPr lang="nl-BE" dirty="0">
                <a:ea typeface="Tahoma" pitchFamily="34" charset="0"/>
                <a:cs typeface="Tahoma" pitchFamily="34" charset="0"/>
              </a:rPr>
              <a:t>Je stopt wanneer er geen cijfers meer na de komma zijn als gevolg van de vermenigvuldiging </a:t>
            </a:r>
          </a:p>
          <a:p>
            <a:pPr lvl="2"/>
            <a:r>
              <a:rPr lang="nl-BE" dirty="0">
                <a:ea typeface="Tahoma" pitchFamily="34" charset="0"/>
                <a:cs typeface="Tahoma" pitchFamily="34" charset="0"/>
              </a:rPr>
              <a:t>Het eindresultaat is het decimaal gedeelte, te lezen van boven naar onder</a:t>
            </a:r>
            <a:endParaRPr lang="nl-BE" dirty="0"/>
          </a:p>
        </p:txBody>
      </p:sp>
      <p:sp>
        <p:nvSpPr>
          <p:cNvPr id="15" name="Tekstvak 43"/>
          <p:cNvSpPr txBox="1"/>
          <p:nvPr/>
        </p:nvSpPr>
        <p:spPr>
          <a:xfrm>
            <a:off x="3652082" y="2208829"/>
            <a:ext cx="2398413" cy="523220"/>
          </a:xfrm>
          <a:prstGeom prst="rect">
            <a:avLst/>
          </a:prstGeom>
          <a:noFill/>
        </p:spPr>
        <p:txBody>
          <a:bodyPr wrap="none" rtlCol="0">
            <a:spAutoFit/>
          </a:bodyPr>
          <a:lstStyle/>
          <a:p>
            <a:r>
              <a:rPr lang="nl-BE" sz="2800" dirty="0"/>
              <a:t>(0,375)</a:t>
            </a:r>
            <a:r>
              <a:rPr lang="nl-BE" sz="2800" baseline="-25000" dirty="0"/>
              <a:t>10</a:t>
            </a:r>
            <a:r>
              <a:rPr lang="nl-BE" sz="2800" dirty="0"/>
              <a:t> = (…)</a:t>
            </a:r>
            <a:r>
              <a:rPr lang="nl-BE" sz="2800" baseline="-25000" dirty="0">
                <a:solidFill>
                  <a:srgbClr val="FF0000"/>
                </a:solidFill>
              </a:rPr>
              <a:t>2</a:t>
            </a:r>
          </a:p>
        </p:txBody>
      </p:sp>
      <p:sp>
        <p:nvSpPr>
          <p:cNvPr id="16" name="Tekstvak 45"/>
          <p:cNvSpPr txBox="1"/>
          <p:nvPr/>
        </p:nvSpPr>
        <p:spPr>
          <a:xfrm>
            <a:off x="3644599" y="2732839"/>
            <a:ext cx="7328201" cy="523220"/>
          </a:xfrm>
          <a:prstGeom prst="rect">
            <a:avLst/>
          </a:prstGeom>
          <a:noFill/>
        </p:spPr>
        <p:txBody>
          <a:bodyPr wrap="square" rtlCol="0">
            <a:spAutoFit/>
          </a:bodyPr>
          <a:lstStyle/>
          <a:p>
            <a:pPr>
              <a:tabLst>
                <a:tab pos="2417702" algn="l"/>
              </a:tabLst>
            </a:pPr>
            <a:r>
              <a:rPr lang="nl-BE" sz="2800" dirty="0"/>
              <a:t>0,375 . </a:t>
            </a:r>
            <a:r>
              <a:rPr lang="nl-BE" sz="2800" dirty="0">
                <a:solidFill>
                  <a:srgbClr val="FF0000"/>
                </a:solidFill>
              </a:rPr>
              <a:t>2</a:t>
            </a:r>
            <a:r>
              <a:rPr lang="nl-BE" sz="2800" dirty="0">
                <a:solidFill>
                  <a:srgbClr val="0070C0"/>
                </a:solidFill>
              </a:rPr>
              <a:t> </a:t>
            </a:r>
            <a:r>
              <a:rPr lang="nl-BE" sz="2800" dirty="0"/>
              <a:t>=</a:t>
            </a:r>
            <a:r>
              <a:rPr lang="nl-BE" sz="2800" dirty="0">
                <a:solidFill>
                  <a:srgbClr val="0070C0"/>
                </a:solidFill>
              </a:rPr>
              <a:t> </a:t>
            </a:r>
            <a:r>
              <a:rPr lang="nl-BE" sz="2800" dirty="0">
                <a:solidFill>
                  <a:srgbClr val="00B050"/>
                </a:solidFill>
              </a:rPr>
              <a:t>0,75</a:t>
            </a:r>
            <a:r>
              <a:rPr lang="nl-BE" sz="2800" dirty="0">
                <a:solidFill>
                  <a:srgbClr val="0070C0"/>
                </a:solidFill>
              </a:rPr>
              <a:t>	</a:t>
            </a:r>
            <a:r>
              <a:rPr lang="nl-BE" sz="2800" dirty="0">
                <a:sym typeface="Wingdings" pitchFamily="2" charset="2"/>
              </a:rPr>
              <a:t></a:t>
            </a:r>
            <a:r>
              <a:rPr lang="nl-BE" sz="2800" dirty="0"/>
              <a:t> </a:t>
            </a:r>
            <a:r>
              <a:rPr lang="nl-BE" sz="2800" dirty="0">
                <a:solidFill>
                  <a:srgbClr val="0070C0"/>
                </a:solidFill>
              </a:rPr>
              <a:t>0 (cijfer voor de komma)</a:t>
            </a:r>
            <a:endParaRPr lang="nl-BE" sz="2800" baseline="-25000" dirty="0">
              <a:solidFill>
                <a:srgbClr val="0070C0"/>
              </a:solidFill>
            </a:endParaRPr>
          </a:p>
        </p:txBody>
      </p:sp>
      <p:sp>
        <p:nvSpPr>
          <p:cNvPr id="17" name="Tekstvak 46"/>
          <p:cNvSpPr txBox="1"/>
          <p:nvPr/>
        </p:nvSpPr>
        <p:spPr>
          <a:xfrm>
            <a:off x="3644600" y="3256849"/>
            <a:ext cx="2755883" cy="523220"/>
          </a:xfrm>
          <a:prstGeom prst="rect">
            <a:avLst/>
          </a:prstGeom>
          <a:noFill/>
        </p:spPr>
        <p:txBody>
          <a:bodyPr wrap="none" rtlCol="0">
            <a:spAutoFit/>
          </a:bodyPr>
          <a:lstStyle/>
          <a:p>
            <a:pPr>
              <a:tabLst>
                <a:tab pos="2417702" algn="l"/>
              </a:tabLst>
            </a:pPr>
            <a:r>
              <a:rPr lang="nl-BE" sz="2800" dirty="0">
                <a:solidFill>
                  <a:srgbClr val="00B050"/>
                </a:solidFill>
              </a:rPr>
              <a:t>0,75 </a:t>
            </a:r>
            <a:r>
              <a:rPr lang="nl-BE" sz="2800" dirty="0"/>
              <a:t>. </a:t>
            </a:r>
            <a:r>
              <a:rPr lang="nl-BE" sz="2800" dirty="0">
                <a:solidFill>
                  <a:srgbClr val="FF0000"/>
                </a:solidFill>
              </a:rPr>
              <a:t>2</a:t>
            </a:r>
            <a:r>
              <a:rPr lang="nl-BE" sz="2800" dirty="0"/>
              <a:t> = </a:t>
            </a:r>
            <a:r>
              <a:rPr lang="nl-BE" sz="2800" dirty="0">
                <a:solidFill>
                  <a:srgbClr val="00B050"/>
                </a:solidFill>
              </a:rPr>
              <a:t>1,5 </a:t>
            </a:r>
            <a:r>
              <a:rPr lang="nl-BE" sz="2800" dirty="0">
                <a:sym typeface="Wingdings" pitchFamily="2" charset="2"/>
              </a:rPr>
              <a:t></a:t>
            </a:r>
            <a:r>
              <a:rPr lang="nl-BE" sz="2800" dirty="0">
                <a:solidFill>
                  <a:srgbClr val="00B050"/>
                </a:solidFill>
                <a:sym typeface="Wingdings" pitchFamily="2" charset="2"/>
              </a:rPr>
              <a:t> </a:t>
            </a:r>
            <a:r>
              <a:rPr lang="nl-BE" sz="2800" dirty="0">
                <a:solidFill>
                  <a:srgbClr val="0070C0"/>
                </a:solidFill>
              </a:rPr>
              <a:t>1</a:t>
            </a:r>
            <a:endParaRPr lang="nl-BE" sz="2800" baseline="-25000" dirty="0">
              <a:solidFill>
                <a:srgbClr val="0070C0"/>
              </a:solidFill>
            </a:endParaRPr>
          </a:p>
        </p:txBody>
      </p:sp>
      <p:sp>
        <p:nvSpPr>
          <p:cNvPr id="18" name="Tekstvak 57"/>
          <p:cNvSpPr txBox="1"/>
          <p:nvPr/>
        </p:nvSpPr>
        <p:spPr>
          <a:xfrm>
            <a:off x="3644601" y="4280531"/>
            <a:ext cx="2970685" cy="523220"/>
          </a:xfrm>
          <a:prstGeom prst="rect">
            <a:avLst/>
          </a:prstGeom>
          <a:noFill/>
        </p:spPr>
        <p:txBody>
          <a:bodyPr wrap="none" rtlCol="0">
            <a:spAutoFit/>
          </a:bodyPr>
          <a:lstStyle/>
          <a:p>
            <a:r>
              <a:rPr lang="nl-BE" sz="2800" dirty="0"/>
              <a:t>(0,375)</a:t>
            </a:r>
            <a:r>
              <a:rPr lang="nl-BE" sz="2800" baseline="-25000" dirty="0"/>
              <a:t>10</a:t>
            </a:r>
            <a:r>
              <a:rPr lang="nl-BE" sz="2800" dirty="0"/>
              <a:t> = (</a:t>
            </a:r>
            <a:r>
              <a:rPr lang="nl-BE" sz="2800" dirty="0">
                <a:solidFill>
                  <a:srgbClr val="0070C0"/>
                </a:solidFill>
              </a:rPr>
              <a:t>0,011</a:t>
            </a:r>
            <a:r>
              <a:rPr lang="nl-BE" sz="2800" dirty="0"/>
              <a:t>)</a:t>
            </a:r>
            <a:r>
              <a:rPr lang="nl-BE" sz="2800" baseline="-25000" dirty="0"/>
              <a:t>2</a:t>
            </a:r>
          </a:p>
        </p:txBody>
      </p:sp>
      <p:sp>
        <p:nvSpPr>
          <p:cNvPr id="19" name="Tekstvak 58"/>
          <p:cNvSpPr txBox="1"/>
          <p:nvPr/>
        </p:nvSpPr>
        <p:spPr>
          <a:xfrm>
            <a:off x="3644601" y="3780859"/>
            <a:ext cx="2300630" cy="523220"/>
          </a:xfrm>
          <a:prstGeom prst="rect">
            <a:avLst/>
          </a:prstGeom>
          <a:noFill/>
        </p:spPr>
        <p:txBody>
          <a:bodyPr wrap="none" rtlCol="0">
            <a:spAutoFit/>
          </a:bodyPr>
          <a:lstStyle/>
          <a:p>
            <a:pPr>
              <a:tabLst>
                <a:tab pos="2417702" algn="l"/>
              </a:tabLst>
            </a:pPr>
            <a:r>
              <a:rPr lang="nl-BE" sz="2800" dirty="0">
                <a:solidFill>
                  <a:srgbClr val="00B050"/>
                </a:solidFill>
              </a:rPr>
              <a:t>0,5 </a:t>
            </a:r>
            <a:r>
              <a:rPr lang="nl-BE" sz="2800" dirty="0"/>
              <a:t>. </a:t>
            </a:r>
            <a:r>
              <a:rPr lang="nl-BE" sz="2800" dirty="0">
                <a:solidFill>
                  <a:srgbClr val="FF0000"/>
                </a:solidFill>
              </a:rPr>
              <a:t>2</a:t>
            </a:r>
            <a:r>
              <a:rPr lang="nl-BE" sz="2800" dirty="0"/>
              <a:t> = </a:t>
            </a:r>
            <a:r>
              <a:rPr lang="nl-BE" sz="2800" dirty="0">
                <a:solidFill>
                  <a:srgbClr val="00B050"/>
                </a:solidFill>
              </a:rPr>
              <a:t>1 </a:t>
            </a:r>
            <a:r>
              <a:rPr lang="nl-BE" sz="2800" dirty="0">
                <a:sym typeface="Wingdings" pitchFamily="2" charset="2"/>
              </a:rPr>
              <a:t></a:t>
            </a:r>
            <a:r>
              <a:rPr lang="nl-BE" sz="2800" dirty="0">
                <a:solidFill>
                  <a:srgbClr val="00B050"/>
                </a:solidFill>
                <a:sym typeface="Wingdings" pitchFamily="2" charset="2"/>
              </a:rPr>
              <a:t> </a:t>
            </a:r>
            <a:r>
              <a:rPr lang="nl-BE" sz="2800" dirty="0">
                <a:solidFill>
                  <a:srgbClr val="0070C0"/>
                </a:solidFill>
              </a:rPr>
              <a:t>1</a:t>
            </a:r>
            <a:endParaRPr lang="nl-BE" sz="2800" baseline="-25000" dirty="0">
              <a:solidFill>
                <a:srgbClr val="0070C0"/>
              </a:solidFill>
            </a:endParaRPr>
          </a:p>
        </p:txBody>
      </p:sp>
      <p:cxnSp>
        <p:nvCxnSpPr>
          <p:cNvPr id="20" name="Rechte verbindingslijn met pijl 55"/>
          <p:cNvCxnSpPr/>
          <p:nvPr/>
        </p:nvCxnSpPr>
        <p:spPr>
          <a:xfrm flipH="1">
            <a:off x="4042330" y="3173534"/>
            <a:ext cx="1756867" cy="21530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Rechte verbindingslijn met pijl 56"/>
          <p:cNvCxnSpPr/>
          <p:nvPr/>
        </p:nvCxnSpPr>
        <p:spPr>
          <a:xfrm flipH="1">
            <a:off x="3926569" y="3678008"/>
            <a:ext cx="1562991" cy="15324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ijdelijke aanduiding voor dianummer 11"/>
          <p:cNvSpPr>
            <a:spLocks noGrp="1"/>
          </p:cNvSpPr>
          <p:nvPr>
            <p:ph type="sldNum" sz="quarter" idx="12"/>
          </p:nvPr>
        </p:nvSpPr>
        <p:spPr/>
        <p:txBody>
          <a:bodyPr/>
          <a:lstStyle/>
          <a:p>
            <a:fld id="{C20638EA-1804-476F-966B-2178CB4140D4}" type="slidenum">
              <a:rPr lang="nl-BE" smtClean="0"/>
              <a:t>32</a:t>
            </a:fld>
            <a:endParaRPr lang="nl-BE"/>
          </a:p>
        </p:txBody>
      </p:sp>
    </p:spTree>
    <p:extLst>
      <p:ext uri="{BB962C8B-B14F-4D97-AF65-F5344CB8AC3E}">
        <p14:creationId xmlns:p14="http://schemas.microsoft.com/office/powerpoint/2010/main" val="16881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5489" y="-83273"/>
            <a:ext cx="12108873" cy="1325563"/>
          </a:xfrm>
        </p:spPr>
        <p:txBody>
          <a:bodyPr>
            <a:normAutofit/>
          </a:bodyPr>
          <a:lstStyle/>
          <a:p>
            <a:r>
              <a:rPr lang="nl-BE" dirty="0"/>
              <a:t>1.3. Conversies tussen talstelsels</a:t>
            </a:r>
            <a:br>
              <a:rPr lang="nl-BE" dirty="0"/>
            </a:br>
            <a:r>
              <a:rPr lang="nl-BE" sz="4000" b="1" dirty="0">
                <a:solidFill>
                  <a:schemeClr val="accent1"/>
                </a:solidFill>
              </a:rPr>
              <a:t>1.3.3. Conversies talstelsels met als basis een macht van 2 </a:t>
            </a:r>
          </a:p>
        </p:txBody>
      </p:sp>
      <p:sp>
        <p:nvSpPr>
          <p:cNvPr id="3" name="Tijdelijke aanduiding voor inhoud 2"/>
          <p:cNvSpPr>
            <a:spLocks noGrp="1"/>
          </p:cNvSpPr>
          <p:nvPr>
            <p:ph idx="1"/>
          </p:nvPr>
        </p:nvSpPr>
        <p:spPr>
          <a:xfrm>
            <a:off x="674253" y="1242290"/>
            <a:ext cx="11111346" cy="5989783"/>
          </a:xfrm>
        </p:spPr>
        <p:txBody>
          <a:bodyPr>
            <a:normAutofit lnSpcReduction="10000"/>
          </a:bodyPr>
          <a:lstStyle/>
          <a:p>
            <a:r>
              <a:rPr lang="nl-BE" dirty="0"/>
              <a:t>In geval dat de basis van een talstelsel een macht van 2 is, zal één symbool van dat talstelsel voorgesteld kunnen worden door een vast aantal bits.</a:t>
            </a:r>
          </a:p>
          <a:p>
            <a:r>
              <a:rPr lang="nl-BE" dirty="0"/>
              <a:t>Voorbeelden:</a:t>
            </a:r>
          </a:p>
          <a:p>
            <a:pPr lvl="1"/>
            <a:r>
              <a:rPr lang="nl-BE" dirty="0"/>
              <a:t>Octaal talstelsel: basis = 8 </a:t>
            </a:r>
            <a:r>
              <a:rPr lang="nl-BE" dirty="0">
                <a:ea typeface="Tahoma" pitchFamily="34" charset="0"/>
                <a:cs typeface="Tahoma" pitchFamily="34" charset="0"/>
              </a:rPr>
              <a:t>= </a:t>
            </a:r>
            <a:r>
              <a:rPr lang="nl-BE" dirty="0">
                <a:ea typeface="Tahoma" pitchFamily="34" charset="0"/>
                <a:cs typeface="Tahoma" pitchFamily="34" charset="0"/>
                <a:sym typeface="Wingdings" panose="05000000000000000000" pitchFamily="2" charset="2"/>
              </a:rPr>
              <a:t>2</a:t>
            </a:r>
            <a:r>
              <a:rPr lang="nl-BE" baseline="30000" dirty="0">
                <a:ea typeface="Tahoma" pitchFamily="34" charset="0"/>
                <a:cs typeface="Tahoma" pitchFamily="34" charset="0"/>
                <a:sym typeface="Wingdings" panose="05000000000000000000" pitchFamily="2" charset="2"/>
              </a:rPr>
              <a:t>3</a:t>
            </a:r>
            <a:r>
              <a:rPr lang="nl-BE" dirty="0">
                <a:ea typeface="Tahoma" pitchFamily="34" charset="0"/>
                <a:cs typeface="Tahoma" pitchFamily="34" charset="0"/>
                <a:sym typeface="Wingdings" panose="05000000000000000000" pitchFamily="2" charset="2"/>
              </a:rPr>
              <a:t>  </a:t>
            </a:r>
            <a:br>
              <a:rPr lang="nl-BE" dirty="0">
                <a:ea typeface="Tahoma" pitchFamily="34" charset="0"/>
                <a:cs typeface="Tahoma" pitchFamily="34" charset="0"/>
                <a:sym typeface="Wingdings" panose="05000000000000000000" pitchFamily="2" charset="2"/>
              </a:rPr>
            </a:br>
            <a:r>
              <a:rPr lang="nl-BE" dirty="0">
                <a:ea typeface="Tahoma" pitchFamily="34" charset="0"/>
                <a:cs typeface="Tahoma" pitchFamily="34" charset="0"/>
                <a:sym typeface="Wingdings" panose="05000000000000000000" pitchFamily="2" charset="2"/>
              </a:rPr>
              <a:t> dus voorstelling elk symbool door 3 bits</a:t>
            </a:r>
          </a:p>
          <a:p>
            <a:pPr lvl="1"/>
            <a:r>
              <a:rPr lang="nl-BE" dirty="0">
                <a:ea typeface="Tahoma" pitchFamily="34" charset="0"/>
                <a:cs typeface="Tahoma" pitchFamily="34" charset="0"/>
                <a:sym typeface="Wingdings" panose="05000000000000000000" pitchFamily="2" charset="2"/>
              </a:rPr>
              <a:t>Hexadecimaal stelsel: basis = 16 = 2</a:t>
            </a:r>
            <a:r>
              <a:rPr lang="nl-BE" baseline="30000" dirty="0">
                <a:ea typeface="Tahoma" pitchFamily="34" charset="0"/>
                <a:cs typeface="Tahoma" pitchFamily="34" charset="0"/>
                <a:sym typeface="Wingdings" panose="05000000000000000000" pitchFamily="2" charset="2"/>
              </a:rPr>
              <a:t>4 </a:t>
            </a:r>
            <a:br>
              <a:rPr lang="nl-BE" baseline="30000" dirty="0">
                <a:ea typeface="Tahoma" pitchFamily="34" charset="0"/>
                <a:cs typeface="Tahoma" pitchFamily="34" charset="0"/>
                <a:sym typeface="Wingdings" panose="05000000000000000000" pitchFamily="2" charset="2"/>
              </a:rPr>
            </a:br>
            <a:r>
              <a:rPr lang="nl-BE" dirty="0">
                <a:ea typeface="Tahoma" pitchFamily="34" charset="0"/>
                <a:cs typeface="Tahoma" pitchFamily="34" charset="0"/>
                <a:sym typeface="Wingdings" panose="05000000000000000000" pitchFamily="2" charset="2"/>
              </a:rPr>
              <a:t> dus voorstelling elk symbool door 4 bits</a:t>
            </a:r>
            <a:endParaRPr lang="nl-BE" baseline="30000" dirty="0">
              <a:ea typeface="Tahoma" pitchFamily="34" charset="0"/>
              <a:cs typeface="Tahoma" pitchFamily="34" charset="0"/>
              <a:sym typeface="Wingdings" panose="05000000000000000000" pitchFamily="2" charset="2"/>
            </a:endParaRPr>
          </a:p>
          <a:p>
            <a:r>
              <a:rPr lang="nl-BE" dirty="0">
                <a:ea typeface="Tahoma" pitchFamily="34" charset="0"/>
                <a:cs typeface="Tahoma" pitchFamily="34" charset="0"/>
                <a:sym typeface="Wingdings" panose="05000000000000000000" pitchFamily="2" charset="2"/>
              </a:rPr>
              <a:t>Omzetten talstelsel naar binair:</a:t>
            </a:r>
          </a:p>
          <a:p>
            <a:pPr lvl="1"/>
            <a:r>
              <a:rPr lang="nl-BE" dirty="0">
                <a:ea typeface="Tahoma" pitchFamily="34" charset="0"/>
                <a:cs typeface="Tahoma" pitchFamily="34" charset="0"/>
                <a:sym typeface="Wingdings" panose="05000000000000000000" pitchFamily="2" charset="2"/>
              </a:rPr>
              <a:t>Stel elke symbool voor door de overeenkomstige groep bits (zie tabellen volgende pagina)</a:t>
            </a:r>
          </a:p>
          <a:p>
            <a:r>
              <a:rPr lang="nl-BE" dirty="0">
                <a:ea typeface="Tahoma" pitchFamily="34" charset="0"/>
                <a:cs typeface="Tahoma" pitchFamily="34" charset="0"/>
                <a:sym typeface="Wingdings" panose="05000000000000000000" pitchFamily="2" charset="2"/>
              </a:rPr>
              <a:t>Omzetten binair naar talstelsel:</a:t>
            </a:r>
          </a:p>
          <a:p>
            <a:pPr lvl="1"/>
            <a:r>
              <a:rPr lang="nl-BE" dirty="0">
                <a:ea typeface="Tahoma" pitchFamily="34" charset="0"/>
                <a:cs typeface="Tahoma" pitchFamily="34" charset="0"/>
                <a:sym typeface="Wingdings" panose="05000000000000000000" pitchFamily="2" charset="2"/>
              </a:rPr>
              <a:t>In het binaire getal symbolen groeperen, startend bij de komma.</a:t>
            </a:r>
            <a:r>
              <a:rPr lang="nl-BE" dirty="0">
                <a:ea typeface="Tahoma" pitchFamily="34" charset="0"/>
                <a:cs typeface="Tahoma" pitchFamily="34" charset="0"/>
              </a:rPr>
              <a:t> </a:t>
            </a:r>
          </a:p>
          <a:p>
            <a:pPr lvl="1"/>
            <a:r>
              <a:rPr lang="nl-BE" sz="2400" dirty="0">
                <a:ea typeface="Tahoma" pitchFamily="34" charset="0"/>
                <a:cs typeface="Tahoma" pitchFamily="34" charset="0"/>
              </a:rPr>
              <a:t>Eventueel voor- en achteraan nullen toevoegen indien je geen volledig groepje kan vormen.</a:t>
            </a:r>
          </a:p>
          <a:p>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33</a:t>
            </a:fld>
            <a:endParaRPr lang="nl-BE"/>
          </a:p>
        </p:txBody>
      </p:sp>
    </p:spTree>
    <p:extLst>
      <p:ext uri="{BB962C8B-B14F-4D97-AF65-F5344CB8AC3E}">
        <p14:creationId xmlns:p14="http://schemas.microsoft.com/office/powerpoint/2010/main" val="1758645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40509" y="1209962"/>
            <a:ext cx="11111346" cy="5989783"/>
          </a:xfrm>
        </p:spPr>
        <p:txBody>
          <a:bodyPr>
            <a:normAutofit/>
          </a:bodyPr>
          <a:lstStyle/>
          <a:p>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1726146571"/>
              </p:ext>
            </p:extLst>
          </p:nvPr>
        </p:nvGraphicFramePr>
        <p:xfrm>
          <a:off x="6132946" y="68580"/>
          <a:ext cx="5006109" cy="6789420"/>
        </p:xfrm>
        <a:graphic>
          <a:graphicData uri="http://schemas.openxmlformats.org/drawingml/2006/table">
            <a:tbl>
              <a:tblPr firstRow="1" bandRow="1">
                <a:tableStyleId>{21E4AEA4-8DFA-4A89-87EB-49C32662AFE0}</a:tableStyleId>
              </a:tblPr>
              <a:tblGrid>
                <a:gridCol w="1668703">
                  <a:extLst>
                    <a:ext uri="{9D8B030D-6E8A-4147-A177-3AD203B41FA5}">
                      <a16:colId xmlns:a16="http://schemas.microsoft.com/office/drawing/2014/main" val="1258458836"/>
                    </a:ext>
                  </a:extLst>
                </a:gridCol>
                <a:gridCol w="1668703">
                  <a:extLst>
                    <a:ext uri="{9D8B030D-6E8A-4147-A177-3AD203B41FA5}">
                      <a16:colId xmlns:a16="http://schemas.microsoft.com/office/drawing/2014/main" val="2893781463"/>
                    </a:ext>
                  </a:extLst>
                </a:gridCol>
                <a:gridCol w="1668703">
                  <a:extLst>
                    <a:ext uri="{9D8B030D-6E8A-4147-A177-3AD203B41FA5}">
                      <a16:colId xmlns:a16="http://schemas.microsoft.com/office/drawing/2014/main" val="20000"/>
                    </a:ext>
                  </a:extLst>
                </a:gridCol>
              </a:tblGrid>
              <a:tr h="580275">
                <a:tc>
                  <a:txBody>
                    <a:bodyPr/>
                    <a:lstStyle/>
                    <a:p>
                      <a:r>
                        <a:rPr lang="nl-BE" sz="1800" dirty="0"/>
                        <a:t>Hexadecimale waarden</a:t>
                      </a:r>
                      <a:endParaRPr lang="nl-BE" sz="1800" baseline="30000" dirty="0"/>
                    </a:p>
                  </a:txBody>
                  <a:tcPr marL="68580" marR="68580" marT="34290" marB="34290"/>
                </a:tc>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42578">
                <a:tc>
                  <a:txBody>
                    <a:bodyPr/>
                    <a:lstStyle/>
                    <a:p>
                      <a:pPr algn="r"/>
                      <a:r>
                        <a:rPr lang="nl-BE" sz="1800" dirty="0"/>
                        <a:t>0</a:t>
                      </a:r>
                    </a:p>
                  </a:txBody>
                  <a:tcPr marL="68580" marR="68580" marT="34290" marB="34290"/>
                </a:tc>
                <a:tc>
                  <a:txBody>
                    <a:bodyPr/>
                    <a:lstStyle/>
                    <a:p>
                      <a:pPr algn="r"/>
                      <a:r>
                        <a:rPr lang="nl-BE" sz="1800" dirty="0">
                          <a:solidFill>
                            <a:srgbClr val="00B050"/>
                          </a:solidFill>
                        </a:rPr>
                        <a:t>000</a:t>
                      </a:r>
                      <a:r>
                        <a:rPr lang="nl-BE" sz="1800" dirty="0"/>
                        <a:t>0</a:t>
                      </a:r>
                    </a:p>
                  </a:txBody>
                  <a:tcPr marL="68580" marR="68580" marT="34290" marB="34290"/>
                </a:tc>
                <a:tc>
                  <a:txBody>
                    <a:bodyPr/>
                    <a:lstStyle/>
                    <a:p>
                      <a:pPr algn="r"/>
                      <a:r>
                        <a:rPr lang="nl-BE" sz="1800" dirty="0"/>
                        <a:t>0</a:t>
                      </a:r>
                    </a:p>
                  </a:txBody>
                  <a:tcPr marL="68580" marR="68580" marT="34290" marB="34290"/>
                </a:tc>
                <a:extLst>
                  <a:ext uri="{0D108BD9-81ED-4DB2-BD59-A6C34878D82A}">
                    <a16:rowId xmlns:a16="http://schemas.microsoft.com/office/drawing/2014/main" val="10001"/>
                  </a:ext>
                </a:extLst>
              </a:tr>
              <a:tr h="342578">
                <a:tc>
                  <a:txBody>
                    <a:bodyPr/>
                    <a:lstStyle/>
                    <a:p>
                      <a:pPr algn="r"/>
                      <a:r>
                        <a:rPr lang="nl-BE" sz="1800" dirty="0"/>
                        <a:t>1</a:t>
                      </a:r>
                    </a:p>
                  </a:txBody>
                  <a:tcPr marL="68580" marR="68580" marT="34290" marB="34290"/>
                </a:tc>
                <a:tc>
                  <a:txBody>
                    <a:bodyPr/>
                    <a:lstStyle/>
                    <a:p>
                      <a:pPr algn="r"/>
                      <a:r>
                        <a:rPr lang="nl-BE" sz="1800" dirty="0">
                          <a:solidFill>
                            <a:srgbClr val="00B050"/>
                          </a:solidFill>
                        </a:rPr>
                        <a:t>000</a:t>
                      </a:r>
                      <a:r>
                        <a:rPr lang="nl-BE" sz="1800" dirty="0"/>
                        <a:t>1</a:t>
                      </a:r>
                    </a:p>
                  </a:txBody>
                  <a:tcPr marL="68580" marR="68580" marT="34290" marB="34290"/>
                </a:tc>
                <a:tc>
                  <a:txBody>
                    <a:bodyPr/>
                    <a:lstStyle/>
                    <a:p>
                      <a:pPr algn="r"/>
                      <a:r>
                        <a:rPr lang="nl-BE" sz="1800" dirty="0"/>
                        <a:t>1</a:t>
                      </a:r>
                    </a:p>
                  </a:txBody>
                  <a:tcPr marL="68580" marR="68580" marT="34290" marB="34290"/>
                </a:tc>
                <a:extLst>
                  <a:ext uri="{0D108BD9-81ED-4DB2-BD59-A6C34878D82A}">
                    <a16:rowId xmlns:a16="http://schemas.microsoft.com/office/drawing/2014/main" val="10002"/>
                  </a:ext>
                </a:extLst>
              </a:tr>
              <a:tr h="342578">
                <a:tc>
                  <a:txBody>
                    <a:bodyPr/>
                    <a:lstStyle/>
                    <a:p>
                      <a:pPr algn="r"/>
                      <a:r>
                        <a:rPr lang="nl-BE" sz="1800" dirty="0"/>
                        <a:t>2</a:t>
                      </a:r>
                    </a:p>
                  </a:txBody>
                  <a:tcPr marL="68580" marR="68580" marT="34290" marB="34290"/>
                </a:tc>
                <a:tc>
                  <a:txBody>
                    <a:bodyPr/>
                    <a:lstStyle/>
                    <a:p>
                      <a:pPr algn="r"/>
                      <a:r>
                        <a:rPr lang="nl-BE" sz="1800" dirty="0">
                          <a:solidFill>
                            <a:srgbClr val="00B050"/>
                          </a:solidFill>
                        </a:rPr>
                        <a:t>00</a:t>
                      </a:r>
                      <a:r>
                        <a:rPr lang="nl-BE" sz="1800" dirty="0"/>
                        <a:t>10</a:t>
                      </a:r>
                    </a:p>
                  </a:txBody>
                  <a:tcPr marL="68580" marR="68580" marT="34290" marB="34290"/>
                </a:tc>
                <a:tc>
                  <a:txBody>
                    <a:bodyPr/>
                    <a:lstStyle/>
                    <a:p>
                      <a:pPr algn="r"/>
                      <a:r>
                        <a:rPr lang="nl-BE" sz="1800" dirty="0"/>
                        <a:t>2</a:t>
                      </a:r>
                    </a:p>
                  </a:txBody>
                  <a:tcPr marL="68580" marR="68580" marT="34290" marB="34290"/>
                </a:tc>
                <a:extLst>
                  <a:ext uri="{0D108BD9-81ED-4DB2-BD59-A6C34878D82A}">
                    <a16:rowId xmlns:a16="http://schemas.microsoft.com/office/drawing/2014/main" val="10003"/>
                  </a:ext>
                </a:extLst>
              </a:tr>
              <a:tr h="342578">
                <a:tc>
                  <a:txBody>
                    <a:bodyPr/>
                    <a:lstStyle/>
                    <a:p>
                      <a:pPr algn="r"/>
                      <a:r>
                        <a:rPr lang="nl-BE" sz="1800" dirty="0"/>
                        <a:t>3</a:t>
                      </a:r>
                    </a:p>
                  </a:txBody>
                  <a:tcPr marL="68580" marR="68580" marT="34290" marB="34290"/>
                </a:tc>
                <a:tc>
                  <a:txBody>
                    <a:bodyPr/>
                    <a:lstStyle/>
                    <a:p>
                      <a:pPr algn="r"/>
                      <a:r>
                        <a:rPr lang="nl-BE" sz="1800" dirty="0">
                          <a:solidFill>
                            <a:srgbClr val="00B050"/>
                          </a:solidFill>
                        </a:rPr>
                        <a:t>00</a:t>
                      </a:r>
                      <a:r>
                        <a:rPr lang="nl-BE" sz="1800" dirty="0"/>
                        <a:t>11</a:t>
                      </a:r>
                    </a:p>
                  </a:txBody>
                  <a:tcPr marL="68580" marR="68580" marT="34290" marB="34290"/>
                </a:tc>
                <a:tc>
                  <a:txBody>
                    <a:bodyPr/>
                    <a:lstStyle/>
                    <a:p>
                      <a:pPr algn="r"/>
                      <a:r>
                        <a:rPr lang="nl-BE" sz="1800" dirty="0"/>
                        <a:t>3</a:t>
                      </a:r>
                    </a:p>
                  </a:txBody>
                  <a:tcPr marL="68580" marR="68580" marT="34290" marB="34290"/>
                </a:tc>
                <a:extLst>
                  <a:ext uri="{0D108BD9-81ED-4DB2-BD59-A6C34878D82A}">
                    <a16:rowId xmlns:a16="http://schemas.microsoft.com/office/drawing/2014/main" val="10004"/>
                  </a:ext>
                </a:extLst>
              </a:tr>
              <a:tr h="342578">
                <a:tc>
                  <a:txBody>
                    <a:bodyPr/>
                    <a:lstStyle/>
                    <a:p>
                      <a:pPr algn="r"/>
                      <a:r>
                        <a:rPr lang="nl-BE" sz="1800" dirty="0"/>
                        <a:t>4</a:t>
                      </a:r>
                    </a:p>
                  </a:txBody>
                  <a:tcPr marL="68580" marR="68580" marT="34290" marB="34290"/>
                </a:tc>
                <a:tc>
                  <a:txBody>
                    <a:bodyPr/>
                    <a:lstStyle/>
                    <a:p>
                      <a:pPr algn="r"/>
                      <a:r>
                        <a:rPr lang="nl-BE" sz="1800" dirty="0">
                          <a:solidFill>
                            <a:srgbClr val="00B050"/>
                          </a:solidFill>
                        </a:rPr>
                        <a:t>0</a:t>
                      </a:r>
                      <a:r>
                        <a:rPr lang="nl-BE" sz="1800" dirty="0"/>
                        <a:t>100</a:t>
                      </a:r>
                    </a:p>
                  </a:txBody>
                  <a:tcPr marL="68580" marR="68580" marT="34290" marB="34290"/>
                </a:tc>
                <a:tc>
                  <a:txBody>
                    <a:bodyPr/>
                    <a:lstStyle/>
                    <a:p>
                      <a:pPr algn="r"/>
                      <a:r>
                        <a:rPr lang="nl-BE" sz="1800" dirty="0"/>
                        <a:t>4</a:t>
                      </a:r>
                    </a:p>
                  </a:txBody>
                  <a:tcPr marL="68580" marR="68580" marT="34290" marB="34290"/>
                </a:tc>
                <a:extLst>
                  <a:ext uri="{0D108BD9-81ED-4DB2-BD59-A6C34878D82A}">
                    <a16:rowId xmlns:a16="http://schemas.microsoft.com/office/drawing/2014/main" val="10005"/>
                  </a:ext>
                </a:extLst>
              </a:tr>
              <a:tr h="342578">
                <a:tc>
                  <a:txBody>
                    <a:bodyPr/>
                    <a:lstStyle/>
                    <a:p>
                      <a:pPr algn="r"/>
                      <a:r>
                        <a:rPr lang="nl-BE" sz="1800" dirty="0"/>
                        <a:t>5</a:t>
                      </a:r>
                    </a:p>
                  </a:txBody>
                  <a:tcPr marL="68580" marR="68580" marT="34290" marB="34290"/>
                </a:tc>
                <a:tc>
                  <a:txBody>
                    <a:bodyPr/>
                    <a:lstStyle/>
                    <a:p>
                      <a:pPr algn="r"/>
                      <a:r>
                        <a:rPr lang="nl-BE" sz="1800" dirty="0">
                          <a:solidFill>
                            <a:srgbClr val="00B050"/>
                          </a:solidFill>
                        </a:rPr>
                        <a:t>0</a:t>
                      </a:r>
                      <a:r>
                        <a:rPr lang="nl-BE" sz="1800" dirty="0"/>
                        <a:t>101</a:t>
                      </a:r>
                    </a:p>
                  </a:txBody>
                  <a:tcPr marL="68580" marR="68580" marT="34290" marB="34290"/>
                </a:tc>
                <a:tc>
                  <a:txBody>
                    <a:bodyPr/>
                    <a:lstStyle/>
                    <a:p>
                      <a:pPr algn="r"/>
                      <a:r>
                        <a:rPr lang="nl-BE" sz="1800" dirty="0"/>
                        <a:t>5</a:t>
                      </a:r>
                    </a:p>
                  </a:txBody>
                  <a:tcPr marL="68580" marR="68580" marT="34290" marB="34290"/>
                </a:tc>
                <a:extLst>
                  <a:ext uri="{0D108BD9-81ED-4DB2-BD59-A6C34878D82A}">
                    <a16:rowId xmlns:a16="http://schemas.microsoft.com/office/drawing/2014/main" val="10006"/>
                  </a:ext>
                </a:extLst>
              </a:tr>
              <a:tr h="342578">
                <a:tc>
                  <a:txBody>
                    <a:bodyPr/>
                    <a:lstStyle/>
                    <a:p>
                      <a:pPr algn="r"/>
                      <a:r>
                        <a:rPr lang="nl-BE" sz="1800" dirty="0"/>
                        <a:t>6</a:t>
                      </a:r>
                    </a:p>
                  </a:txBody>
                  <a:tcPr marL="68580" marR="68580" marT="34290" marB="34290"/>
                </a:tc>
                <a:tc>
                  <a:txBody>
                    <a:bodyPr/>
                    <a:lstStyle/>
                    <a:p>
                      <a:pPr algn="r"/>
                      <a:r>
                        <a:rPr lang="nl-BE" sz="1800" dirty="0">
                          <a:solidFill>
                            <a:srgbClr val="00B050"/>
                          </a:solidFill>
                        </a:rPr>
                        <a:t>0</a:t>
                      </a:r>
                      <a:r>
                        <a:rPr lang="nl-BE" sz="1800" dirty="0"/>
                        <a:t>110</a:t>
                      </a:r>
                    </a:p>
                  </a:txBody>
                  <a:tcPr marL="68580" marR="68580" marT="34290" marB="34290"/>
                </a:tc>
                <a:tc>
                  <a:txBody>
                    <a:bodyPr/>
                    <a:lstStyle/>
                    <a:p>
                      <a:pPr algn="r"/>
                      <a:r>
                        <a:rPr lang="nl-BE" sz="1800" dirty="0"/>
                        <a:t>6</a:t>
                      </a:r>
                    </a:p>
                  </a:txBody>
                  <a:tcPr marL="68580" marR="68580" marT="34290" marB="34290"/>
                </a:tc>
                <a:extLst>
                  <a:ext uri="{0D108BD9-81ED-4DB2-BD59-A6C34878D82A}">
                    <a16:rowId xmlns:a16="http://schemas.microsoft.com/office/drawing/2014/main" val="10007"/>
                  </a:ext>
                </a:extLst>
              </a:tr>
              <a:tr h="342578">
                <a:tc>
                  <a:txBody>
                    <a:bodyPr/>
                    <a:lstStyle/>
                    <a:p>
                      <a:pPr algn="r"/>
                      <a:r>
                        <a:rPr lang="nl-BE" sz="1800" dirty="0"/>
                        <a:t>7</a:t>
                      </a:r>
                    </a:p>
                  </a:txBody>
                  <a:tcPr marL="68580" marR="68580" marT="34290" marB="34290"/>
                </a:tc>
                <a:tc>
                  <a:txBody>
                    <a:bodyPr/>
                    <a:lstStyle/>
                    <a:p>
                      <a:pPr algn="r"/>
                      <a:r>
                        <a:rPr lang="nl-BE" sz="1800" dirty="0">
                          <a:solidFill>
                            <a:srgbClr val="00B050"/>
                          </a:solidFill>
                        </a:rPr>
                        <a:t>0</a:t>
                      </a:r>
                      <a:r>
                        <a:rPr lang="nl-BE" sz="1800" dirty="0"/>
                        <a:t>111</a:t>
                      </a:r>
                    </a:p>
                  </a:txBody>
                  <a:tcPr marL="68580" marR="68580" marT="34290" marB="34290"/>
                </a:tc>
                <a:tc>
                  <a:txBody>
                    <a:bodyPr/>
                    <a:lstStyle/>
                    <a:p>
                      <a:pPr algn="r"/>
                      <a:r>
                        <a:rPr lang="nl-BE" sz="1800" dirty="0"/>
                        <a:t>7</a:t>
                      </a:r>
                    </a:p>
                  </a:txBody>
                  <a:tcPr marL="68580" marR="68580" marT="34290" marB="34290"/>
                </a:tc>
                <a:extLst>
                  <a:ext uri="{0D108BD9-81ED-4DB2-BD59-A6C34878D82A}">
                    <a16:rowId xmlns:a16="http://schemas.microsoft.com/office/drawing/2014/main" val="10008"/>
                  </a:ext>
                </a:extLst>
              </a:tr>
              <a:tr h="342578">
                <a:tc>
                  <a:txBody>
                    <a:bodyPr/>
                    <a:lstStyle/>
                    <a:p>
                      <a:pPr algn="r"/>
                      <a:r>
                        <a:rPr lang="nl-BE" sz="1800" dirty="0"/>
                        <a:t>8</a:t>
                      </a:r>
                    </a:p>
                  </a:txBody>
                  <a:tcPr marL="68580" marR="68580" marT="34290" marB="34290"/>
                </a:tc>
                <a:tc>
                  <a:txBody>
                    <a:bodyPr/>
                    <a:lstStyle/>
                    <a:p>
                      <a:pPr algn="r"/>
                      <a:r>
                        <a:rPr lang="nl-BE" sz="1800" dirty="0"/>
                        <a:t>1000</a:t>
                      </a:r>
                    </a:p>
                  </a:txBody>
                  <a:tcPr marL="68580" marR="68580" marT="34290" marB="34290"/>
                </a:tc>
                <a:tc>
                  <a:txBody>
                    <a:bodyPr/>
                    <a:lstStyle/>
                    <a:p>
                      <a:pPr algn="r"/>
                      <a:r>
                        <a:rPr lang="nl-BE" sz="1800" dirty="0"/>
                        <a:t>8</a:t>
                      </a:r>
                    </a:p>
                  </a:txBody>
                  <a:tcPr marL="68580" marR="68580" marT="34290" marB="34290"/>
                </a:tc>
                <a:extLst>
                  <a:ext uri="{0D108BD9-81ED-4DB2-BD59-A6C34878D82A}">
                    <a16:rowId xmlns:a16="http://schemas.microsoft.com/office/drawing/2014/main" val="10009"/>
                  </a:ext>
                </a:extLst>
              </a:tr>
              <a:tr h="342578">
                <a:tc>
                  <a:txBody>
                    <a:bodyPr/>
                    <a:lstStyle/>
                    <a:p>
                      <a:pPr algn="r"/>
                      <a:r>
                        <a:rPr lang="nl-BE" sz="1800" dirty="0"/>
                        <a:t>9</a:t>
                      </a:r>
                    </a:p>
                  </a:txBody>
                  <a:tcPr marL="68580" marR="68580" marT="34290" marB="34290"/>
                </a:tc>
                <a:tc>
                  <a:txBody>
                    <a:bodyPr/>
                    <a:lstStyle/>
                    <a:p>
                      <a:pPr algn="r"/>
                      <a:r>
                        <a:rPr lang="nl-BE" sz="1800" dirty="0"/>
                        <a:t>1001</a:t>
                      </a:r>
                    </a:p>
                  </a:txBody>
                  <a:tcPr marL="68580" marR="68580" marT="34290" marB="34290"/>
                </a:tc>
                <a:tc>
                  <a:txBody>
                    <a:bodyPr/>
                    <a:lstStyle/>
                    <a:p>
                      <a:pPr algn="r"/>
                      <a:r>
                        <a:rPr lang="nl-BE" sz="1800" dirty="0"/>
                        <a:t>9</a:t>
                      </a:r>
                    </a:p>
                  </a:txBody>
                  <a:tcPr marL="68580" marR="68580" marT="34290" marB="34290"/>
                </a:tc>
                <a:extLst>
                  <a:ext uri="{0D108BD9-81ED-4DB2-BD59-A6C34878D82A}">
                    <a16:rowId xmlns:a16="http://schemas.microsoft.com/office/drawing/2014/main" val="10010"/>
                  </a:ext>
                </a:extLst>
              </a:tr>
              <a:tr h="342578">
                <a:tc>
                  <a:txBody>
                    <a:bodyPr/>
                    <a:lstStyle/>
                    <a:p>
                      <a:pPr algn="r"/>
                      <a:r>
                        <a:rPr lang="nl-BE" sz="1800" dirty="0"/>
                        <a:t>A</a:t>
                      </a:r>
                    </a:p>
                  </a:txBody>
                  <a:tcPr marL="68580" marR="68580" marT="34290" marB="34290"/>
                </a:tc>
                <a:tc>
                  <a:txBody>
                    <a:bodyPr/>
                    <a:lstStyle/>
                    <a:p>
                      <a:pPr algn="r"/>
                      <a:r>
                        <a:rPr lang="nl-BE" sz="1800" dirty="0"/>
                        <a:t>1010</a:t>
                      </a:r>
                    </a:p>
                  </a:txBody>
                  <a:tcPr marL="68580" marR="68580" marT="34290" marB="34290"/>
                </a:tc>
                <a:tc>
                  <a:txBody>
                    <a:bodyPr/>
                    <a:lstStyle/>
                    <a:p>
                      <a:pPr algn="r"/>
                      <a:r>
                        <a:rPr lang="nl-BE" sz="1800" dirty="0"/>
                        <a:t>10</a:t>
                      </a:r>
                    </a:p>
                  </a:txBody>
                  <a:tcPr marL="68580" marR="68580" marT="34290" marB="34290"/>
                </a:tc>
                <a:extLst>
                  <a:ext uri="{0D108BD9-81ED-4DB2-BD59-A6C34878D82A}">
                    <a16:rowId xmlns:a16="http://schemas.microsoft.com/office/drawing/2014/main" val="10011"/>
                  </a:ext>
                </a:extLst>
              </a:tr>
              <a:tr h="342578">
                <a:tc>
                  <a:txBody>
                    <a:bodyPr/>
                    <a:lstStyle/>
                    <a:p>
                      <a:pPr algn="r"/>
                      <a:r>
                        <a:rPr lang="nl-BE" sz="1800" dirty="0"/>
                        <a:t>B</a:t>
                      </a:r>
                    </a:p>
                  </a:txBody>
                  <a:tcPr marL="68580" marR="68580" marT="34290" marB="34290"/>
                </a:tc>
                <a:tc>
                  <a:txBody>
                    <a:bodyPr/>
                    <a:lstStyle/>
                    <a:p>
                      <a:pPr algn="r"/>
                      <a:r>
                        <a:rPr lang="nl-BE" sz="1800" dirty="0"/>
                        <a:t>1011</a:t>
                      </a:r>
                    </a:p>
                  </a:txBody>
                  <a:tcPr marL="68580" marR="68580" marT="34290" marB="34290"/>
                </a:tc>
                <a:tc>
                  <a:txBody>
                    <a:bodyPr/>
                    <a:lstStyle/>
                    <a:p>
                      <a:pPr algn="r"/>
                      <a:r>
                        <a:rPr lang="nl-BE" sz="1800" dirty="0"/>
                        <a:t>11</a:t>
                      </a:r>
                    </a:p>
                  </a:txBody>
                  <a:tcPr marL="68580" marR="68580" marT="34290" marB="34290"/>
                </a:tc>
                <a:extLst>
                  <a:ext uri="{0D108BD9-81ED-4DB2-BD59-A6C34878D82A}">
                    <a16:rowId xmlns:a16="http://schemas.microsoft.com/office/drawing/2014/main" val="10012"/>
                  </a:ext>
                </a:extLst>
              </a:tr>
              <a:tr h="342578">
                <a:tc>
                  <a:txBody>
                    <a:bodyPr/>
                    <a:lstStyle/>
                    <a:p>
                      <a:pPr algn="r"/>
                      <a:r>
                        <a:rPr lang="nl-BE" sz="1800" dirty="0"/>
                        <a:t>C</a:t>
                      </a:r>
                    </a:p>
                  </a:txBody>
                  <a:tcPr marL="68580" marR="68580" marT="34290" marB="34290"/>
                </a:tc>
                <a:tc>
                  <a:txBody>
                    <a:bodyPr/>
                    <a:lstStyle/>
                    <a:p>
                      <a:pPr algn="r"/>
                      <a:r>
                        <a:rPr lang="nl-BE" sz="1800" dirty="0"/>
                        <a:t>1100</a:t>
                      </a:r>
                    </a:p>
                  </a:txBody>
                  <a:tcPr marL="68580" marR="68580" marT="34290" marB="34290"/>
                </a:tc>
                <a:tc>
                  <a:txBody>
                    <a:bodyPr/>
                    <a:lstStyle/>
                    <a:p>
                      <a:pPr algn="r"/>
                      <a:r>
                        <a:rPr lang="nl-BE" sz="1800" dirty="0"/>
                        <a:t>12</a:t>
                      </a:r>
                    </a:p>
                  </a:txBody>
                  <a:tcPr marL="68580" marR="68580" marT="34290" marB="34290"/>
                </a:tc>
                <a:extLst>
                  <a:ext uri="{0D108BD9-81ED-4DB2-BD59-A6C34878D82A}">
                    <a16:rowId xmlns:a16="http://schemas.microsoft.com/office/drawing/2014/main" val="10013"/>
                  </a:ext>
                </a:extLst>
              </a:tr>
              <a:tr h="342578">
                <a:tc>
                  <a:txBody>
                    <a:bodyPr/>
                    <a:lstStyle/>
                    <a:p>
                      <a:pPr algn="r"/>
                      <a:r>
                        <a:rPr lang="nl-BE" sz="1800" dirty="0"/>
                        <a:t>D</a:t>
                      </a:r>
                    </a:p>
                  </a:txBody>
                  <a:tcPr marL="68580" marR="68580" marT="34290" marB="34290"/>
                </a:tc>
                <a:tc>
                  <a:txBody>
                    <a:bodyPr/>
                    <a:lstStyle/>
                    <a:p>
                      <a:pPr algn="r"/>
                      <a:r>
                        <a:rPr lang="nl-BE" sz="1800" dirty="0"/>
                        <a:t>1101</a:t>
                      </a:r>
                    </a:p>
                  </a:txBody>
                  <a:tcPr marL="68580" marR="68580" marT="34290" marB="34290"/>
                </a:tc>
                <a:tc>
                  <a:txBody>
                    <a:bodyPr/>
                    <a:lstStyle/>
                    <a:p>
                      <a:pPr algn="r"/>
                      <a:r>
                        <a:rPr lang="nl-BE" sz="1800" dirty="0"/>
                        <a:t>13</a:t>
                      </a:r>
                    </a:p>
                  </a:txBody>
                  <a:tcPr marL="68580" marR="68580" marT="34290" marB="34290"/>
                </a:tc>
                <a:extLst>
                  <a:ext uri="{0D108BD9-81ED-4DB2-BD59-A6C34878D82A}">
                    <a16:rowId xmlns:a16="http://schemas.microsoft.com/office/drawing/2014/main" val="10014"/>
                  </a:ext>
                </a:extLst>
              </a:tr>
              <a:tr h="342578">
                <a:tc>
                  <a:txBody>
                    <a:bodyPr/>
                    <a:lstStyle/>
                    <a:p>
                      <a:pPr algn="r"/>
                      <a:r>
                        <a:rPr lang="nl-BE" sz="1800" dirty="0"/>
                        <a:t>E</a:t>
                      </a:r>
                    </a:p>
                  </a:txBody>
                  <a:tcPr marL="68580" marR="68580" marT="34290" marB="3429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BE" sz="1800" dirty="0"/>
                        <a:t>1110</a:t>
                      </a:r>
                    </a:p>
                  </a:txBody>
                  <a:tcPr marL="68580" marR="68580" marT="34290" marB="34290"/>
                </a:tc>
                <a:tc>
                  <a:txBody>
                    <a:bodyPr/>
                    <a:lstStyle/>
                    <a:p>
                      <a:pPr algn="r"/>
                      <a:r>
                        <a:rPr lang="nl-BE" sz="1800" dirty="0"/>
                        <a:t>14</a:t>
                      </a:r>
                    </a:p>
                  </a:txBody>
                  <a:tcPr marL="68580" marR="68580" marT="34290" marB="34290"/>
                </a:tc>
                <a:extLst>
                  <a:ext uri="{0D108BD9-81ED-4DB2-BD59-A6C34878D82A}">
                    <a16:rowId xmlns:a16="http://schemas.microsoft.com/office/drawing/2014/main" val="2035421938"/>
                  </a:ext>
                </a:extLst>
              </a:tr>
              <a:tr h="342578">
                <a:tc>
                  <a:txBody>
                    <a:bodyPr/>
                    <a:lstStyle/>
                    <a:p>
                      <a:pPr algn="r"/>
                      <a:r>
                        <a:rPr lang="nl-BE" sz="1800" dirty="0"/>
                        <a:t>F</a:t>
                      </a:r>
                    </a:p>
                  </a:txBody>
                  <a:tcPr marL="68580" marR="68580" marT="34290" marB="34290"/>
                </a:tc>
                <a:tc>
                  <a:txBody>
                    <a:bodyPr/>
                    <a:lstStyle/>
                    <a:p>
                      <a:pPr algn="r"/>
                      <a:r>
                        <a:rPr lang="nl-BE" sz="1800" dirty="0"/>
                        <a:t>1111</a:t>
                      </a:r>
                    </a:p>
                  </a:txBody>
                  <a:tcPr marL="68580" marR="68580" marT="34290" marB="34290"/>
                </a:tc>
                <a:tc>
                  <a:txBody>
                    <a:bodyPr/>
                    <a:lstStyle/>
                    <a:p>
                      <a:pPr algn="r"/>
                      <a:r>
                        <a:rPr lang="nl-BE" sz="1800" dirty="0"/>
                        <a:t>15</a:t>
                      </a:r>
                    </a:p>
                  </a:txBody>
                  <a:tcPr marL="68580" marR="68580" marT="34290" marB="34290"/>
                </a:tc>
                <a:extLst>
                  <a:ext uri="{0D108BD9-81ED-4DB2-BD59-A6C34878D82A}">
                    <a16:rowId xmlns:a16="http://schemas.microsoft.com/office/drawing/2014/main" val="2660971698"/>
                  </a:ext>
                </a:extLst>
              </a:tr>
              <a:tr h="342578">
                <a:tc>
                  <a:txBody>
                    <a:bodyPr/>
                    <a:lstStyle/>
                    <a:p>
                      <a:pPr algn="r"/>
                      <a:r>
                        <a:rPr lang="nl-BE" sz="1800" dirty="0"/>
                        <a:t>10</a:t>
                      </a:r>
                    </a:p>
                  </a:txBody>
                  <a:tcPr marL="68580" marR="68580" marT="34290" marB="3429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BE" sz="1800" dirty="0">
                          <a:solidFill>
                            <a:srgbClr val="00B050"/>
                          </a:solidFill>
                        </a:rPr>
                        <a:t>000</a:t>
                      </a:r>
                      <a:r>
                        <a:rPr lang="nl-BE" sz="1800" dirty="0"/>
                        <a:t>1</a:t>
                      </a:r>
                      <a:r>
                        <a:rPr lang="nl-BE" sz="1800" baseline="0" dirty="0"/>
                        <a:t> 0000</a:t>
                      </a:r>
                      <a:endParaRPr lang="nl-BE" sz="1800" dirty="0"/>
                    </a:p>
                  </a:txBody>
                  <a:tcPr marL="68580" marR="68580" marT="34290" marB="34290"/>
                </a:tc>
                <a:tc>
                  <a:txBody>
                    <a:bodyPr/>
                    <a:lstStyle/>
                    <a:p>
                      <a:pPr algn="r"/>
                      <a:r>
                        <a:rPr lang="nl-BE" sz="1800" dirty="0"/>
                        <a:t>16</a:t>
                      </a:r>
                    </a:p>
                  </a:txBody>
                  <a:tcPr marL="68580" marR="68580" marT="34290" marB="34290"/>
                </a:tc>
                <a:extLst>
                  <a:ext uri="{0D108BD9-81ED-4DB2-BD59-A6C34878D82A}">
                    <a16:rowId xmlns:a16="http://schemas.microsoft.com/office/drawing/2014/main" val="3313512959"/>
                  </a:ext>
                </a:extLst>
              </a:tr>
              <a:tr h="342578">
                <a:tc>
                  <a:txBody>
                    <a:bodyPr/>
                    <a:lstStyle/>
                    <a:p>
                      <a:pPr algn="r"/>
                      <a:r>
                        <a:rPr lang="nl-BE" sz="1800" dirty="0"/>
                        <a:t>11</a:t>
                      </a:r>
                    </a:p>
                  </a:txBody>
                  <a:tcPr marL="68580" marR="68580" marT="34290" marB="34290"/>
                </a:tc>
                <a:tc>
                  <a:txBody>
                    <a:bodyPr/>
                    <a:lstStyle/>
                    <a:p>
                      <a:pPr algn="r"/>
                      <a:r>
                        <a:rPr lang="nl-BE" sz="1800" dirty="0">
                          <a:solidFill>
                            <a:srgbClr val="00B050"/>
                          </a:solidFill>
                        </a:rPr>
                        <a:t>000</a:t>
                      </a:r>
                      <a:r>
                        <a:rPr lang="nl-BE" sz="1800" dirty="0"/>
                        <a:t>1</a:t>
                      </a:r>
                      <a:r>
                        <a:rPr lang="nl-BE" sz="1800" baseline="0" dirty="0"/>
                        <a:t> 0001</a:t>
                      </a:r>
                      <a:endParaRPr lang="nl-BE" sz="1800" dirty="0"/>
                    </a:p>
                  </a:txBody>
                  <a:tcPr marL="68580" marR="68580" marT="34290" marB="34290"/>
                </a:tc>
                <a:tc>
                  <a:txBody>
                    <a:bodyPr/>
                    <a:lstStyle/>
                    <a:p>
                      <a:pPr algn="r"/>
                      <a:r>
                        <a:rPr lang="nl-BE" sz="1800" dirty="0"/>
                        <a:t>17</a:t>
                      </a:r>
                    </a:p>
                  </a:txBody>
                  <a:tcPr marL="68580" marR="68580" marT="34290" marB="34290"/>
                </a:tc>
                <a:extLst>
                  <a:ext uri="{0D108BD9-81ED-4DB2-BD59-A6C34878D82A}">
                    <a16:rowId xmlns:a16="http://schemas.microsoft.com/office/drawing/2014/main" val="3296019924"/>
                  </a:ext>
                </a:extLst>
              </a:tr>
            </a:tbl>
          </a:graphicData>
        </a:graphic>
      </p:graphicFrame>
      <p:graphicFrame>
        <p:nvGraphicFramePr>
          <p:cNvPr id="6" name="Tabel 5"/>
          <p:cNvGraphicFramePr>
            <a:graphicFrameLocks noGrp="1"/>
          </p:cNvGraphicFramePr>
          <p:nvPr>
            <p:extLst>
              <p:ext uri="{D42A27DB-BD31-4B8C-83A1-F6EECF244321}">
                <p14:modId xmlns:p14="http://schemas.microsoft.com/office/powerpoint/2010/main" val="2517537911"/>
              </p:ext>
            </p:extLst>
          </p:nvPr>
        </p:nvGraphicFramePr>
        <p:xfrm>
          <a:off x="698755" y="655780"/>
          <a:ext cx="3743937" cy="5417820"/>
        </p:xfrm>
        <a:graphic>
          <a:graphicData uri="http://schemas.openxmlformats.org/drawingml/2006/table">
            <a:tbl>
              <a:tblPr firstRow="1" bandRow="1">
                <a:tableStyleId>{7DF18680-E054-41AD-8BC1-D1AEF772440D}</a:tableStyleId>
              </a:tblPr>
              <a:tblGrid>
                <a:gridCol w="1247979">
                  <a:extLst>
                    <a:ext uri="{9D8B030D-6E8A-4147-A177-3AD203B41FA5}">
                      <a16:colId xmlns:a16="http://schemas.microsoft.com/office/drawing/2014/main" val="1258458836"/>
                    </a:ext>
                  </a:extLst>
                </a:gridCol>
                <a:gridCol w="1247979">
                  <a:extLst>
                    <a:ext uri="{9D8B030D-6E8A-4147-A177-3AD203B41FA5}">
                      <a16:colId xmlns:a16="http://schemas.microsoft.com/office/drawing/2014/main" val="2893781463"/>
                    </a:ext>
                  </a:extLst>
                </a:gridCol>
                <a:gridCol w="1247979">
                  <a:extLst>
                    <a:ext uri="{9D8B030D-6E8A-4147-A177-3AD203B41FA5}">
                      <a16:colId xmlns:a16="http://schemas.microsoft.com/office/drawing/2014/main" val="20000"/>
                    </a:ext>
                  </a:extLst>
                </a:gridCol>
              </a:tblGrid>
              <a:tr h="580275">
                <a:tc>
                  <a:txBody>
                    <a:bodyPr/>
                    <a:lstStyle/>
                    <a:p>
                      <a:r>
                        <a:rPr lang="nl-BE" sz="1800" dirty="0"/>
                        <a:t>Octale waarden</a:t>
                      </a:r>
                      <a:endParaRPr lang="nl-BE" sz="1800" baseline="30000" dirty="0"/>
                    </a:p>
                  </a:txBody>
                  <a:tcPr marL="68580" marR="68580" marT="34290" marB="34290"/>
                </a:tc>
                <a:tc>
                  <a:txBody>
                    <a:bodyPr/>
                    <a:lstStyle/>
                    <a:p>
                      <a:r>
                        <a:rPr lang="nl-BE" sz="1800" dirty="0"/>
                        <a:t>Binaire waarden</a:t>
                      </a:r>
                      <a:endParaRPr lang="nl-BE" sz="1800" baseline="30000" dirty="0"/>
                    </a:p>
                  </a:txBody>
                  <a:tcPr marL="68580" marR="68580" marT="34290" marB="34290"/>
                </a:tc>
                <a:tc>
                  <a:txBody>
                    <a:bodyPr/>
                    <a:lstStyle/>
                    <a:p>
                      <a:r>
                        <a:rPr lang="nl-BE" sz="1800" dirty="0"/>
                        <a:t>Decimale</a:t>
                      </a:r>
                      <a:r>
                        <a:rPr lang="nl-BE" sz="1800" baseline="0" dirty="0"/>
                        <a:t> waarden</a:t>
                      </a:r>
                      <a:endParaRPr lang="nl-BE" sz="1800" baseline="30000" dirty="0"/>
                    </a:p>
                  </a:txBody>
                  <a:tcPr marL="68580" marR="68580" marT="34290" marB="34290"/>
                </a:tc>
                <a:extLst>
                  <a:ext uri="{0D108BD9-81ED-4DB2-BD59-A6C34878D82A}">
                    <a16:rowId xmlns:a16="http://schemas.microsoft.com/office/drawing/2014/main" val="10000"/>
                  </a:ext>
                </a:extLst>
              </a:tr>
              <a:tr h="342578">
                <a:tc>
                  <a:txBody>
                    <a:bodyPr/>
                    <a:lstStyle/>
                    <a:p>
                      <a:pPr algn="r"/>
                      <a:r>
                        <a:rPr lang="nl-BE" sz="1800" dirty="0"/>
                        <a:t>0</a:t>
                      </a:r>
                    </a:p>
                  </a:txBody>
                  <a:tcPr marL="68580" marR="68580" marT="34290" marB="34290"/>
                </a:tc>
                <a:tc>
                  <a:txBody>
                    <a:bodyPr/>
                    <a:lstStyle/>
                    <a:p>
                      <a:pPr algn="r"/>
                      <a:r>
                        <a:rPr lang="nl-BE" sz="1800" dirty="0">
                          <a:solidFill>
                            <a:srgbClr val="00B050"/>
                          </a:solidFill>
                        </a:rPr>
                        <a:t>00</a:t>
                      </a:r>
                      <a:r>
                        <a:rPr lang="nl-BE" sz="1800" dirty="0"/>
                        <a:t>0</a:t>
                      </a:r>
                    </a:p>
                  </a:txBody>
                  <a:tcPr marL="68580" marR="68580" marT="34290" marB="34290"/>
                </a:tc>
                <a:tc>
                  <a:txBody>
                    <a:bodyPr/>
                    <a:lstStyle/>
                    <a:p>
                      <a:pPr algn="r"/>
                      <a:r>
                        <a:rPr lang="nl-BE" sz="1800" dirty="0"/>
                        <a:t>0</a:t>
                      </a:r>
                    </a:p>
                  </a:txBody>
                  <a:tcPr marL="68580" marR="68580" marT="34290" marB="34290"/>
                </a:tc>
                <a:extLst>
                  <a:ext uri="{0D108BD9-81ED-4DB2-BD59-A6C34878D82A}">
                    <a16:rowId xmlns:a16="http://schemas.microsoft.com/office/drawing/2014/main" val="10001"/>
                  </a:ext>
                </a:extLst>
              </a:tr>
              <a:tr h="342578">
                <a:tc>
                  <a:txBody>
                    <a:bodyPr/>
                    <a:lstStyle/>
                    <a:p>
                      <a:pPr algn="r"/>
                      <a:r>
                        <a:rPr lang="nl-BE" sz="1800" dirty="0"/>
                        <a:t>1</a:t>
                      </a:r>
                    </a:p>
                  </a:txBody>
                  <a:tcPr marL="68580" marR="68580" marT="34290" marB="34290"/>
                </a:tc>
                <a:tc>
                  <a:txBody>
                    <a:bodyPr/>
                    <a:lstStyle/>
                    <a:p>
                      <a:pPr algn="r"/>
                      <a:r>
                        <a:rPr lang="nl-BE" sz="1800" dirty="0">
                          <a:solidFill>
                            <a:srgbClr val="00B050"/>
                          </a:solidFill>
                        </a:rPr>
                        <a:t>00</a:t>
                      </a:r>
                      <a:r>
                        <a:rPr lang="nl-BE" sz="1800" dirty="0"/>
                        <a:t>1</a:t>
                      </a:r>
                    </a:p>
                  </a:txBody>
                  <a:tcPr marL="68580" marR="68580" marT="34290" marB="34290"/>
                </a:tc>
                <a:tc>
                  <a:txBody>
                    <a:bodyPr/>
                    <a:lstStyle/>
                    <a:p>
                      <a:pPr algn="r"/>
                      <a:r>
                        <a:rPr lang="nl-BE" sz="1800" dirty="0"/>
                        <a:t>1</a:t>
                      </a:r>
                    </a:p>
                  </a:txBody>
                  <a:tcPr marL="68580" marR="68580" marT="34290" marB="34290"/>
                </a:tc>
                <a:extLst>
                  <a:ext uri="{0D108BD9-81ED-4DB2-BD59-A6C34878D82A}">
                    <a16:rowId xmlns:a16="http://schemas.microsoft.com/office/drawing/2014/main" val="10002"/>
                  </a:ext>
                </a:extLst>
              </a:tr>
              <a:tr h="342578">
                <a:tc>
                  <a:txBody>
                    <a:bodyPr/>
                    <a:lstStyle/>
                    <a:p>
                      <a:pPr algn="r"/>
                      <a:r>
                        <a:rPr lang="nl-BE" sz="1800" dirty="0"/>
                        <a:t>2</a:t>
                      </a:r>
                    </a:p>
                  </a:txBody>
                  <a:tcPr marL="68580" marR="68580" marT="34290" marB="34290"/>
                </a:tc>
                <a:tc>
                  <a:txBody>
                    <a:bodyPr/>
                    <a:lstStyle/>
                    <a:p>
                      <a:pPr algn="r"/>
                      <a:r>
                        <a:rPr lang="nl-BE" sz="1800" dirty="0">
                          <a:solidFill>
                            <a:srgbClr val="00B050"/>
                          </a:solidFill>
                        </a:rPr>
                        <a:t>0</a:t>
                      </a:r>
                      <a:r>
                        <a:rPr lang="nl-BE" sz="1800" dirty="0"/>
                        <a:t>10</a:t>
                      </a:r>
                    </a:p>
                  </a:txBody>
                  <a:tcPr marL="68580" marR="68580" marT="34290" marB="34290"/>
                </a:tc>
                <a:tc>
                  <a:txBody>
                    <a:bodyPr/>
                    <a:lstStyle/>
                    <a:p>
                      <a:pPr algn="r"/>
                      <a:r>
                        <a:rPr lang="nl-BE" sz="1800" dirty="0"/>
                        <a:t>2</a:t>
                      </a:r>
                    </a:p>
                  </a:txBody>
                  <a:tcPr marL="68580" marR="68580" marT="34290" marB="34290"/>
                </a:tc>
                <a:extLst>
                  <a:ext uri="{0D108BD9-81ED-4DB2-BD59-A6C34878D82A}">
                    <a16:rowId xmlns:a16="http://schemas.microsoft.com/office/drawing/2014/main" val="10003"/>
                  </a:ext>
                </a:extLst>
              </a:tr>
              <a:tr h="342578">
                <a:tc>
                  <a:txBody>
                    <a:bodyPr/>
                    <a:lstStyle/>
                    <a:p>
                      <a:pPr algn="r"/>
                      <a:r>
                        <a:rPr lang="nl-BE" sz="1800" dirty="0"/>
                        <a:t>3</a:t>
                      </a:r>
                    </a:p>
                  </a:txBody>
                  <a:tcPr marL="68580" marR="68580" marT="34290" marB="34290"/>
                </a:tc>
                <a:tc>
                  <a:txBody>
                    <a:bodyPr/>
                    <a:lstStyle/>
                    <a:p>
                      <a:pPr algn="r"/>
                      <a:r>
                        <a:rPr lang="nl-BE" sz="1800" dirty="0">
                          <a:solidFill>
                            <a:srgbClr val="00B050"/>
                          </a:solidFill>
                        </a:rPr>
                        <a:t>0</a:t>
                      </a:r>
                      <a:r>
                        <a:rPr lang="nl-BE" sz="1800" dirty="0"/>
                        <a:t>11</a:t>
                      </a:r>
                    </a:p>
                  </a:txBody>
                  <a:tcPr marL="68580" marR="68580" marT="34290" marB="34290"/>
                </a:tc>
                <a:tc>
                  <a:txBody>
                    <a:bodyPr/>
                    <a:lstStyle/>
                    <a:p>
                      <a:pPr algn="r"/>
                      <a:r>
                        <a:rPr lang="nl-BE" sz="1800" dirty="0"/>
                        <a:t>3</a:t>
                      </a:r>
                    </a:p>
                  </a:txBody>
                  <a:tcPr marL="68580" marR="68580" marT="34290" marB="34290"/>
                </a:tc>
                <a:extLst>
                  <a:ext uri="{0D108BD9-81ED-4DB2-BD59-A6C34878D82A}">
                    <a16:rowId xmlns:a16="http://schemas.microsoft.com/office/drawing/2014/main" val="10004"/>
                  </a:ext>
                </a:extLst>
              </a:tr>
              <a:tr h="342578">
                <a:tc>
                  <a:txBody>
                    <a:bodyPr/>
                    <a:lstStyle/>
                    <a:p>
                      <a:pPr algn="r"/>
                      <a:r>
                        <a:rPr lang="nl-BE" sz="1800" dirty="0"/>
                        <a:t>4</a:t>
                      </a:r>
                    </a:p>
                  </a:txBody>
                  <a:tcPr marL="68580" marR="68580" marT="34290" marB="34290"/>
                </a:tc>
                <a:tc>
                  <a:txBody>
                    <a:bodyPr/>
                    <a:lstStyle/>
                    <a:p>
                      <a:pPr algn="r"/>
                      <a:r>
                        <a:rPr lang="nl-BE" sz="1800" dirty="0"/>
                        <a:t>100</a:t>
                      </a:r>
                    </a:p>
                  </a:txBody>
                  <a:tcPr marL="68580" marR="68580" marT="34290" marB="34290"/>
                </a:tc>
                <a:tc>
                  <a:txBody>
                    <a:bodyPr/>
                    <a:lstStyle/>
                    <a:p>
                      <a:pPr algn="r"/>
                      <a:r>
                        <a:rPr lang="nl-BE" sz="1800" dirty="0"/>
                        <a:t>4</a:t>
                      </a:r>
                    </a:p>
                  </a:txBody>
                  <a:tcPr marL="68580" marR="68580" marT="34290" marB="34290"/>
                </a:tc>
                <a:extLst>
                  <a:ext uri="{0D108BD9-81ED-4DB2-BD59-A6C34878D82A}">
                    <a16:rowId xmlns:a16="http://schemas.microsoft.com/office/drawing/2014/main" val="10005"/>
                  </a:ext>
                </a:extLst>
              </a:tr>
              <a:tr h="342578">
                <a:tc>
                  <a:txBody>
                    <a:bodyPr/>
                    <a:lstStyle/>
                    <a:p>
                      <a:pPr algn="r"/>
                      <a:r>
                        <a:rPr lang="nl-BE" sz="1800" dirty="0"/>
                        <a:t>5</a:t>
                      </a:r>
                    </a:p>
                  </a:txBody>
                  <a:tcPr marL="68580" marR="68580" marT="34290" marB="34290"/>
                </a:tc>
                <a:tc>
                  <a:txBody>
                    <a:bodyPr/>
                    <a:lstStyle/>
                    <a:p>
                      <a:pPr algn="r"/>
                      <a:r>
                        <a:rPr lang="nl-BE" sz="1800" dirty="0"/>
                        <a:t>101</a:t>
                      </a:r>
                    </a:p>
                  </a:txBody>
                  <a:tcPr marL="68580" marR="68580" marT="34290" marB="34290"/>
                </a:tc>
                <a:tc>
                  <a:txBody>
                    <a:bodyPr/>
                    <a:lstStyle/>
                    <a:p>
                      <a:pPr algn="r"/>
                      <a:r>
                        <a:rPr lang="nl-BE" sz="1800" dirty="0"/>
                        <a:t>5</a:t>
                      </a:r>
                    </a:p>
                  </a:txBody>
                  <a:tcPr marL="68580" marR="68580" marT="34290" marB="34290"/>
                </a:tc>
                <a:extLst>
                  <a:ext uri="{0D108BD9-81ED-4DB2-BD59-A6C34878D82A}">
                    <a16:rowId xmlns:a16="http://schemas.microsoft.com/office/drawing/2014/main" val="10006"/>
                  </a:ext>
                </a:extLst>
              </a:tr>
              <a:tr h="342578">
                <a:tc>
                  <a:txBody>
                    <a:bodyPr/>
                    <a:lstStyle/>
                    <a:p>
                      <a:pPr algn="r"/>
                      <a:r>
                        <a:rPr lang="nl-BE" sz="1800" dirty="0"/>
                        <a:t>6</a:t>
                      </a:r>
                    </a:p>
                  </a:txBody>
                  <a:tcPr marL="68580" marR="68580" marT="34290" marB="34290"/>
                </a:tc>
                <a:tc>
                  <a:txBody>
                    <a:bodyPr/>
                    <a:lstStyle/>
                    <a:p>
                      <a:pPr algn="r"/>
                      <a:r>
                        <a:rPr lang="nl-BE" sz="1800" dirty="0"/>
                        <a:t>110</a:t>
                      </a:r>
                    </a:p>
                  </a:txBody>
                  <a:tcPr marL="68580" marR="68580" marT="34290" marB="34290"/>
                </a:tc>
                <a:tc>
                  <a:txBody>
                    <a:bodyPr/>
                    <a:lstStyle/>
                    <a:p>
                      <a:pPr algn="r"/>
                      <a:r>
                        <a:rPr lang="nl-BE" sz="1800" dirty="0"/>
                        <a:t>6</a:t>
                      </a:r>
                    </a:p>
                  </a:txBody>
                  <a:tcPr marL="68580" marR="68580" marT="34290" marB="34290"/>
                </a:tc>
                <a:extLst>
                  <a:ext uri="{0D108BD9-81ED-4DB2-BD59-A6C34878D82A}">
                    <a16:rowId xmlns:a16="http://schemas.microsoft.com/office/drawing/2014/main" val="10007"/>
                  </a:ext>
                </a:extLst>
              </a:tr>
              <a:tr h="342578">
                <a:tc>
                  <a:txBody>
                    <a:bodyPr/>
                    <a:lstStyle/>
                    <a:p>
                      <a:pPr algn="r"/>
                      <a:r>
                        <a:rPr lang="nl-BE" sz="1800" dirty="0"/>
                        <a:t>7</a:t>
                      </a:r>
                    </a:p>
                  </a:txBody>
                  <a:tcPr marL="68580" marR="68580" marT="34290" marB="34290"/>
                </a:tc>
                <a:tc>
                  <a:txBody>
                    <a:bodyPr/>
                    <a:lstStyle/>
                    <a:p>
                      <a:pPr algn="r"/>
                      <a:r>
                        <a:rPr lang="nl-BE" sz="1800" dirty="0"/>
                        <a:t>111</a:t>
                      </a:r>
                    </a:p>
                  </a:txBody>
                  <a:tcPr marL="68580" marR="68580" marT="34290" marB="34290"/>
                </a:tc>
                <a:tc>
                  <a:txBody>
                    <a:bodyPr/>
                    <a:lstStyle/>
                    <a:p>
                      <a:pPr algn="r"/>
                      <a:r>
                        <a:rPr lang="nl-BE" sz="1800" dirty="0"/>
                        <a:t>7</a:t>
                      </a:r>
                    </a:p>
                  </a:txBody>
                  <a:tcPr marL="68580" marR="68580" marT="34290" marB="34290"/>
                </a:tc>
                <a:extLst>
                  <a:ext uri="{0D108BD9-81ED-4DB2-BD59-A6C34878D82A}">
                    <a16:rowId xmlns:a16="http://schemas.microsoft.com/office/drawing/2014/main" val="10008"/>
                  </a:ext>
                </a:extLst>
              </a:tr>
              <a:tr h="342578">
                <a:tc>
                  <a:txBody>
                    <a:bodyPr/>
                    <a:lstStyle/>
                    <a:p>
                      <a:pPr algn="r"/>
                      <a:r>
                        <a:rPr lang="nl-BE" sz="1800" dirty="0"/>
                        <a:t>10</a:t>
                      </a:r>
                    </a:p>
                  </a:txBody>
                  <a:tcPr marL="68580" marR="68580" marT="34290" marB="34290"/>
                </a:tc>
                <a:tc>
                  <a:txBody>
                    <a:bodyPr/>
                    <a:lstStyle/>
                    <a:p>
                      <a:pPr algn="r"/>
                      <a:r>
                        <a:rPr lang="nl-BE" sz="1800" dirty="0">
                          <a:solidFill>
                            <a:srgbClr val="00B050"/>
                          </a:solidFill>
                        </a:rPr>
                        <a:t>00</a:t>
                      </a:r>
                      <a:r>
                        <a:rPr lang="nl-BE" sz="1800" dirty="0"/>
                        <a:t>1 000</a:t>
                      </a:r>
                    </a:p>
                  </a:txBody>
                  <a:tcPr marL="68580" marR="68580" marT="34290" marB="34290"/>
                </a:tc>
                <a:tc>
                  <a:txBody>
                    <a:bodyPr/>
                    <a:lstStyle/>
                    <a:p>
                      <a:pPr algn="r"/>
                      <a:r>
                        <a:rPr lang="nl-BE" sz="1800" dirty="0"/>
                        <a:t>8</a:t>
                      </a:r>
                    </a:p>
                  </a:txBody>
                  <a:tcPr marL="68580" marR="68580" marT="34290" marB="34290"/>
                </a:tc>
                <a:extLst>
                  <a:ext uri="{0D108BD9-81ED-4DB2-BD59-A6C34878D82A}">
                    <a16:rowId xmlns:a16="http://schemas.microsoft.com/office/drawing/2014/main" val="10009"/>
                  </a:ext>
                </a:extLst>
              </a:tr>
              <a:tr h="342578">
                <a:tc>
                  <a:txBody>
                    <a:bodyPr/>
                    <a:lstStyle/>
                    <a:p>
                      <a:pPr algn="r"/>
                      <a:r>
                        <a:rPr lang="nl-BE" sz="1800" dirty="0"/>
                        <a:t>11</a:t>
                      </a:r>
                    </a:p>
                  </a:txBody>
                  <a:tcPr marL="68580" marR="68580" marT="34290" marB="34290"/>
                </a:tc>
                <a:tc>
                  <a:txBody>
                    <a:bodyPr/>
                    <a:lstStyle/>
                    <a:p>
                      <a:pPr algn="r"/>
                      <a:r>
                        <a:rPr lang="nl-BE" sz="1800" dirty="0">
                          <a:solidFill>
                            <a:srgbClr val="00B050"/>
                          </a:solidFill>
                        </a:rPr>
                        <a:t>00</a:t>
                      </a:r>
                      <a:r>
                        <a:rPr lang="nl-BE" sz="1800" dirty="0"/>
                        <a:t>1 001</a:t>
                      </a:r>
                    </a:p>
                  </a:txBody>
                  <a:tcPr marL="68580" marR="68580" marT="34290" marB="34290"/>
                </a:tc>
                <a:tc>
                  <a:txBody>
                    <a:bodyPr/>
                    <a:lstStyle/>
                    <a:p>
                      <a:pPr algn="r"/>
                      <a:r>
                        <a:rPr lang="nl-BE" sz="1800" dirty="0"/>
                        <a:t>9</a:t>
                      </a:r>
                    </a:p>
                  </a:txBody>
                  <a:tcPr marL="68580" marR="68580" marT="34290" marB="34290"/>
                </a:tc>
                <a:extLst>
                  <a:ext uri="{0D108BD9-81ED-4DB2-BD59-A6C34878D82A}">
                    <a16:rowId xmlns:a16="http://schemas.microsoft.com/office/drawing/2014/main" val="10010"/>
                  </a:ext>
                </a:extLst>
              </a:tr>
              <a:tr h="342578">
                <a:tc>
                  <a:txBody>
                    <a:bodyPr/>
                    <a:lstStyle/>
                    <a:p>
                      <a:pPr algn="r"/>
                      <a:r>
                        <a:rPr lang="nl-BE" sz="1800" dirty="0"/>
                        <a:t>12</a:t>
                      </a:r>
                    </a:p>
                  </a:txBody>
                  <a:tcPr marL="68580" marR="68580" marT="34290" marB="34290"/>
                </a:tc>
                <a:tc>
                  <a:txBody>
                    <a:bodyPr/>
                    <a:lstStyle/>
                    <a:p>
                      <a:pPr algn="r"/>
                      <a:r>
                        <a:rPr lang="nl-BE" sz="1800" dirty="0">
                          <a:solidFill>
                            <a:srgbClr val="00B050"/>
                          </a:solidFill>
                        </a:rPr>
                        <a:t>00</a:t>
                      </a:r>
                      <a:r>
                        <a:rPr lang="nl-BE" sz="1800" dirty="0"/>
                        <a:t>1 010</a:t>
                      </a:r>
                    </a:p>
                  </a:txBody>
                  <a:tcPr marL="68580" marR="68580" marT="34290" marB="34290"/>
                </a:tc>
                <a:tc>
                  <a:txBody>
                    <a:bodyPr/>
                    <a:lstStyle/>
                    <a:p>
                      <a:pPr algn="r"/>
                      <a:r>
                        <a:rPr lang="nl-BE" sz="1800" dirty="0"/>
                        <a:t>10</a:t>
                      </a:r>
                    </a:p>
                  </a:txBody>
                  <a:tcPr marL="68580" marR="68580" marT="34290" marB="34290"/>
                </a:tc>
                <a:extLst>
                  <a:ext uri="{0D108BD9-81ED-4DB2-BD59-A6C34878D82A}">
                    <a16:rowId xmlns:a16="http://schemas.microsoft.com/office/drawing/2014/main" val="10011"/>
                  </a:ext>
                </a:extLst>
              </a:tr>
              <a:tr h="342578">
                <a:tc>
                  <a:txBody>
                    <a:bodyPr/>
                    <a:lstStyle/>
                    <a:p>
                      <a:pPr algn="r"/>
                      <a:r>
                        <a:rPr lang="nl-BE" sz="1800" dirty="0"/>
                        <a:t>13</a:t>
                      </a:r>
                    </a:p>
                  </a:txBody>
                  <a:tcPr marL="68580" marR="68580" marT="34290" marB="34290"/>
                </a:tc>
                <a:tc>
                  <a:txBody>
                    <a:bodyPr/>
                    <a:lstStyle/>
                    <a:p>
                      <a:pPr algn="r"/>
                      <a:r>
                        <a:rPr lang="nl-BE" sz="1800" dirty="0">
                          <a:solidFill>
                            <a:srgbClr val="00B050"/>
                          </a:solidFill>
                        </a:rPr>
                        <a:t>00</a:t>
                      </a:r>
                      <a:r>
                        <a:rPr lang="nl-BE" sz="1800" dirty="0"/>
                        <a:t>1 011</a:t>
                      </a:r>
                    </a:p>
                  </a:txBody>
                  <a:tcPr marL="68580" marR="68580" marT="34290" marB="34290"/>
                </a:tc>
                <a:tc>
                  <a:txBody>
                    <a:bodyPr/>
                    <a:lstStyle/>
                    <a:p>
                      <a:pPr algn="r"/>
                      <a:r>
                        <a:rPr lang="nl-BE" sz="1800" dirty="0"/>
                        <a:t>11</a:t>
                      </a:r>
                    </a:p>
                  </a:txBody>
                  <a:tcPr marL="68580" marR="68580" marT="34290" marB="34290"/>
                </a:tc>
                <a:extLst>
                  <a:ext uri="{0D108BD9-81ED-4DB2-BD59-A6C34878D82A}">
                    <a16:rowId xmlns:a16="http://schemas.microsoft.com/office/drawing/2014/main" val="10012"/>
                  </a:ext>
                </a:extLst>
              </a:tr>
              <a:tr h="342578">
                <a:tc>
                  <a:txBody>
                    <a:bodyPr/>
                    <a:lstStyle/>
                    <a:p>
                      <a:pPr algn="r"/>
                      <a:r>
                        <a:rPr lang="nl-BE" sz="1800" dirty="0"/>
                        <a:t>14</a:t>
                      </a:r>
                    </a:p>
                  </a:txBody>
                  <a:tcPr marL="68580" marR="68580" marT="34290" marB="34290"/>
                </a:tc>
                <a:tc>
                  <a:txBody>
                    <a:bodyPr/>
                    <a:lstStyle/>
                    <a:p>
                      <a:pPr algn="r"/>
                      <a:r>
                        <a:rPr lang="nl-BE" sz="1800" dirty="0">
                          <a:solidFill>
                            <a:srgbClr val="00B050"/>
                          </a:solidFill>
                        </a:rPr>
                        <a:t>00</a:t>
                      </a:r>
                      <a:r>
                        <a:rPr lang="nl-BE" sz="1800" dirty="0"/>
                        <a:t>1 100</a:t>
                      </a:r>
                    </a:p>
                  </a:txBody>
                  <a:tcPr marL="68580" marR="68580" marT="34290" marB="34290"/>
                </a:tc>
                <a:tc>
                  <a:txBody>
                    <a:bodyPr/>
                    <a:lstStyle/>
                    <a:p>
                      <a:pPr algn="r"/>
                      <a:r>
                        <a:rPr lang="nl-BE" sz="1800" dirty="0"/>
                        <a:t>12</a:t>
                      </a:r>
                    </a:p>
                  </a:txBody>
                  <a:tcPr marL="68580" marR="68580" marT="34290" marB="34290"/>
                </a:tc>
                <a:extLst>
                  <a:ext uri="{0D108BD9-81ED-4DB2-BD59-A6C34878D82A}">
                    <a16:rowId xmlns:a16="http://schemas.microsoft.com/office/drawing/2014/main" val="10013"/>
                  </a:ext>
                </a:extLst>
              </a:tr>
              <a:tr h="342578">
                <a:tc>
                  <a:txBody>
                    <a:bodyPr/>
                    <a:lstStyle/>
                    <a:p>
                      <a:pPr algn="r"/>
                      <a:r>
                        <a:rPr lang="nl-BE" sz="1800" dirty="0"/>
                        <a:t>15</a:t>
                      </a:r>
                    </a:p>
                  </a:txBody>
                  <a:tcPr marL="68580" marR="68580" marT="34290" marB="34290"/>
                </a:tc>
                <a:tc>
                  <a:txBody>
                    <a:bodyPr/>
                    <a:lstStyle/>
                    <a:p>
                      <a:pPr algn="r"/>
                      <a:r>
                        <a:rPr lang="nl-BE" sz="1800" dirty="0">
                          <a:solidFill>
                            <a:srgbClr val="00B050"/>
                          </a:solidFill>
                        </a:rPr>
                        <a:t>00</a:t>
                      </a:r>
                      <a:r>
                        <a:rPr lang="nl-BE" sz="1800" dirty="0"/>
                        <a:t>1 101</a:t>
                      </a:r>
                    </a:p>
                  </a:txBody>
                  <a:tcPr marL="68580" marR="68580" marT="34290" marB="34290"/>
                </a:tc>
                <a:tc>
                  <a:txBody>
                    <a:bodyPr/>
                    <a:lstStyle/>
                    <a:p>
                      <a:pPr algn="r"/>
                      <a:r>
                        <a:rPr lang="nl-BE" sz="1800" dirty="0"/>
                        <a:t>13</a:t>
                      </a:r>
                    </a:p>
                  </a:txBody>
                  <a:tcPr marL="68580" marR="68580" marT="34290" marB="34290"/>
                </a:tc>
                <a:extLst>
                  <a:ext uri="{0D108BD9-81ED-4DB2-BD59-A6C34878D82A}">
                    <a16:rowId xmlns:a16="http://schemas.microsoft.com/office/drawing/2014/main" val="10014"/>
                  </a:ext>
                </a:extLst>
              </a:tr>
            </a:tbl>
          </a:graphicData>
        </a:graphic>
      </p:graphicFrame>
      <p:sp>
        <p:nvSpPr>
          <p:cNvPr id="7" name="Tijdelijke aanduiding voor dianummer 6"/>
          <p:cNvSpPr>
            <a:spLocks noGrp="1"/>
          </p:cNvSpPr>
          <p:nvPr>
            <p:ph type="sldNum" sz="quarter" idx="12"/>
          </p:nvPr>
        </p:nvSpPr>
        <p:spPr/>
        <p:txBody>
          <a:bodyPr/>
          <a:lstStyle/>
          <a:p>
            <a:fld id="{C20638EA-1804-476F-966B-2178CB4140D4}" type="slidenum">
              <a:rPr lang="nl-BE" smtClean="0"/>
              <a:t>34</a:t>
            </a:fld>
            <a:endParaRPr lang="nl-BE"/>
          </a:p>
        </p:txBody>
      </p:sp>
    </p:spTree>
    <p:extLst>
      <p:ext uri="{BB962C8B-B14F-4D97-AF65-F5344CB8AC3E}">
        <p14:creationId xmlns:p14="http://schemas.microsoft.com/office/powerpoint/2010/main" val="2413824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5490" y="221677"/>
            <a:ext cx="12108873" cy="1325563"/>
          </a:xfrm>
        </p:spPr>
        <p:txBody>
          <a:bodyPr>
            <a:normAutofit fontScale="90000"/>
          </a:bodyPr>
          <a:lstStyle/>
          <a:p>
            <a:r>
              <a:rPr lang="nl-BE" dirty="0"/>
              <a:t>1.3. Conversies tussen talstelsels</a:t>
            </a:r>
            <a:br>
              <a:rPr lang="nl-BE" dirty="0"/>
            </a:br>
            <a:r>
              <a:rPr lang="nl-BE" sz="4400" b="1" dirty="0">
                <a:solidFill>
                  <a:schemeClr val="accent1"/>
                </a:solidFill>
              </a:rPr>
              <a:t>1.3.3. Conversies talstelsels met als basis een macht van 2 (vervolg) </a:t>
            </a:r>
            <a:endParaRPr lang="nl-BE" dirty="0"/>
          </a:p>
        </p:txBody>
      </p:sp>
      <p:sp>
        <p:nvSpPr>
          <p:cNvPr id="3" name="Tijdelijke aanduiding voor inhoud 2"/>
          <p:cNvSpPr>
            <a:spLocks noGrp="1"/>
          </p:cNvSpPr>
          <p:nvPr>
            <p:ph idx="1"/>
          </p:nvPr>
        </p:nvSpPr>
        <p:spPr>
          <a:xfrm>
            <a:off x="175490" y="1283854"/>
            <a:ext cx="11111346" cy="5500255"/>
          </a:xfrm>
        </p:spPr>
        <p:txBody>
          <a:bodyPr>
            <a:normAutofit/>
          </a:bodyPr>
          <a:lstStyle/>
          <a:p>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ea typeface="Tahoma" pitchFamily="34" charset="0"/>
              <a:cs typeface="Tahoma" pitchFamily="34" charset="0"/>
              <a:sym typeface="Wingdings" panose="05000000000000000000" pitchFamily="2" charset="2"/>
            </a:endParaRPr>
          </a:p>
          <a:p>
            <a:pPr lvl="1"/>
            <a:endParaRPr lang="nl-BE" dirty="0"/>
          </a:p>
        </p:txBody>
      </p:sp>
      <p:sp>
        <p:nvSpPr>
          <p:cNvPr id="4" name="Tijdelijke aanduiding voor inhoud 2"/>
          <p:cNvSpPr txBox="1">
            <a:spLocks/>
          </p:cNvSpPr>
          <p:nvPr/>
        </p:nvSpPr>
        <p:spPr>
          <a:xfrm>
            <a:off x="1517073" y="2106158"/>
            <a:ext cx="9956800" cy="4119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Arial" panose="020B0604020202020204" pitchFamily="34" charset="0"/>
              <a:buNone/>
            </a:pPr>
            <a:r>
              <a:rPr lang="nl-BE" b="1" dirty="0">
                <a:latin typeface="Tahoma" pitchFamily="34" charset="0"/>
                <a:ea typeface="Tahoma" pitchFamily="34" charset="0"/>
                <a:cs typeface="Tahoma" pitchFamily="34" charset="0"/>
              </a:rPr>
              <a:t>Voorbeelden: </a:t>
            </a:r>
          </a:p>
          <a:p>
            <a:pPr lvl="1">
              <a:buFont typeface="Arial" panose="020B0604020202020204" pitchFamily="34" charset="0"/>
              <a:buNone/>
            </a:pPr>
            <a:endParaRPr lang="nl-BE" sz="1067" b="1" dirty="0">
              <a:latin typeface="Tahoma" pitchFamily="34" charset="0"/>
              <a:ea typeface="Tahoma" pitchFamily="34" charset="0"/>
              <a:cs typeface="Tahoma" pitchFamily="34" charset="0"/>
            </a:endParaRPr>
          </a:p>
          <a:p>
            <a:pPr lvl="1">
              <a:buFont typeface="Arial" panose="020B0604020202020204" pitchFamily="34" charset="0"/>
              <a:buNone/>
            </a:pPr>
            <a:r>
              <a:rPr lang="nl-BE" dirty="0">
                <a:latin typeface="Tahoma" pitchFamily="34" charset="0"/>
                <a:ea typeface="Tahoma" pitchFamily="34" charset="0"/>
                <a:cs typeface="Tahoma" pitchFamily="34" charset="0"/>
              </a:rPr>
              <a:t>(11010,0100001)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a:solidFill>
                  <a:srgbClr val="00B050"/>
                </a:solidFill>
                <a:latin typeface="Tahoma" pitchFamily="34" charset="0"/>
                <a:ea typeface="Tahoma" pitchFamily="34" charset="0"/>
                <a:cs typeface="Tahoma" pitchFamily="34" charset="0"/>
              </a:rPr>
              <a:t>000</a:t>
            </a:r>
            <a:r>
              <a:rPr lang="nl-BE" dirty="0">
                <a:latin typeface="Tahoma" pitchFamily="34" charset="0"/>
                <a:ea typeface="Tahoma" pitchFamily="34" charset="0"/>
                <a:cs typeface="Tahoma" pitchFamily="34" charset="0"/>
              </a:rPr>
              <a:t>1 1010,0100 001</a:t>
            </a:r>
            <a:r>
              <a:rPr lang="nl-BE" dirty="0">
                <a:solidFill>
                  <a:srgbClr val="00B050"/>
                </a:solidFill>
                <a:latin typeface="Tahoma" pitchFamily="34" charset="0"/>
                <a:ea typeface="Tahoma" pitchFamily="34" charset="0"/>
                <a:cs typeface="Tahoma" pitchFamily="34" charset="0"/>
              </a:rPr>
              <a:t>0</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(1A,42)</a:t>
            </a:r>
            <a:r>
              <a:rPr lang="nl-BE" b="1" baseline="-25000" dirty="0">
                <a:solidFill>
                  <a:srgbClr val="FF0000"/>
                </a:solidFill>
                <a:latin typeface="Tahoma" pitchFamily="34" charset="0"/>
                <a:ea typeface="Tahoma" pitchFamily="34" charset="0"/>
                <a:cs typeface="Tahoma" pitchFamily="34" charset="0"/>
              </a:rPr>
              <a:t>16</a:t>
            </a:r>
          </a:p>
          <a:p>
            <a:pPr lvl="1">
              <a:buFont typeface="Arial" panose="020B0604020202020204" pitchFamily="34" charset="0"/>
              <a:buNone/>
            </a:pPr>
            <a:endParaRPr lang="nl-BE" baseline="-25000" dirty="0">
              <a:latin typeface="Tahoma" pitchFamily="34" charset="0"/>
              <a:ea typeface="Tahoma" pitchFamily="34" charset="0"/>
              <a:cs typeface="Tahoma" pitchFamily="34" charset="0"/>
            </a:endParaRPr>
          </a:p>
          <a:p>
            <a:pPr lvl="1">
              <a:buFont typeface="Arial" panose="020B0604020202020204" pitchFamily="34" charset="0"/>
              <a:buNone/>
            </a:pPr>
            <a:r>
              <a:rPr lang="nl-BE" dirty="0">
                <a:latin typeface="Tahoma" pitchFamily="34" charset="0"/>
                <a:ea typeface="Tahoma" pitchFamily="34" charset="0"/>
                <a:cs typeface="Tahoma" pitchFamily="34" charset="0"/>
              </a:rPr>
              <a:t>(11010,0100001)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a:solidFill>
                  <a:srgbClr val="00B050"/>
                </a:solidFill>
                <a:latin typeface="Tahoma" pitchFamily="34" charset="0"/>
                <a:ea typeface="Tahoma" pitchFamily="34" charset="0"/>
                <a:cs typeface="Tahoma" pitchFamily="34" charset="0"/>
              </a:rPr>
              <a:t>0</a:t>
            </a:r>
            <a:r>
              <a:rPr lang="nl-BE" dirty="0">
                <a:latin typeface="Tahoma" pitchFamily="34" charset="0"/>
                <a:ea typeface="Tahoma" pitchFamily="34" charset="0"/>
                <a:cs typeface="Tahoma" pitchFamily="34" charset="0"/>
              </a:rPr>
              <a:t>11 010,010 000 1</a:t>
            </a:r>
            <a:r>
              <a:rPr lang="nl-BE" dirty="0">
                <a:solidFill>
                  <a:srgbClr val="00B050"/>
                </a:solidFill>
                <a:latin typeface="Tahoma" pitchFamily="34" charset="0"/>
                <a:ea typeface="Tahoma" pitchFamily="34" charset="0"/>
                <a:cs typeface="Tahoma" pitchFamily="34" charset="0"/>
              </a:rPr>
              <a:t>00</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(32,204)</a:t>
            </a:r>
            <a:r>
              <a:rPr lang="nl-BE" b="1" baseline="-25000" dirty="0">
                <a:solidFill>
                  <a:srgbClr val="FF0000"/>
                </a:solidFill>
                <a:latin typeface="Tahoma" pitchFamily="34" charset="0"/>
                <a:ea typeface="Tahoma" pitchFamily="34" charset="0"/>
                <a:cs typeface="Tahoma" pitchFamily="34" charset="0"/>
              </a:rPr>
              <a:t>8</a:t>
            </a:r>
          </a:p>
          <a:p>
            <a:pPr lvl="1">
              <a:buFont typeface="Arial" panose="020B0604020202020204" pitchFamily="34" charset="0"/>
              <a:buNone/>
            </a:pPr>
            <a:endParaRPr lang="nl-BE" baseline="-25000" dirty="0">
              <a:latin typeface="Tahoma" pitchFamily="34" charset="0"/>
              <a:ea typeface="Tahoma" pitchFamily="34" charset="0"/>
              <a:cs typeface="Tahoma" pitchFamily="34" charset="0"/>
            </a:endParaRPr>
          </a:p>
          <a:p>
            <a:pPr lvl="1">
              <a:buFont typeface="Arial" panose="020B0604020202020204" pitchFamily="34" charset="0"/>
              <a:buNone/>
            </a:pPr>
            <a:r>
              <a:rPr lang="nl-BE" dirty="0">
                <a:latin typeface="Tahoma" pitchFamily="34" charset="0"/>
                <a:ea typeface="Tahoma" pitchFamily="34" charset="0"/>
                <a:cs typeface="Tahoma" pitchFamily="34" charset="0"/>
              </a:rPr>
              <a:t>(7,A8)</a:t>
            </a:r>
            <a:r>
              <a:rPr lang="nl-BE" b="1" baseline="-25000" dirty="0">
                <a:solidFill>
                  <a:srgbClr val="FF0000"/>
                </a:solidFill>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(0111,1010 1000)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(111,10101)</a:t>
            </a:r>
            <a:r>
              <a:rPr lang="nl-BE" baseline="-25000" dirty="0">
                <a:latin typeface="Tahoma" pitchFamily="34" charset="0"/>
                <a:ea typeface="Tahoma" pitchFamily="34" charset="0"/>
                <a:cs typeface="Tahoma" pitchFamily="34" charset="0"/>
              </a:rPr>
              <a:t>2</a:t>
            </a:r>
          </a:p>
          <a:p>
            <a:pPr lvl="1">
              <a:buFont typeface="Arial" panose="020B0604020202020204" pitchFamily="34" charset="0"/>
              <a:buNone/>
            </a:pPr>
            <a:endParaRPr lang="nl-BE" baseline="-25000" dirty="0">
              <a:latin typeface="Tahoma" pitchFamily="34" charset="0"/>
              <a:ea typeface="Tahoma" pitchFamily="34" charset="0"/>
              <a:cs typeface="Tahoma" pitchFamily="34" charset="0"/>
              <a:sym typeface="Wingdings" pitchFamily="2" charset="2"/>
            </a:endParaRPr>
          </a:p>
          <a:p>
            <a:pPr lvl="1">
              <a:buFont typeface="Arial" panose="020B0604020202020204" pitchFamily="34" charset="0"/>
              <a:buNone/>
            </a:pPr>
            <a:r>
              <a:rPr lang="nl-BE" dirty="0">
                <a:latin typeface="Tahoma" pitchFamily="34" charset="0"/>
                <a:ea typeface="Tahoma" pitchFamily="34" charset="0"/>
                <a:cs typeface="Tahoma" pitchFamily="34" charset="0"/>
              </a:rPr>
              <a:t>(4,17)</a:t>
            </a:r>
            <a:r>
              <a:rPr lang="nl-BE" b="1" baseline="-25000" dirty="0">
                <a:solidFill>
                  <a:srgbClr val="FF0000"/>
                </a:solidFill>
                <a:latin typeface="Tahoma" pitchFamily="34" charset="0"/>
                <a:ea typeface="Tahoma" pitchFamily="34" charset="0"/>
                <a:cs typeface="Tahoma" pitchFamily="34" charset="0"/>
              </a:rPr>
              <a:t>16</a:t>
            </a:r>
            <a:r>
              <a:rPr lang="nl-BE" b="1" dirty="0">
                <a:solidFill>
                  <a:srgbClr val="FF0000"/>
                </a:solidFill>
                <a:latin typeface="Tahoma" pitchFamily="34" charset="0"/>
                <a:ea typeface="Tahoma" pitchFamily="34" charset="0"/>
                <a:cs typeface="Tahoma" pitchFamily="34" charset="0"/>
              </a:rPr>
              <a:t> </a:t>
            </a:r>
            <a:r>
              <a:rPr lang="nl-BE" dirty="0">
                <a:latin typeface="Tahoma" pitchFamily="34" charset="0"/>
                <a:ea typeface="Tahoma" pitchFamily="34" charset="0"/>
                <a:cs typeface="Tahoma" pitchFamily="34" charset="0"/>
              </a:rPr>
              <a:t>= (0100,0001 0111)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(100,00010111)</a:t>
            </a:r>
            <a:r>
              <a:rPr lang="nl-BE" baseline="-25000" dirty="0">
                <a:latin typeface="Tahoma" pitchFamily="34" charset="0"/>
                <a:ea typeface="Tahoma" pitchFamily="34" charset="0"/>
                <a:cs typeface="Tahoma" pitchFamily="34" charset="0"/>
              </a:rPr>
              <a:t>2</a:t>
            </a:r>
          </a:p>
          <a:p>
            <a:pPr lvl="1">
              <a:buFont typeface="Arial" panose="020B0604020202020204" pitchFamily="34" charset="0"/>
              <a:buNone/>
            </a:pPr>
            <a:endParaRPr lang="nl-BE" dirty="0">
              <a:latin typeface="Tahoma" pitchFamily="34" charset="0"/>
              <a:ea typeface="Tahoma" pitchFamily="34" charset="0"/>
              <a:cs typeface="Tahoma" pitchFamily="34" charset="0"/>
              <a:sym typeface="Wingdings" pitchFamily="2" charset="2"/>
            </a:endParaRPr>
          </a:p>
          <a:p>
            <a:pPr lvl="1">
              <a:buFont typeface="Arial" panose="020B0604020202020204" pitchFamily="34" charset="0"/>
              <a:buNone/>
            </a:pPr>
            <a:r>
              <a:rPr lang="nl-BE" dirty="0">
                <a:latin typeface="Tahoma" pitchFamily="34" charset="0"/>
                <a:ea typeface="Tahoma" pitchFamily="34" charset="0"/>
                <a:cs typeface="Tahoma" pitchFamily="34" charset="0"/>
              </a:rPr>
              <a:t>(4,17)</a:t>
            </a:r>
            <a:r>
              <a:rPr lang="nl-BE" b="1" baseline="-25000" dirty="0">
                <a:solidFill>
                  <a:srgbClr val="FF0000"/>
                </a:solidFill>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(100,001 111)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(100,001111)</a:t>
            </a:r>
            <a:r>
              <a:rPr lang="nl-BE" baseline="-25000" dirty="0">
                <a:latin typeface="Tahoma" pitchFamily="34" charset="0"/>
                <a:ea typeface="Tahoma" pitchFamily="34" charset="0"/>
                <a:cs typeface="Tahoma" pitchFamily="34" charset="0"/>
              </a:rPr>
              <a:t>2</a:t>
            </a:r>
            <a:endParaRPr lang="nl-BE" dirty="0">
              <a:latin typeface="Tahoma" pitchFamily="34" charset="0"/>
              <a:ea typeface="Tahoma" pitchFamily="34" charset="0"/>
              <a:cs typeface="Tahoma" pitchFamily="34" charset="0"/>
              <a:sym typeface="Wingdings" pitchFamily="2" charset="2"/>
            </a:endParaRPr>
          </a:p>
          <a:p>
            <a:pPr lvl="1">
              <a:buFont typeface="Arial" panose="020B0604020202020204" pitchFamily="34" charset="0"/>
              <a:buNone/>
            </a:pPr>
            <a:endParaRPr lang="nl-BE" dirty="0">
              <a:latin typeface="Tahoma" pitchFamily="34" charset="0"/>
              <a:ea typeface="Tahoma" pitchFamily="34" charset="0"/>
              <a:cs typeface="Tahoma" pitchFamily="34" charset="0"/>
              <a:sym typeface="Wingdings" pitchFamily="2" charset="2"/>
            </a:endParaRPr>
          </a:p>
          <a:p>
            <a:endParaRPr lang="nl-BE" sz="2400" baseline="30000" dirty="0">
              <a:sym typeface="Wingdings" pitchFamily="2" charset="2"/>
            </a:endParaRPr>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35</a:t>
            </a:fld>
            <a:endParaRPr lang="nl-BE"/>
          </a:p>
        </p:txBody>
      </p:sp>
    </p:spTree>
    <p:extLst>
      <p:ext uri="{BB962C8B-B14F-4D97-AF65-F5344CB8AC3E}">
        <p14:creationId xmlns:p14="http://schemas.microsoft.com/office/powerpoint/2010/main" val="1546721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1.3. Conversies tussen talstelsels </a:t>
            </a:r>
            <a:br>
              <a:rPr lang="nl-BE" dirty="0"/>
            </a:br>
            <a:r>
              <a:rPr lang="nl-BE" sz="3600" b="1" dirty="0">
                <a:solidFill>
                  <a:schemeClr val="accent1"/>
                </a:solidFill>
              </a:rPr>
              <a:t>1.3.4. Oefeningen op conversies</a:t>
            </a:r>
          </a:p>
        </p:txBody>
      </p:sp>
      <p:sp>
        <p:nvSpPr>
          <p:cNvPr id="4" name="Tijdelijke aanduiding voor inhoud 2"/>
          <p:cNvSpPr>
            <a:spLocks noGrp="1"/>
          </p:cNvSpPr>
          <p:nvPr>
            <p:ph idx="1"/>
          </p:nvPr>
        </p:nvSpPr>
        <p:spPr/>
        <p:txBody>
          <a:bodyPr>
            <a:noAutofit/>
          </a:bodyPr>
          <a:lstStyle/>
          <a:p>
            <a:pPr>
              <a:buNone/>
            </a:pPr>
            <a:r>
              <a:rPr lang="nl-BE" sz="2400" b="1" dirty="0">
                <a:latin typeface="Tahoma" pitchFamily="34" charset="0"/>
                <a:ea typeface="Tahoma" pitchFamily="34" charset="0"/>
                <a:cs typeface="Tahoma" pitchFamily="34" charset="0"/>
              </a:rPr>
              <a:t>Oefening 1:</a:t>
            </a:r>
          </a:p>
          <a:p>
            <a:pPr>
              <a:buNone/>
            </a:pPr>
            <a:endParaRPr lang="nl-BE" sz="1067" b="1" dirty="0">
              <a:latin typeface="Tahoma" pitchFamily="34" charset="0"/>
              <a:ea typeface="Tahoma" pitchFamily="34" charset="0"/>
              <a:cs typeface="Tahoma" pitchFamily="34" charset="0"/>
            </a:endParaRPr>
          </a:p>
          <a:p>
            <a:pPr>
              <a:buNone/>
            </a:pPr>
            <a:r>
              <a:rPr lang="nl-BE" sz="2400" dirty="0">
                <a:latin typeface="Tahoma" pitchFamily="34" charset="0"/>
                <a:ea typeface="Tahoma" pitchFamily="34" charset="0"/>
                <a:cs typeface="Tahoma" pitchFamily="34" charset="0"/>
              </a:rPr>
              <a:t>Reken om</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(100110010011)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(1001110011110010)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(101010111100)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(1FD)</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(CCC)</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(5307)</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	</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(7264)</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(2A5C)</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(243)</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p>
          <a:p>
            <a:pPr lvl="1">
              <a:tabLst>
                <a:tab pos="3949601"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36</a:t>
            </a:fld>
            <a:endParaRPr lang="nl-BE"/>
          </a:p>
        </p:txBody>
      </p:sp>
    </p:spTree>
    <p:extLst>
      <p:ext uri="{BB962C8B-B14F-4D97-AF65-F5344CB8AC3E}">
        <p14:creationId xmlns:p14="http://schemas.microsoft.com/office/powerpoint/2010/main" val="947794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1.3. Conversies tussen talstelsels </a:t>
            </a:r>
            <a:br>
              <a:rPr lang="nl-BE" dirty="0"/>
            </a:br>
            <a:r>
              <a:rPr lang="nl-BE" sz="3600" b="1" dirty="0">
                <a:solidFill>
                  <a:schemeClr val="accent1"/>
                </a:solidFill>
              </a:rPr>
              <a:t>1.3.4. Oefeningen op conversies (vervolg)</a:t>
            </a:r>
            <a:endParaRPr lang="nl-BE" dirty="0"/>
          </a:p>
        </p:txBody>
      </p:sp>
      <p:sp>
        <p:nvSpPr>
          <p:cNvPr id="4" name="Tijdelijke aanduiding voor inhoud 2"/>
          <p:cNvSpPr>
            <a:spLocks noGrp="1"/>
          </p:cNvSpPr>
          <p:nvPr>
            <p:ph idx="1"/>
          </p:nvPr>
        </p:nvSpPr>
        <p:spPr/>
        <p:txBody>
          <a:bodyPr>
            <a:normAutofit fontScale="92500" lnSpcReduction="10000"/>
          </a:bodyPr>
          <a:lstStyle/>
          <a:p>
            <a:pPr>
              <a:buNone/>
            </a:pPr>
            <a:r>
              <a:rPr lang="nl-BE" sz="2533" b="1" dirty="0">
                <a:latin typeface="Tahoma" pitchFamily="34" charset="0"/>
                <a:ea typeface="Tahoma" pitchFamily="34" charset="0"/>
                <a:cs typeface="Tahoma" pitchFamily="34" charset="0"/>
              </a:rPr>
              <a:t>Oefening 2:</a:t>
            </a:r>
          </a:p>
          <a:p>
            <a:pPr>
              <a:buNone/>
            </a:pPr>
            <a:endParaRPr lang="nl-BE" sz="1200" b="1" dirty="0">
              <a:latin typeface="Tahoma" pitchFamily="34" charset="0"/>
              <a:ea typeface="Tahoma" pitchFamily="34" charset="0"/>
              <a:cs typeface="Tahoma" pitchFamily="34" charset="0"/>
            </a:endParaRPr>
          </a:p>
          <a:p>
            <a:pPr>
              <a:buNone/>
            </a:pPr>
            <a:r>
              <a:rPr lang="nl-BE" sz="2533" dirty="0">
                <a:latin typeface="Tahoma" pitchFamily="34" charset="0"/>
                <a:ea typeface="Tahoma" pitchFamily="34" charset="0"/>
                <a:cs typeface="Tahoma" pitchFamily="34" charset="0"/>
              </a:rPr>
              <a:t>Reken om</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(100110,010011)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(1011100,1111001)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(10101,01111)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(1F,D)</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(C,CC)</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(53,07)</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	</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(72,64)</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(2A,5C)</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(2,43)</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p>
          <a:p>
            <a:pPr lvl="1">
              <a:tabLst>
                <a:tab pos="3949601" algn="l"/>
              </a:tabLst>
            </a:pPr>
            <a:endParaRPr lang="nl-BE" sz="1800"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37</a:t>
            </a:fld>
            <a:endParaRPr lang="nl-BE"/>
          </a:p>
        </p:txBody>
      </p:sp>
    </p:spTree>
    <p:extLst>
      <p:ext uri="{BB962C8B-B14F-4D97-AF65-F5344CB8AC3E}">
        <p14:creationId xmlns:p14="http://schemas.microsoft.com/office/powerpoint/2010/main" val="1811940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1.3. Conversies tussen talstelsels </a:t>
            </a:r>
            <a:br>
              <a:rPr lang="nl-BE" dirty="0"/>
            </a:br>
            <a:r>
              <a:rPr lang="nl-BE" sz="4400" b="1" dirty="0">
                <a:solidFill>
                  <a:schemeClr val="accent1"/>
                </a:solidFill>
              </a:rPr>
              <a:t>1.3.4. Oefeningen op conversies (vervolg)</a:t>
            </a:r>
            <a:endParaRPr lang="nl-BE" dirty="0"/>
          </a:p>
        </p:txBody>
      </p:sp>
      <p:sp>
        <p:nvSpPr>
          <p:cNvPr id="4" name="Tijdelijke aanduiding voor inhoud 2"/>
          <p:cNvSpPr>
            <a:spLocks noGrp="1"/>
          </p:cNvSpPr>
          <p:nvPr>
            <p:ph idx="1"/>
          </p:nvPr>
        </p:nvSpPr>
        <p:spPr/>
        <p:txBody>
          <a:bodyPr>
            <a:normAutofit/>
          </a:bodyPr>
          <a:lstStyle/>
          <a:p>
            <a:pPr>
              <a:buNone/>
            </a:pPr>
            <a:r>
              <a:rPr lang="nl-BE" sz="2667" b="1" dirty="0">
                <a:latin typeface="Tahoma" pitchFamily="34" charset="0"/>
                <a:ea typeface="Tahoma" pitchFamily="34" charset="0"/>
                <a:cs typeface="Tahoma" pitchFamily="34" charset="0"/>
              </a:rPr>
              <a:t>Oefening 3:</a:t>
            </a:r>
          </a:p>
          <a:p>
            <a:pPr>
              <a:buNone/>
            </a:pPr>
            <a:endParaRPr lang="nl-BE" sz="1067" b="1" dirty="0">
              <a:latin typeface="Tahoma" pitchFamily="34" charset="0"/>
              <a:ea typeface="Tahoma" pitchFamily="34" charset="0"/>
              <a:cs typeface="Tahoma" pitchFamily="34" charset="0"/>
            </a:endParaRPr>
          </a:p>
          <a:p>
            <a:pPr>
              <a:buNone/>
            </a:pPr>
            <a:r>
              <a:rPr lang="nl-BE" sz="2667" dirty="0">
                <a:latin typeface="Tahoma" pitchFamily="34" charset="0"/>
                <a:ea typeface="Tahoma" pitchFamily="34" charset="0"/>
                <a:cs typeface="Tahoma" pitchFamily="34" charset="0"/>
              </a:rPr>
              <a:t>Reken om</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(10000100)</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(1000010001)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a:t>
            </a:r>
            <a:r>
              <a:rPr lang="en-US" sz="2667" dirty="0">
                <a:latin typeface="Tahoma" pitchFamily="34" charset="0"/>
                <a:ea typeface="Tahoma" pitchFamily="34" charset="0"/>
                <a:cs typeface="Tahoma" pitchFamily="34" charset="0"/>
              </a:rPr>
              <a:t>100100001</a:t>
            </a:r>
            <a:r>
              <a:rPr lang="nl-BE" sz="2667" dirty="0">
                <a:latin typeface="Tahoma" pitchFamily="34" charset="0"/>
                <a:ea typeface="Tahoma" pitchFamily="34" charset="0"/>
                <a:cs typeface="Tahoma" pitchFamily="34" charset="0"/>
              </a:rPr>
              <a:t>)</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(131)</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(260)</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	</a:t>
            </a:r>
            <a:endParaRPr lang="nl-BE" sz="2667" dirty="0">
              <a:latin typeface="Tahoma" pitchFamily="34" charset="0"/>
              <a:ea typeface="Tahoma" pitchFamily="34" charset="0"/>
              <a:cs typeface="Tahoma" pitchFamily="34" charset="0"/>
            </a:endParaRPr>
          </a:p>
          <a:p>
            <a:pPr marL="1066773" lvl="1" indent="-457189">
              <a:buFont typeface="+mj-lt"/>
              <a:buAutoNum type="arabicPeriod"/>
              <a:tabLst>
                <a:tab pos="3949601" algn="l"/>
              </a:tabLst>
            </a:pPr>
            <a:endParaRPr lang="nl-BE" sz="2667"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38</a:t>
            </a:fld>
            <a:endParaRPr lang="nl-BE"/>
          </a:p>
        </p:txBody>
      </p:sp>
    </p:spTree>
    <p:extLst>
      <p:ext uri="{BB962C8B-B14F-4D97-AF65-F5344CB8AC3E}">
        <p14:creationId xmlns:p14="http://schemas.microsoft.com/office/powerpoint/2010/main" val="3101554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1.3. Conversies tussen talstelsels </a:t>
            </a:r>
            <a:br>
              <a:rPr lang="nl-BE" dirty="0"/>
            </a:br>
            <a:r>
              <a:rPr lang="nl-BE" sz="4400" b="1" dirty="0">
                <a:solidFill>
                  <a:schemeClr val="accent1"/>
                </a:solidFill>
              </a:rPr>
              <a:t>1.3.4. Oefeningen op conversies (vervolg)</a:t>
            </a:r>
            <a:endParaRPr lang="nl-BE" dirty="0"/>
          </a:p>
        </p:txBody>
      </p:sp>
      <p:sp>
        <p:nvSpPr>
          <p:cNvPr id="4" name="Tijdelijke aanduiding voor inhoud 2"/>
          <p:cNvSpPr>
            <a:spLocks noGrp="1"/>
          </p:cNvSpPr>
          <p:nvPr>
            <p:ph idx="1"/>
          </p:nvPr>
        </p:nvSpPr>
        <p:spPr/>
        <p:txBody>
          <a:bodyPr>
            <a:noAutofit/>
          </a:bodyPr>
          <a:lstStyle/>
          <a:p>
            <a:pPr>
              <a:buNone/>
            </a:pPr>
            <a:r>
              <a:rPr lang="nl-BE" sz="2667" b="1" dirty="0">
                <a:latin typeface="Tahoma" pitchFamily="34" charset="0"/>
                <a:ea typeface="Tahoma" pitchFamily="34" charset="0"/>
                <a:cs typeface="Tahoma" pitchFamily="34" charset="0"/>
              </a:rPr>
              <a:t>Oefening 4:</a:t>
            </a:r>
          </a:p>
          <a:p>
            <a:pPr>
              <a:buNone/>
            </a:pPr>
            <a:endParaRPr lang="nl-BE" sz="1067" b="1" dirty="0">
              <a:latin typeface="Tahoma" pitchFamily="34" charset="0"/>
              <a:ea typeface="Tahoma" pitchFamily="34" charset="0"/>
              <a:cs typeface="Tahoma" pitchFamily="34" charset="0"/>
            </a:endParaRPr>
          </a:p>
          <a:p>
            <a:pPr>
              <a:buNone/>
            </a:pPr>
            <a:r>
              <a:rPr lang="nl-BE" sz="2400" dirty="0">
                <a:latin typeface="Tahoma" pitchFamily="34" charset="0"/>
                <a:ea typeface="Tahoma" pitchFamily="34" charset="0"/>
                <a:cs typeface="Tahoma" pitchFamily="34" charset="0"/>
              </a:rPr>
              <a:t>Reken om</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(1000,0110)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r>
              <a:rPr lang="nl-BE" dirty="0">
                <a:latin typeface="Tahoma" pitchFamily="34" charset="0"/>
                <a:ea typeface="Tahoma" pitchFamily="34" charset="0"/>
                <a:cs typeface="Tahoma" pitchFamily="34" charset="0"/>
              </a:rPr>
              <a:t> 	</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(111001)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(100010010,0011)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r>
              <a:rPr lang="nl-BE" dirty="0">
                <a:latin typeface="Tahoma" pitchFamily="34" charset="0"/>
                <a:ea typeface="Tahoma" pitchFamily="34" charset="0"/>
                <a:cs typeface="Tahoma" pitchFamily="34" charset="0"/>
              </a:rPr>
              <a:t> 	</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(10101100,011)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(0,1111)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(12,15)</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(26,7)</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(1A,4)</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(1A,18)</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lvl="1">
              <a:tabLst>
                <a:tab pos="3949601"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39</a:t>
            </a:fld>
            <a:endParaRPr lang="nl-BE"/>
          </a:p>
        </p:txBody>
      </p:sp>
    </p:spTree>
    <p:extLst>
      <p:ext uri="{BB962C8B-B14F-4D97-AF65-F5344CB8AC3E}">
        <p14:creationId xmlns:p14="http://schemas.microsoft.com/office/powerpoint/2010/main" val="410468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a:t>
            </a:r>
          </a:p>
        </p:txBody>
      </p:sp>
      <p:sp>
        <p:nvSpPr>
          <p:cNvPr id="3" name="Tijdelijke aanduiding voor inhoud 2"/>
          <p:cNvSpPr>
            <a:spLocks noGrp="1"/>
          </p:cNvSpPr>
          <p:nvPr>
            <p:ph idx="1"/>
          </p:nvPr>
        </p:nvSpPr>
        <p:spPr>
          <a:xfrm>
            <a:off x="838200" y="1515649"/>
            <a:ext cx="10515600" cy="4661314"/>
          </a:xfrm>
        </p:spPr>
        <p:txBody>
          <a:bodyPr>
            <a:normAutofit/>
          </a:bodyPr>
          <a:lstStyle/>
          <a:p>
            <a:pPr marL="0" indent="0">
              <a:buNone/>
            </a:pPr>
            <a:r>
              <a:rPr lang="nl-BE" dirty="0"/>
              <a:t>	1.5.4. Decimale waarde van een IEEE 754 binary32 getal</a:t>
            </a:r>
          </a:p>
          <a:p>
            <a:pPr marL="0" indent="0">
              <a:buNone/>
            </a:pPr>
            <a:r>
              <a:rPr lang="nl-BE" dirty="0"/>
              <a:t>	1.5.5. IEEE 754 binary32 getalwaarde van een decimaal getal</a:t>
            </a:r>
          </a:p>
          <a:p>
            <a:pPr marL="0" indent="0">
              <a:buNone/>
            </a:pPr>
            <a:r>
              <a:rPr lang="nl-BE" dirty="0"/>
              <a:t>	1.5.6. Hexadecimale voorstelling van IEEE 754 binary32 getal</a:t>
            </a:r>
          </a:p>
          <a:p>
            <a:pPr marL="0" indent="0">
              <a:buNone/>
            </a:pPr>
            <a:r>
              <a:rPr lang="nl-BE" dirty="0"/>
              <a:t>	1.5.7. Oefeningen op </a:t>
            </a:r>
            <a:r>
              <a:rPr lang="nl-BE" dirty="0" err="1"/>
              <a:t>Floating</a:t>
            </a:r>
            <a:r>
              <a:rPr lang="nl-BE" dirty="0"/>
              <a:t>-point</a:t>
            </a:r>
          </a:p>
          <a:p>
            <a:pPr marL="0" indent="0">
              <a:buNone/>
            </a:pP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4</a:t>
            </a:fld>
            <a:endParaRPr lang="nl-BE"/>
          </a:p>
        </p:txBody>
      </p:sp>
    </p:spTree>
    <p:extLst>
      <p:ext uri="{BB962C8B-B14F-4D97-AF65-F5344CB8AC3E}">
        <p14:creationId xmlns:p14="http://schemas.microsoft.com/office/powerpoint/2010/main" val="2265984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1.3. Conversies tussen talstelsels </a:t>
            </a:r>
            <a:br>
              <a:rPr lang="nl-BE" dirty="0"/>
            </a:br>
            <a:r>
              <a:rPr lang="nl-BE" sz="4400" b="1" dirty="0">
                <a:solidFill>
                  <a:schemeClr val="accent1"/>
                </a:solidFill>
              </a:rPr>
              <a:t>1.3.4. Oefeningen op conversies (vervolg)</a:t>
            </a:r>
            <a:endParaRPr lang="nl-BE" dirty="0"/>
          </a:p>
        </p:txBody>
      </p:sp>
      <p:sp>
        <p:nvSpPr>
          <p:cNvPr id="4" name="Tijdelijke aanduiding voor inhoud 2"/>
          <p:cNvSpPr>
            <a:spLocks noGrp="1"/>
          </p:cNvSpPr>
          <p:nvPr>
            <p:ph idx="1"/>
          </p:nvPr>
        </p:nvSpPr>
        <p:spPr>
          <a:xfrm>
            <a:off x="838200" y="1502352"/>
            <a:ext cx="10515600" cy="4351338"/>
          </a:xfrm>
        </p:spPr>
        <p:txBody>
          <a:bodyPr>
            <a:noAutofit/>
          </a:bodyPr>
          <a:lstStyle/>
          <a:p>
            <a:pPr>
              <a:buNone/>
            </a:pPr>
            <a:endParaRPr lang="nl-BE" sz="2400" b="1" dirty="0">
              <a:latin typeface="Tahoma" pitchFamily="34" charset="0"/>
              <a:ea typeface="Tahoma" pitchFamily="34" charset="0"/>
              <a:cs typeface="Tahoma" pitchFamily="34" charset="0"/>
            </a:endParaRPr>
          </a:p>
          <a:p>
            <a:pPr>
              <a:buNone/>
            </a:pPr>
            <a:r>
              <a:rPr lang="nl-BE" sz="2400" b="1" dirty="0">
                <a:latin typeface="Tahoma" pitchFamily="34" charset="0"/>
                <a:ea typeface="Tahoma" pitchFamily="34" charset="0"/>
                <a:cs typeface="Tahoma" pitchFamily="34" charset="0"/>
              </a:rPr>
              <a:t>Oefening 5:</a:t>
            </a:r>
          </a:p>
          <a:p>
            <a:pPr>
              <a:buNone/>
            </a:pPr>
            <a:r>
              <a:rPr lang="nl-BE" sz="2400" dirty="0"/>
              <a:t>Reken om</a:t>
            </a:r>
          </a:p>
          <a:p>
            <a:pPr marL="1066773" lvl="1" indent="-457189">
              <a:buFont typeface="+mj-lt"/>
              <a:buAutoNum type="arabicPeriod"/>
              <a:tabLst>
                <a:tab pos="2865367" algn="l"/>
                <a:tab pos="4751269" algn="l"/>
              </a:tabLst>
            </a:pPr>
            <a:r>
              <a:rPr lang="nl-BE" dirty="0"/>
              <a:t>(11,5625)</a:t>
            </a:r>
            <a:r>
              <a:rPr lang="nl-BE" baseline="-25000" dirty="0"/>
              <a:t>10</a:t>
            </a:r>
            <a:r>
              <a:rPr lang="nl-BE" dirty="0"/>
              <a:t> 	= (……………)</a:t>
            </a:r>
            <a:r>
              <a:rPr lang="nl-BE" baseline="-25000" dirty="0"/>
              <a:t>2</a:t>
            </a:r>
            <a:r>
              <a:rPr lang="nl-BE" dirty="0"/>
              <a:t> 	</a:t>
            </a:r>
            <a:endParaRPr lang="nl-BE" baseline="-25000" dirty="0"/>
          </a:p>
          <a:p>
            <a:pPr marL="1066773" lvl="1" indent="-457189">
              <a:buFont typeface="+mj-lt"/>
              <a:buAutoNum type="arabicPeriod"/>
              <a:tabLst>
                <a:tab pos="2865367" algn="l"/>
                <a:tab pos="4751269" algn="l"/>
              </a:tabLst>
            </a:pPr>
            <a:r>
              <a:rPr lang="nl-BE" dirty="0"/>
              <a:t>(36)</a:t>
            </a:r>
            <a:r>
              <a:rPr lang="nl-BE" baseline="-25000" dirty="0"/>
              <a:t>10</a:t>
            </a:r>
            <a:r>
              <a:rPr lang="nl-BE" dirty="0"/>
              <a:t> 	= (……………)</a:t>
            </a:r>
            <a:r>
              <a:rPr lang="nl-BE" baseline="-25000" dirty="0"/>
              <a:t>2</a:t>
            </a:r>
          </a:p>
          <a:p>
            <a:pPr marL="1066773" lvl="1" indent="-457189">
              <a:buFont typeface="+mj-lt"/>
              <a:buAutoNum type="arabicPeriod"/>
              <a:tabLst>
                <a:tab pos="2865367" algn="l"/>
                <a:tab pos="4751269" algn="l"/>
              </a:tabLst>
            </a:pPr>
            <a:r>
              <a:rPr lang="nl-BE" dirty="0"/>
              <a:t>(172)</a:t>
            </a:r>
            <a:r>
              <a:rPr lang="nl-BE" baseline="-25000" dirty="0"/>
              <a:t>10</a:t>
            </a:r>
            <a:r>
              <a:rPr lang="nl-BE" dirty="0"/>
              <a:t> 	= (……………)</a:t>
            </a:r>
            <a:r>
              <a:rPr lang="nl-BE" baseline="-25000" dirty="0"/>
              <a:t>2</a:t>
            </a:r>
          </a:p>
          <a:p>
            <a:pPr marL="1066773" lvl="1" indent="-457189">
              <a:buFont typeface="+mj-lt"/>
              <a:buAutoNum type="arabicPeriod"/>
              <a:tabLst>
                <a:tab pos="2865367" algn="l"/>
                <a:tab pos="4751269" algn="l"/>
              </a:tabLst>
            </a:pPr>
            <a:r>
              <a:rPr lang="nl-BE" dirty="0"/>
              <a:t>(17,375)</a:t>
            </a:r>
            <a:r>
              <a:rPr lang="nl-BE" baseline="-25000" dirty="0"/>
              <a:t>10</a:t>
            </a:r>
            <a:r>
              <a:rPr lang="nl-BE" dirty="0"/>
              <a:t> 	= (……………)</a:t>
            </a:r>
            <a:r>
              <a:rPr lang="nl-BE" baseline="-25000" dirty="0"/>
              <a:t>2</a:t>
            </a:r>
            <a:r>
              <a:rPr lang="nl-BE" dirty="0"/>
              <a:t> 	</a:t>
            </a:r>
            <a:endParaRPr lang="nl-BE" baseline="-25000" dirty="0"/>
          </a:p>
          <a:p>
            <a:pPr marL="1066773" lvl="1" indent="-457189">
              <a:buFont typeface="+mj-lt"/>
              <a:buAutoNum type="arabicPeriod"/>
              <a:tabLst>
                <a:tab pos="2865367" algn="l"/>
                <a:tab pos="4751269" algn="l"/>
              </a:tabLst>
            </a:pPr>
            <a:r>
              <a:rPr lang="nl-BE" dirty="0"/>
              <a:t>(89,625)</a:t>
            </a:r>
            <a:r>
              <a:rPr lang="nl-BE" baseline="-25000" dirty="0"/>
              <a:t>10</a:t>
            </a:r>
            <a:r>
              <a:rPr lang="nl-BE" dirty="0"/>
              <a:t> 	= (……………)</a:t>
            </a:r>
            <a:r>
              <a:rPr lang="nl-BE" baseline="-25000" dirty="0"/>
              <a:t>8</a:t>
            </a:r>
          </a:p>
          <a:p>
            <a:pPr marL="1066773" lvl="1" indent="-457189">
              <a:buFont typeface="+mj-lt"/>
              <a:buAutoNum type="arabicPeriod"/>
              <a:tabLst>
                <a:tab pos="2865367" algn="l"/>
                <a:tab pos="4751269" algn="l"/>
              </a:tabLst>
            </a:pPr>
            <a:r>
              <a:rPr lang="nl-BE" dirty="0"/>
              <a:t>(126,25)</a:t>
            </a:r>
            <a:r>
              <a:rPr lang="nl-BE" baseline="-25000" dirty="0"/>
              <a:t>10</a:t>
            </a:r>
            <a:r>
              <a:rPr lang="nl-BE" dirty="0"/>
              <a:t> 	= (……………)</a:t>
            </a:r>
            <a:r>
              <a:rPr lang="nl-BE" baseline="-25000" dirty="0"/>
              <a:t>16</a:t>
            </a:r>
          </a:p>
          <a:p>
            <a:pPr marL="1066773" lvl="1" indent="-457189">
              <a:buFont typeface="+mj-lt"/>
              <a:buAutoNum type="arabicPeriod"/>
              <a:tabLst>
                <a:tab pos="2873303" algn="l"/>
              </a:tabLst>
            </a:pPr>
            <a:r>
              <a:rPr lang="nl-BE" dirty="0"/>
              <a:t>(86,2)</a:t>
            </a:r>
            <a:r>
              <a:rPr lang="nl-BE" baseline="-25000" dirty="0"/>
              <a:t>10</a:t>
            </a:r>
            <a:r>
              <a:rPr lang="nl-BE" dirty="0"/>
              <a:t> 	= (……………)</a:t>
            </a:r>
            <a:r>
              <a:rPr lang="nl-BE" baseline="-25000" dirty="0"/>
              <a:t>16</a:t>
            </a:r>
          </a:p>
          <a:p>
            <a:pPr marL="1066773" lvl="1" indent="-457189">
              <a:buFont typeface="+mj-lt"/>
              <a:buAutoNum type="arabicPeriod"/>
              <a:tabLst>
                <a:tab pos="2873303" algn="l"/>
              </a:tabLst>
            </a:pPr>
            <a:r>
              <a:rPr lang="nl-BE" dirty="0"/>
              <a:t>(67,3)</a:t>
            </a:r>
            <a:r>
              <a:rPr lang="nl-BE" baseline="-25000" dirty="0"/>
              <a:t>10</a:t>
            </a:r>
            <a:r>
              <a:rPr lang="nl-BE" dirty="0"/>
              <a:t> 	= (……………)</a:t>
            </a:r>
            <a:r>
              <a:rPr lang="nl-BE" baseline="-25000" dirty="0"/>
              <a:t>16</a:t>
            </a:r>
          </a:p>
          <a:p>
            <a:pPr marL="1066773" lvl="1" indent="-457189">
              <a:buFont typeface="+mj-lt"/>
              <a:buAutoNum type="arabicPeriod"/>
              <a:tabLst>
                <a:tab pos="2873303" algn="l"/>
              </a:tabLst>
            </a:pPr>
            <a:r>
              <a:rPr lang="nl-BE" dirty="0"/>
              <a:t>(1984)</a:t>
            </a:r>
            <a:r>
              <a:rPr lang="nl-BE" baseline="-25000" dirty="0"/>
              <a:t>10</a:t>
            </a:r>
            <a:r>
              <a:rPr lang="nl-BE" dirty="0"/>
              <a:t> 	= (……………)</a:t>
            </a:r>
            <a:r>
              <a:rPr lang="nl-BE" baseline="-25000" dirty="0"/>
              <a:t>16</a:t>
            </a:r>
          </a:p>
          <a:p>
            <a:pPr marL="1066773" lvl="1" indent="-457189">
              <a:buFont typeface="+mj-lt"/>
              <a:buAutoNum type="arabicPeriod"/>
              <a:tabLst>
                <a:tab pos="2873303"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40</a:t>
            </a:fld>
            <a:endParaRPr lang="nl-BE"/>
          </a:p>
        </p:txBody>
      </p:sp>
    </p:spTree>
    <p:extLst>
      <p:ext uri="{BB962C8B-B14F-4D97-AF65-F5344CB8AC3E}">
        <p14:creationId xmlns:p14="http://schemas.microsoft.com/office/powerpoint/2010/main" val="2732282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40146" y="-56076"/>
            <a:ext cx="10515600" cy="1325563"/>
          </a:xfrm>
        </p:spPr>
        <p:txBody>
          <a:bodyPr/>
          <a:lstStyle/>
          <a:p>
            <a:r>
              <a:rPr lang="nl-BE" dirty="0"/>
              <a:t>1.3. Conversies tussen talstelsels </a:t>
            </a:r>
            <a:br>
              <a:rPr lang="nl-BE" dirty="0"/>
            </a:br>
            <a:r>
              <a:rPr lang="nl-BE" sz="3600" b="1" dirty="0">
                <a:solidFill>
                  <a:schemeClr val="accent1"/>
                </a:solidFill>
              </a:rPr>
              <a:t>1.3.4. Oefeningen op conversies (vervolg)</a:t>
            </a:r>
            <a:endParaRPr lang="nl-BE" sz="3600" dirty="0"/>
          </a:p>
        </p:txBody>
      </p:sp>
      <p:sp>
        <p:nvSpPr>
          <p:cNvPr id="4" name="Tijdelijke aanduiding voor inhoud 2"/>
          <p:cNvSpPr>
            <a:spLocks noGrp="1"/>
          </p:cNvSpPr>
          <p:nvPr>
            <p:ph idx="1"/>
          </p:nvPr>
        </p:nvSpPr>
        <p:spPr>
          <a:xfrm>
            <a:off x="240146" y="1090331"/>
            <a:ext cx="12034981" cy="5160963"/>
          </a:xfrm>
        </p:spPr>
        <p:txBody>
          <a:bodyPr>
            <a:noAutofit/>
          </a:bodyPr>
          <a:lstStyle/>
          <a:p>
            <a:pPr>
              <a:buNone/>
            </a:pPr>
            <a:r>
              <a:rPr lang="nl-BE" b="1" dirty="0"/>
              <a:t>Oefening 6: IPv4-adres</a:t>
            </a:r>
          </a:p>
          <a:p>
            <a:r>
              <a:rPr lang="nl-BE" sz="2400" dirty="0"/>
              <a:t>Conversies tussen het decimale, binaire en hexadecimale talstelsels worden voortdurend toegepast bij het berekenen van zowel IPv4- als IPv6-adressen. </a:t>
            </a:r>
          </a:p>
          <a:p>
            <a:r>
              <a:rPr lang="nl-BE" sz="2400" dirty="0"/>
              <a:t>Een </a:t>
            </a:r>
            <a:r>
              <a:rPr lang="nl-BE" sz="2400" b="1" dirty="0"/>
              <a:t>IPv4-adres</a:t>
            </a:r>
            <a:r>
              <a:rPr lang="nl-BE" sz="2400" dirty="0"/>
              <a:t> bestaat uit </a:t>
            </a:r>
            <a:r>
              <a:rPr lang="nl-BE" sz="2400" b="1" dirty="0"/>
              <a:t>32 bits </a:t>
            </a:r>
            <a:r>
              <a:rPr lang="nl-BE" sz="2400" dirty="0"/>
              <a:t>opgedeeld in 2 delen namelijk een </a:t>
            </a:r>
            <a:r>
              <a:rPr lang="nl-BE" sz="2400" b="1" dirty="0">
                <a:solidFill>
                  <a:srgbClr val="0070C0"/>
                </a:solidFill>
              </a:rPr>
              <a:t>netwerkwerkgedeelte</a:t>
            </a:r>
            <a:r>
              <a:rPr lang="nl-BE" sz="2400" dirty="0"/>
              <a:t> en een</a:t>
            </a:r>
            <a:r>
              <a:rPr lang="nl-BE" sz="2400" b="1" dirty="0">
                <a:solidFill>
                  <a:srgbClr val="92D050"/>
                </a:solidFill>
              </a:rPr>
              <a:t> </a:t>
            </a:r>
            <a:r>
              <a:rPr lang="nl-BE" sz="2400" b="1" dirty="0" err="1">
                <a:solidFill>
                  <a:srgbClr val="92D050"/>
                </a:solidFill>
              </a:rPr>
              <a:t>hostgedeelte</a:t>
            </a:r>
            <a:r>
              <a:rPr lang="nl-BE" sz="2400" dirty="0"/>
              <a:t>.</a:t>
            </a:r>
          </a:p>
          <a:p>
            <a:r>
              <a:rPr lang="nl-BE" sz="2400" dirty="0"/>
              <a:t>Het </a:t>
            </a:r>
            <a:r>
              <a:rPr lang="nl-BE" sz="2400" b="1" dirty="0">
                <a:solidFill>
                  <a:srgbClr val="0070C0"/>
                </a:solidFill>
              </a:rPr>
              <a:t>netwerkgedeelte</a:t>
            </a:r>
            <a:r>
              <a:rPr lang="nl-BE" sz="2400" dirty="0"/>
              <a:t> vertelt je tot welk netwerk je apparaat behoort en het </a:t>
            </a:r>
            <a:r>
              <a:rPr lang="nl-BE" sz="2400" b="1" dirty="0" err="1">
                <a:solidFill>
                  <a:srgbClr val="92D050"/>
                </a:solidFill>
              </a:rPr>
              <a:t>hostgedeelte</a:t>
            </a:r>
            <a:r>
              <a:rPr lang="nl-BE" sz="2400" dirty="0"/>
              <a:t> vertelt je welk apparaat het binnen een netwerk is.</a:t>
            </a:r>
          </a:p>
          <a:p>
            <a:r>
              <a:rPr lang="nl-BE" sz="2400" dirty="0"/>
              <a:t>Elk netwerk beschikt over een </a:t>
            </a:r>
            <a:r>
              <a:rPr lang="nl-BE" sz="2400" b="1" dirty="0">
                <a:solidFill>
                  <a:srgbClr val="FF0000"/>
                </a:solidFill>
              </a:rPr>
              <a:t>netwerkadres</a:t>
            </a:r>
            <a:r>
              <a:rPr lang="nl-BE" sz="2400" dirty="0"/>
              <a:t>, waarbij alle bits van het </a:t>
            </a:r>
            <a:r>
              <a:rPr lang="nl-BE" sz="2400" dirty="0" err="1"/>
              <a:t>hostgedeelte</a:t>
            </a:r>
            <a:r>
              <a:rPr lang="nl-BE" sz="2400" dirty="0"/>
              <a:t> op</a:t>
            </a:r>
            <a:r>
              <a:rPr lang="nl-BE" sz="2400" b="1" dirty="0"/>
              <a:t> 0 </a:t>
            </a:r>
            <a:r>
              <a:rPr lang="nl-BE" sz="2400" dirty="0"/>
              <a:t>staan.</a:t>
            </a:r>
          </a:p>
          <a:p>
            <a:r>
              <a:rPr lang="nl-BE" sz="2400" dirty="0"/>
              <a:t>Eveneens beschikt een netwerk over een </a:t>
            </a:r>
            <a:r>
              <a:rPr lang="nl-BE" sz="2400" b="1" dirty="0">
                <a:solidFill>
                  <a:srgbClr val="FF0000"/>
                </a:solidFill>
              </a:rPr>
              <a:t>broadcastadres</a:t>
            </a:r>
            <a:r>
              <a:rPr lang="nl-BE" sz="2400" dirty="0"/>
              <a:t>, waarbij alle bits van het </a:t>
            </a:r>
            <a:r>
              <a:rPr lang="nl-BE" sz="2400" dirty="0" err="1"/>
              <a:t>hostgedeelte</a:t>
            </a:r>
            <a:r>
              <a:rPr lang="nl-BE" sz="2400" dirty="0"/>
              <a:t> op </a:t>
            </a:r>
            <a:r>
              <a:rPr lang="nl-BE" sz="2400" b="1" dirty="0"/>
              <a:t>1 </a:t>
            </a:r>
            <a:r>
              <a:rPr lang="nl-BE" sz="2400" dirty="0"/>
              <a:t>staan.</a:t>
            </a:r>
          </a:p>
          <a:p>
            <a:r>
              <a:rPr lang="nl-BE" sz="2400" dirty="0"/>
              <a:t>Elk netwerk beschikt ook over een</a:t>
            </a:r>
            <a:r>
              <a:rPr lang="nl-BE" sz="2400" b="1" dirty="0">
                <a:solidFill>
                  <a:srgbClr val="FF0000"/>
                </a:solidFill>
              </a:rPr>
              <a:t> adresrange </a:t>
            </a:r>
            <a:r>
              <a:rPr lang="nl-BE" sz="2400" dirty="0"/>
              <a:t>waaruit een IP-adres kan gekozen worden om toe te kennen aan een apparaat binnen een bepaald netwerk. De adresrange is het interval tussen het netwerkadres en het broadcastadres van een netwerk.</a:t>
            </a:r>
          </a:p>
          <a:p>
            <a:endParaRPr lang="nl-BE" sz="2400" dirty="0"/>
          </a:p>
          <a:p>
            <a:endParaRPr lang="nl-BE" sz="2400" b="1" dirty="0"/>
          </a:p>
        </p:txBody>
      </p:sp>
      <p:sp>
        <p:nvSpPr>
          <p:cNvPr id="3" name="Tijdelijke aanduiding voor dianummer 2"/>
          <p:cNvSpPr>
            <a:spLocks noGrp="1"/>
          </p:cNvSpPr>
          <p:nvPr>
            <p:ph type="sldNum" sz="quarter" idx="12"/>
          </p:nvPr>
        </p:nvSpPr>
        <p:spPr/>
        <p:txBody>
          <a:bodyPr/>
          <a:lstStyle/>
          <a:p>
            <a:fld id="{C20638EA-1804-476F-966B-2178CB4140D4}" type="slidenum">
              <a:rPr lang="nl-BE" smtClean="0"/>
              <a:t>41</a:t>
            </a:fld>
            <a:endParaRPr lang="nl-BE"/>
          </a:p>
        </p:txBody>
      </p:sp>
    </p:spTree>
    <p:extLst>
      <p:ext uri="{BB962C8B-B14F-4D97-AF65-F5344CB8AC3E}">
        <p14:creationId xmlns:p14="http://schemas.microsoft.com/office/powerpoint/2010/main" val="3305695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1055" y="-235232"/>
            <a:ext cx="10515600" cy="1325563"/>
          </a:xfrm>
        </p:spPr>
        <p:txBody>
          <a:bodyPr/>
          <a:lstStyle/>
          <a:p>
            <a:r>
              <a:rPr lang="nl-BE" dirty="0"/>
              <a:t>1.3. Conversies tussen talstelsels </a:t>
            </a:r>
            <a:br>
              <a:rPr lang="nl-BE" dirty="0"/>
            </a:br>
            <a:r>
              <a:rPr lang="nl-BE" sz="3600" b="1" dirty="0">
                <a:solidFill>
                  <a:schemeClr val="accent1"/>
                </a:solidFill>
              </a:rPr>
              <a:t>1.3.4. Oefeningen op conversies (vervolg)</a:t>
            </a:r>
            <a:endParaRPr lang="nl-BE" sz="3600" dirty="0"/>
          </a:p>
        </p:txBody>
      </p:sp>
      <p:sp>
        <p:nvSpPr>
          <p:cNvPr id="4" name="Tijdelijke aanduiding voor inhoud 2"/>
          <p:cNvSpPr>
            <a:spLocks noGrp="1"/>
          </p:cNvSpPr>
          <p:nvPr>
            <p:ph idx="1"/>
          </p:nvPr>
        </p:nvSpPr>
        <p:spPr>
          <a:xfrm>
            <a:off x="471055" y="1090331"/>
            <a:ext cx="11249890" cy="5160963"/>
          </a:xfrm>
        </p:spPr>
        <p:txBody>
          <a:bodyPr>
            <a:noAutofit/>
          </a:bodyPr>
          <a:lstStyle/>
          <a:p>
            <a:pPr>
              <a:buNone/>
            </a:pPr>
            <a:r>
              <a:rPr lang="nl-BE" b="1" dirty="0"/>
              <a:t>Oefening 6: IPv4-adres (vervolg)</a:t>
            </a:r>
          </a:p>
          <a:p>
            <a:pPr>
              <a:buNone/>
            </a:pPr>
            <a:endParaRPr lang="nl-BE" sz="2400" b="1" dirty="0"/>
          </a:p>
          <a:p>
            <a:r>
              <a:rPr lang="nl-BE" dirty="0"/>
              <a:t>Een IPv4-adres heeft twee voorstellingen namelijk </a:t>
            </a:r>
          </a:p>
          <a:p>
            <a:pPr lvl="1"/>
            <a:r>
              <a:rPr lang="nl-BE" dirty="0"/>
              <a:t>een </a:t>
            </a:r>
            <a:r>
              <a:rPr lang="nl-BE" b="1" dirty="0"/>
              <a:t>binaire</a:t>
            </a:r>
            <a:r>
              <a:rPr lang="nl-BE" dirty="0"/>
              <a:t> voorstelling en een </a:t>
            </a:r>
          </a:p>
          <a:p>
            <a:pPr lvl="1"/>
            <a:r>
              <a:rPr lang="nl-BE" b="1" dirty="0" err="1"/>
              <a:t>dotted</a:t>
            </a:r>
            <a:r>
              <a:rPr lang="nl-BE" b="1" dirty="0"/>
              <a:t> </a:t>
            </a:r>
            <a:r>
              <a:rPr lang="nl-BE" b="1" dirty="0" err="1"/>
              <a:t>decimal</a:t>
            </a:r>
            <a:r>
              <a:rPr lang="nl-BE" b="1" dirty="0"/>
              <a:t> </a:t>
            </a:r>
            <a:r>
              <a:rPr lang="nl-BE" dirty="0"/>
              <a:t>voorstelling</a:t>
            </a:r>
            <a:r>
              <a:rPr lang="nl-BE" sz="2000" dirty="0"/>
              <a:t>.</a:t>
            </a:r>
          </a:p>
          <a:p>
            <a:pPr lvl="1"/>
            <a:endParaRPr lang="nl-BE" sz="1067" dirty="0"/>
          </a:p>
          <a:p>
            <a:r>
              <a:rPr lang="nl-BE" sz="2400" dirty="0"/>
              <a:t>De </a:t>
            </a:r>
            <a:r>
              <a:rPr lang="nl-BE" sz="2400" b="1" dirty="0"/>
              <a:t>binaire</a:t>
            </a:r>
            <a:r>
              <a:rPr lang="nl-BE" sz="2400" dirty="0"/>
              <a:t> voorstelling bestaat uit </a:t>
            </a:r>
            <a:r>
              <a:rPr lang="nl-BE" sz="2400" b="1" dirty="0">
                <a:solidFill>
                  <a:srgbClr val="FF0000"/>
                </a:solidFill>
              </a:rPr>
              <a:t>32 bits</a:t>
            </a:r>
            <a:r>
              <a:rPr lang="nl-BE" sz="2400" dirty="0"/>
              <a:t>.</a:t>
            </a:r>
          </a:p>
          <a:p>
            <a:r>
              <a:rPr lang="nl-BE" sz="2400" dirty="0"/>
              <a:t>De </a:t>
            </a:r>
            <a:r>
              <a:rPr lang="nl-BE" sz="2400" b="1" dirty="0" err="1"/>
              <a:t>dotted</a:t>
            </a:r>
            <a:r>
              <a:rPr lang="nl-BE" sz="2400" b="1" dirty="0"/>
              <a:t> </a:t>
            </a:r>
            <a:r>
              <a:rPr lang="nl-BE" sz="2400" b="1" dirty="0" err="1"/>
              <a:t>decimal</a:t>
            </a:r>
            <a:r>
              <a:rPr lang="nl-BE" sz="2400" b="1" dirty="0"/>
              <a:t> </a:t>
            </a:r>
            <a:r>
              <a:rPr lang="nl-BE" sz="2400" dirty="0"/>
              <a:t>voorstelling bestaat uit </a:t>
            </a:r>
            <a:r>
              <a:rPr lang="nl-BE" sz="2400" b="1" dirty="0">
                <a:solidFill>
                  <a:srgbClr val="FF0000"/>
                </a:solidFill>
              </a:rPr>
              <a:t>4 decimale cijfers met een punt tussen</a:t>
            </a:r>
            <a:r>
              <a:rPr lang="nl-BE" sz="2400" dirty="0"/>
              <a:t>. </a:t>
            </a:r>
          </a:p>
          <a:p>
            <a:endParaRPr lang="nl-BE" sz="2400" dirty="0"/>
          </a:p>
          <a:p>
            <a:r>
              <a:rPr lang="nl-BE" sz="2400" dirty="0"/>
              <a:t>Om over te stappen van de binaire voorstelling naar de </a:t>
            </a:r>
            <a:r>
              <a:rPr lang="nl-BE" sz="2400" dirty="0" err="1"/>
              <a:t>dotted</a:t>
            </a:r>
            <a:r>
              <a:rPr lang="nl-BE" sz="2400" dirty="0"/>
              <a:t> </a:t>
            </a:r>
            <a:r>
              <a:rPr lang="nl-BE" sz="2400" dirty="0" err="1"/>
              <a:t>decimal</a:t>
            </a:r>
            <a:r>
              <a:rPr lang="nl-BE" sz="2400" dirty="0"/>
              <a:t> voorstelling groeperen we de </a:t>
            </a:r>
            <a:r>
              <a:rPr lang="nl-BE" sz="2400" dirty="0" err="1"/>
              <a:t>bitreeks</a:t>
            </a:r>
            <a:r>
              <a:rPr lang="nl-BE" sz="2400" dirty="0"/>
              <a:t> per acht bit (= 1Byte), waarbij we van elk groepje de decimale waarde bepalen. Zo bekomen we bijvoorbeeld 192.168.16.5</a:t>
            </a:r>
          </a:p>
          <a:p>
            <a:pPr>
              <a:buNone/>
            </a:pPr>
            <a:endParaRPr lang="nl-BE" sz="2400" b="1" dirty="0"/>
          </a:p>
          <a:p>
            <a:endParaRPr lang="nl-BE" sz="2400" dirty="0"/>
          </a:p>
          <a:p>
            <a:endParaRPr lang="nl-BE" sz="2400" b="1" dirty="0"/>
          </a:p>
        </p:txBody>
      </p:sp>
      <p:sp>
        <p:nvSpPr>
          <p:cNvPr id="3" name="Tijdelijke aanduiding voor dianummer 2"/>
          <p:cNvSpPr>
            <a:spLocks noGrp="1"/>
          </p:cNvSpPr>
          <p:nvPr>
            <p:ph type="sldNum" sz="quarter" idx="12"/>
          </p:nvPr>
        </p:nvSpPr>
        <p:spPr/>
        <p:txBody>
          <a:bodyPr/>
          <a:lstStyle/>
          <a:p>
            <a:fld id="{C20638EA-1804-476F-966B-2178CB4140D4}" type="slidenum">
              <a:rPr lang="nl-BE" smtClean="0"/>
              <a:t>42</a:t>
            </a:fld>
            <a:endParaRPr lang="nl-BE"/>
          </a:p>
        </p:txBody>
      </p:sp>
    </p:spTree>
    <p:extLst>
      <p:ext uri="{BB962C8B-B14F-4D97-AF65-F5344CB8AC3E}">
        <p14:creationId xmlns:p14="http://schemas.microsoft.com/office/powerpoint/2010/main" val="1953836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36525"/>
            <a:ext cx="10515600" cy="1325563"/>
          </a:xfrm>
        </p:spPr>
        <p:txBody>
          <a:bodyPr/>
          <a:lstStyle/>
          <a:p>
            <a:r>
              <a:rPr lang="nl-BE" dirty="0"/>
              <a:t>1.3. Conversies tussen talstelsels </a:t>
            </a:r>
            <a:br>
              <a:rPr lang="nl-BE" dirty="0"/>
            </a:br>
            <a:r>
              <a:rPr lang="nl-BE" sz="3600" b="1" dirty="0">
                <a:solidFill>
                  <a:schemeClr val="accent1"/>
                </a:solidFill>
              </a:rPr>
              <a:t>1.3.4. Oefeningen op conversies (vervolg)</a:t>
            </a:r>
            <a:endParaRPr lang="nl-BE" sz="3600" dirty="0"/>
          </a:p>
        </p:txBody>
      </p:sp>
      <p:sp>
        <p:nvSpPr>
          <p:cNvPr id="4" name="Tijdelijke aanduiding voor inhoud 2"/>
          <p:cNvSpPr>
            <a:spLocks noGrp="1"/>
          </p:cNvSpPr>
          <p:nvPr>
            <p:ph idx="1"/>
          </p:nvPr>
        </p:nvSpPr>
        <p:spPr>
          <a:xfrm>
            <a:off x="838200" y="1731078"/>
            <a:ext cx="11249890" cy="5160963"/>
          </a:xfrm>
        </p:spPr>
        <p:txBody>
          <a:bodyPr>
            <a:noAutofit/>
          </a:bodyPr>
          <a:lstStyle/>
          <a:p>
            <a:pPr>
              <a:buNone/>
            </a:pPr>
            <a:r>
              <a:rPr lang="nl-BE" b="1" dirty="0"/>
              <a:t>Oefening 6: IPv4-adres (vervolg)</a:t>
            </a:r>
          </a:p>
          <a:p>
            <a:pPr>
              <a:buNone/>
            </a:pPr>
            <a:endParaRPr lang="nl-BE" sz="2400" b="1" dirty="0"/>
          </a:p>
          <a:p>
            <a:r>
              <a:rPr lang="nl-BE" b="1" dirty="0"/>
              <a:t>Gegeven: </a:t>
            </a:r>
            <a:r>
              <a:rPr lang="nl-BE" dirty="0"/>
              <a:t>Een IPv4-adres 192.168.78.64 waarbij de eerste 24 bit netwerkgedeelte zijn en de laatste 8 bit </a:t>
            </a:r>
            <a:r>
              <a:rPr lang="nl-BE" dirty="0" err="1"/>
              <a:t>hostgedeelte</a:t>
            </a:r>
            <a:r>
              <a:rPr lang="nl-BE" dirty="0"/>
              <a:t>.</a:t>
            </a:r>
          </a:p>
          <a:p>
            <a:pPr>
              <a:buNone/>
            </a:pPr>
            <a:endParaRPr lang="nl-BE" b="1" dirty="0"/>
          </a:p>
          <a:p>
            <a:r>
              <a:rPr lang="nl-BE" b="1" dirty="0"/>
              <a:t>Gevraagd: </a:t>
            </a:r>
            <a:r>
              <a:rPr lang="nl-BE" dirty="0"/>
              <a:t>Bereken </a:t>
            </a:r>
          </a:p>
          <a:p>
            <a:pPr lvl="1">
              <a:buNone/>
            </a:pPr>
            <a:r>
              <a:rPr lang="nl-BE" sz="2000" dirty="0"/>
              <a:t>	</a:t>
            </a:r>
            <a:r>
              <a:rPr lang="nl-BE" dirty="0"/>
              <a:t>1) het netwerkadres </a:t>
            </a:r>
          </a:p>
          <a:p>
            <a:pPr lvl="1">
              <a:buNone/>
            </a:pPr>
            <a:r>
              <a:rPr lang="nl-BE" dirty="0"/>
              <a:t>	2) het broadcastadres </a:t>
            </a:r>
          </a:p>
          <a:p>
            <a:pPr lvl="1">
              <a:buNone/>
            </a:pPr>
            <a:r>
              <a:rPr lang="nl-BE" dirty="0"/>
              <a:t>	3) de adresrange waartoe dit IP-adres behoort?</a:t>
            </a:r>
          </a:p>
          <a:p>
            <a:endParaRPr lang="nl-BE" sz="2400" dirty="0"/>
          </a:p>
          <a:p>
            <a:endParaRPr lang="nl-BE" sz="2400" b="1" dirty="0"/>
          </a:p>
        </p:txBody>
      </p:sp>
      <p:sp>
        <p:nvSpPr>
          <p:cNvPr id="3" name="Tijdelijke aanduiding voor dianummer 2"/>
          <p:cNvSpPr>
            <a:spLocks noGrp="1"/>
          </p:cNvSpPr>
          <p:nvPr>
            <p:ph type="sldNum" sz="quarter" idx="12"/>
          </p:nvPr>
        </p:nvSpPr>
        <p:spPr/>
        <p:txBody>
          <a:bodyPr/>
          <a:lstStyle/>
          <a:p>
            <a:fld id="{C20638EA-1804-476F-966B-2178CB4140D4}" type="slidenum">
              <a:rPr lang="nl-BE" smtClean="0"/>
              <a:t>43</a:t>
            </a:fld>
            <a:endParaRPr lang="nl-BE"/>
          </a:p>
        </p:txBody>
      </p:sp>
    </p:spTree>
    <p:extLst>
      <p:ext uri="{BB962C8B-B14F-4D97-AF65-F5344CB8AC3E}">
        <p14:creationId xmlns:p14="http://schemas.microsoft.com/office/powerpoint/2010/main" val="3885770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35060" y="629027"/>
            <a:ext cx="10515600" cy="1325563"/>
          </a:xfrm>
        </p:spPr>
        <p:txBody>
          <a:bodyPr/>
          <a:lstStyle/>
          <a:p>
            <a:r>
              <a:rPr lang="nl-BE" dirty="0"/>
              <a:t>1.3. Conversies tussen talstelsels </a:t>
            </a:r>
            <a:br>
              <a:rPr lang="nl-BE" dirty="0"/>
            </a:br>
            <a:r>
              <a:rPr lang="nl-BE" sz="3600" b="1" dirty="0">
                <a:solidFill>
                  <a:schemeClr val="accent1"/>
                </a:solidFill>
              </a:rPr>
              <a:t>1.3.4. Oefeningen op conversies (vervolg)</a:t>
            </a:r>
            <a:endParaRPr lang="nl-BE" sz="3600" dirty="0"/>
          </a:p>
        </p:txBody>
      </p:sp>
      <p:sp>
        <p:nvSpPr>
          <p:cNvPr id="4" name="Tijdelijke aanduiding voor inhoud 2"/>
          <p:cNvSpPr>
            <a:spLocks noGrp="1"/>
          </p:cNvSpPr>
          <p:nvPr>
            <p:ph idx="1"/>
          </p:nvPr>
        </p:nvSpPr>
        <p:spPr>
          <a:xfrm>
            <a:off x="271678" y="2130856"/>
            <a:ext cx="11249890" cy="4049228"/>
          </a:xfrm>
        </p:spPr>
        <p:txBody>
          <a:bodyPr>
            <a:noAutofit/>
          </a:bodyPr>
          <a:lstStyle/>
          <a:p>
            <a:pPr>
              <a:buNone/>
            </a:pPr>
            <a:r>
              <a:rPr lang="nl-BE" b="1" dirty="0"/>
              <a:t>Oefening 6: IPv4-adres (vervolg)</a:t>
            </a:r>
          </a:p>
          <a:p>
            <a:pPr>
              <a:buNone/>
            </a:pPr>
            <a:endParaRPr lang="nl-BE" sz="2400" b="1" dirty="0"/>
          </a:p>
          <a:p>
            <a:r>
              <a:rPr lang="nl-BE" b="1" dirty="0"/>
              <a:t>Gegeven: </a:t>
            </a:r>
            <a:r>
              <a:rPr lang="nl-BE" dirty="0"/>
              <a:t>Een IPv4-adres 192.168.78.64 waarbij de eerste 24 bit netwerkgedeelte zijn en de laatste 8 bit </a:t>
            </a:r>
            <a:r>
              <a:rPr lang="nl-BE" dirty="0" err="1"/>
              <a:t>hostgedeelte</a:t>
            </a:r>
            <a:r>
              <a:rPr lang="nl-BE" dirty="0"/>
              <a:t>.</a:t>
            </a:r>
          </a:p>
          <a:p>
            <a:pPr>
              <a:buNone/>
            </a:pPr>
            <a:endParaRPr lang="nl-BE" b="1" dirty="0"/>
          </a:p>
          <a:p>
            <a:r>
              <a:rPr lang="nl-BE" b="1" dirty="0"/>
              <a:t>Oplossing:</a:t>
            </a:r>
            <a:endParaRPr lang="nl-BE" sz="2800" dirty="0"/>
          </a:p>
          <a:p>
            <a:pPr marL="0" indent="0">
              <a:buNone/>
            </a:pPr>
            <a:endParaRPr lang="nl-BE" sz="2400" dirty="0"/>
          </a:p>
          <a:p>
            <a:endParaRPr lang="nl-BE" sz="2400" b="1" dirty="0"/>
          </a:p>
        </p:txBody>
      </p:sp>
      <p:sp>
        <p:nvSpPr>
          <p:cNvPr id="3" name="Tijdelijke aanduiding voor dianummer 2"/>
          <p:cNvSpPr>
            <a:spLocks noGrp="1"/>
          </p:cNvSpPr>
          <p:nvPr>
            <p:ph type="sldNum" sz="quarter" idx="12"/>
          </p:nvPr>
        </p:nvSpPr>
        <p:spPr/>
        <p:txBody>
          <a:bodyPr/>
          <a:lstStyle/>
          <a:p>
            <a:fld id="{C20638EA-1804-476F-966B-2178CB4140D4}" type="slidenum">
              <a:rPr lang="nl-BE" smtClean="0"/>
              <a:t>44</a:t>
            </a:fld>
            <a:endParaRPr lang="nl-BE"/>
          </a:p>
        </p:txBody>
      </p:sp>
    </p:spTree>
    <p:extLst>
      <p:ext uri="{BB962C8B-B14F-4D97-AF65-F5344CB8AC3E}">
        <p14:creationId xmlns:p14="http://schemas.microsoft.com/office/powerpoint/2010/main" val="2151388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1" dirty="0"/>
              <a:t>1.4. Bewerkingen in het binair stelsel</a:t>
            </a:r>
            <a:br>
              <a:rPr lang="nl-BE" dirty="0"/>
            </a:br>
            <a:r>
              <a:rPr lang="nl-BE" b="1" dirty="0">
                <a:solidFill>
                  <a:schemeClr val="accent1"/>
                </a:solidFill>
              </a:rPr>
              <a:t>1.4.1. Optellen in het binair stelsel</a:t>
            </a:r>
          </a:p>
        </p:txBody>
      </p:sp>
      <p:sp>
        <p:nvSpPr>
          <p:cNvPr id="3" name="Tijdelijke aanduiding voor inhoud 2"/>
          <p:cNvSpPr>
            <a:spLocks noGrp="1"/>
          </p:cNvSpPr>
          <p:nvPr>
            <p:ph idx="1"/>
          </p:nvPr>
        </p:nvSpPr>
        <p:spPr>
          <a:xfrm>
            <a:off x="838200" y="1825625"/>
            <a:ext cx="5710382" cy="4351338"/>
          </a:xfrm>
        </p:spPr>
        <p:txBody>
          <a:bodyPr/>
          <a:lstStyle/>
          <a:p>
            <a:pPr marL="0" indent="0">
              <a:buNone/>
            </a:pPr>
            <a:r>
              <a:rPr lang="nl-BE" dirty="0"/>
              <a:t>Optellen in het decimaal stelsel:</a:t>
            </a:r>
          </a:p>
          <a:p>
            <a:r>
              <a:rPr lang="nl-BE" b="1" dirty="0">
                <a:ea typeface="Tahoma" pitchFamily="34" charset="0"/>
                <a:cs typeface="Tahoma" pitchFamily="34" charset="0"/>
              </a:rPr>
              <a:t>Werkwijze:</a:t>
            </a:r>
          </a:p>
          <a:p>
            <a:pPr lvl="1"/>
            <a:r>
              <a:rPr lang="nl-BE" dirty="0">
                <a:ea typeface="Tahoma" pitchFamily="34" charset="0"/>
                <a:cs typeface="Tahoma" pitchFamily="34" charset="0"/>
              </a:rPr>
              <a:t>Schrijf de twee getallen onder elkaar </a:t>
            </a:r>
            <a:r>
              <a:rPr lang="nl-BE" b="1" dirty="0">
                <a:solidFill>
                  <a:srgbClr val="FF0000"/>
                </a:solidFill>
                <a:ea typeface="Tahoma" pitchFamily="34" charset="0"/>
                <a:cs typeface="Tahoma" pitchFamily="34" charset="0"/>
              </a:rPr>
              <a:t>met de komma's onder elkaar</a:t>
            </a:r>
          </a:p>
          <a:p>
            <a:pPr lvl="1"/>
            <a:r>
              <a:rPr lang="nl-BE" dirty="0">
                <a:ea typeface="Tahoma" pitchFamily="34" charset="0"/>
                <a:cs typeface="Tahoma" pitchFamily="34" charset="0"/>
              </a:rPr>
              <a:t>Tel cijfer per cijfer bij elkaar op, van rechts naar links</a:t>
            </a:r>
          </a:p>
          <a:p>
            <a:pPr lvl="1"/>
            <a:r>
              <a:rPr lang="nl-BE" dirty="0">
                <a:ea typeface="Tahoma" pitchFamily="34" charset="0"/>
                <a:cs typeface="Tahoma" pitchFamily="34" charset="0"/>
              </a:rPr>
              <a:t>Draag indien nodig een één (1) over naar een hogere rangorde</a:t>
            </a:r>
          </a:p>
          <a:p>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3358391047"/>
              </p:ext>
            </p:extLst>
          </p:nvPr>
        </p:nvGraphicFramePr>
        <p:xfrm>
          <a:off x="7503213" y="2128366"/>
          <a:ext cx="3173094" cy="2671947"/>
        </p:xfrm>
        <a:graphic>
          <a:graphicData uri="http://schemas.openxmlformats.org/drawingml/2006/table">
            <a:tbl>
              <a:tblPr firstRow="1" bandRow="1">
                <a:tableStyleId>{5C22544A-7EE6-4342-B048-85BDC9FD1C3A}</a:tableStyleId>
              </a:tblPr>
              <a:tblGrid>
                <a:gridCol w="506791">
                  <a:extLst>
                    <a:ext uri="{9D8B030D-6E8A-4147-A177-3AD203B41FA5}">
                      <a16:colId xmlns:a16="http://schemas.microsoft.com/office/drawing/2014/main" val="20000"/>
                    </a:ext>
                  </a:extLst>
                </a:gridCol>
                <a:gridCol w="506791">
                  <a:extLst>
                    <a:ext uri="{9D8B030D-6E8A-4147-A177-3AD203B41FA5}">
                      <a16:colId xmlns:a16="http://schemas.microsoft.com/office/drawing/2014/main" val="20001"/>
                    </a:ext>
                  </a:extLst>
                </a:gridCol>
                <a:gridCol w="506791">
                  <a:extLst>
                    <a:ext uri="{9D8B030D-6E8A-4147-A177-3AD203B41FA5}">
                      <a16:colId xmlns:a16="http://schemas.microsoft.com/office/drawing/2014/main" val="20002"/>
                    </a:ext>
                  </a:extLst>
                </a:gridCol>
                <a:gridCol w="478969">
                  <a:extLst>
                    <a:ext uri="{9D8B030D-6E8A-4147-A177-3AD203B41FA5}">
                      <a16:colId xmlns:a16="http://schemas.microsoft.com/office/drawing/2014/main" val="20003"/>
                    </a:ext>
                  </a:extLst>
                </a:gridCol>
                <a:gridCol w="666961">
                  <a:extLst>
                    <a:ext uri="{9D8B030D-6E8A-4147-A177-3AD203B41FA5}">
                      <a16:colId xmlns:a16="http://schemas.microsoft.com/office/drawing/2014/main" val="20004"/>
                    </a:ext>
                  </a:extLst>
                </a:gridCol>
                <a:gridCol w="506791">
                  <a:extLst>
                    <a:ext uri="{9D8B030D-6E8A-4147-A177-3AD203B41FA5}">
                      <a16:colId xmlns:a16="http://schemas.microsoft.com/office/drawing/2014/main" val="20005"/>
                    </a:ext>
                  </a:extLst>
                </a:gridCol>
              </a:tblGrid>
              <a:tr h="579120">
                <a:tc>
                  <a:txBody>
                    <a:bodyPr/>
                    <a:lstStyle/>
                    <a:p>
                      <a:r>
                        <a:rPr lang="nl-BE" sz="3200" b="1" dirty="0">
                          <a:solidFill>
                            <a:srgbClr val="00B05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rgbClr val="00B050"/>
                          </a:solidFill>
                        </a:rPr>
                        <a:t>1</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97609">
                <a:tc>
                  <a:txBody>
                    <a:bodyPr/>
                    <a:lstStyle/>
                    <a:p>
                      <a:r>
                        <a:rPr lang="nl-BE" sz="3200" b="1"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5</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97609">
                <a:tc>
                  <a:txBody>
                    <a:bodyPr/>
                    <a:lstStyle/>
                    <a:p>
                      <a:r>
                        <a:rPr lang="nl-BE" sz="3200" b="1" dirty="0">
                          <a:solidFill>
                            <a:schemeClr val="tx1"/>
                          </a:solidFill>
                        </a:rPr>
                        <a:t>2</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97609">
                <a:tc>
                  <a:txBody>
                    <a:bodyPr/>
                    <a:lstStyle/>
                    <a:p>
                      <a:r>
                        <a:rPr lang="nl-BE" sz="3200" b="1" dirty="0">
                          <a:solidFill>
                            <a:srgbClr val="0070C0"/>
                          </a:solidFill>
                        </a:rPr>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45</a:t>
            </a:fld>
            <a:endParaRPr lang="nl-BE"/>
          </a:p>
        </p:txBody>
      </p:sp>
    </p:spTree>
    <p:extLst>
      <p:ext uri="{BB962C8B-B14F-4D97-AF65-F5344CB8AC3E}">
        <p14:creationId xmlns:p14="http://schemas.microsoft.com/office/powerpoint/2010/main" val="2256827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1.4. Bewerkingen in het binair stelsel</a:t>
            </a:r>
            <a:br>
              <a:rPr lang="nl-BE" dirty="0"/>
            </a:br>
            <a:r>
              <a:rPr lang="nl-BE" b="1" dirty="0">
                <a:solidFill>
                  <a:schemeClr val="accent1"/>
                </a:solidFill>
              </a:rPr>
              <a:t>1.4.1. Optellen in het binair stelsel (vervolg)</a:t>
            </a:r>
          </a:p>
        </p:txBody>
      </p:sp>
      <p:sp>
        <p:nvSpPr>
          <p:cNvPr id="3" name="Tijdelijke aanduiding voor inhoud 2"/>
          <p:cNvSpPr>
            <a:spLocks noGrp="1"/>
          </p:cNvSpPr>
          <p:nvPr>
            <p:ph idx="1"/>
          </p:nvPr>
        </p:nvSpPr>
        <p:spPr>
          <a:xfrm>
            <a:off x="838200" y="1825625"/>
            <a:ext cx="5710382" cy="4351338"/>
          </a:xfrm>
        </p:spPr>
        <p:txBody>
          <a:bodyPr>
            <a:normAutofit/>
          </a:bodyPr>
          <a:lstStyle/>
          <a:p>
            <a:pPr marL="0" indent="0">
              <a:buNone/>
            </a:pPr>
            <a:r>
              <a:rPr lang="nl-BE" dirty="0"/>
              <a:t>Optellen in het binair stelsel:</a:t>
            </a:r>
          </a:p>
          <a:p>
            <a:r>
              <a:rPr lang="nl-BE" b="1" dirty="0">
                <a:ea typeface="Tahoma" pitchFamily="34" charset="0"/>
                <a:cs typeface="Tahoma" pitchFamily="34" charset="0"/>
              </a:rPr>
              <a:t>Werkwijze (analoog aan decimaal stelsel):</a:t>
            </a:r>
          </a:p>
          <a:p>
            <a:pPr lvl="1"/>
            <a:r>
              <a:rPr lang="nl-BE" dirty="0">
                <a:ea typeface="Tahoma" pitchFamily="34" charset="0"/>
                <a:cs typeface="Tahoma" pitchFamily="34" charset="0"/>
              </a:rPr>
              <a:t>Schrijf de twee getallen onder elkaar </a:t>
            </a:r>
            <a:r>
              <a:rPr lang="nl-BE" b="1" dirty="0">
                <a:solidFill>
                  <a:srgbClr val="FF0000"/>
                </a:solidFill>
                <a:ea typeface="Tahoma" pitchFamily="34" charset="0"/>
                <a:cs typeface="Tahoma" pitchFamily="34" charset="0"/>
              </a:rPr>
              <a:t>met de komma's onder elkaar</a:t>
            </a:r>
          </a:p>
          <a:p>
            <a:pPr lvl="1"/>
            <a:r>
              <a:rPr lang="nl-BE" dirty="0">
                <a:ea typeface="Tahoma" pitchFamily="34" charset="0"/>
                <a:cs typeface="Tahoma" pitchFamily="34" charset="0"/>
              </a:rPr>
              <a:t>Tel cijfer per cijfer bij elkaar op, van rechts naar links</a:t>
            </a:r>
          </a:p>
          <a:p>
            <a:pPr lvl="1"/>
            <a:r>
              <a:rPr lang="nl-BE" dirty="0">
                <a:ea typeface="Tahoma" pitchFamily="34" charset="0"/>
                <a:cs typeface="Tahoma" pitchFamily="34" charset="0"/>
              </a:rPr>
              <a:t>Draag indien nodig een één (1) over naar een hogere rang</a:t>
            </a:r>
          </a:p>
          <a:p>
            <a:endParaRPr lang="nl-BE" dirty="0"/>
          </a:p>
        </p:txBody>
      </p:sp>
      <p:graphicFrame>
        <p:nvGraphicFramePr>
          <p:cNvPr id="6" name="Tabel 5"/>
          <p:cNvGraphicFramePr>
            <a:graphicFrameLocks noGrp="1"/>
          </p:cNvGraphicFramePr>
          <p:nvPr>
            <p:extLst>
              <p:ext uri="{D42A27DB-BD31-4B8C-83A1-F6EECF244321}">
                <p14:modId xmlns:p14="http://schemas.microsoft.com/office/powerpoint/2010/main" val="2806179577"/>
              </p:ext>
            </p:extLst>
          </p:nvPr>
        </p:nvGraphicFramePr>
        <p:xfrm>
          <a:off x="7619979" y="2397807"/>
          <a:ext cx="2710933" cy="2711439"/>
        </p:xfrm>
        <a:graphic>
          <a:graphicData uri="http://schemas.openxmlformats.org/drawingml/2006/table">
            <a:tbl>
              <a:tblPr firstRow="1" bandRow="1">
                <a:tableStyleId>{5C22544A-7EE6-4342-B048-85BDC9FD1C3A}</a:tableStyleId>
              </a:tblPr>
              <a:tblGrid>
                <a:gridCol w="373348">
                  <a:extLst>
                    <a:ext uri="{9D8B030D-6E8A-4147-A177-3AD203B41FA5}">
                      <a16:colId xmlns:a16="http://schemas.microsoft.com/office/drawing/2014/main" val="20000"/>
                    </a:ext>
                  </a:extLst>
                </a:gridCol>
                <a:gridCol w="373348">
                  <a:extLst>
                    <a:ext uri="{9D8B030D-6E8A-4147-A177-3AD203B41FA5}">
                      <a16:colId xmlns:a16="http://schemas.microsoft.com/office/drawing/2014/main" val="20001"/>
                    </a:ext>
                  </a:extLst>
                </a:gridCol>
                <a:gridCol w="373348">
                  <a:extLst>
                    <a:ext uri="{9D8B030D-6E8A-4147-A177-3AD203B41FA5}">
                      <a16:colId xmlns:a16="http://schemas.microsoft.com/office/drawing/2014/main" val="20002"/>
                    </a:ext>
                  </a:extLst>
                </a:gridCol>
                <a:gridCol w="373348">
                  <a:extLst>
                    <a:ext uri="{9D8B030D-6E8A-4147-A177-3AD203B41FA5}">
                      <a16:colId xmlns:a16="http://schemas.microsoft.com/office/drawing/2014/main" val="20003"/>
                    </a:ext>
                  </a:extLst>
                </a:gridCol>
                <a:gridCol w="352852">
                  <a:extLst>
                    <a:ext uri="{9D8B030D-6E8A-4147-A177-3AD203B41FA5}">
                      <a16:colId xmlns:a16="http://schemas.microsoft.com/office/drawing/2014/main" val="20004"/>
                    </a:ext>
                  </a:extLst>
                </a:gridCol>
                <a:gridCol w="491341">
                  <a:extLst>
                    <a:ext uri="{9D8B030D-6E8A-4147-A177-3AD203B41FA5}">
                      <a16:colId xmlns:a16="http://schemas.microsoft.com/office/drawing/2014/main" val="20005"/>
                    </a:ext>
                  </a:extLst>
                </a:gridCol>
                <a:gridCol w="373348">
                  <a:extLst>
                    <a:ext uri="{9D8B030D-6E8A-4147-A177-3AD203B41FA5}">
                      <a16:colId xmlns:a16="http://schemas.microsoft.com/office/drawing/2014/main" val="20006"/>
                    </a:ext>
                  </a:extLst>
                </a:gridCol>
              </a:tblGrid>
              <a:tr h="579120">
                <a:tc>
                  <a:txBody>
                    <a:bodyPr/>
                    <a:lstStyle/>
                    <a:p>
                      <a:r>
                        <a:rPr lang="nl-BE" sz="3200" b="1"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nl-BE" sz="3200" b="1"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nl-BE" sz="3200" b="1"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10773">
                <a:tc>
                  <a:txBody>
                    <a:bodyPr/>
                    <a:lstStyle/>
                    <a:p>
                      <a:endParaRPr lang="nl-BE" sz="3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0773">
                <a:tc>
                  <a:txBody>
                    <a:bodyPr/>
                    <a:lstStyle/>
                    <a:p>
                      <a:endParaRPr lang="nl-BE" sz="3200" b="1" dirty="0">
                        <a:solidFill>
                          <a:schemeClr val="tx1"/>
                        </a:solidFill>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BE" sz="3200" b="1" dirty="0">
                          <a:solidFill>
                            <a:schemeClr val="tx1"/>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BE" sz="32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10773">
                <a:tc>
                  <a:txBody>
                    <a:bodyPr/>
                    <a:lstStyle/>
                    <a:p>
                      <a:r>
                        <a:rPr lang="nl-BE" sz="3200" b="1" dirty="0">
                          <a:solidFill>
                            <a:srgbClr val="0070C0"/>
                          </a:solidFill>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FF0000"/>
                          </a:solidFill>
                        </a:rPr>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nl-BE" sz="3200" b="1" dirty="0">
                          <a:solidFill>
                            <a:srgbClr val="0070C0"/>
                          </a:solidFill>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7" name="Tijdelijke aanduiding voor dianummer 6"/>
          <p:cNvSpPr>
            <a:spLocks noGrp="1"/>
          </p:cNvSpPr>
          <p:nvPr>
            <p:ph type="sldNum" sz="quarter" idx="12"/>
          </p:nvPr>
        </p:nvSpPr>
        <p:spPr/>
        <p:txBody>
          <a:bodyPr/>
          <a:lstStyle/>
          <a:p>
            <a:fld id="{C20638EA-1804-476F-966B-2178CB4140D4}" type="slidenum">
              <a:rPr lang="nl-BE" smtClean="0"/>
              <a:t>46</a:t>
            </a:fld>
            <a:endParaRPr lang="nl-BE"/>
          </a:p>
        </p:txBody>
      </p:sp>
    </p:spTree>
    <p:extLst>
      <p:ext uri="{BB962C8B-B14F-4D97-AF65-F5344CB8AC3E}">
        <p14:creationId xmlns:p14="http://schemas.microsoft.com/office/powerpoint/2010/main" val="1340305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a:t>1.4. Bewerkingen in het binair stelsel </a:t>
            </a:r>
            <a:br>
              <a:rPr lang="nl-BE" dirty="0"/>
            </a:br>
            <a:r>
              <a:rPr lang="nl-BE" sz="4000" b="1" dirty="0">
                <a:solidFill>
                  <a:schemeClr val="accent1"/>
                </a:solidFill>
              </a:rPr>
              <a:t>1.4.2. Oefeningen op optellen in het binair stelsel</a:t>
            </a:r>
          </a:p>
        </p:txBody>
      </p:sp>
      <p:sp>
        <p:nvSpPr>
          <p:cNvPr id="4" name="Tijdelijke aanduiding voor inhoud 2"/>
          <p:cNvSpPr txBox="1">
            <a:spLocks/>
          </p:cNvSpPr>
          <p:nvPr/>
        </p:nvSpPr>
        <p:spPr>
          <a:xfrm>
            <a:off x="838200" y="1690688"/>
            <a:ext cx="10288744" cy="4909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nl-BE" sz="900" dirty="0">
              <a:latin typeface="Tahoma" pitchFamily="34" charset="0"/>
              <a:ea typeface="Tahoma" pitchFamily="34" charset="0"/>
              <a:cs typeface="Tahoma" pitchFamily="34" charset="0"/>
            </a:endParaRPr>
          </a:p>
          <a:p>
            <a:r>
              <a:rPr lang="nl-BE" sz="2400" dirty="0">
                <a:latin typeface="Tahoma" pitchFamily="34" charset="0"/>
                <a:ea typeface="Tahoma" pitchFamily="34" charset="0"/>
                <a:cs typeface="Tahoma" pitchFamily="34" charset="0"/>
              </a:rPr>
              <a:t>Maak deze optellingen in het binair stelsel. Converteer waar nodig eerst naar binair om vervolgens de binaire optelling uit te voeren. Als controle kan je het resultaat opnieuw converteren naar het decimale talstelsel om te zien of je de optelling correct hebt uitgevoerd.</a:t>
            </a:r>
          </a:p>
          <a:p>
            <a:pPr>
              <a:buFont typeface="Arial" panose="020B0604020202020204" pitchFamily="34" charset="0"/>
              <a:buNone/>
            </a:pPr>
            <a:endParaRPr lang="nl-BE" sz="1333" dirty="0">
              <a:latin typeface="Tahoma" pitchFamily="34" charset="0"/>
              <a:ea typeface="Tahoma" pitchFamily="34" charset="0"/>
              <a:cs typeface="Tahoma" pitchFamily="34" charset="0"/>
            </a:endParaRPr>
          </a:p>
          <a:p>
            <a:pPr marL="798492" lvl="1" indent="-457189">
              <a:buFont typeface="+mj-lt"/>
              <a:buAutoNum type="arabicPeriod"/>
            </a:pPr>
            <a:r>
              <a:rPr lang="nl-BE" sz="2667" dirty="0">
                <a:latin typeface="Tahoma" pitchFamily="34" charset="0"/>
                <a:ea typeface="Tahoma" pitchFamily="34" charset="0"/>
                <a:cs typeface="Tahoma" pitchFamily="34" charset="0"/>
              </a:rPr>
              <a:t>(1011)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(10101)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(110,11)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(10,101)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(23,25)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(40,5)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(100)</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(28)</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 </a:t>
            </a:r>
          </a:p>
          <a:p>
            <a:pPr marL="798492" lvl="1" indent="-457189">
              <a:buFont typeface="+mj-lt"/>
              <a:buAutoNum type="arabicPeriod"/>
            </a:pPr>
            <a:r>
              <a:rPr lang="nl-BE" sz="2667" dirty="0">
                <a:latin typeface="Tahoma" pitchFamily="34" charset="0"/>
                <a:ea typeface="Tahoma" pitchFamily="34" charset="0"/>
                <a:cs typeface="Tahoma" pitchFamily="34" charset="0"/>
              </a:rPr>
              <a:t>(97)</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(115)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(147)</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(35)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endParaRPr lang="nl-BE" sz="2667"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47</a:t>
            </a:fld>
            <a:endParaRPr lang="nl-BE"/>
          </a:p>
        </p:txBody>
      </p:sp>
    </p:spTree>
    <p:extLst>
      <p:ext uri="{BB962C8B-B14F-4D97-AF65-F5344CB8AC3E}">
        <p14:creationId xmlns:p14="http://schemas.microsoft.com/office/powerpoint/2010/main" val="889121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1.4. Bewerkingen in het binair stelsel </a:t>
            </a:r>
            <a:br>
              <a:rPr lang="nl-BE" dirty="0"/>
            </a:br>
            <a:r>
              <a:rPr lang="nl-BE" sz="3600" b="1" dirty="0">
                <a:solidFill>
                  <a:schemeClr val="accent1"/>
                </a:solidFill>
              </a:rPr>
              <a:t>1.4.3. Andere bewerkingen</a:t>
            </a:r>
          </a:p>
        </p:txBody>
      </p:sp>
      <p:sp>
        <p:nvSpPr>
          <p:cNvPr id="3" name="Tijdelijke aanduiding voor inhoud 2"/>
          <p:cNvSpPr>
            <a:spLocks noGrp="1"/>
          </p:cNvSpPr>
          <p:nvPr>
            <p:ph idx="1"/>
          </p:nvPr>
        </p:nvSpPr>
        <p:spPr>
          <a:xfrm>
            <a:off x="838200" y="1690688"/>
            <a:ext cx="9201728" cy="5346412"/>
          </a:xfrm>
        </p:spPr>
        <p:txBody>
          <a:bodyPr>
            <a:normAutofit/>
          </a:bodyPr>
          <a:lstStyle/>
          <a:p>
            <a:r>
              <a:rPr lang="nl-BE" b="1" dirty="0">
                <a:solidFill>
                  <a:srgbClr val="0070C0"/>
                </a:solidFill>
                <a:ea typeface="Tahoma" pitchFamily="34" charset="0"/>
                <a:cs typeface="Tahoma" pitchFamily="34" charset="0"/>
              </a:rPr>
              <a:t>Complement(eren)</a:t>
            </a:r>
          </a:p>
          <a:p>
            <a:pPr lvl="1"/>
            <a:r>
              <a:rPr lang="nl-BE" b="1" dirty="0">
                <a:solidFill>
                  <a:srgbClr val="FF0000"/>
                </a:solidFill>
                <a:ea typeface="Tahoma" pitchFamily="34" charset="0"/>
                <a:cs typeface="Tahoma" pitchFamily="34" charset="0"/>
              </a:rPr>
              <a:t>Alle enen worden nullen én omgekeerd</a:t>
            </a:r>
          </a:p>
          <a:p>
            <a:pPr lvl="1"/>
            <a:r>
              <a:rPr lang="nl-BE" b="1" dirty="0">
                <a:ea typeface="Tahoma" pitchFamily="34" charset="0"/>
                <a:cs typeface="Tahoma" pitchFamily="34" charset="0"/>
              </a:rPr>
              <a:t>PAS OP</a:t>
            </a:r>
            <a:r>
              <a:rPr lang="nl-BE" dirty="0">
                <a:ea typeface="Tahoma" pitchFamily="34" charset="0"/>
                <a:cs typeface="Tahoma" pitchFamily="34" charset="0"/>
              </a:rPr>
              <a:t>! alleen mogelijk wanneer er een beperkend kader is </a:t>
            </a:r>
            <a:br>
              <a:rPr lang="nl-BE" dirty="0">
                <a:ea typeface="Tahoma" pitchFamily="34" charset="0"/>
                <a:cs typeface="Tahoma" pitchFamily="34" charset="0"/>
              </a:rPr>
            </a:br>
            <a:r>
              <a:rPr lang="nl-BE" dirty="0">
                <a:ea typeface="Tahoma" pitchFamily="34" charset="0"/>
                <a:cs typeface="Tahoma" pitchFamily="34" charset="0"/>
                <a:sym typeface="Wingdings" panose="05000000000000000000" pitchFamily="2" charset="2"/>
              </a:rPr>
              <a:t> </a:t>
            </a:r>
            <a:r>
              <a:rPr lang="nl-BE" sz="2400" dirty="0">
                <a:ea typeface="Tahoma" pitchFamily="34" charset="0"/>
                <a:cs typeface="Tahoma" pitchFamily="34" charset="0"/>
              </a:rPr>
              <a:t>Byte (8 bit); 16-, 32- of 64-bit woord</a:t>
            </a:r>
          </a:p>
          <a:p>
            <a:pPr lvl="1"/>
            <a:r>
              <a:rPr lang="nl-BE" dirty="0">
                <a:ea typeface="Tahoma" pitchFamily="34" charset="0"/>
                <a:cs typeface="Tahoma" pitchFamily="34" charset="0"/>
                <a:sym typeface="Wingdings" pitchFamily="2" charset="2"/>
              </a:rPr>
              <a:t>Operator: </a:t>
            </a:r>
            <a:r>
              <a:rPr lang="nl-BE" sz="2800" b="1" dirty="0">
                <a:solidFill>
                  <a:srgbClr val="00B050"/>
                </a:solidFill>
                <a:ea typeface="Tahoma" pitchFamily="34" charset="0"/>
                <a:cs typeface="Tahoma" pitchFamily="34" charset="0"/>
                <a:sym typeface="Wingdings" pitchFamily="2" charset="2"/>
              </a:rPr>
              <a:t>¬</a:t>
            </a:r>
          </a:p>
          <a:p>
            <a:pPr marL="609585" lvl="1" indent="0">
              <a:buNone/>
            </a:pPr>
            <a:r>
              <a:rPr lang="nl-BE" b="1" dirty="0">
                <a:ea typeface="Tahoma" pitchFamily="34" charset="0"/>
                <a:cs typeface="Tahoma" pitchFamily="34" charset="0"/>
              </a:rPr>
              <a:t>	Voorbeeld:</a:t>
            </a:r>
            <a:r>
              <a:rPr lang="nl-BE" dirty="0">
                <a:ea typeface="Tahoma" pitchFamily="34" charset="0"/>
                <a:cs typeface="Tahoma" pitchFamily="34" charset="0"/>
              </a:rPr>
              <a:t> </a:t>
            </a:r>
            <a:r>
              <a:rPr lang="nl-BE" b="1" dirty="0">
                <a:ea typeface="Tahoma" pitchFamily="34" charset="0"/>
                <a:cs typeface="Tahoma" pitchFamily="34" charset="0"/>
                <a:sym typeface="Wingdings" pitchFamily="2" charset="2"/>
              </a:rPr>
              <a:t>¬</a:t>
            </a:r>
            <a:r>
              <a:rPr lang="nl-BE" dirty="0">
                <a:ea typeface="Tahoma" pitchFamily="34" charset="0"/>
                <a:cs typeface="Tahoma" pitchFamily="34" charset="0"/>
              </a:rPr>
              <a:t>[00011010] </a:t>
            </a:r>
            <a:r>
              <a:rPr lang="nl-BE" dirty="0">
                <a:ea typeface="Tahoma" pitchFamily="34" charset="0"/>
                <a:cs typeface="Tahoma" pitchFamily="34" charset="0"/>
                <a:sym typeface="Wingdings" pitchFamily="2" charset="2"/>
              </a:rPr>
              <a:t>= [11100101]</a:t>
            </a:r>
          </a:p>
          <a:p>
            <a:pPr lvl="1">
              <a:buNone/>
            </a:pPr>
            <a:endParaRPr lang="nl-BE" sz="1067" dirty="0">
              <a:ea typeface="Tahoma" pitchFamily="34" charset="0"/>
              <a:cs typeface="Tahoma" pitchFamily="34" charset="0"/>
              <a:sym typeface="Wingdings" pitchFamily="2" charset="2"/>
            </a:endParaRPr>
          </a:p>
          <a:p>
            <a:r>
              <a:rPr lang="nl-BE" b="1" dirty="0" err="1">
                <a:solidFill>
                  <a:srgbClr val="0070C0"/>
                </a:solidFill>
                <a:ea typeface="Tahoma" pitchFamily="34" charset="0"/>
                <a:cs typeface="Tahoma" pitchFamily="34" charset="0"/>
                <a:sym typeface="Wingdings" pitchFamily="2" charset="2"/>
              </a:rPr>
              <a:t>Bitsgewijze</a:t>
            </a:r>
            <a:r>
              <a:rPr lang="nl-BE" b="1" dirty="0">
                <a:solidFill>
                  <a:srgbClr val="0070C0"/>
                </a:solidFill>
                <a:ea typeface="Tahoma" pitchFamily="34" charset="0"/>
                <a:cs typeface="Tahoma" pitchFamily="34" charset="0"/>
                <a:sym typeface="Wingdings" pitchFamily="2" charset="2"/>
              </a:rPr>
              <a:t> EN</a:t>
            </a:r>
          </a:p>
          <a:p>
            <a:pPr lvl="1"/>
            <a:r>
              <a:rPr lang="nl-BE" dirty="0">
                <a:ea typeface="Tahoma" pitchFamily="34" charset="0"/>
                <a:cs typeface="Tahoma" pitchFamily="34" charset="0"/>
              </a:rPr>
              <a:t>Op twee </a:t>
            </a:r>
            <a:r>
              <a:rPr lang="nl-BE" dirty="0" err="1">
                <a:ea typeface="Tahoma" pitchFamily="34" charset="0"/>
                <a:cs typeface="Tahoma" pitchFamily="34" charset="0"/>
              </a:rPr>
              <a:t>operanden</a:t>
            </a:r>
            <a:r>
              <a:rPr lang="nl-BE" dirty="0">
                <a:ea typeface="Tahoma" pitchFamily="34" charset="0"/>
                <a:cs typeface="Tahoma" pitchFamily="34" charset="0"/>
              </a:rPr>
              <a:t> wordt </a:t>
            </a:r>
            <a:r>
              <a:rPr lang="nl-BE" b="1" dirty="0">
                <a:ea typeface="Tahoma" pitchFamily="34" charset="0"/>
                <a:cs typeface="Tahoma" pitchFamily="34" charset="0"/>
              </a:rPr>
              <a:t>BIT PER BIT </a:t>
            </a:r>
            <a:r>
              <a:rPr lang="nl-BE" dirty="0">
                <a:ea typeface="Tahoma" pitchFamily="34" charset="0"/>
                <a:cs typeface="Tahoma" pitchFamily="34" charset="0"/>
              </a:rPr>
              <a:t>de EN-bewerking toegepast (zie tabel)</a:t>
            </a:r>
          </a:p>
          <a:p>
            <a:pPr lvl="1"/>
            <a:r>
              <a:rPr lang="nl-BE" dirty="0">
                <a:ea typeface="Tahoma" pitchFamily="34" charset="0"/>
                <a:cs typeface="Tahoma" pitchFamily="34" charset="0"/>
              </a:rPr>
              <a:t>Operator: </a:t>
            </a:r>
            <a:r>
              <a:rPr lang="el-GR" b="1" dirty="0">
                <a:solidFill>
                  <a:srgbClr val="00B050"/>
                </a:solidFill>
                <a:ea typeface="Tahoma" pitchFamily="34" charset="0"/>
                <a:cs typeface="Tahoma" pitchFamily="34" charset="0"/>
              </a:rPr>
              <a:t>Λ</a:t>
            </a:r>
            <a:endParaRPr lang="nl-BE" b="1" dirty="0">
              <a:solidFill>
                <a:srgbClr val="00B050"/>
              </a:solidFill>
              <a:ea typeface="Tahoma" pitchFamily="34" charset="0"/>
              <a:cs typeface="Tahoma" pitchFamily="34" charset="0"/>
            </a:endParaRPr>
          </a:p>
          <a:p>
            <a:pPr marL="609585" lvl="1" indent="0">
              <a:buNone/>
            </a:pPr>
            <a:r>
              <a:rPr lang="nl-BE" dirty="0">
                <a:ea typeface="Tahoma" pitchFamily="34" charset="0"/>
                <a:cs typeface="Tahoma" pitchFamily="34" charset="0"/>
              </a:rPr>
              <a:t>	</a:t>
            </a:r>
            <a:r>
              <a:rPr lang="nl-BE" b="1" dirty="0">
                <a:ea typeface="Tahoma" pitchFamily="34" charset="0"/>
                <a:cs typeface="Tahoma" pitchFamily="34" charset="0"/>
              </a:rPr>
              <a:t>Voorbeeld:</a:t>
            </a:r>
            <a:r>
              <a:rPr lang="nl-BE" dirty="0">
                <a:ea typeface="Tahoma" pitchFamily="34" charset="0"/>
                <a:cs typeface="Tahoma" pitchFamily="34" charset="0"/>
              </a:rPr>
              <a:t> [1010] </a:t>
            </a:r>
            <a:r>
              <a:rPr lang="el-GR" b="1" dirty="0">
                <a:ea typeface="Tahoma" pitchFamily="34" charset="0"/>
                <a:cs typeface="Tahoma" pitchFamily="34" charset="0"/>
              </a:rPr>
              <a:t>Λ</a:t>
            </a:r>
            <a:r>
              <a:rPr lang="nl-BE" dirty="0">
                <a:ea typeface="Tahoma" pitchFamily="34" charset="0"/>
                <a:cs typeface="Tahoma" pitchFamily="34" charset="0"/>
              </a:rPr>
              <a:t> [1100] = [1000]</a:t>
            </a: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1787978429"/>
              </p:ext>
            </p:extLst>
          </p:nvPr>
        </p:nvGraphicFramePr>
        <p:xfrm>
          <a:off x="9982200" y="4806860"/>
          <a:ext cx="2065473" cy="1549490"/>
        </p:xfrm>
        <a:graphic>
          <a:graphicData uri="http://schemas.openxmlformats.org/drawingml/2006/table">
            <a:tbl>
              <a:tblPr firstRow="1" bandRow="1">
                <a:tableStyleId>{5C22544A-7EE6-4342-B048-85BDC9FD1C3A}</a:tableStyleId>
              </a:tblPr>
              <a:tblGrid>
                <a:gridCol w="688491">
                  <a:extLst>
                    <a:ext uri="{9D8B030D-6E8A-4147-A177-3AD203B41FA5}">
                      <a16:colId xmlns:a16="http://schemas.microsoft.com/office/drawing/2014/main" val="20000"/>
                    </a:ext>
                  </a:extLst>
                </a:gridCol>
                <a:gridCol w="688491">
                  <a:extLst>
                    <a:ext uri="{9D8B030D-6E8A-4147-A177-3AD203B41FA5}">
                      <a16:colId xmlns:a16="http://schemas.microsoft.com/office/drawing/2014/main" val="20001"/>
                    </a:ext>
                  </a:extLst>
                </a:gridCol>
                <a:gridCol w="688491">
                  <a:extLst>
                    <a:ext uri="{9D8B030D-6E8A-4147-A177-3AD203B41FA5}">
                      <a16:colId xmlns:a16="http://schemas.microsoft.com/office/drawing/2014/main" val="20002"/>
                    </a:ext>
                  </a:extLst>
                </a:gridCol>
              </a:tblGrid>
              <a:tr h="515665">
                <a:tc>
                  <a:txBody>
                    <a:bodyPr/>
                    <a:lstStyle/>
                    <a:p>
                      <a:pPr algn="ctr"/>
                      <a:r>
                        <a:rPr lang="el-GR" sz="2800" b="1" dirty="0">
                          <a:solidFill>
                            <a:srgbClr val="00B050"/>
                          </a:solidFill>
                          <a:ea typeface="Tahoma" pitchFamily="34" charset="0"/>
                          <a:cs typeface="Tahoma" pitchFamily="34" charset="0"/>
                        </a:rPr>
                        <a:t>Λ</a:t>
                      </a:r>
                      <a:endParaRPr lang="nl-BE" sz="2700" dirty="0">
                        <a:solidFill>
                          <a:srgbClr val="00B05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15665">
                <a:tc>
                  <a:txBody>
                    <a:bodyPr/>
                    <a:lstStyle/>
                    <a:p>
                      <a:pPr algn="ctr"/>
                      <a:r>
                        <a:rPr lang="nl-BE" sz="27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15665">
                <a:tc>
                  <a:txBody>
                    <a:bodyPr/>
                    <a:lstStyle/>
                    <a:p>
                      <a:pPr algn="ctr"/>
                      <a:r>
                        <a:rPr lang="nl-BE" sz="27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 name="Tijdelijke aanduiding voor dianummer 4"/>
          <p:cNvSpPr>
            <a:spLocks noGrp="1"/>
          </p:cNvSpPr>
          <p:nvPr>
            <p:ph type="sldNum" sz="quarter" idx="12"/>
          </p:nvPr>
        </p:nvSpPr>
        <p:spPr/>
        <p:txBody>
          <a:bodyPr/>
          <a:lstStyle/>
          <a:p>
            <a:fld id="{C20638EA-1804-476F-966B-2178CB4140D4}" type="slidenum">
              <a:rPr lang="nl-BE" smtClean="0"/>
              <a:t>48</a:t>
            </a:fld>
            <a:endParaRPr lang="nl-BE"/>
          </a:p>
        </p:txBody>
      </p:sp>
    </p:spTree>
    <p:extLst>
      <p:ext uri="{BB962C8B-B14F-4D97-AF65-F5344CB8AC3E}">
        <p14:creationId xmlns:p14="http://schemas.microsoft.com/office/powerpoint/2010/main" val="27399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36525"/>
            <a:ext cx="10515600" cy="1325563"/>
          </a:xfrm>
        </p:spPr>
        <p:txBody>
          <a:bodyPr/>
          <a:lstStyle/>
          <a:p>
            <a:r>
              <a:rPr lang="nl-BE" dirty="0"/>
              <a:t>1.4. Bewerkingen in het binair stelsel </a:t>
            </a:r>
            <a:br>
              <a:rPr lang="nl-BE" dirty="0"/>
            </a:br>
            <a:r>
              <a:rPr lang="nl-BE" sz="3600" b="1" dirty="0">
                <a:solidFill>
                  <a:schemeClr val="accent1"/>
                </a:solidFill>
              </a:rPr>
              <a:t>1.4.3. Andere bewerkingen (vervolg)</a:t>
            </a:r>
            <a:endParaRPr lang="nl-BE" dirty="0"/>
          </a:p>
        </p:txBody>
      </p:sp>
      <p:sp>
        <p:nvSpPr>
          <p:cNvPr id="3" name="Tijdelijke aanduiding voor inhoud 2"/>
          <p:cNvSpPr>
            <a:spLocks noGrp="1"/>
          </p:cNvSpPr>
          <p:nvPr>
            <p:ph idx="1"/>
          </p:nvPr>
        </p:nvSpPr>
        <p:spPr>
          <a:xfrm>
            <a:off x="838200" y="1690688"/>
            <a:ext cx="8019473" cy="5346412"/>
          </a:xfrm>
        </p:spPr>
        <p:txBody>
          <a:bodyPr>
            <a:normAutofit/>
          </a:bodyPr>
          <a:lstStyle/>
          <a:p>
            <a:r>
              <a:rPr lang="nl-BE" b="1" dirty="0" err="1">
                <a:solidFill>
                  <a:srgbClr val="0070C0"/>
                </a:solidFill>
                <a:ea typeface="Tahoma" pitchFamily="34" charset="0"/>
                <a:cs typeface="Tahoma" pitchFamily="34" charset="0"/>
                <a:sym typeface="Wingdings" pitchFamily="2" charset="2"/>
              </a:rPr>
              <a:t>Bitsgewijze</a:t>
            </a:r>
            <a:r>
              <a:rPr lang="nl-BE" b="1" dirty="0">
                <a:solidFill>
                  <a:srgbClr val="0070C0"/>
                </a:solidFill>
                <a:ea typeface="Tahoma" pitchFamily="34" charset="0"/>
                <a:cs typeface="Tahoma" pitchFamily="34" charset="0"/>
                <a:sym typeface="Wingdings" pitchFamily="2" charset="2"/>
              </a:rPr>
              <a:t> OF</a:t>
            </a:r>
          </a:p>
          <a:p>
            <a:pPr lvl="1"/>
            <a:r>
              <a:rPr lang="nl-BE" dirty="0">
                <a:ea typeface="Tahoma" pitchFamily="34" charset="0"/>
                <a:cs typeface="Tahoma" pitchFamily="34" charset="0"/>
              </a:rPr>
              <a:t>Operator : </a:t>
            </a:r>
            <a:r>
              <a:rPr lang="nl-BE" b="1" dirty="0">
                <a:solidFill>
                  <a:srgbClr val="00B050"/>
                </a:solidFill>
                <a:ea typeface="Tahoma" pitchFamily="34" charset="0"/>
                <a:cs typeface="Tahoma" pitchFamily="34" charset="0"/>
              </a:rPr>
              <a:t>V</a:t>
            </a:r>
          </a:p>
          <a:p>
            <a:pPr marL="609585" lvl="1" indent="0">
              <a:buNone/>
            </a:pPr>
            <a:r>
              <a:rPr lang="nl-BE" dirty="0">
                <a:ea typeface="Tahoma" pitchFamily="34" charset="0"/>
                <a:cs typeface="Tahoma" pitchFamily="34" charset="0"/>
              </a:rPr>
              <a:t>	</a:t>
            </a:r>
            <a:r>
              <a:rPr lang="nl-BE" b="1" dirty="0">
                <a:ea typeface="Tahoma" pitchFamily="34" charset="0"/>
                <a:cs typeface="Tahoma" pitchFamily="34" charset="0"/>
              </a:rPr>
              <a:t>Voorbeeld: </a:t>
            </a:r>
            <a:r>
              <a:rPr lang="nl-BE" dirty="0">
                <a:ea typeface="Tahoma" pitchFamily="34" charset="0"/>
                <a:cs typeface="Tahoma" pitchFamily="34" charset="0"/>
              </a:rPr>
              <a:t>[10001101] </a:t>
            </a:r>
            <a:r>
              <a:rPr lang="nl-BE" b="1" dirty="0">
                <a:ea typeface="Tahoma" pitchFamily="34" charset="0"/>
                <a:cs typeface="Tahoma" pitchFamily="34" charset="0"/>
              </a:rPr>
              <a:t>V</a:t>
            </a:r>
            <a:r>
              <a:rPr lang="nl-BE" dirty="0">
                <a:ea typeface="Tahoma" pitchFamily="34" charset="0"/>
                <a:cs typeface="Tahoma" pitchFamily="34" charset="0"/>
              </a:rPr>
              <a:t> [00111011] = [10111111]</a:t>
            </a:r>
          </a:p>
          <a:p>
            <a:pPr lvl="1">
              <a:buNone/>
            </a:pPr>
            <a:endParaRPr lang="nl-BE" sz="1067" dirty="0">
              <a:ea typeface="Tahoma" pitchFamily="34" charset="0"/>
              <a:cs typeface="Tahoma" pitchFamily="34" charset="0"/>
              <a:sym typeface="Wingdings" pitchFamily="2" charset="2"/>
            </a:endParaRPr>
          </a:p>
          <a:p>
            <a:pPr lvl="1">
              <a:buNone/>
            </a:pPr>
            <a:endParaRPr lang="nl-BE" sz="1067" dirty="0">
              <a:ea typeface="Tahoma" pitchFamily="34" charset="0"/>
              <a:cs typeface="Tahoma" pitchFamily="34" charset="0"/>
              <a:sym typeface="Wingdings" pitchFamily="2" charset="2"/>
            </a:endParaRPr>
          </a:p>
          <a:p>
            <a:pPr lvl="1">
              <a:buNone/>
            </a:pPr>
            <a:endParaRPr lang="nl-BE" sz="1067" dirty="0">
              <a:ea typeface="Tahoma" pitchFamily="34" charset="0"/>
              <a:cs typeface="Tahoma" pitchFamily="34" charset="0"/>
              <a:sym typeface="Wingdings" pitchFamily="2" charset="2"/>
            </a:endParaRPr>
          </a:p>
          <a:p>
            <a:pPr lvl="1">
              <a:buNone/>
            </a:pPr>
            <a:endParaRPr lang="nl-BE" sz="1067" dirty="0">
              <a:ea typeface="Tahoma" pitchFamily="34" charset="0"/>
              <a:cs typeface="Tahoma" pitchFamily="34" charset="0"/>
              <a:sym typeface="Wingdings" pitchFamily="2" charset="2"/>
            </a:endParaRPr>
          </a:p>
          <a:p>
            <a:pPr lvl="1">
              <a:buNone/>
            </a:pPr>
            <a:endParaRPr lang="nl-BE" sz="1067" dirty="0">
              <a:ea typeface="Tahoma" pitchFamily="34" charset="0"/>
              <a:cs typeface="Tahoma" pitchFamily="34" charset="0"/>
              <a:sym typeface="Wingdings" pitchFamily="2" charset="2"/>
            </a:endParaRPr>
          </a:p>
          <a:p>
            <a:r>
              <a:rPr lang="nl-BE" b="1" dirty="0" err="1">
                <a:solidFill>
                  <a:srgbClr val="0070C0"/>
                </a:solidFill>
                <a:ea typeface="Tahoma" pitchFamily="34" charset="0"/>
                <a:cs typeface="Tahoma" pitchFamily="34" charset="0"/>
                <a:sym typeface="Wingdings" pitchFamily="2" charset="2"/>
              </a:rPr>
              <a:t>Bitsgewijze</a:t>
            </a:r>
            <a:r>
              <a:rPr lang="nl-BE" b="1" dirty="0">
                <a:solidFill>
                  <a:srgbClr val="0070C0"/>
                </a:solidFill>
                <a:ea typeface="Tahoma" pitchFamily="34" charset="0"/>
                <a:cs typeface="Tahoma" pitchFamily="34" charset="0"/>
                <a:sym typeface="Wingdings" pitchFamily="2" charset="2"/>
              </a:rPr>
              <a:t> Exclusieve OF </a:t>
            </a:r>
            <a:r>
              <a:rPr lang="nl-BE" b="1" dirty="0" err="1">
                <a:solidFill>
                  <a:srgbClr val="0070C0"/>
                </a:solidFill>
                <a:ea typeface="Tahoma" pitchFamily="34" charset="0"/>
                <a:cs typeface="Tahoma" pitchFamily="34" charset="0"/>
                <a:sym typeface="Wingdings" pitchFamily="2" charset="2"/>
              </a:rPr>
              <a:t>of</a:t>
            </a:r>
            <a:r>
              <a:rPr lang="nl-BE" b="1" dirty="0">
                <a:solidFill>
                  <a:srgbClr val="0070C0"/>
                </a:solidFill>
                <a:ea typeface="Tahoma" pitchFamily="34" charset="0"/>
                <a:cs typeface="Tahoma" pitchFamily="34" charset="0"/>
                <a:sym typeface="Wingdings" pitchFamily="2" charset="2"/>
              </a:rPr>
              <a:t> </a:t>
            </a:r>
            <a:r>
              <a:rPr lang="nl-BE" b="1" dirty="0" err="1">
                <a:solidFill>
                  <a:srgbClr val="0070C0"/>
                </a:solidFill>
                <a:ea typeface="Tahoma" pitchFamily="34" charset="0"/>
                <a:cs typeface="Tahoma" pitchFamily="34" charset="0"/>
                <a:sym typeface="Wingdings" pitchFamily="2" charset="2"/>
              </a:rPr>
              <a:t>xor</a:t>
            </a:r>
            <a:endParaRPr lang="nl-BE" b="1" dirty="0">
              <a:solidFill>
                <a:srgbClr val="0070C0"/>
              </a:solidFill>
              <a:ea typeface="Tahoma" pitchFamily="34" charset="0"/>
              <a:cs typeface="Tahoma" pitchFamily="34" charset="0"/>
              <a:sym typeface="Wingdings" pitchFamily="2" charset="2"/>
            </a:endParaRPr>
          </a:p>
          <a:p>
            <a:pPr lvl="1"/>
            <a:r>
              <a:rPr lang="nl-BE" dirty="0">
                <a:ea typeface="Tahoma" pitchFamily="34" charset="0"/>
                <a:cs typeface="Tahoma" pitchFamily="34" charset="0"/>
              </a:rPr>
              <a:t>Operator : </a:t>
            </a:r>
            <a:r>
              <a:rPr lang="nl-BE" b="1" u="sng" dirty="0">
                <a:solidFill>
                  <a:srgbClr val="00B050"/>
                </a:solidFill>
                <a:ea typeface="Tahoma" pitchFamily="34" charset="0"/>
                <a:cs typeface="Tahoma" pitchFamily="34" charset="0"/>
              </a:rPr>
              <a:t>V</a:t>
            </a:r>
            <a:r>
              <a:rPr lang="nl-BE" b="1" dirty="0">
                <a:solidFill>
                  <a:srgbClr val="00B050"/>
                </a:solidFill>
                <a:ea typeface="Tahoma" pitchFamily="34" charset="0"/>
                <a:cs typeface="Tahoma" pitchFamily="34" charset="0"/>
              </a:rPr>
              <a:t> of </a:t>
            </a:r>
            <a:r>
              <a:rPr lang="nl-BE" b="1" dirty="0" err="1">
                <a:solidFill>
                  <a:srgbClr val="00B050"/>
                </a:solidFill>
                <a:ea typeface="Tahoma" pitchFamily="34" charset="0"/>
                <a:cs typeface="Tahoma" pitchFamily="34" charset="0"/>
              </a:rPr>
              <a:t>xor</a:t>
            </a:r>
            <a:endParaRPr lang="nl-BE" b="1" dirty="0">
              <a:solidFill>
                <a:srgbClr val="00B050"/>
              </a:solidFill>
              <a:ea typeface="Tahoma" pitchFamily="34" charset="0"/>
              <a:cs typeface="Tahoma" pitchFamily="34" charset="0"/>
            </a:endParaRPr>
          </a:p>
          <a:p>
            <a:pPr marL="609585" lvl="1" indent="0">
              <a:buNone/>
            </a:pPr>
            <a:r>
              <a:rPr lang="nl-BE" dirty="0">
                <a:ea typeface="Tahoma" pitchFamily="34" charset="0"/>
                <a:cs typeface="Tahoma" pitchFamily="34" charset="0"/>
              </a:rPr>
              <a:t>	</a:t>
            </a:r>
            <a:r>
              <a:rPr lang="nl-BE" b="1" dirty="0">
                <a:ea typeface="Tahoma" pitchFamily="34" charset="0"/>
                <a:cs typeface="Tahoma" pitchFamily="34" charset="0"/>
              </a:rPr>
              <a:t>Voorbeeld: </a:t>
            </a:r>
            <a:r>
              <a:rPr lang="nl-BE" dirty="0">
                <a:ea typeface="Tahoma" pitchFamily="34" charset="0"/>
                <a:cs typeface="Tahoma" pitchFamily="34" charset="0"/>
              </a:rPr>
              <a:t>[10001101] </a:t>
            </a:r>
            <a:r>
              <a:rPr lang="nl-BE" b="1" u="sng" dirty="0">
                <a:ea typeface="Tahoma" pitchFamily="34" charset="0"/>
                <a:cs typeface="Tahoma" pitchFamily="34" charset="0"/>
              </a:rPr>
              <a:t>V</a:t>
            </a:r>
            <a:r>
              <a:rPr lang="nl-BE" dirty="0">
                <a:ea typeface="Tahoma" pitchFamily="34" charset="0"/>
                <a:cs typeface="Tahoma" pitchFamily="34" charset="0"/>
              </a:rPr>
              <a:t> [00111011] = [10110110]</a:t>
            </a:r>
          </a:p>
        </p:txBody>
      </p:sp>
      <p:graphicFrame>
        <p:nvGraphicFramePr>
          <p:cNvPr id="5" name="Tabel 4"/>
          <p:cNvGraphicFramePr>
            <a:graphicFrameLocks noGrp="1"/>
          </p:cNvGraphicFramePr>
          <p:nvPr>
            <p:extLst>
              <p:ext uri="{D42A27DB-BD31-4B8C-83A1-F6EECF244321}">
                <p14:modId xmlns:p14="http://schemas.microsoft.com/office/powerpoint/2010/main" val="1947732514"/>
              </p:ext>
            </p:extLst>
          </p:nvPr>
        </p:nvGraphicFramePr>
        <p:xfrm>
          <a:off x="9078594" y="1884440"/>
          <a:ext cx="2054284" cy="1823868"/>
        </p:xfrm>
        <a:graphic>
          <a:graphicData uri="http://schemas.openxmlformats.org/drawingml/2006/table">
            <a:tbl>
              <a:tblPr firstRow="1" bandRow="1">
                <a:tableStyleId>{5C22544A-7EE6-4342-B048-85BDC9FD1C3A}</a:tableStyleId>
              </a:tblPr>
              <a:tblGrid>
                <a:gridCol w="680836">
                  <a:extLst>
                    <a:ext uri="{9D8B030D-6E8A-4147-A177-3AD203B41FA5}">
                      <a16:colId xmlns:a16="http://schemas.microsoft.com/office/drawing/2014/main" val="20000"/>
                    </a:ext>
                  </a:extLst>
                </a:gridCol>
                <a:gridCol w="686724">
                  <a:extLst>
                    <a:ext uri="{9D8B030D-6E8A-4147-A177-3AD203B41FA5}">
                      <a16:colId xmlns:a16="http://schemas.microsoft.com/office/drawing/2014/main" val="20001"/>
                    </a:ext>
                  </a:extLst>
                </a:gridCol>
                <a:gridCol w="686724">
                  <a:extLst>
                    <a:ext uri="{9D8B030D-6E8A-4147-A177-3AD203B41FA5}">
                      <a16:colId xmlns:a16="http://schemas.microsoft.com/office/drawing/2014/main" val="20002"/>
                    </a:ext>
                  </a:extLst>
                </a:gridCol>
              </a:tblGrid>
              <a:tr h="6079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2800" b="1" dirty="0">
                          <a:solidFill>
                            <a:srgbClr val="00B050"/>
                          </a:solidFill>
                          <a:ea typeface="Tahoma" pitchFamily="34" charset="0"/>
                          <a:cs typeface="Tahoma" pitchFamily="34" charset="0"/>
                        </a:rPr>
                        <a:t>V</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07956">
                <a:tc>
                  <a:txBody>
                    <a:bodyPr/>
                    <a:lstStyle/>
                    <a:p>
                      <a:pPr algn="ctr"/>
                      <a:r>
                        <a:rPr lang="nl-BE" sz="27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07956">
                <a:tc>
                  <a:txBody>
                    <a:bodyPr/>
                    <a:lstStyle/>
                    <a:p>
                      <a:pPr algn="ctr"/>
                      <a:r>
                        <a:rPr lang="nl-BE" sz="27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6" name="Tabel 5"/>
          <p:cNvGraphicFramePr>
            <a:graphicFrameLocks noGrp="1"/>
          </p:cNvGraphicFramePr>
          <p:nvPr>
            <p:extLst>
              <p:ext uri="{D42A27DB-BD31-4B8C-83A1-F6EECF244321}">
                <p14:modId xmlns:p14="http://schemas.microsoft.com/office/powerpoint/2010/main" val="1025499578"/>
              </p:ext>
            </p:extLst>
          </p:nvPr>
        </p:nvGraphicFramePr>
        <p:xfrm>
          <a:off x="9078595" y="4338730"/>
          <a:ext cx="2054283" cy="1798704"/>
        </p:xfrm>
        <a:graphic>
          <a:graphicData uri="http://schemas.openxmlformats.org/drawingml/2006/table">
            <a:tbl>
              <a:tblPr firstRow="1" bandRow="1">
                <a:tableStyleId>{5C22544A-7EE6-4342-B048-85BDC9FD1C3A}</a:tableStyleId>
              </a:tblPr>
              <a:tblGrid>
                <a:gridCol w="687361">
                  <a:extLst>
                    <a:ext uri="{9D8B030D-6E8A-4147-A177-3AD203B41FA5}">
                      <a16:colId xmlns:a16="http://schemas.microsoft.com/office/drawing/2014/main" val="20000"/>
                    </a:ext>
                  </a:extLst>
                </a:gridCol>
                <a:gridCol w="683461">
                  <a:extLst>
                    <a:ext uri="{9D8B030D-6E8A-4147-A177-3AD203B41FA5}">
                      <a16:colId xmlns:a16="http://schemas.microsoft.com/office/drawing/2014/main" val="20001"/>
                    </a:ext>
                  </a:extLst>
                </a:gridCol>
                <a:gridCol w="683461">
                  <a:extLst>
                    <a:ext uri="{9D8B030D-6E8A-4147-A177-3AD203B41FA5}">
                      <a16:colId xmlns:a16="http://schemas.microsoft.com/office/drawing/2014/main" val="20002"/>
                    </a:ext>
                  </a:extLst>
                </a:gridCol>
              </a:tblGrid>
              <a:tr h="599568">
                <a:tc>
                  <a:txBody>
                    <a:bodyPr/>
                    <a:lstStyle/>
                    <a:p>
                      <a:pPr algn="ctr"/>
                      <a:r>
                        <a:rPr lang="nl-BE" sz="2800" b="1" u="sng" dirty="0">
                          <a:solidFill>
                            <a:srgbClr val="00B050"/>
                          </a:solidFill>
                          <a:ea typeface="Tahoma" pitchFamily="34" charset="0"/>
                          <a:cs typeface="Tahoma" pitchFamily="34" charset="0"/>
                        </a:rPr>
                        <a:t>V</a:t>
                      </a:r>
                      <a:endParaRPr lang="nl-BE" sz="2700" dirty="0">
                        <a:solidFill>
                          <a:srgbClr val="00B05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99568">
                <a:tc>
                  <a:txBody>
                    <a:bodyPr/>
                    <a:lstStyle/>
                    <a:p>
                      <a:pPr algn="ctr"/>
                      <a:r>
                        <a:rPr lang="nl-BE" sz="27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99568">
                <a:tc>
                  <a:txBody>
                    <a:bodyPr/>
                    <a:lstStyle/>
                    <a:p>
                      <a:pPr algn="ctr"/>
                      <a:r>
                        <a:rPr lang="nl-BE" sz="27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nl-BE" sz="27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nl-BE" sz="27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7" name="Tijdelijke aanduiding voor dianummer 6"/>
          <p:cNvSpPr>
            <a:spLocks noGrp="1"/>
          </p:cNvSpPr>
          <p:nvPr>
            <p:ph type="sldNum" sz="quarter" idx="12"/>
          </p:nvPr>
        </p:nvSpPr>
        <p:spPr/>
        <p:txBody>
          <a:bodyPr/>
          <a:lstStyle/>
          <a:p>
            <a:fld id="{C20638EA-1804-476F-966B-2178CB4140D4}" type="slidenum">
              <a:rPr lang="nl-BE" smtClean="0"/>
              <a:t>49</a:t>
            </a:fld>
            <a:endParaRPr lang="nl-BE"/>
          </a:p>
        </p:txBody>
      </p:sp>
    </p:spTree>
    <p:extLst>
      <p:ext uri="{BB962C8B-B14F-4D97-AF65-F5344CB8AC3E}">
        <p14:creationId xmlns:p14="http://schemas.microsoft.com/office/powerpoint/2010/main" val="254748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1" dirty="0"/>
              <a:t>1.1. Inleiding</a:t>
            </a:r>
            <a:br>
              <a:rPr lang="nl-BE" dirty="0"/>
            </a:br>
            <a:r>
              <a:rPr lang="nl-BE" sz="3600" b="1" dirty="0">
                <a:solidFill>
                  <a:srgbClr val="00B0F0"/>
                </a:solidFill>
              </a:rPr>
              <a:t>1.1.1. Voorstelling van getallen</a:t>
            </a:r>
          </a:p>
        </p:txBody>
      </p:sp>
      <p:sp>
        <p:nvSpPr>
          <p:cNvPr id="3" name="Tijdelijke aanduiding voor inhoud 2"/>
          <p:cNvSpPr>
            <a:spLocks noGrp="1"/>
          </p:cNvSpPr>
          <p:nvPr>
            <p:ph idx="1"/>
          </p:nvPr>
        </p:nvSpPr>
        <p:spPr/>
        <p:txBody>
          <a:bodyPr/>
          <a:lstStyle/>
          <a:p>
            <a:r>
              <a:rPr lang="nl-BE" dirty="0"/>
              <a:t>Getallen kunnen op verschillende manieren voorgesteld worden:</a:t>
            </a:r>
          </a:p>
        </p:txBody>
      </p:sp>
      <p:sp>
        <p:nvSpPr>
          <p:cNvPr id="4" name="Tekstvak 3"/>
          <p:cNvSpPr txBox="1"/>
          <p:nvPr/>
        </p:nvSpPr>
        <p:spPr>
          <a:xfrm>
            <a:off x="2142365" y="2762876"/>
            <a:ext cx="1098829" cy="1015663"/>
          </a:xfrm>
          <a:prstGeom prst="rect">
            <a:avLst/>
          </a:prstGeom>
          <a:noFill/>
        </p:spPr>
        <p:txBody>
          <a:bodyPr wrap="square" rtlCol="0">
            <a:spAutoFit/>
          </a:bodyPr>
          <a:lstStyle/>
          <a:p>
            <a:r>
              <a:rPr lang="nl-BE" sz="6000" dirty="0"/>
              <a:t>17</a:t>
            </a:r>
          </a:p>
        </p:txBody>
      </p:sp>
      <p:sp>
        <p:nvSpPr>
          <p:cNvPr id="5" name="Tekstvak 4"/>
          <p:cNvSpPr txBox="1"/>
          <p:nvPr/>
        </p:nvSpPr>
        <p:spPr>
          <a:xfrm>
            <a:off x="3868517" y="3963575"/>
            <a:ext cx="1636987" cy="1015663"/>
          </a:xfrm>
          <a:prstGeom prst="rect">
            <a:avLst/>
          </a:prstGeom>
          <a:noFill/>
        </p:spPr>
        <p:txBody>
          <a:bodyPr wrap="none" rtlCol="0">
            <a:spAutoFit/>
          </a:bodyPr>
          <a:lstStyle/>
          <a:p>
            <a:r>
              <a:rPr lang="nl-BE" sz="6000" dirty="0"/>
              <a:t>XVII</a:t>
            </a:r>
          </a:p>
        </p:txBody>
      </p:sp>
      <p:pic>
        <p:nvPicPr>
          <p:cNvPr id="6" name="Picture 3"/>
          <p:cNvPicPr>
            <a:picLocks noChangeAspect="1" noChangeArrowheads="1"/>
          </p:cNvPicPr>
          <p:nvPr/>
        </p:nvPicPr>
        <p:blipFill>
          <a:blip r:embed="rId2" cstate="print"/>
          <a:srcRect/>
          <a:stretch>
            <a:fillRect/>
          </a:stretch>
        </p:blipFill>
        <p:spPr bwMode="auto">
          <a:xfrm>
            <a:off x="6142221" y="2950997"/>
            <a:ext cx="3069362" cy="608081"/>
          </a:xfrm>
          <a:prstGeom prst="rect">
            <a:avLst/>
          </a:prstGeom>
          <a:noFill/>
          <a:ln w="9525">
            <a:noFill/>
            <a:miter lim="800000"/>
            <a:headEnd/>
            <a:tailEnd/>
          </a:ln>
        </p:spPr>
      </p:pic>
      <p:sp>
        <p:nvSpPr>
          <p:cNvPr id="7" name="Tekstvak 6"/>
          <p:cNvSpPr txBox="1"/>
          <p:nvPr/>
        </p:nvSpPr>
        <p:spPr>
          <a:xfrm>
            <a:off x="7068917" y="3992896"/>
            <a:ext cx="2132315" cy="1015663"/>
          </a:xfrm>
          <a:prstGeom prst="rect">
            <a:avLst/>
          </a:prstGeom>
          <a:noFill/>
        </p:spPr>
        <p:txBody>
          <a:bodyPr wrap="none" rtlCol="0">
            <a:spAutoFit/>
          </a:bodyPr>
          <a:lstStyle/>
          <a:p>
            <a:r>
              <a:rPr lang="nl-BE" sz="6000" dirty="0"/>
              <a:t>10001</a:t>
            </a:r>
          </a:p>
        </p:txBody>
      </p:sp>
      <p:sp>
        <p:nvSpPr>
          <p:cNvPr id="8" name="Tijdelijke aanduiding voor dianummer 7"/>
          <p:cNvSpPr>
            <a:spLocks noGrp="1"/>
          </p:cNvSpPr>
          <p:nvPr>
            <p:ph type="sldNum" sz="quarter" idx="12"/>
          </p:nvPr>
        </p:nvSpPr>
        <p:spPr/>
        <p:txBody>
          <a:bodyPr/>
          <a:lstStyle/>
          <a:p>
            <a:fld id="{C20638EA-1804-476F-966B-2178CB4140D4}" type="slidenum">
              <a:rPr lang="nl-BE" smtClean="0"/>
              <a:t>5</a:t>
            </a:fld>
            <a:endParaRPr lang="nl-BE"/>
          </a:p>
        </p:txBody>
      </p:sp>
    </p:spTree>
    <p:extLst>
      <p:ext uri="{BB962C8B-B14F-4D97-AF65-F5344CB8AC3E}">
        <p14:creationId xmlns:p14="http://schemas.microsoft.com/office/powerpoint/2010/main" val="288299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6307" y="116958"/>
            <a:ext cx="10515600" cy="1325563"/>
          </a:xfrm>
        </p:spPr>
        <p:txBody>
          <a:bodyPr/>
          <a:lstStyle/>
          <a:p>
            <a:r>
              <a:rPr lang="nl-BE" dirty="0"/>
              <a:t>1.4. Bewerkingen in het binair stelsel </a:t>
            </a:r>
            <a:br>
              <a:rPr lang="nl-BE" dirty="0"/>
            </a:br>
            <a:r>
              <a:rPr lang="nl-BE" sz="3600" b="1" dirty="0">
                <a:solidFill>
                  <a:schemeClr val="accent1"/>
                </a:solidFill>
              </a:rPr>
              <a:t>1.4.4. Negatieve getallen</a:t>
            </a:r>
          </a:p>
        </p:txBody>
      </p:sp>
      <p:sp>
        <p:nvSpPr>
          <p:cNvPr id="3" name="Tijdelijke aanduiding voor inhoud 2"/>
          <p:cNvSpPr>
            <a:spLocks noGrp="1"/>
          </p:cNvSpPr>
          <p:nvPr>
            <p:ph idx="1"/>
          </p:nvPr>
        </p:nvSpPr>
        <p:spPr>
          <a:xfrm>
            <a:off x="676307" y="1401331"/>
            <a:ext cx="10515600" cy="5456669"/>
          </a:xfrm>
        </p:spPr>
        <p:txBody>
          <a:bodyPr>
            <a:normAutofit/>
          </a:bodyPr>
          <a:lstStyle/>
          <a:p>
            <a:r>
              <a:rPr lang="nl-BE" dirty="0"/>
              <a:t>In het decimaal stelsel stellen we een negatief getal voor door een </a:t>
            </a:r>
            <a:r>
              <a:rPr lang="nl-BE" dirty="0" err="1"/>
              <a:t>min-teken</a:t>
            </a:r>
            <a:r>
              <a:rPr lang="nl-BE" dirty="0"/>
              <a:t> of ‘-’ te plaatsen voor de absolute waarde. De bewerking het verschil of het aftrekken wordt gezien als de som van een positief en een negatief getal.</a:t>
            </a:r>
          </a:p>
          <a:p>
            <a:pPr marL="0" indent="0">
              <a:buNone/>
            </a:pPr>
            <a:endParaRPr lang="nl-BE" sz="1200" dirty="0"/>
          </a:p>
          <a:p>
            <a:r>
              <a:rPr lang="nl-BE" dirty="0"/>
              <a:t>Bij het binair stelsel zitten we met een bijkomend probleem omdat </a:t>
            </a:r>
            <a:r>
              <a:rPr lang="nl-BE" dirty="0">
                <a:ea typeface="Tahoma" pitchFamily="34" charset="0"/>
                <a:cs typeface="Tahoma" pitchFamily="34" charset="0"/>
              </a:rPr>
              <a:t>getallen </a:t>
            </a:r>
            <a:r>
              <a:rPr lang="nl-BE" dirty="0">
                <a:solidFill>
                  <a:srgbClr val="FF0000"/>
                </a:solidFill>
                <a:ea typeface="Tahoma" pitchFamily="34" charset="0"/>
                <a:cs typeface="Tahoma" pitchFamily="34" charset="0"/>
              </a:rPr>
              <a:t>per computerwoord </a:t>
            </a:r>
            <a:r>
              <a:rPr lang="nl-BE" dirty="0">
                <a:ea typeface="Tahoma" pitchFamily="34" charset="0"/>
                <a:cs typeface="Tahoma" pitchFamily="34" charset="0"/>
              </a:rPr>
              <a:t>(8, 16, 32 of 64 bit)</a:t>
            </a:r>
            <a:r>
              <a:rPr lang="nl-BE" dirty="0">
                <a:solidFill>
                  <a:srgbClr val="FF0000"/>
                </a:solidFill>
                <a:ea typeface="Tahoma" pitchFamily="34" charset="0"/>
                <a:cs typeface="Tahoma" pitchFamily="34" charset="0"/>
              </a:rPr>
              <a:t> </a:t>
            </a:r>
            <a:r>
              <a:rPr lang="nl-BE" dirty="0">
                <a:ea typeface="Tahoma" pitchFamily="34" charset="0"/>
                <a:cs typeface="Tahoma" pitchFamily="34" charset="0"/>
              </a:rPr>
              <a:t>bijgehouden worden in het </a:t>
            </a:r>
            <a:r>
              <a:rPr lang="nl-BE" dirty="0">
                <a:solidFill>
                  <a:srgbClr val="0070C0"/>
                </a:solidFill>
                <a:ea typeface="Tahoma" pitchFamily="34" charset="0"/>
                <a:cs typeface="Tahoma" pitchFamily="34" charset="0"/>
              </a:rPr>
              <a:t>geheugen</a:t>
            </a:r>
            <a:r>
              <a:rPr lang="nl-BE" dirty="0">
                <a:ea typeface="Tahoma" pitchFamily="34" charset="0"/>
                <a:cs typeface="Tahoma" pitchFamily="34" charset="0"/>
              </a:rPr>
              <a:t> en in de </a:t>
            </a:r>
            <a:r>
              <a:rPr lang="nl-BE" dirty="0">
                <a:solidFill>
                  <a:srgbClr val="0070C0"/>
                </a:solidFill>
                <a:ea typeface="Tahoma" pitchFamily="34" charset="0"/>
                <a:cs typeface="Tahoma" pitchFamily="34" charset="0"/>
              </a:rPr>
              <a:t>CPU. </a:t>
            </a:r>
          </a:p>
          <a:p>
            <a:pPr marL="0" indent="0">
              <a:buNone/>
            </a:pPr>
            <a:endParaRPr lang="nl-BE" sz="1400" dirty="0">
              <a:solidFill>
                <a:srgbClr val="0070C0"/>
              </a:solidFill>
              <a:ea typeface="Tahoma" pitchFamily="34" charset="0"/>
              <a:cs typeface="Tahoma" pitchFamily="34" charset="0"/>
            </a:endParaRPr>
          </a:p>
          <a:p>
            <a:pPr lvl="1">
              <a:buFont typeface="Wingdings" panose="05000000000000000000" pitchFamily="2" charset="2"/>
              <a:buChar char="Ø"/>
            </a:pPr>
            <a:r>
              <a:rPr lang="nl-BE" sz="2800" dirty="0">
                <a:ea typeface="Tahoma" pitchFamily="34" charset="0"/>
                <a:cs typeface="Tahoma" pitchFamily="34" charset="0"/>
              </a:rPr>
              <a:t> De voorstelling van negatieve getallen zal dus binnen</a:t>
            </a:r>
            <a:r>
              <a:rPr lang="nl-BE" sz="2800" dirty="0">
                <a:solidFill>
                  <a:srgbClr val="0070C0"/>
                </a:solidFill>
                <a:ea typeface="Tahoma" pitchFamily="34" charset="0"/>
                <a:cs typeface="Tahoma" pitchFamily="34" charset="0"/>
              </a:rPr>
              <a:t> </a:t>
            </a:r>
            <a:r>
              <a:rPr lang="nl-BE" sz="2800" dirty="0">
                <a:ea typeface="Tahoma" pitchFamily="34" charset="0"/>
                <a:cs typeface="Tahoma" pitchFamily="34" charset="0"/>
              </a:rPr>
              <a:t>de </a:t>
            </a:r>
            <a:r>
              <a:rPr lang="nl-BE" sz="2800" dirty="0">
                <a:solidFill>
                  <a:srgbClr val="FF0000"/>
                </a:solidFill>
                <a:ea typeface="Tahoma" pitchFamily="34" charset="0"/>
                <a:cs typeface="Tahoma" pitchFamily="34" charset="0"/>
              </a:rPr>
              <a:t>beperkte ruimte </a:t>
            </a:r>
            <a:r>
              <a:rPr lang="nl-BE" sz="2800" dirty="0">
                <a:ea typeface="Tahoma" pitchFamily="34" charset="0"/>
                <a:cs typeface="Tahoma" pitchFamily="34" charset="0"/>
              </a:rPr>
              <a:t>van het computerwoord moeten gebeuren.</a:t>
            </a:r>
          </a:p>
          <a:p>
            <a:pPr lvl="1">
              <a:buFont typeface="Wingdings" panose="05000000000000000000" pitchFamily="2" charset="2"/>
              <a:buChar char="Ø"/>
            </a:pPr>
            <a:r>
              <a:rPr lang="nl-BE" sz="2800" dirty="0">
                <a:ea typeface="Tahoma" pitchFamily="34" charset="0"/>
                <a:cs typeface="Tahoma" pitchFamily="34" charset="0"/>
              </a:rPr>
              <a:t> Het </a:t>
            </a:r>
            <a:r>
              <a:rPr lang="nl-BE" sz="2800" dirty="0">
                <a:solidFill>
                  <a:srgbClr val="0070C0"/>
                </a:solidFill>
                <a:ea typeface="Tahoma" pitchFamily="34" charset="0"/>
                <a:cs typeface="Tahoma" pitchFamily="34" charset="0"/>
              </a:rPr>
              <a:t>teken</a:t>
            </a:r>
            <a:r>
              <a:rPr lang="nl-BE" sz="2800" dirty="0">
                <a:ea typeface="Tahoma" pitchFamily="34" charset="0"/>
                <a:cs typeface="Tahoma" pitchFamily="34" charset="0"/>
              </a:rPr>
              <a:t> van een getal moet dus </a:t>
            </a:r>
            <a:r>
              <a:rPr lang="nl-BE" sz="2800" dirty="0">
                <a:solidFill>
                  <a:srgbClr val="FF0000"/>
                </a:solidFill>
                <a:ea typeface="Tahoma" pitchFamily="34" charset="0"/>
                <a:cs typeface="Tahoma" pitchFamily="34" charset="0"/>
              </a:rPr>
              <a:t>binnen het woord </a:t>
            </a:r>
            <a:r>
              <a:rPr lang="nl-BE" sz="2800" dirty="0">
                <a:ea typeface="Tahoma" pitchFamily="34" charset="0"/>
                <a:cs typeface="Tahoma" pitchFamily="34" charset="0"/>
              </a:rPr>
              <a:t>bijgehouden worden</a:t>
            </a:r>
          </a:p>
          <a:p>
            <a:pPr marL="0" indent="0">
              <a:buNone/>
            </a:pPr>
            <a:endParaRPr lang="nl-BE" dirty="0"/>
          </a:p>
        </p:txBody>
      </p:sp>
      <p:sp>
        <p:nvSpPr>
          <p:cNvPr id="4" name="Tijdelijke aanduiding voor dianummer 3"/>
          <p:cNvSpPr>
            <a:spLocks noGrp="1"/>
          </p:cNvSpPr>
          <p:nvPr>
            <p:ph type="sldNum" sz="quarter" idx="12"/>
          </p:nvPr>
        </p:nvSpPr>
        <p:spPr>
          <a:xfrm>
            <a:off x="8599968" y="6375917"/>
            <a:ext cx="2743200" cy="365125"/>
          </a:xfrm>
        </p:spPr>
        <p:txBody>
          <a:bodyPr/>
          <a:lstStyle/>
          <a:p>
            <a:fld id="{C20638EA-1804-476F-966B-2178CB4140D4}" type="slidenum">
              <a:rPr lang="nl-BE" smtClean="0"/>
              <a:t>50</a:t>
            </a:fld>
            <a:endParaRPr lang="nl-BE"/>
          </a:p>
        </p:txBody>
      </p:sp>
    </p:spTree>
    <p:extLst>
      <p:ext uri="{BB962C8B-B14F-4D97-AF65-F5344CB8AC3E}">
        <p14:creationId xmlns:p14="http://schemas.microsoft.com/office/powerpoint/2010/main" val="12472365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23260" y="337025"/>
            <a:ext cx="10515600" cy="1325563"/>
          </a:xfrm>
        </p:spPr>
        <p:txBody>
          <a:bodyPr/>
          <a:lstStyle/>
          <a:p>
            <a:r>
              <a:rPr lang="nl-BE" dirty="0"/>
              <a:t>1.4. Bewerkingen in het binair stelsel </a:t>
            </a:r>
            <a:br>
              <a:rPr lang="nl-BE" dirty="0"/>
            </a:br>
            <a:r>
              <a:rPr lang="nl-BE" sz="3600" b="1" dirty="0">
                <a:solidFill>
                  <a:schemeClr val="accent1"/>
                </a:solidFill>
              </a:rPr>
              <a:t>1.4.4. Negatieve getallen</a:t>
            </a:r>
            <a:endParaRPr lang="nl-BE" dirty="0"/>
          </a:p>
        </p:txBody>
      </p:sp>
      <p:sp>
        <p:nvSpPr>
          <p:cNvPr id="3" name="Tijdelijke aanduiding voor inhoud 2"/>
          <p:cNvSpPr>
            <a:spLocks noGrp="1"/>
          </p:cNvSpPr>
          <p:nvPr>
            <p:ph idx="1"/>
          </p:nvPr>
        </p:nvSpPr>
        <p:spPr>
          <a:xfrm>
            <a:off x="923260" y="1907204"/>
            <a:ext cx="10345479" cy="5255142"/>
          </a:xfrm>
        </p:spPr>
        <p:txBody>
          <a:bodyPr>
            <a:normAutofit/>
          </a:bodyPr>
          <a:lstStyle/>
          <a:p>
            <a:r>
              <a:rPr lang="nl-BE" dirty="0">
                <a:ea typeface="Tahoma" pitchFamily="34" charset="0"/>
                <a:cs typeface="Tahoma" pitchFamily="34" charset="0"/>
              </a:rPr>
              <a:t>3 methodes om een negatief getal binair voor te stellen :</a:t>
            </a:r>
          </a:p>
          <a:p>
            <a:pPr marL="2971726" lvl="4" indent="-609585">
              <a:buFont typeface="+mj-lt"/>
              <a:buAutoNum type="arabicPeriod"/>
            </a:pPr>
            <a:r>
              <a:rPr lang="nl-BE" sz="2800" b="1" dirty="0">
                <a:solidFill>
                  <a:srgbClr val="FF0000"/>
                </a:solidFill>
                <a:ea typeface="Tahoma" pitchFamily="34" charset="0"/>
                <a:cs typeface="Tahoma" pitchFamily="34" charset="0"/>
              </a:rPr>
              <a:t>Teken + absolute waarde</a:t>
            </a:r>
          </a:p>
          <a:p>
            <a:pPr marL="2971726" lvl="4" indent="-609585">
              <a:buFont typeface="+mj-lt"/>
              <a:buAutoNum type="arabicPeriod"/>
            </a:pPr>
            <a:r>
              <a:rPr lang="nl-BE" sz="2800" b="1" dirty="0" err="1">
                <a:solidFill>
                  <a:srgbClr val="FF0000"/>
                </a:solidFill>
                <a:ea typeface="Tahoma" pitchFamily="34" charset="0"/>
                <a:cs typeface="Tahoma" pitchFamily="34" charset="0"/>
              </a:rPr>
              <a:t>Excess</a:t>
            </a:r>
            <a:r>
              <a:rPr lang="nl-BE" sz="2800" b="1" dirty="0">
                <a:solidFill>
                  <a:srgbClr val="FF0000"/>
                </a:solidFill>
                <a:ea typeface="Tahoma" pitchFamily="34" charset="0"/>
                <a:cs typeface="Tahoma" pitchFamily="34" charset="0"/>
              </a:rPr>
              <a:t>-N</a:t>
            </a:r>
          </a:p>
          <a:p>
            <a:pPr marL="2971726" lvl="4" indent="-609585">
              <a:buFont typeface="+mj-lt"/>
              <a:buAutoNum type="arabicPeriod"/>
            </a:pPr>
            <a:r>
              <a:rPr lang="nl-BE" sz="2800" b="1" dirty="0" err="1">
                <a:solidFill>
                  <a:srgbClr val="FF0000"/>
                </a:solidFill>
                <a:ea typeface="Tahoma" pitchFamily="34" charset="0"/>
                <a:cs typeface="Tahoma" pitchFamily="34" charset="0"/>
              </a:rPr>
              <a:t>Two’s</a:t>
            </a:r>
            <a:r>
              <a:rPr lang="nl-BE" sz="2800" b="1" dirty="0">
                <a:solidFill>
                  <a:srgbClr val="FF0000"/>
                </a:solidFill>
                <a:ea typeface="Tahoma" pitchFamily="34" charset="0"/>
                <a:cs typeface="Tahoma" pitchFamily="34" charset="0"/>
              </a:rPr>
              <a:t> complement of 2’s complement</a:t>
            </a:r>
          </a:p>
          <a:p>
            <a:pPr marL="2362141" lvl="4" indent="0">
              <a:buNone/>
            </a:pPr>
            <a:endParaRPr lang="en-US" sz="2800" b="1" dirty="0">
              <a:solidFill>
                <a:srgbClr val="FF0000"/>
              </a:solidFill>
              <a:ea typeface="Tahoma" pitchFamily="34" charset="0"/>
              <a:cs typeface="Tahoma" pitchFamily="34" charset="0"/>
            </a:endParaRPr>
          </a:p>
          <a:p>
            <a:r>
              <a:rPr lang="nl-BE" dirty="0">
                <a:ea typeface="Tahoma" pitchFamily="34" charset="0"/>
                <a:cs typeface="Tahoma" pitchFamily="34" charset="0"/>
              </a:rPr>
              <a:t>We beperken ons in het vervolg tot 8-bit computerwoorden</a:t>
            </a:r>
          </a:p>
          <a:p>
            <a:pPr lvl="1"/>
            <a:endParaRPr lang="nl-BE" sz="2800"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51</a:t>
            </a:fld>
            <a:endParaRPr lang="nl-BE"/>
          </a:p>
        </p:txBody>
      </p:sp>
    </p:spTree>
    <p:extLst>
      <p:ext uri="{BB962C8B-B14F-4D97-AF65-F5344CB8AC3E}">
        <p14:creationId xmlns:p14="http://schemas.microsoft.com/office/powerpoint/2010/main" val="785334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935" y="45152"/>
            <a:ext cx="10515600" cy="1325563"/>
          </a:xfrm>
        </p:spPr>
        <p:txBody>
          <a:bodyPr>
            <a:normAutofit/>
          </a:bodyPr>
          <a:lstStyle/>
          <a:p>
            <a:r>
              <a:rPr lang="nl-BE" dirty="0"/>
              <a:t>1.4. Bewerkingen in het binair stelsel </a:t>
            </a:r>
            <a:br>
              <a:rPr lang="nl-BE" dirty="0"/>
            </a:br>
            <a:r>
              <a:rPr lang="nl-BE" sz="3600" b="1" dirty="0">
                <a:solidFill>
                  <a:schemeClr val="accent1"/>
                </a:solidFill>
              </a:rPr>
              <a:t>1.4.4. Negatieve getallen - </a:t>
            </a:r>
            <a:r>
              <a:rPr lang="nl-BE" sz="3600" b="1" dirty="0">
                <a:solidFill>
                  <a:srgbClr val="FF0000"/>
                </a:solidFill>
              </a:rPr>
              <a:t>Teken + absolute waarde</a:t>
            </a:r>
          </a:p>
        </p:txBody>
      </p:sp>
      <p:sp>
        <p:nvSpPr>
          <p:cNvPr id="3" name="Tijdelijke aanduiding voor inhoud 2"/>
          <p:cNvSpPr>
            <a:spLocks noGrp="1"/>
          </p:cNvSpPr>
          <p:nvPr>
            <p:ph idx="1"/>
          </p:nvPr>
        </p:nvSpPr>
        <p:spPr>
          <a:xfrm>
            <a:off x="838200" y="1549732"/>
            <a:ext cx="11025963" cy="5263116"/>
          </a:xfrm>
        </p:spPr>
        <p:txBody>
          <a:bodyPr>
            <a:normAutofit lnSpcReduction="10000"/>
          </a:bodyPr>
          <a:lstStyle/>
          <a:p>
            <a:r>
              <a:rPr lang="nl-BE" dirty="0">
                <a:solidFill>
                  <a:srgbClr val="0070C0"/>
                </a:solidFill>
                <a:ea typeface="Tahoma" pitchFamily="34" charset="0"/>
                <a:cs typeface="Tahoma" pitchFamily="34" charset="0"/>
              </a:rPr>
              <a:t>Meest linkse </a:t>
            </a:r>
            <a:r>
              <a:rPr lang="nl-BE" dirty="0">
                <a:ea typeface="Tahoma" pitchFamily="34" charset="0"/>
                <a:cs typeface="Tahoma" pitchFamily="34" charset="0"/>
              </a:rPr>
              <a:t>bit binnen het woord gebruiken als </a:t>
            </a:r>
            <a:r>
              <a:rPr lang="nl-BE" dirty="0" err="1">
                <a:solidFill>
                  <a:srgbClr val="FF0000"/>
                </a:solidFill>
                <a:ea typeface="Tahoma" pitchFamily="34" charset="0"/>
                <a:cs typeface="Tahoma" pitchFamily="34" charset="0"/>
              </a:rPr>
              <a:t>tekenbit</a:t>
            </a:r>
            <a:r>
              <a:rPr lang="nl-BE" dirty="0">
                <a:ea typeface="Tahoma" pitchFamily="34" charset="0"/>
                <a:cs typeface="Tahoma" pitchFamily="34" charset="0"/>
              </a:rPr>
              <a:t> </a:t>
            </a:r>
          </a:p>
          <a:p>
            <a:pPr lvl="1">
              <a:buFont typeface="Wingdings" panose="05000000000000000000" pitchFamily="2" charset="2"/>
              <a:buChar char="Ø"/>
            </a:pPr>
            <a:r>
              <a:rPr lang="nl-BE" b="1" dirty="0">
                <a:solidFill>
                  <a:srgbClr val="FF0000"/>
                </a:solidFill>
                <a:ea typeface="Tahoma" pitchFamily="34" charset="0"/>
                <a:cs typeface="Tahoma" pitchFamily="34" charset="0"/>
              </a:rPr>
              <a:t>0</a:t>
            </a:r>
            <a:r>
              <a:rPr lang="nl-BE" b="1" dirty="0">
                <a:ea typeface="Tahoma" pitchFamily="34" charset="0"/>
                <a:cs typeface="Tahoma" pitchFamily="34" charset="0"/>
              </a:rPr>
              <a:t> </a:t>
            </a:r>
            <a:r>
              <a:rPr lang="nl-BE" dirty="0">
                <a:ea typeface="Tahoma" pitchFamily="34" charset="0"/>
                <a:cs typeface="Tahoma" pitchFamily="34" charset="0"/>
                <a:sym typeface="Wingdings" pitchFamily="2" charset="2"/>
              </a:rPr>
              <a:t> positief ;</a:t>
            </a:r>
            <a:r>
              <a:rPr lang="nl-BE" b="1" dirty="0">
                <a:ea typeface="Tahoma" pitchFamily="34" charset="0"/>
                <a:cs typeface="Tahoma" pitchFamily="34" charset="0"/>
                <a:sym typeface="Wingdings" pitchFamily="2" charset="2"/>
              </a:rPr>
              <a:t> </a:t>
            </a:r>
            <a:r>
              <a:rPr lang="nl-BE" b="1" dirty="0">
                <a:solidFill>
                  <a:srgbClr val="FF0000"/>
                </a:solidFill>
                <a:ea typeface="Tahoma" pitchFamily="34" charset="0"/>
                <a:cs typeface="Tahoma" pitchFamily="34" charset="0"/>
                <a:sym typeface="Wingdings" pitchFamily="2" charset="2"/>
              </a:rPr>
              <a:t>1</a:t>
            </a:r>
            <a:r>
              <a:rPr lang="nl-BE" b="1" dirty="0">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 negatief</a:t>
            </a:r>
          </a:p>
          <a:p>
            <a:pPr lvl="1">
              <a:buFont typeface="Wingdings" panose="05000000000000000000" pitchFamily="2" charset="2"/>
              <a:buChar char="Ø"/>
            </a:pPr>
            <a:r>
              <a:rPr lang="nl-BE" dirty="0">
                <a:ea typeface="Tahoma" pitchFamily="34" charset="0"/>
                <a:cs typeface="Tahoma" pitchFamily="34" charset="0"/>
                <a:sym typeface="Wingdings" pitchFamily="2" charset="2"/>
              </a:rPr>
              <a:t>Voorbeelden:  	</a:t>
            </a:r>
            <a:r>
              <a:rPr lang="nl-BE" dirty="0">
                <a:solidFill>
                  <a:srgbClr val="FF0000"/>
                </a:solidFill>
                <a:ea typeface="Tahoma" pitchFamily="34" charset="0"/>
                <a:cs typeface="Tahoma" pitchFamily="34" charset="0"/>
                <a:sym typeface="Wingdings" pitchFamily="2" charset="2"/>
              </a:rPr>
              <a:t>-</a:t>
            </a:r>
            <a:r>
              <a:rPr lang="nl-BE" dirty="0">
                <a:ea typeface="Tahoma" pitchFamily="34" charset="0"/>
                <a:cs typeface="Tahoma" pitchFamily="34" charset="0"/>
                <a:sym typeface="Wingdings" pitchFamily="2" charset="2"/>
              </a:rPr>
              <a:t>12  [</a:t>
            </a:r>
            <a:r>
              <a:rPr lang="nl-BE" dirty="0">
                <a:solidFill>
                  <a:srgbClr val="FF0000"/>
                </a:solidFill>
                <a:ea typeface="Tahoma" pitchFamily="34" charset="0"/>
                <a:cs typeface="Tahoma" pitchFamily="34" charset="0"/>
                <a:sym typeface="Wingdings" pitchFamily="2" charset="2"/>
              </a:rPr>
              <a:t>1</a:t>
            </a:r>
            <a:r>
              <a:rPr lang="nl-BE" dirty="0">
                <a:ea typeface="Tahoma" pitchFamily="34" charset="0"/>
                <a:cs typeface="Tahoma" pitchFamily="34" charset="0"/>
                <a:sym typeface="Wingdings" pitchFamily="2" charset="2"/>
              </a:rPr>
              <a:t>0001100]	en	</a:t>
            </a:r>
            <a:r>
              <a:rPr lang="nl-BE" dirty="0">
                <a:solidFill>
                  <a:srgbClr val="FF0000"/>
                </a:solidFill>
                <a:ea typeface="Tahoma" pitchFamily="34" charset="0"/>
                <a:cs typeface="Tahoma" pitchFamily="34" charset="0"/>
                <a:sym typeface="Wingdings" pitchFamily="2" charset="2"/>
              </a:rPr>
              <a:t>+</a:t>
            </a:r>
            <a:r>
              <a:rPr lang="nl-BE" dirty="0">
                <a:ea typeface="Tahoma" pitchFamily="34" charset="0"/>
                <a:cs typeface="Tahoma" pitchFamily="34" charset="0"/>
                <a:sym typeface="Wingdings" pitchFamily="2" charset="2"/>
              </a:rPr>
              <a:t>22 [</a:t>
            </a:r>
            <a:r>
              <a:rPr lang="nl-BE" dirty="0">
                <a:solidFill>
                  <a:srgbClr val="FF0000"/>
                </a:solidFill>
                <a:ea typeface="Tahoma" pitchFamily="34" charset="0"/>
                <a:cs typeface="Tahoma" pitchFamily="34" charset="0"/>
                <a:sym typeface="Wingdings" pitchFamily="2" charset="2"/>
              </a:rPr>
              <a:t>0</a:t>
            </a:r>
            <a:r>
              <a:rPr lang="nl-BE" dirty="0">
                <a:ea typeface="Tahoma" pitchFamily="34" charset="0"/>
                <a:cs typeface="Tahoma" pitchFamily="34" charset="0"/>
                <a:sym typeface="Wingdings" pitchFamily="2" charset="2"/>
              </a:rPr>
              <a:t>0010110]</a:t>
            </a:r>
          </a:p>
          <a:p>
            <a:pPr lvl="1">
              <a:buNone/>
            </a:pPr>
            <a:endParaRPr lang="nl-BE" sz="1067" dirty="0">
              <a:ea typeface="Tahoma" pitchFamily="34" charset="0"/>
              <a:cs typeface="Tahoma" pitchFamily="34" charset="0"/>
              <a:sym typeface="Wingdings" pitchFamily="2" charset="2"/>
            </a:endParaRPr>
          </a:p>
          <a:p>
            <a:r>
              <a:rPr lang="nl-BE" b="1" dirty="0">
                <a:ea typeface="Tahoma" pitchFamily="34" charset="0"/>
                <a:cs typeface="Tahoma" pitchFamily="34" charset="0"/>
                <a:sym typeface="Wingdings" pitchFamily="2" charset="2"/>
              </a:rPr>
              <a:t>Nadelen:</a:t>
            </a:r>
          </a:p>
          <a:p>
            <a:pPr marL="684195" lvl="1" indent="-342891">
              <a:buFont typeface="+mj-lt"/>
              <a:buAutoNum type="arabicPeriod"/>
            </a:pPr>
            <a:r>
              <a:rPr lang="nl-BE" dirty="0">
                <a:solidFill>
                  <a:srgbClr val="0070C0"/>
                </a:solidFill>
                <a:ea typeface="Tahoma" pitchFamily="34" charset="0"/>
                <a:cs typeface="Tahoma" pitchFamily="34" charset="0"/>
                <a:sym typeface="Wingdings" pitchFamily="2" charset="2"/>
              </a:rPr>
              <a:t>A-B</a:t>
            </a:r>
            <a:r>
              <a:rPr lang="nl-BE" dirty="0">
                <a:ea typeface="Tahoma" pitchFamily="34" charset="0"/>
                <a:cs typeface="Tahoma" pitchFamily="34" charset="0"/>
                <a:sym typeface="Wingdings" pitchFamily="2" charset="2"/>
              </a:rPr>
              <a:t> kan </a:t>
            </a:r>
            <a:r>
              <a:rPr lang="nl-BE" dirty="0">
                <a:solidFill>
                  <a:srgbClr val="FF0000"/>
                </a:solidFill>
                <a:ea typeface="Tahoma" pitchFamily="34" charset="0"/>
                <a:cs typeface="Tahoma" pitchFamily="34" charset="0"/>
                <a:sym typeface="Wingdings" pitchFamily="2" charset="2"/>
              </a:rPr>
              <a:t>niet</a:t>
            </a:r>
            <a:r>
              <a:rPr lang="nl-BE" dirty="0">
                <a:ea typeface="Tahoma" pitchFamily="34" charset="0"/>
                <a:cs typeface="Tahoma" pitchFamily="34" charset="0"/>
                <a:sym typeface="Wingdings" pitchFamily="2" charset="2"/>
              </a:rPr>
              <a:t> berekend worden als </a:t>
            </a:r>
            <a:r>
              <a:rPr lang="nl-BE" dirty="0">
                <a:solidFill>
                  <a:srgbClr val="0070C0"/>
                </a:solidFill>
                <a:ea typeface="Tahoma" pitchFamily="34" charset="0"/>
                <a:cs typeface="Tahoma" pitchFamily="34" charset="0"/>
                <a:sym typeface="Wingdings" pitchFamily="2" charset="2"/>
              </a:rPr>
              <a:t>A+(-B)</a:t>
            </a:r>
            <a:r>
              <a:rPr lang="nl-BE" dirty="0">
                <a:ea typeface="Tahoma" pitchFamily="34" charset="0"/>
                <a:cs typeface="Tahoma" pitchFamily="34" charset="0"/>
                <a:sym typeface="Wingdings" pitchFamily="2" charset="2"/>
              </a:rPr>
              <a:t>: bijvoorbeeld 22-12 = 22 + (-12):</a:t>
            </a:r>
          </a:p>
          <a:p>
            <a:pPr marL="684195" lvl="1" indent="-342891">
              <a:buNone/>
              <a:tabLst>
                <a:tab pos="714357" algn="l"/>
              </a:tabLst>
            </a:pPr>
            <a:r>
              <a:rPr lang="nl-NL" dirty="0">
                <a:ea typeface="Tahoma" pitchFamily="34" charset="0"/>
                <a:cs typeface="Tahoma" pitchFamily="34" charset="0"/>
              </a:rPr>
              <a:t>			00010110</a:t>
            </a:r>
            <a:endParaRPr lang="en-US" dirty="0">
              <a:ea typeface="Tahoma" pitchFamily="34" charset="0"/>
              <a:cs typeface="Tahoma" pitchFamily="34" charset="0"/>
            </a:endParaRPr>
          </a:p>
          <a:p>
            <a:pPr marL="684195" lvl="1" indent="-342891">
              <a:buNone/>
              <a:tabLst>
                <a:tab pos="714357" algn="l"/>
              </a:tabLst>
            </a:pPr>
            <a:r>
              <a:rPr lang="nl-NL" dirty="0">
                <a:ea typeface="Tahoma" pitchFamily="34" charset="0"/>
                <a:cs typeface="Tahoma" pitchFamily="34" charset="0"/>
              </a:rPr>
              <a:t>		</a:t>
            </a:r>
            <a:r>
              <a:rPr lang="nl-NL" u="sng" dirty="0">
                <a:ea typeface="Tahoma" pitchFamily="34" charset="0"/>
                <a:cs typeface="Tahoma" pitchFamily="34" charset="0"/>
              </a:rPr>
              <a:t>+	10001100</a:t>
            </a:r>
            <a:endParaRPr lang="en-US" dirty="0">
              <a:ea typeface="Tahoma" pitchFamily="34" charset="0"/>
              <a:cs typeface="Tahoma" pitchFamily="34" charset="0"/>
            </a:endParaRPr>
          </a:p>
          <a:p>
            <a:pPr marL="684195" lvl="1" indent="-342891">
              <a:buNone/>
              <a:tabLst>
                <a:tab pos="714357" algn="l"/>
              </a:tabLst>
            </a:pPr>
            <a:r>
              <a:rPr lang="nl-NL" dirty="0">
                <a:ea typeface="Tahoma" pitchFamily="34" charset="0"/>
                <a:cs typeface="Tahoma" pitchFamily="34" charset="0"/>
              </a:rPr>
              <a:t>			10100010	= (</a:t>
            </a:r>
            <a:r>
              <a:rPr lang="nl-NL" b="1" dirty="0">
                <a:ea typeface="Tahoma" pitchFamily="34" charset="0"/>
                <a:cs typeface="Tahoma" pitchFamily="34" charset="0"/>
              </a:rPr>
              <a:t>-34</a:t>
            </a:r>
            <a:r>
              <a:rPr lang="nl-NL" dirty="0">
                <a:ea typeface="Tahoma" pitchFamily="34" charset="0"/>
                <a:cs typeface="Tahoma" pitchFamily="34" charset="0"/>
              </a:rPr>
              <a:t>)</a:t>
            </a:r>
            <a:r>
              <a:rPr lang="nl-NL" baseline="-25000" dirty="0">
                <a:ea typeface="Tahoma" pitchFamily="34" charset="0"/>
                <a:cs typeface="Tahoma" pitchFamily="34" charset="0"/>
              </a:rPr>
              <a:t>10</a:t>
            </a:r>
            <a:endParaRPr lang="en-US" dirty="0">
              <a:ea typeface="Tahoma" pitchFamily="34" charset="0"/>
              <a:cs typeface="Tahoma" pitchFamily="34" charset="0"/>
            </a:endParaRPr>
          </a:p>
          <a:p>
            <a:pPr marL="684195" lvl="1" indent="-342891">
              <a:buFont typeface="+mj-lt"/>
              <a:buAutoNum type="arabicPeriod" startAt="2"/>
            </a:pPr>
            <a:r>
              <a:rPr lang="nl-BE" dirty="0">
                <a:solidFill>
                  <a:srgbClr val="0070C0"/>
                </a:solidFill>
                <a:ea typeface="Tahoma" pitchFamily="34" charset="0"/>
                <a:cs typeface="Tahoma" pitchFamily="34" charset="0"/>
                <a:sym typeface="Wingdings" pitchFamily="2" charset="2"/>
              </a:rPr>
              <a:t>Aftrekking</a:t>
            </a:r>
            <a:r>
              <a:rPr lang="nl-BE" dirty="0">
                <a:ea typeface="Tahoma" pitchFamily="34" charset="0"/>
                <a:cs typeface="Tahoma" pitchFamily="34" charset="0"/>
                <a:sym typeface="Wingdings" pitchFamily="2" charset="2"/>
              </a:rPr>
              <a:t> moet als </a:t>
            </a:r>
            <a:r>
              <a:rPr lang="nl-BE" dirty="0">
                <a:solidFill>
                  <a:srgbClr val="FF0000"/>
                </a:solidFill>
                <a:ea typeface="Tahoma" pitchFamily="34" charset="0"/>
                <a:cs typeface="Tahoma" pitchFamily="34" charset="0"/>
                <a:sym typeface="Wingdings" pitchFamily="2" charset="2"/>
              </a:rPr>
              <a:t>afzonderlijke bewerking </a:t>
            </a:r>
            <a:r>
              <a:rPr lang="nl-BE" dirty="0">
                <a:ea typeface="Tahoma" pitchFamily="34" charset="0"/>
                <a:cs typeface="Tahoma" pitchFamily="34" charset="0"/>
                <a:sym typeface="Wingdings" pitchFamily="2" charset="2"/>
              </a:rPr>
              <a:t>in de hardware geïmplementeerd worden  duur!</a:t>
            </a:r>
          </a:p>
          <a:p>
            <a:pPr marL="684195" lvl="1" indent="-342891">
              <a:buFont typeface="+mj-lt"/>
              <a:buAutoNum type="arabicPeriod" startAt="2"/>
            </a:pPr>
            <a:r>
              <a:rPr lang="nl-BE" dirty="0">
                <a:ea typeface="Tahoma" pitchFamily="34" charset="0"/>
                <a:cs typeface="Tahoma" pitchFamily="34" charset="0"/>
                <a:sym typeface="Wingdings" pitchFamily="2" charset="2"/>
              </a:rPr>
              <a:t>Bewerkingen kunnen pas uitgevoerd worden nadat </a:t>
            </a:r>
            <a:r>
              <a:rPr lang="nl-BE" dirty="0">
                <a:solidFill>
                  <a:srgbClr val="0070C0"/>
                </a:solidFill>
                <a:ea typeface="Tahoma" pitchFamily="34" charset="0"/>
                <a:cs typeface="Tahoma" pitchFamily="34" charset="0"/>
                <a:sym typeface="Wingdings" pitchFamily="2" charset="2"/>
              </a:rPr>
              <a:t>beide </a:t>
            </a:r>
            <a:r>
              <a:rPr lang="nl-BE" dirty="0" err="1">
                <a:solidFill>
                  <a:srgbClr val="0070C0"/>
                </a:solidFill>
                <a:ea typeface="Tahoma" pitchFamily="34" charset="0"/>
                <a:cs typeface="Tahoma" pitchFamily="34" charset="0"/>
                <a:sym typeface="Wingdings" pitchFamily="2" charset="2"/>
              </a:rPr>
              <a:t>tekenbits</a:t>
            </a:r>
            <a:r>
              <a:rPr lang="nl-BE" dirty="0">
                <a:solidFill>
                  <a:srgbClr val="0070C0"/>
                </a:solidFill>
                <a:ea typeface="Tahoma" pitchFamily="34" charset="0"/>
                <a:cs typeface="Tahoma" pitchFamily="34" charset="0"/>
                <a:sym typeface="Wingdings" pitchFamily="2" charset="2"/>
              </a:rPr>
              <a:t> </a:t>
            </a:r>
            <a:r>
              <a:rPr lang="nl-BE" dirty="0">
                <a:ea typeface="Tahoma" pitchFamily="34" charset="0"/>
                <a:cs typeface="Tahoma" pitchFamily="34" charset="0"/>
                <a:sym typeface="Wingdings" pitchFamily="2" charset="2"/>
              </a:rPr>
              <a:t>uit de woorden </a:t>
            </a:r>
            <a:r>
              <a:rPr lang="nl-BE" dirty="0">
                <a:solidFill>
                  <a:srgbClr val="FF0000"/>
                </a:solidFill>
                <a:ea typeface="Tahoma" pitchFamily="34" charset="0"/>
                <a:cs typeface="Tahoma" pitchFamily="34" charset="0"/>
                <a:sym typeface="Wingdings" pitchFamily="2" charset="2"/>
              </a:rPr>
              <a:t>verwijderd</a:t>
            </a:r>
            <a:r>
              <a:rPr lang="nl-BE" dirty="0">
                <a:ea typeface="Tahoma" pitchFamily="34" charset="0"/>
                <a:cs typeface="Tahoma" pitchFamily="34" charset="0"/>
                <a:sym typeface="Wingdings" pitchFamily="2" charset="2"/>
              </a:rPr>
              <a:t> en </a:t>
            </a:r>
            <a:r>
              <a:rPr lang="nl-BE" dirty="0">
                <a:solidFill>
                  <a:srgbClr val="FF0000"/>
                </a:solidFill>
                <a:ea typeface="Tahoma" pitchFamily="34" charset="0"/>
                <a:cs typeface="Tahoma" pitchFamily="34" charset="0"/>
                <a:sym typeface="Wingdings" pitchFamily="2" charset="2"/>
              </a:rPr>
              <a:t>geanalyseerd</a:t>
            </a:r>
            <a:r>
              <a:rPr lang="nl-BE" dirty="0">
                <a:ea typeface="Tahoma" pitchFamily="34" charset="0"/>
                <a:cs typeface="Tahoma" pitchFamily="34" charset="0"/>
                <a:sym typeface="Wingdings" pitchFamily="2" charset="2"/>
              </a:rPr>
              <a:t> werden.</a:t>
            </a:r>
          </a:p>
          <a:p>
            <a:pPr marL="684195" lvl="1" indent="-342891">
              <a:buFont typeface="+mj-lt"/>
              <a:buAutoNum type="arabicPeriod" startAt="2"/>
            </a:pPr>
            <a:r>
              <a:rPr lang="nl-BE" dirty="0">
                <a:ea typeface="Tahoma" pitchFamily="34" charset="0"/>
                <a:cs typeface="Tahoma" pitchFamily="34" charset="0"/>
                <a:sym typeface="Wingdings" pitchFamily="2" charset="2"/>
              </a:rPr>
              <a:t>Nul heeft </a:t>
            </a:r>
            <a:r>
              <a:rPr lang="nl-BE" dirty="0">
                <a:solidFill>
                  <a:srgbClr val="FF0000"/>
                </a:solidFill>
                <a:ea typeface="Tahoma" pitchFamily="34" charset="0"/>
                <a:cs typeface="Tahoma" pitchFamily="34" charset="0"/>
                <a:sym typeface="Wingdings" pitchFamily="2" charset="2"/>
              </a:rPr>
              <a:t>twee voorstellingen </a:t>
            </a:r>
            <a:r>
              <a:rPr lang="nl-BE" dirty="0">
                <a:ea typeface="Tahoma" pitchFamily="34" charset="0"/>
                <a:cs typeface="Tahoma" pitchFamily="34" charset="0"/>
                <a:sym typeface="Wingdings" pitchFamily="2" charset="2"/>
              </a:rPr>
              <a:t>: [00000000] en [10000000]</a:t>
            </a: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52</a:t>
            </a:fld>
            <a:endParaRPr lang="nl-BE"/>
          </a:p>
        </p:txBody>
      </p:sp>
    </p:spTree>
    <p:extLst>
      <p:ext uri="{BB962C8B-B14F-4D97-AF65-F5344CB8AC3E}">
        <p14:creationId xmlns:p14="http://schemas.microsoft.com/office/powerpoint/2010/main" val="3766368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68" y="-113340"/>
            <a:ext cx="10515600" cy="1325563"/>
          </a:xfrm>
        </p:spPr>
        <p:txBody>
          <a:bodyPr>
            <a:normAutofit/>
          </a:bodyPr>
          <a:lstStyle/>
          <a:p>
            <a:r>
              <a:rPr lang="nl-BE" dirty="0"/>
              <a:t>1.4. Bewerkingen in het binair stelsel </a:t>
            </a:r>
            <a:br>
              <a:rPr lang="nl-BE" dirty="0"/>
            </a:br>
            <a:r>
              <a:rPr lang="nl-BE" sz="3600" b="1" dirty="0">
                <a:solidFill>
                  <a:schemeClr val="accent1"/>
                </a:solidFill>
              </a:rPr>
              <a:t>1.4.4. Negatieve getallen - </a:t>
            </a:r>
            <a:r>
              <a:rPr lang="nl-BE" sz="3600" b="1" dirty="0" err="1">
                <a:solidFill>
                  <a:srgbClr val="FF0000"/>
                </a:solidFill>
              </a:rPr>
              <a:t>Excess</a:t>
            </a:r>
            <a:r>
              <a:rPr lang="nl-BE" sz="3600" b="1" dirty="0">
                <a:solidFill>
                  <a:srgbClr val="FF0000"/>
                </a:solidFill>
              </a:rPr>
              <a:t>-N</a:t>
            </a:r>
            <a:endParaRPr lang="nl-BE" sz="3600" b="1" dirty="0">
              <a:solidFill>
                <a:srgbClr val="FF0000"/>
              </a:solidFill>
              <a:latin typeface="+mn-lt"/>
            </a:endParaRPr>
          </a:p>
        </p:txBody>
      </p:sp>
      <p:sp>
        <p:nvSpPr>
          <p:cNvPr id="3" name="Tijdelijke aanduiding voor inhoud 2"/>
          <p:cNvSpPr>
            <a:spLocks noGrp="1"/>
          </p:cNvSpPr>
          <p:nvPr>
            <p:ph idx="1"/>
          </p:nvPr>
        </p:nvSpPr>
        <p:spPr>
          <a:xfrm>
            <a:off x="848832" y="1357313"/>
            <a:ext cx="10858500" cy="5500687"/>
          </a:xfrm>
        </p:spPr>
        <p:txBody>
          <a:bodyPr>
            <a:normAutofit/>
          </a:bodyPr>
          <a:lstStyle/>
          <a:p>
            <a:r>
              <a:rPr lang="nl-BE" dirty="0">
                <a:solidFill>
                  <a:srgbClr val="FF0000"/>
                </a:solidFill>
                <a:ea typeface="Tahoma" pitchFamily="34" charset="0"/>
                <a:cs typeface="Tahoma" pitchFamily="34" charset="0"/>
              </a:rPr>
              <a:t>N</a:t>
            </a:r>
            <a:r>
              <a:rPr lang="nl-BE" dirty="0">
                <a:ea typeface="Tahoma" pitchFamily="34" charset="0"/>
                <a:cs typeface="Tahoma" pitchFamily="34" charset="0"/>
              </a:rPr>
              <a:t> bij het getal </a:t>
            </a:r>
            <a:r>
              <a:rPr lang="nl-BE" dirty="0">
                <a:solidFill>
                  <a:srgbClr val="0070C0"/>
                </a:solidFill>
                <a:ea typeface="Tahoma" pitchFamily="34" charset="0"/>
                <a:cs typeface="Tahoma" pitchFamily="34" charset="0"/>
              </a:rPr>
              <a:t>optellen</a:t>
            </a:r>
            <a:r>
              <a:rPr lang="nl-BE" dirty="0">
                <a:ea typeface="Tahoma" pitchFamily="34" charset="0"/>
                <a:cs typeface="Tahoma" pitchFamily="34" charset="0"/>
              </a:rPr>
              <a:t> (</a:t>
            </a:r>
            <a:r>
              <a:rPr lang="nl-BE" b="1" dirty="0">
                <a:solidFill>
                  <a:srgbClr val="FF0000"/>
                </a:solidFill>
                <a:ea typeface="Tahoma" pitchFamily="34" charset="0"/>
                <a:cs typeface="Tahoma" pitchFamily="34" charset="0"/>
              </a:rPr>
              <a:t>N = 127 </a:t>
            </a:r>
            <a:r>
              <a:rPr lang="nl-BE" dirty="0">
                <a:ea typeface="Tahoma" pitchFamily="34" charset="0"/>
                <a:cs typeface="Tahoma" pitchFamily="34" charset="0"/>
              </a:rPr>
              <a:t>bij 8 bit woorden)</a:t>
            </a:r>
          </a:p>
          <a:p>
            <a:pPr lvl="1">
              <a:buFont typeface="Wingdings" panose="05000000000000000000" pitchFamily="2" charset="2"/>
              <a:buChar char="Ø"/>
            </a:pPr>
            <a:r>
              <a:rPr lang="nl-BE" dirty="0">
                <a:ea typeface="Tahoma" pitchFamily="34" charset="0"/>
                <a:cs typeface="Tahoma" pitchFamily="34" charset="0"/>
              </a:rPr>
              <a:t>Voorbeelden in een </a:t>
            </a:r>
            <a:r>
              <a:rPr lang="nl-BE" b="1" dirty="0">
                <a:ea typeface="Tahoma" pitchFamily="34" charset="0"/>
                <a:cs typeface="Tahoma" pitchFamily="34" charset="0"/>
              </a:rPr>
              <a:t>8 bit computerwoord: </a:t>
            </a:r>
          </a:p>
          <a:p>
            <a:pPr lvl="2">
              <a:buNone/>
              <a:tabLst>
                <a:tab pos="361942" algn="l"/>
                <a:tab pos="895328" algn="l"/>
                <a:tab pos="1257269" algn="l"/>
                <a:tab pos="1523962" algn="l"/>
                <a:tab pos="3047924" algn="l"/>
                <a:tab pos="3590836" algn="l"/>
                <a:tab pos="4305192" algn="l"/>
              </a:tabLst>
            </a:pPr>
            <a:r>
              <a:rPr lang="nl-NL" sz="2400" dirty="0">
                <a:ea typeface="Tahoma" pitchFamily="34" charset="0"/>
                <a:cs typeface="Tahoma" pitchFamily="34" charset="0"/>
              </a:rPr>
              <a:t>		(1)</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pitchFamily="2" charset="2"/>
              </a:rPr>
              <a:t> 128 	 [10000000]</a:t>
            </a:r>
          </a:p>
          <a:p>
            <a:pPr lvl="2">
              <a:buNone/>
              <a:tabLst>
                <a:tab pos="361942" algn="l"/>
                <a:tab pos="895328" algn="l"/>
                <a:tab pos="1257269" algn="l"/>
                <a:tab pos="1523962" algn="l"/>
                <a:tab pos="3047924" algn="l"/>
                <a:tab pos="3590836" algn="l"/>
                <a:tab pos="4305192" algn="l"/>
              </a:tabLst>
            </a:pPr>
            <a:r>
              <a:rPr lang="nl-NL" sz="2400" dirty="0">
                <a:ea typeface="Tahoma" pitchFamily="34" charset="0"/>
                <a:cs typeface="Tahoma" pitchFamily="34" charset="0"/>
              </a:rPr>
              <a:t>		(0)</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a:rPr>
              <a:t></a:t>
            </a:r>
            <a:r>
              <a:rPr lang="nl-NL" sz="2400" dirty="0">
                <a:ea typeface="Tahoma" pitchFamily="34" charset="0"/>
                <a:cs typeface="Tahoma" pitchFamily="34" charset="0"/>
              </a:rPr>
              <a:t> 127 	</a:t>
            </a:r>
            <a:r>
              <a:rPr lang="nl-NL" sz="2400" dirty="0">
                <a:ea typeface="Tahoma" pitchFamily="34" charset="0"/>
                <a:cs typeface="Tahoma" pitchFamily="34" charset="0"/>
                <a:sym typeface="Wingdings" pitchFamily="2" charset="2"/>
              </a:rPr>
              <a:t> </a:t>
            </a:r>
            <a:r>
              <a:rPr lang="nl-NL" sz="2400" dirty="0">
                <a:ea typeface="Tahoma" pitchFamily="34" charset="0"/>
                <a:cs typeface="Tahoma" pitchFamily="34" charset="0"/>
              </a:rPr>
              <a:t>[01111111]		</a:t>
            </a:r>
          </a:p>
          <a:p>
            <a:pPr lvl="2">
              <a:buNone/>
              <a:tabLst>
                <a:tab pos="361942" algn="l"/>
                <a:tab pos="895328" algn="l"/>
                <a:tab pos="1257269" algn="l"/>
                <a:tab pos="1523962" algn="l"/>
                <a:tab pos="3047924" algn="l"/>
                <a:tab pos="3590836" algn="l"/>
                <a:tab pos="4305192" algn="l"/>
                <a:tab pos="4933827" algn="l"/>
              </a:tabLst>
            </a:pPr>
            <a:r>
              <a:rPr lang="nl-NL" sz="2400" dirty="0">
                <a:ea typeface="Tahoma" pitchFamily="34" charset="0"/>
                <a:cs typeface="Tahoma" pitchFamily="34" charset="0"/>
              </a:rPr>
              <a:t>	(-127)</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a:rPr>
              <a:t> 0     	</a:t>
            </a:r>
            <a:r>
              <a:rPr lang="nl-NL" sz="2400" dirty="0">
                <a:ea typeface="Tahoma" pitchFamily="34" charset="0"/>
                <a:cs typeface="Tahoma" pitchFamily="34" charset="0"/>
                <a:sym typeface="Wingdings" pitchFamily="2" charset="2"/>
              </a:rPr>
              <a:t></a:t>
            </a:r>
            <a:r>
              <a:rPr lang="nl-NL" sz="2400" dirty="0">
                <a:ea typeface="Tahoma" pitchFamily="34" charset="0"/>
                <a:cs typeface="Tahoma" pitchFamily="34" charset="0"/>
              </a:rPr>
              <a:t> [00000000]</a:t>
            </a:r>
            <a:endParaRPr lang="en-US" sz="2400" dirty="0">
              <a:ea typeface="Tahoma" pitchFamily="34" charset="0"/>
              <a:cs typeface="Tahoma" pitchFamily="34" charset="0"/>
            </a:endParaRPr>
          </a:p>
          <a:p>
            <a:pPr lvl="2">
              <a:buNone/>
              <a:tabLst>
                <a:tab pos="361942" algn="l"/>
                <a:tab pos="895328" algn="l"/>
                <a:tab pos="1257269" algn="l"/>
                <a:tab pos="1523962" algn="l"/>
                <a:tab pos="3047924" algn="l"/>
                <a:tab pos="3590836" algn="l"/>
                <a:tab pos="4305192" algn="l"/>
                <a:tab pos="4933827" algn="l"/>
              </a:tabLst>
            </a:pPr>
            <a:r>
              <a:rPr lang="nl-NL" sz="2400" dirty="0">
                <a:ea typeface="Tahoma" pitchFamily="34" charset="0"/>
                <a:cs typeface="Tahoma" pitchFamily="34" charset="0"/>
              </a:rPr>
              <a:t>		(-1)</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a:rPr>
              <a:t></a:t>
            </a:r>
            <a:r>
              <a:rPr lang="nl-NL" sz="2400" dirty="0">
                <a:ea typeface="Tahoma" pitchFamily="34" charset="0"/>
                <a:cs typeface="Tahoma" pitchFamily="34" charset="0"/>
              </a:rPr>
              <a:t> 126 	</a:t>
            </a:r>
            <a:r>
              <a:rPr lang="nl-NL" sz="2400" dirty="0">
                <a:ea typeface="Tahoma" pitchFamily="34" charset="0"/>
                <a:cs typeface="Tahoma" pitchFamily="34" charset="0"/>
                <a:sym typeface="Wingdings" pitchFamily="2" charset="2"/>
              </a:rPr>
              <a:t> </a:t>
            </a:r>
            <a:r>
              <a:rPr lang="nl-NL" sz="2400" dirty="0">
                <a:ea typeface="Tahoma" pitchFamily="34" charset="0"/>
                <a:cs typeface="Tahoma" pitchFamily="34" charset="0"/>
              </a:rPr>
              <a:t>[01111110]		</a:t>
            </a:r>
          </a:p>
          <a:p>
            <a:pPr lvl="2">
              <a:buNone/>
              <a:tabLst>
                <a:tab pos="361942" algn="l"/>
                <a:tab pos="895328" algn="l"/>
                <a:tab pos="1257269" algn="l"/>
                <a:tab pos="1523962" algn="l"/>
                <a:tab pos="3047924" algn="l"/>
                <a:tab pos="3590836" algn="l"/>
                <a:tab pos="4305192" algn="l"/>
                <a:tab pos="4933827" algn="l"/>
              </a:tabLst>
            </a:pPr>
            <a:r>
              <a:rPr lang="nl-NL" sz="2400" dirty="0">
                <a:ea typeface="Tahoma" pitchFamily="34" charset="0"/>
                <a:cs typeface="Tahoma" pitchFamily="34" charset="0"/>
              </a:rPr>
              <a:t>	(128)</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a:rPr>
              <a:t></a:t>
            </a:r>
            <a:r>
              <a:rPr lang="nl-NL" sz="2400" dirty="0">
                <a:ea typeface="Tahoma" pitchFamily="34" charset="0"/>
                <a:cs typeface="Tahoma" pitchFamily="34" charset="0"/>
              </a:rPr>
              <a:t> 255 	</a:t>
            </a:r>
            <a:r>
              <a:rPr lang="nl-NL" sz="2400" dirty="0">
                <a:ea typeface="Tahoma" pitchFamily="34" charset="0"/>
                <a:cs typeface="Tahoma" pitchFamily="34" charset="0"/>
                <a:sym typeface="Wingdings" pitchFamily="2" charset="2"/>
              </a:rPr>
              <a:t> </a:t>
            </a:r>
            <a:r>
              <a:rPr lang="nl-NL" sz="2400" dirty="0">
                <a:ea typeface="Tahoma" pitchFamily="34" charset="0"/>
                <a:cs typeface="Tahoma" pitchFamily="34" charset="0"/>
              </a:rPr>
              <a:t>[11111111]</a:t>
            </a:r>
          </a:p>
          <a:p>
            <a:pPr>
              <a:buNone/>
              <a:tabLst>
                <a:tab pos="361942" algn="l"/>
                <a:tab pos="895328" algn="l"/>
                <a:tab pos="1257269" algn="l"/>
                <a:tab pos="1523962" algn="l"/>
                <a:tab pos="3047924" algn="l"/>
                <a:tab pos="3590836" algn="l"/>
                <a:tab pos="4305192" algn="l"/>
                <a:tab pos="4933827" algn="l"/>
              </a:tabLst>
            </a:pPr>
            <a:endParaRPr lang="nl-NL" sz="800" dirty="0">
              <a:ea typeface="Tahoma" pitchFamily="34" charset="0"/>
              <a:cs typeface="Tahoma" pitchFamily="34" charset="0"/>
            </a:endParaRPr>
          </a:p>
          <a:p>
            <a:pPr>
              <a:tabLst>
                <a:tab pos="542912" algn="l"/>
                <a:tab pos="1257269" algn="l"/>
                <a:tab pos="1523962" algn="l"/>
              </a:tabLst>
            </a:pPr>
            <a:r>
              <a:rPr lang="nl-BE" b="1" dirty="0">
                <a:ea typeface="Tahoma" pitchFamily="34" charset="0"/>
                <a:cs typeface="Tahoma" pitchFamily="34" charset="0"/>
              </a:rPr>
              <a:t>Voordeel: </a:t>
            </a:r>
            <a:r>
              <a:rPr lang="nl-BE" dirty="0">
                <a:solidFill>
                  <a:srgbClr val="FF0000"/>
                </a:solidFill>
                <a:ea typeface="Tahoma" pitchFamily="34" charset="0"/>
                <a:cs typeface="Tahoma" pitchFamily="34" charset="0"/>
              </a:rPr>
              <a:t>Nul</a:t>
            </a:r>
            <a:r>
              <a:rPr lang="nl-BE" dirty="0">
                <a:ea typeface="Tahoma" pitchFamily="34" charset="0"/>
                <a:cs typeface="Tahoma" pitchFamily="34" charset="0"/>
              </a:rPr>
              <a:t> wordt slechts </a:t>
            </a:r>
            <a:r>
              <a:rPr lang="nl-BE" dirty="0">
                <a:solidFill>
                  <a:srgbClr val="0070C0"/>
                </a:solidFill>
                <a:ea typeface="Tahoma" pitchFamily="34" charset="0"/>
                <a:cs typeface="Tahoma" pitchFamily="34" charset="0"/>
              </a:rPr>
              <a:t>op één manier </a:t>
            </a:r>
            <a:r>
              <a:rPr lang="nl-BE" dirty="0">
                <a:ea typeface="Tahoma" pitchFamily="34" charset="0"/>
                <a:cs typeface="Tahoma" pitchFamily="34" charset="0"/>
              </a:rPr>
              <a:t>voorgesteld.</a:t>
            </a:r>
          </a:p>
          <a:p>
            <a:pPr>
              <a:tabLst>
                <a:tab pos="542912" algn="l"/>
                <a:tab pos="1257269" algn="l"/>
                <a:tab pos="1523962" algn="l"/>
              </a:tabLst>
            </a:pPr>
            <a:r>
              <a:rPr lang="nl-BE" b="1" dirty="0">
                <a:ea typeface="Tahoma" pitchFamily="34" charset="0"/>
                <a:cs typeface="Tahoma" pitchFamily="34" charset="0"/>
              </a:rPr>
              <a:t>Nadelen:</a:t>
            </a:r>
          </a:p>
          <a:p>
            <a:pPr lvl="1">
              <a:tabLst>
                <a:tab pos="542912" algn="l"/>
                <a:tab pos="1257269" algn="l"/>
                <a:tab pos="1523962" algn="l"/>
              </a:tabLst>
            </a:pPr>
            <a:r>
              <a:rPr lang="nl-BE" dirty="0">
                <a:ea typeface="Tahoma" pitchFamily="34" charset="0"/>
                <a:cs typeface="Tahoma" pitchFamily="34" charset="0"/>
              </a:rPr>
              <a:t>Rekenen met negatieve getallen wordt </a:t>
            </a:r>
            <a:r>
              <a:rPr lang="nl-BE" dirty="0">
                <a:solidFill>
                  <a:srgbClr val="FF0000"/>
                </a:solidFill>
                <a:ea typeface="Tahoma" pitchFamily="34" charset="0"/>
                <a:cs typeface="Tahoma" pitchFamily="34" charset="0"/>
              </a:rPr>
              <a:t>ook niet </a:t>
            </a:r>
            <a:r>
              <a:rPr lang="nl-BE" dirty="0">
                <a:solidFill>
                  <a:srgbClr val="0070C0"/>
                </a:solidFill>
                <a:ea typeface="Tahoma" pitchFamily="34" charset="0"/>
                <a:cs typeface="Tahoma" pitchFamily="34" charset="0"/>
              </a:rPr>
              <a:t>vereenvoudigd: </a:t>
            </a:r>
            <a:br>
              <a:rPr lang="nl-BE" dirty="0">
                <a:solidFill>
                  <a:srgbClr val="0070C0"/>
                </a:solidFill>
                <a:ea typeface="Tahoma" pitchFamily="34" charset="0"/>
                <a:cs typeface="Tahoma" pitchFamily="34" charset="0"/>
              </a:rPr>
            </a:br>
            <a:r>
              <a:rPr lang="nl-BE" dirty="0">
                <a:ea typeface="Tahoma" pitchFamily="34" charset="0"/>
                <a:cs typeface="Tahoma" pitchFamily="34" charset="0"/>
              </a:rPr>
              <a:t>Voorbeeld: 	-127 + (-127) = -127</a:t>
            </a:r>
          </a:p>
          <a:p>
            <a:pPr lvl="1">
              <a:tabLst>
                <a:tab pos="542912" algn="l"/>
                <a:tab pos="1257269" algn="l"/>
                <a:tab pos="1523962" algn="l"/>
              </a:tabLst>
            </a:pPr>
            <a:r>
              <a:rPr lang="nl-BE" dirty="0">
                <a:solidFill>
                  <a:srgbClr val="FF0000"/>
                </a:solidFill>
                <a:ea typeface="Tahoma" pitchFamily="34" charset="0"/>
                <a:cs typeface="Tahoma" pitchFamily="34" charset="0"/>
              </a:rPr>
              <a:t>Geen enkel </a:t>
            </a:r>
            <a:r>
              <a:rPr lang="nl-BE" dirty="0">
                <a:ea typeface="Tahoma" pitchFamily="34" charset="0"/>
                <a:cs typeface="Tahoma" pitchFamily="34" charset="0"/>
              </a:rPr>
              <a:t>getal wordt nog </a:t>
            </a:r>
            <a:r>
              <a:rPr lang="nl-BE" dirty="0">
                <a:solidFill>
                  <a:srgbClr val="0070C0"/>
                </a:solidFill>
                <a:ea typeface="Tahoma" pitchFamily="34" charset="0"/>
                <a:cs typeface="Tahoma" pitchFamily="34" charset="0"/>
              </a:rPr>
              <a:t>op de gewone binaire manier </a:t>
            </a:r>
            <a:r>
              <a:rPr lang="nl-BE" dirty="0">
                <a:ea typeface="Tahoma" pitchFamily="34" charset="0"/>
                <a:cs typeface="Tahoma" pitchFamily="34" charset="0"/>
              </a:rPr>
              <a:t>voorgesteld</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53</a:t>
            </a:fld>
            <a:endParaRPr lang="nl-BE"/>
          </a:p>
        </p:txBody>
      </p:sp>
    </p:spTree>
    <p:extLst>
      <p:ext uri="{BB962C8B-B14F-4D97-AF65-F5344CB8AC3E}">
        <p14:creationId xmlns:p14="http://schemas.microsoft.com/office/powerpoint/2010/main" val="4247295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1868" y="-102708"/>
            <a:ext cx="10515600" cy="1325563"/>
          </a:xfrm>
        </p:spPr>
        <p:txBody>
          <a:bodyPr>
            <a:normAutofit/>
          </a:bodyPr>
          <a:lstStyle/>
          <a:p>
            <a:r>
              <a:rPr lang="nl-BE" dirty="0"/>
              <a:t>1.4. Bewerkingen in het binair stelsel </a:t>
            </a:r>
            <a:br>
              <a:rPr lang="nl-BE" dirty="0"/>
            </a:br>
            <a:r>
              <a:rPr lang="nl-BE" sz="3600" b="1" dirty="0">
                <a:solidFill>
                  <a:schemeClr val="accent1"/>
                </a:solidFill>
              </a:rPr>
              <a:t>1.4.4. Negatieve getallen - </a:t>
            </a:r>
            <a:r>
              <a:rPr lang="nl-BE" sz="3600" b="1" dirty="0">
                <a:solidFill>
                  <a:srgbClr val="FF0000"/>
                </a:solidFill>
              </a:rPr>
              <a:t>2’s complement</a:t>
            </a:r>
          </a:p>
        </p:txBody>
      </p:sp>
      <p:sp>
        <p:nvSpPr>
          <p:cNvPr id="3" name="Tijdelijke aanduiding voor inhoud 2"/>
          <p:cNvSpPr>
            <a:spLocks noGrp="1"/>
          </p:cNvSpPr>
          <p:nvPr>
            <p:ph idx="1"/>
          </p:nvPr>
        </p:nvSpPr>
        <p:spPr>
          <a:xfrm>
            <a:off x="457201" y="1137684"/>
            <a:ext cx="11111022" cy="5720316"/>
          </a:xfrm>
        </p:spPr>
        <p:txBody>
          <a:bodyPr>
            <a:normAutofit fontScale="92500" lnSpcReduction="20000"/>
          </a:bodyPr>
          <a:lstStyle/>
          <a:p>
            <a:r>
              <a:rPr lang="nl-BE" sz="3300" b="1" dirty="0">
                <a:solidFill>
                  <a:srgbClr val="FF0000"/>
                </a:solidFill>
                <a:ea typeface="Tahoma" pitchFamily="34" charset="0"/>
                <a:cs typeface="Tahoma" pitchFamily="34" charset="0"/>
              </a:rPr>
              <a:t>Positieve </a:t>
            </a:r>
            <a:r>
              <a:rPr lang="nl-BE" sz="3300" b="1" dirty="0">
                <a:ea typeface="Tahoma" pitchFamily="34" charset="0"/>
                <a:cs typeface="Tahoma" pitchFamily="34" charset="0"/>
              </a:rPr>
              <a:t>getallen</a:t>
            </a:r>
            <a:r>
              <a:rPr lang="nl-BE" sz="3300" dirty="0">
                <a:ea typeface="Tahoma" pitchFamily="34" charset="0"/>
                <a:cs typeface="Tahoma" pitchFamily="34" charset="0"/>
              </a:rPr>
              <a:t>   </a:t>
            </a:r>
            <a:r>
              <a:rPr lang="nl-BE" sz="3300" dirty="0">
                <a:ea typeface="Tahoma" pitchFamily="34" charset="0"/>
                <a:cs typeface="Tahoma" pitchFamily="34" charset="0"/>
                <a:sym typeface="Wingdings" pitchFamily="2" charset="2"/>
              </a:rPr>
              <a:t> gewone binaire vorm </a:t>
            </a:r>
          </a:p>
          <a:p>
            <a:pPr marL="0" indent="0">
              <a:buNone/>
            </a:pPr>
            <a:endParaRPr lang="nl-BE" sz="3300" dirty="0">
              <a:ea typeface="Tahoma" pitchFamily="34" charset="0"/>
              <a:cs typeface="Tahoma" pitchFamily="34" charset="0"/>
              <a:sym typeface="Wingdings" pitchFamily="2" charset="2"/>
            </a:endParaRPr>
          </a:p>
          <a:p>
            <a:r>
              <a:rPr lang="nl-BE" sz="3300" b="1" dirty="0">
                <a:solidFill>
                  <a:srgbClr val="FF0000"/>
                </a:solidFill>
                <a:ea typeface="Tahoma" pitchFamily="34" charset="0"/>
                <a:cs typeface="Tahoma" pitchFamily="34" charset="0"/>
                <a:sym typeface="Wingdings" pitchFamily="2" charset="2"/>
              </a:rPr>
              <a:t>Negatieve </a:t>
            </a:r>
            <a:r>
              <a:rPr lang="nl-BE" sz="3300" b="1" dirty="0">
                <a:ea typeface="Tahoma" pitchFamily="34" charset="0"/>
                <a:cs typeface="Tahoma" pitchFamily="34" charset="0"/>
                <a:sym typeface="Wingdings" pitchFamily="2" charset="2"/>
              </a:rPr>
              <a:t>getallen</a:t>
            </a:r>
            <a:r>
              <a:rPr lang="nl-BE" sz="3300" dirty="0">
                <a:ea typeface="Tahoma" pitchFamily="34" charset="0"/>
                <a:cs typeface="Tahoma" pitchFamily="34" charset="0"/>
                <a:sym typeface="Wingdings" pitchFamily="2" charset="2"/>
              </a:rPr>
              <a:t>  </a:t>
            </a:r>
            <a:r>
              <a:rPr lang="nl-BE" sz="3300" b="1" dirty="0">
                <a:solidFill>
                  <a:srgbClr val="0070C0"/>
                </a:solidFill>
                <a:ea typeface="Tahoma" pitchFamily="34" charset="0"/>
                <a:cs typeface="Tahoma" pitchFamily="34" charset="0"/>
                <a:sym typeface="Wingdings" pitchFamily="2" charset="2"/>
              </a:rPr>
              <a:t>2’s complement </a:t>
            </a:r>
            <a:r>
              <a:rPr lang="nl-BE" sz="3300" dirty="0">
                <a:ea typeface="Tahoma" pitchFamily="34" charset="0"/>
                <a:cs typeface="Tahoma" pitchFamily="34" charset="0"/>
                <a:sym typeface="Wingdings" pitchFamily="2" charset="2"/>
              </a:rPr>
              <a:t>van de binaire vorm</a:t>
            </a:r>
          </a:p>
          <a:p>
            <a:pPr lvl="1"/>
            <a:r>
              <a:rPr lang="nl-BE" sz="2800" dirty="0">
                <a:ea typeface="Tahoma" pitchFamily="34" charset="0"/>
                <a:cs typeface="Tahoma" pitchFamily="34" charset="0"/>
                <a:sym typeface="Wingdings" pitchFamily="2" charset="2"/>
              </a:rPr>
              <a:t>Werkwijze:</a:t>
            </a:r>
          </a:p>
          <a:p>
            <a:pPr lvl="2"/>
            <a:r>
              <a:rPr lang="nl-BE" sz="2800" dirty="0">
                <a:ea typeface="Tahoma" pitchFamily="34" charset="0"/>
                <a:cs typeface="Tahoma" pitchFamily="34" charset="0"/>
                <a:sym typeface="Wingdings" pitchFamily="2" charset="2"/>
              </a:rPr>
              <a:t>Schrijf de binaire vorm van de absolute waarde</a:t>
            </a:r>
          </a:p>
          <a:p>
            <a:pPr lvl="2"/>
            <a:r>
              <a:rPr lang="nl-BE" sz="2800" b="1" dirty="0">
                <a:solidFill>
                  <a:srgbClr val="FF0000"/>
                </a:solidFill>
                <a:ea typeface="Tahoma" pitchFamily="34" charset="0"/>
                <a:cs typeface="Tahoma" pitchFamily="34" charset="0"/>
                <a:sym typeface="Wingdings" pitchFamily="2" charset="2"/>
              </a:rPr>
              <a:t>inverteer</a:t>
            </a:r>
            <a:r>
              <a:rPr lang="nl-BE" sz="2800" dirty="0">
                <a:ea typeface="Tahoma" pitchFamily="34" charset="0"/>
                <a:cs typeface="Tahoma" pitchFamily="34" charset="0"/>
                <a:sym typeface="Wingdings" pitchFamily="2" charset="2"/>
              </a:rPr>
              <a:t> hiervan alle bits (dus 0  1 en 1  0)</a:t>
            </a:r>
          </a:p>
          <a:p>
            <a:pPr lvl="2"/>
            <a:r>
              <a:rPr lang="nl-BE" sz="2800" b="1" dirty="0">
                <a:solidFill>
                  <a:srgbClr val="FF0000"/>
                </a:solidFill>
                <a:ea typeface="Tahoma" pitchFamily="34" charset="0"/>
                <a:cs typeface="Tahoma" pitchFamily="34" charset="0"/>
                <a:sym typeface="Wingdings" pitchFamily="2" charset="2"/>
              </a:rPr>
              <a:t>tel</a:t>
            </a:r>
            <a:r>
              <a:rPr lang="nl-BE" sz="2800" dirty="0">
                <a:ea typeface="Tahoma" pitchFamily="34" charset="0"/>
                <a:cs typeface="Tahoma" pitchFamily="34" charset="0"/>
                <a:sym typeface="Wingdings" pitchFamily="2" charset="2"/>
              </a:rPr>
              <a:t> er</a:t>
            </a:r>
            <a:r>
              <a:rPr lang="nl-BE" sz="2800" b="1" dirty="0">
                <a:solidFill>
                  <a:srgbClr val="FF0000"/>
                </a:solidFill>
                <a:ea typeface="Tahoma" pitchFamily="34" charset="0"/>
                <a:cs typeface="Tahoma" pitchFamily="34" charset="0"/>
                <a:sym typeface="Wingdings" pitchFamily="2" charset="2"/>
              </a:rPr>
              <a:t> binair 1 </a:t>
            </a:r>
            <a:r>
              <a:rPr lang="nl-BE" sz="2800" dirty="0">
                <a:ea typeface="Tahoma" pitchFamily="34" charset="0"/>
                <a:cs typeface="Tahoma" pitchFamily="34" charset="0"/>
                <a:sym typeface="Wingdings" pitchFamily="2" charset="2"/>
              </a:rPr>
              <a:t>bij </a:t>
            </a:r>
            <a:r>
              <a:rPr lang="nl-BE" sz="2800" b="1" dirty="0">
                <a:solidFill>
                  <a:srgbClr val="FF0000"/>
                </a:solidFill>
                <a:ea typeface="Tahoma" pitchFamily="34" charset="0"/>
                <a:cs typeface="Tahoma" pitchFamily="34" charset="0"/>
                <a:sym typeface="Wingdings" pitchFamily="2" charset="2"/>
              </a:rPr>
              <a:t>op</a:t>
            </a:r>
          </a:p>
          <a:p>
            <a:endParaRPr lang="en-US" sz="3800" dirty="0">
              <a:ea typeface="Tahoma" pitchFamily="34" charset="0"/>
              <a:cs typeface="Tahoma" pitchFamily="34" charset="0"/>
              <a:sym typeface="Wingdings" pitchFamily="2" charset="2"/>
            </a:endParaRPr>
          </a:p>
          <a:p>
            <a:r>
              <a:rPr lang="en-US" sz="3300" dirty="0" err="1">
                <a:ea typeface="Tahoma" pitchFamily="34" charset="0"/>
                <a:cs typeface="Tahoma" pitchFamily="34" charset="0"/>
                <a:sym typeface="Wingdings" pitchFamily="2" charset="2"/>
              </a:rPr>
              <a:t>Voorbeelden</a:t>
            </a:r>
            <a:r>
              <a:rPr lang="en-US" sz="3300" dirty="0">
                <a:ea typeface="Tahoma" pitchFamily="34" charset="0"/>
                <a:cs typeface="Tahoma" pitchFamily="34" charset="0"/>
                <a:sym typeface="Wingdings" pitchFamily="2" charset="2"/>
              </a:rPr>
              <a:t>:</a:t>
            </a:r>
          </a:p>
          <a:p>
            <a:pPr>
              <a:buNone/>
              <a:tabLst>
                <a:tab pos="628635" algn="l"/>
                <a:tab pos="1162022" algn="l"/>
                <a:tab pos="3228894" algn="l"/>
                <a:tab pos="3590836" algn="l"/>
                <a:tab pos="4305192" algn="l"/>
                <a:tab pos="4933827" algn="l"/>
              </a:tabLst>
            </a:pPr>
            <a:r>
              <a:rPr lang="nl-NL" sz="4000" dirty="0">
                <a:ea typeface="Tahoma" pitchFamily="34" charset="0"/>
                <a:cs typeface="Tahoma" pitchFamily="34" charset="0"/>
              </a:rPr>
              <a:t>		</a:t>
            </a:r>
            <a:r>
              <a:rPr lang="nl-NL" dirty="0">
                <a:ea typeface="Tahoma" pitchFamily="34" charset="0"/>
                <a:cs typeface="Tahoma" pitchFamily="34" charset="0"/>
              </a:rPr>
              <a:t>(0)</a:t>
            </a:r>
            <a:r>
              <a:rPr lang="nl-NL" baseline="-25000" dirty="0">
                <a:ea typeface="Tahoma" pitchFamily="34" charset="0"/>
                <a:cs typeface="Tahoma" pitchFamily="34" charset="0"/>
              </a:rPr>
              <a:t>10</a:t>
            </a:r>
            <a:r>
              <a:rPr lang="nl-NL" dirty="0">
                <a:ea typeface="Tahoma" pitchFamily="34" charset="0"/>
                <a:cs typeface="Tahoma" pitchFamily="34" charset="0"/>
                <a:sym typeface="Wingdings"/>
              </a:rPr>
              <a:t></a:t>
            </a:r>
            <a:r>
              <a:rPr lang="nl-NL" dirty="0">
                <a:ea typeface="Tahoma" pitchFamily="34" charset="0"/>
                <a:cs typeface="Tahoma" pitchFamily="34" charset="0"/>
              </a:rPr>
              <a:t> [00000000]		(1)</a:t>
            </a:r>
            <a:r>
              <a:rPr lang="nl-NL" baseline="-25000" dirty="0">
                <a:ea typeface="Tahoma" pitchFamily="34" charset="0"/>
                <a:cs typeface="Tahoma" pitchFamily="34" charset="0"/>
              </a:rPr>
              <a:t>10</a:t>
            </a:r>
            <a:r>
              <a:rPr lang="nl-NL" dirty="0">
                <a:ea typeface="Tahoma" pitchFamily="34" charset="0"/>
                <a:cs typeface="Tahoma" pitchFamily="34" charset="0"/>
              </a:rPr>
              <a:t>	</a:t>
            </a:r>
            <a:r>
              <a:rPr lang="nl-NL" dirty="0">
                <a:ea typeface="Tahoma" pitchFamily="34" charset="0"/>
                <a:cs typeface="Tahoma" pitchFamily="34" charset="0"/>
                <a:sym typeface="Wingdings"/>
              </a:rPr>
              <a:t> </a:t>
            </a:r>
            <a:r>
              <a:rPr lang="nl-NL" dirty="0">
                <a:ea typeface="Tahoma" pitchFamily="34" charset="0"/>
                <a:cs typeface="Tahoma" pitchFamily="34" charset="0"/>
              </a:rPr>
              <a:t>[00000001]</a:t>
            </a:r>
            <a:endParaRPr lang="en-US" dirty="0">
              <a:ea typeface="Tahoma" pitchFamily="34" charset="0"/>
              <a:cs typeface="Tahoma" pitchFamily="34" charset="0"/>
            </a:endParaRPr>
          </a:p>
          <a:p>
            <a:pPr>
              <a:buNone/>
              <a:tabLst>
                <a:tab pos="628635" algn="l"/>
                <a:tab pos="1162022" algn="l"/>
                <a:tab pos="3228894" algn="l"/>
                <a:tab pos="3590836" algn="l"/>
                <a:tab pos="4305192" algn="l"/>
                <a:tab pos="4933827" algn="l"/>
              </a:tabLst>
            </a:pPr>
            <a:r>
              <a:rPr lang="nl-NL" dirty="0">
                <a:ea typeface="Tahoma" pitchFamily="34" charset="0"/>
                <a:cs typeface="Tahoma" pitchFamily="34" charset="0"/>
              </a:rPr>
              <a:t>		(-1)</a:t>
            </a:r>
            <a:r>
              <a:rPr lang="nl-NL" baseline="-25000" dirty="0">
                <a:ea typeface="Tahoma" pitchFamily="34" charset="0"/>
                <a:cs typeface="Tahoma" pitchFamily="34" charset="0"/>
              </a:rPr>
              <a:t>10</a:t>
            </a:r>
            <a:r>
              <a:rPr lang="nl-NL" dirty="0">
                <a:ea typeface="Tahoma" pitchFamily="34" charset="0"/>
                <a:cs typeface="Tahoma" pitchFamily="34" charset="0"/>
                <a:sym typeface="Wingdings"/>
              </a:rPr>
              <a:t></a:t>
            </a:r>
            <a:r>
              <a:rPr lang="nl-NL" dirty="0">
                <a:ea typeface="Tahoma" pitchFamily="34" charset="0"/>
                <a:cs typeface="Tahoma" pitchFamily="34" charset="0"/>
              </a:rPr>
              <a:t> [11111111]	(-10)</a:t>
            </a:r>
            <a:r>
              <a:rPr lang="nl-NL" baseline="-25000" dirty="0">
                <a:ea typeface="Tahoma" pitchFamily="34" charset="0"/>
                <a:cs typeface="Tahoma" pitchFamily="34" charset="0"/>
              </a:rPr>
              <a:t>10</a:t>
            </a:r>
            <a:r>
              <a:rPr lang="nl-NL" dirty="0">
                <a:ea typeface="Tahoma" pitchFamily="34" charset="0"/>
                <a:cs typeface="Tahoma" pitchFamily="34" charset="0"/>
              </a:rPr>
              <a:t>	</a:t>
            </a:r>
            <a:r>
              <a:rPr lang="nl-NL" dirty="0">
                <a:ea typeface="Tahoma" pitchFamily="34" charset="0"/>
                <a:cs typeface="Tahoma" pitchFamily="34" charset="0"/>
                <a:sym typeface="Wingdings"/>
              </a:rPr>
              <a:t></a:t>
            </a:r>
            <a:r>
              <a:rPr lang="nl-NL" dirty="0">
                <a:ea typeface="Tahoma" pitchFamily="34" charset="0"/>
                <a:cs typeface="Tahoma" pitchFamily="34" charset="0"/>
              </a:rPr>
              <a:t> [11110110]</a:t>
            </a:r>
          </a:p>
          <a:p>
            <a:pPr>
              <a:buNone/>
              <a:tabLst>
                <a:tab pos="628635" algn="l"/>
                <a:tab pos="1162022" algn="l"/>
                <a:tab pos="3228894" algn="l"/>
                <a:tab pos="3590836" algn="l"/>
                <a:tab pos="4305192" algn="l"/>
                <a:tab pos="4933827" algn="l"/>
              </a:tabLst>
            </a:pPr>
            <a:endParaRPr lang="nl-NL" dirty="0">
              <a:ea typeface="Tahoma" pitchFamily="34" charset="0"/>
              <a:cs typeface="Tahoma" pitchFamily="34" charset="0"/>
            </a:endParaRPr>
          </a:p>
          <a:p>
            <a:pPr lvl="1"/>
            <a:r>
              <a:rPr lang="nl-BE" sz="2800" b="1" dirty="0">
                <a:ea typeface="Tahoma" pitchFamily="34" charset="0"/>
                <a:cs typeface="Tahoma" pitchFamily="34" charset="0"/>
                <a:sym typeface="Wingdings" pitchFamily="2" charset="2"/>
              </a:rPr>
              <a:t>Opmerking: </a:t>
            </a:r>
            <a:r>
              <a:rPr lang="nl-BE" sz="2800" dirty="0">
                <a:ea typeface="Tahoma" pitchFamily="34" charset="0"/>
                <a:cs typeface="Tahoma" pitchFamily="34" charset="0"/>
                <a:sym typeface="Wingdings" pitchFamily="2" charset="2"/>
              </a:rPr>
              <a:t>een positief getal heeft bij de 2’s complement voorstelling een </a:t>
            </a:r>
            <a:r>
              <a:rPr lang="nl-BE" sz="2800" b="1" dirty="0">
                <a:ea typeface="Tahoma" pitchFamily="34" charset="0"/>
                <a:cs typeface="Tahoma" pitchFamily="34" charset="0"/>
                <a:sym typeface="Wingdings" pitchFamily="2" charset="2"/>
              </a:rPr>
              <a:t>0</a:t>
            </a:r>
            <a:r>
              <a:rPr lang="nl-BE" sz="2800" dirty="0">
                <a:ea typeface="Tahoma" pitchFamily="34" charset="0"/>
                <a:cs typeface="Tahoma" pitchFamily="34" charset="0"/>
                <a:sym typeface="Wingdings" pitchFamily="2" charset="2"/>
              </a:rPr>
              <a:t> als </a:t>
            </a:r>
            <a:r>
              <a:rPr lang="nl-BE" sz="2800" dirty="0" err="1">
                <a:ea typeface="Tahoma" pitchFamily="34" charset="0"/>
                <a:cs typeface="Tahoma" pitchFamily="34" charset="0"/>
                <a:sym typeface="Wingdings" pitchFamily="2" charset="2"/>
              </a:rPr>
              <a:t>msb</a:t>
            </a:r>
            <a:r>
              <a:rPr lang="nl-BE" sz="2800" dirty="0">
                <a:ea typeface="Tahoma" pitchFamily="34" charset="0"/>
                <a:cs typeface="Tahoma" pitchFamily="34" charset="0"/>
                <a:sym typeface="Wingdings" pitchFamily="2" charset="2"/>
              </a:rPr>
              <a:t> en een negatief getal heeft een </a:t>
            </a:r>
            <a:r>
              <a:rPr lang="nl-BE" sz="2800" b="1" dirty="0">
                <a:ea typeface="Tahoma" pitchFamily="34" charset="0"/>
                <a:cs typeface="Tahoma" pitchFamily="34" charset="0"/>
                <a:sym typeface="Wingdings" pitchFamily="2" charset="2"/>
              </a:rPr>
              <a:t>1</a:t>
            </a:r>
            <a:r>
              <a:rPr lang="nl-BE" sz="2800" dirty="0">
                <a:ea typeface="Tahoma" pitchFamily="34" charset="0"/>
                <a:cs typeface="Tahoma" pitchFamily="34" charset="0"/>
                <a:sym typeface="Wingdings" pitchFamily="2" charset="2"/>
              </a:rPr>
              <a:t> als </a:t>
            </a:r>
            <a:r>
              <a:rPr lang="nl-BE" sz="2800" dirty="0" err="1">
                <a:ea typeface="Tahoma" pitchFamily="34" charset="0"/>
                <a:cs typeface="Tahoma" pitchFamily="34" charset="0"/>
                <a:sym typeface="Wingdings" pitchFamily="2" charset="2"/>
              </a:rPr>
              <a:t>msb</a:t>
            </a:r>
            <a:endParaRPr lang="nl-BE" sz="2800" dirty="0">
              <a:ea typeface="Tahoma" pitchFamily="34" charset="0"/>
              <a:cs typeface="Tahoma" pitchFamily="34" charset="0"/>
              <a:sym typeface="Wingdings" pitchFamily="2" charset="2"/>
            </a:endParaRP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54</a:t>
            </a:fld>
            <a:endParaRPr lang="nl-BE"/>
          </a:p>
        </p:txBody>
      </p:sp>
    </p:spTree>
    <p:extLst>
      <p:ext uri="{BB962C8B-B14F-4D97-AF65-F5344CB8AC3E}">
        <p14:creationId xmlns:p14="http://schemas.microsoft.com/office/powerpoint/2010/main" val="4133448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1868" y="-102708"/>
            <a:ext cx="10515600" cy="1325563"/>
          </a:xfrm>
        </p:spPr>
        <p:txBody>
          <a:bodyPr>
            <a:normAutofit fontScale="90000"/>
          </a:bodyPr>
          <a:lstStyle/>
          <a:p>
            <a:r>
              <a:rPr lang="nl-BE" dirty="0"/>
              <a:t>1.4. Bewerkingen in het binair stelsel </a:t>
            </a:r>
            <a:br>
              <a:rPr lang="nl-BE" dirty="0"/>
            </a:br>
            <a:r>
              <a:rPr lang="nl-BE" sz="4400" b="1" dirty="0">
                <a:solidFill>
                  <a:schemeClr val="accent1"/>
                </a:solidFill>
              </a:rPr>
              <a:t>1.4.4. Negatieve getallen - </a:t>
            </a:r>
            <a:r>
              <a:rPr lang="nl-BE" sz="4000" b="1" dirty="0">
                <a:solidFill>
                  <a:srgbClr val="FF0000"/>
                </a:solidFill>
              </a:rPr>
              <a:t>2’s complement </a:t>
            </a:r>
            <a:r>
              <a:rPr lang="nl-BE" sz="4000" b="1" dirty="0">
                <a:solidFill>
                  <a:schemeClr val="accent1"/>
                </a:solidFill>
              </a:rPr>
              <a:t>(vervolg)</a:t>
            </a:r>
            <a:endParaRPr lang="nl-BE" sz="4000" dirty="0">
              <a:solidFill>
                <a:schemeClr val="accent1"/>
              </a:solidFill>
            </a:endParaRPr>
          </a:p>
        </p:txBody>
      </p:sp>
      <p:sp>
        <p:nvSpPr>
          <p:cNvPr id="3" name="Tijdelijke aanduiding voor inhoud 2"/>
          <p:cNvSpPr>
            <a:spLocks noGrp="1"/>
          </p:cNvSpPr>
          <p:nvPr>
            <p:ph idx="1"/>
          </p:nvPr>
        </p:nvSpPr>
        <p:spPr>
          <a:xfrm>
            <a:off x="457200" y="1456660"/>
            <a:ext cx="11734799" cy="5401340"/>
          </a:xfrm>
        </p:spPr>
        <p:txBody>
          <a:bodyPr>
            <a:normAutofit/>
          </a:bodyPr>
          <a:lstStyle/>
          <a:p>
            <a:r>
              <a:rPr lang="nl-BE" sz="3000" b="1" dirty="0">
                <a:ea typeface="Tahoma" pitchFamily="34" charset="0"/>
                <a:cs typeface="Tahoma" pitchFamily="34" charset="0"/>
                <a:sym typeface="Wingdings" pitchFamily="2" charset="2"/>
              </a:rPr>
              <a:t>Voordeel: </a:t>
            </a:r>
            <a:r>
              <a:rPr lang="nl-BE" sz="3000" dirty="0">
                <a:ea typeface="Tahoma" pitchFamily="34" charset="0"/>
                <a:cs typeface="Tahoma" pitchFamily="34" charset="0"/>
                <a:sym typeface="Wingdings" pitchFamily="2" charset="2"/>
              </a:rPr>
              <a:t>bij deze voorstelling geldt wél dat </a:t>
            </a:r>
            <a:r>
              <a:rPr lang="nl-BE" sz="3000" dirty="0">
                <a:solidFill>
                  <a:srgbClr val="FF0000"/>
                </a:solidFill>
                <a:ea typeface="Tahoma" pitchFamily="34" charset="0"/>
                <a:cs typeface="Tahoma" pitchFamily="34" charset="0"/>
                <a:sym typeface="Wingdings" pitchFamily="2" charset="2"/>
              </a:rPr>
              <a:t>A-B = A+ (-B)</a:t>
            </a:r>
          </a:p>
          <a:p>
            <a:pPr>
              <a:buNone/>
              <a:tabLst>
                <a:tab pos="542912" algn="l"/>
                <a:tab pos="1257269" algn="l"/>
                <a:tab pos="1523962" algn="l"/>
                <a:tab pos="3047924" algn="l"/>
                <a:tab pos="3590836" algn="l"/>
                <a:tab pos="4305192" algn="l"/>
              </a:tabLst>
            </a:pPr>
            <a:r>
              <a:rPr lang="nl-NL" sz="4000" dirty="0">
                <a:ea typeface="Tahoma" pitchFamily="34" charset="0"/>
                <a:cs typeface="Tahoma" pitchFamily="34" charset="0"/>
              </a:rPr>
              <a:t>		</a:t>
            </a:r>
            <a:r>
              <a:rPr lang="nl-NL" sz="2400" dirty="0">
                <a:ea typeface="Tahoma" pitchFamily="34" charset="0"/>
                <a:cs typeface="Tahoma" pitchFamily="34" charset="0"/>
              </a:rPr>
              <a:t>(10)</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pitchFamily="2" charset="2"/>
              </a:rPr>
              <a:t> 	[00001010]</a:t>
            </a:r>
            <a:endParaRPr lang="nl-NL" sz="2400" dirty="0">
              <a:ea typeface="Tahoma" pitchFamily="34" charset="0"/>
              <a:cs typeface="Tahoma" pitchFamily="34" charset="0"/>
            </a:endParaRPr>
          </a:p>
          <a:p>
            <a:pPr>
              <a:buNone/>
              <a:tabLst>
                <a:tab pos="542912" algn="l"/>
                <a:tab pos="1257269" algn="l"/>
                <a:tab pos="1523962" algn="l"/>
                <a:tab pos="3047924" algn="l"/>
                <a:tab pos="3590836" algn="l"/>
                <a:tab pos="4305192" algn="l"/>
              </a:tabLst>
            </a:pPr>
            <a:r>
              <a:rPr lang="nl-NL" sz="2400" dirty="0">
                <a:ea typeface="Tahoma" pitchFamily="34" charset="0"/>
                <a:cs typeface="Tahoma" pitchFamily="34" charset="0"/>
              </a:rPr>
              <a:t>		(-20)</a:t>
            </a:r>
            <a:r>
              <a:rPr lang="nl-NL" sz="2400" baseline="-25000" dirty="0">
                <a:ea typeface="Tahoma" pitchFamily="34" charset="0"/>
                <a:cs typeface="Tahoma" pitchFamily="34" charset="0"/>
              </a:rPr>
              <a:t>10</a:t>
            </a:r>
            <a:r>
              <a:rPr lang="nl-NL" sz="2400" dirty="0">
                <a:ea typeface="Tahoma" pitchFamily="34" charset="0"/>
                <a:cs typeface="Tahoma" pitchFamily="34" charset="0"/>
              </a:rPr>
              <a:t>	</a:t>
            </a:r>
            <a:r>
              <a:rPr lang="nl-NL" sz="2400" dirty="0">
                <a:ea typeface="Tahoma" pitchFamily="34" charset="0"/>
                <a:cs typeface="Tahoma" pitchFamily="34" charset="0"/>
                <a:sym typeface="Wingdings" pitchFamily="2" charset="2"/>
              </a:rPr>
              <a:t> 	</a:t>
            </a:r>
            <a:r>
              <a:rPr lang="nl-NL" sz="2400" u="sng" dirty="0">
                <a:ea typeface="Tahoma" pitchFamily="34" charset="0"/>
                <a:cs typeface="Tahoma" pitchFamily="34" charset="0"/>
              </a:rPr>
              <a:t>[11101100]</a:t>
            </a:r>
            <a:endParaRPr lang="en-US" sz="2400" u="sng" dirty="0">
              <a:ea typeface="Tahoma" pitchFamily="34" charset="0"/>
              <a:cs typeface="Tahoma" pitchFamily="34" charset="0"/>
            </a:endParaRPr>
          </a:p>
          <a:p>
            <a:pPr>
              <a:buNone/>
              <a:tabLst>
                <a:tab pos="542912" algn="l"/>
                <a:tab pos="1257269" algn="l"/>
                <a:tab pos="1523962" algn="l"/>
                <a:tab pos="3047924" algn="l"/>
                <a:tab pos="3590836" algn="l"/>
                <a:tab pos="4305192" algn="l"/>
              </a:tabLst>
            </a:pPr>
            <a:r>
              <a:rPr lang="nl-NL" sz="2400" dirty="0">
                <a:ea typeface="Tahoma" pitchFamily="34" charset="0"/>
                <a:cs typeface="Tahoma" pitchFamily="34" charset="0"/>
              </a:rPr>
              <a:t>					[11110110] </a:t>
            </a:r>
          </a:p>
          <a:p>
            <a:pPr>
              <a:tabLst>
                <a:tab pos="542912" algn="l"/>
                <a:tab pos="1257269" algn="l"/>
                <a:tab pos="1523962" algn="l"/>
                <a:tab pos="3047924" algn="l"/>
                <a:tab pos="3590836" algn="l"/>
                <a:tab pos="4305192" algn="l"/>
              </a:tabLst>
            </a:pPr>
            <a:r>
              <a:rPr lang="nl-NL" b="1" dirty="0">
                <a:ea typeface="Tahoma" pitchFamily="34" charset="0"/>
                <a:cs typeface="Tahoma" pitchFamily="34" charset="0"/>
                <a:sym typeface="Wingdings" pitchFamily="2" charset="2"/>
              </a:rPr>
              <a:t>Controle</a:t>
            </a:r>
            <a:r>
              <a:rPr lang="nl-NL" dirty="0">
                <a:ea typeface="Tahoma" pitchFamily="34" charset="0"/>
                <a:cs typeface="Tahoma" pitchFamily="34" charset="0"/>
                <a:sym typeface="Wingdings" pitchFamily="2" charset="2"/>
              </a:rPr>
              <a:t>:</a:t>
            </a:r>
            <a:r>
              <a:rPr lang="nl-NL" dirty="0">
                <a:solidFill>
                  <a:srgbClr val="00B050"/>
                </a:solidFill>
                <a:ea typeface="Tahoma" pitchFamily="34" charset="0"/>
                <a:cs typeface="Tahoma" pitchFamily="34" charset="0"/>
                <a:sym typeface="Wingdings" pitchFamily="2" charset="2"/>
              </a:rPr>
              <a:t> </a:t>
            </a:r>
          </a:p>
          <a:p>
            <a:pPr lvl="1">
              <a:tabLst>
                <a:tab pos="542912" algn="l"/>
                <a:tab pos="1257269" algn="l"/>
                <a:tab pos="1523962" algn="l"/>
                <a:tab pos="3047924" algn="l"/>
                <a:tab pos="3590836" algn="l"/>
                <a:tab pos="4305192" algn="l"/>
              </a:tabLst>
            </a:pPr>
            <a:r>
              <a:rPr lang="nl-NL" dirty="0">
                <a:ea typeface="Tahoma" pitchFamily="34" charset="0"/>
                <a:cs typeface="Tahoma" pitchFamily="34" charset="0"/>
              </a:rPr>
              <a:t>[11110110] is een negatief getal, want </a:t>
            </a:r>
            <a:r>
              <a:rPr lang="nl-NL" dirty="0" err="1">
                <a:ea typeface="Tahoma" pitchFamily="34" charset="0"/>
                <a:cs typeface="Tahoma" pitchFamily="34" charset="0"/>
              </a:rPr>
              <a:t>msb</a:t>
            </a:r>
            <a:r>
              <a:rPr lang="nl-NL" dirty="0">
                <a:ea typeface="Tahoma" pitchFamily="34" charset="0"/>
                <a:cs typeface="Tahoma" pitchFamily="34" charset="0"/>
              </a:rPr>
              <a:t> = 1</a:t>
            </a:r>
          </a:p>
          <a:p>
            <a:pPr lvl="1">
              <a:tabLst>
                <a:tab pos="542912" algn="l"/>
                <a:tab pos="1257269" algn="l"/>
                <a:tab pos="1523962" algn="l"/>
                <a:tab pos="3047924" algn="l"/>
                <a:tab pos="3590836" algn="l"/>
                <a:tab pos="4305192" algn="l"/>
              </a:tabLst>
            </a:pPr>
            <a:r>
              <a:rPr lang="nl-NL" dirty="0">
                <a:ea typeface="Tahoma" pitchFamily="34" charset="0"/>
                <a:cs typeface="Tahoma" pitchFamily="34" charset="0"/>
                <a:sym typeface="Wingdings" pitchFamily="2" charset="2"/>
              </a:rPr>
              <a:t>Om de absolute waarde te bepalen: </a:t>
            </a:r>
          </a:p>
          <a:p>
            <a:pPr lvl="2">
              <a:tabLst>
                <a:tab pos="542912" algn="l"/>
                <a:tab pos="1257269" algn="l"/>
                <a:tab pos="1523962" algn="l"/>
                <a:tab pos="3047924" algn="l"/>
                <a:tab pos="3590836" algn="l"/>
                <a:tab pos="4305192" algn="l"/>
              </a:tabLst>
            </a:pPr>
            <a:r>
              <a:rPr lang="nl-NL" sz="2400" dirty="0">
                <a:ea typeface="Tahoma" pitchFamily="34" charset="0"/>
                <a:cs typeface="Tahoma" pitchFamily="34" charset="0"/>
                <a:sym typeface="Wingdings" pitchFamily="2" charset="2"/>
              </a:rPr>
              <a:t>Inverteer eerst de bits: [00001001] </a:t>
            </a:r>
          </a:p>
          <a:p>
            <a:pPr lvl="2">
              <a:tabLst>
                <a:tab pos="542912" algn="l"/>
                <a:tab pos="1257269" algn="l"/>
                <a:tab pos="1523962" algn="l"/>
                <a:tab pos="3047924" algn="l"/>
                <a:tab pos="3590836" algn="l"/>
                <a:tab pos="4305192" algn="l"/>
              </a:tabLst>
            </a:pPr>
            <a:r>
              <a:rPr lang="nl-NL" sz="2400" dirty="0">
                <a:ea typeface="Tahoma" pitchFamily="34" charset="0"/>
                <a:cs typeface="Tahoma" pitchFamily="34" charset="0"/>
                <a:sym typeface="Wingdings" pitchFamily="2" charset="2"/>
              </a:rPr>
              <a:t>Tel er binair 1 bij op: [00001010] = (10)</a:t>
            </a:r>
            <a:r>
              <a:rPr lang="nl-NL" sz="2400" baseline="-25000" dirty="0">
                <a:ea typeface="Tahoma" pitchFamily="34" charset="0"/>
                <a:cs typeface="Tahoma" pitchFamily="34" charset="0"/>
                <a:sym typeface="Wingdings" pitchFamily="2" charset="2"/>
              </a:rPr>
              <a:t>10</a:t>
            </a:r>
            <a:endParaRPr lang="nl-NL" sz="2400" dirty="0">
              <a:ea typeface="Tahoma" pitchFamily="34" charset="0"/>
              <a:cs typeface="Tahoma" pitchFamily="34" charset="0"/>
              <a:sym typeface="Wingdings" pitchFamily="2" charset="2"/>
            </a:endParaRPr>
          </a:p>
          <a:p>
            <a:pPr lvl="1">
              <a:buNone/>
              <a:tabLst>
                <a:tab pos="542912" algn="l"/>
                <a:tab pos="1257269" algn="l"/>
                <a:tab pos="1523962" algn="l"/>
                <a:tab pos="3047924" algn="l"/>
                <a:tab pos="3590836" algn="l"/>
                <a:tab pos="4305192" algn="l"/>
              </a:tabLst>
            </a:pPr>
            <a:r>
              <a:rPr lang="nl-NL" dirty="0">
                <a:solidFill>
                  <a:srgbClr val="00B050"/>
                </a:solidFill>
                <a:ea typeface="Tahoma" pitchFamily="34" charset="0"/>
                <a:cs typeface="Tahoma" pitchFamily="34" charset="0"/>
                <a:sym typeface="Wingdings" pitchFamily="2" charset="2"/>
              </a:rPr>
              <a:t> Dus oplossing = (-10)</a:t>
            </a:r>
            <a:r>
              <a:rPr lang="nl-NL" baseline="-25000" dirty="0">
                <a:solidFill>
                  <a:srgbClr val="00B050"/>
                </a:solidFill>
                <a:ea typeface="Tahoma" pitchFamily="34" charset="0"/>
                <a:cs typeface="Tahoma" pitchFamily="34" charset="0"/>
                <a:sym typeface="Wingdings" pitchFamily="2" charset="2"/>
              </a:rPr>
              <a:t>10</a:t>
            </a:r>
            <a:endParaRPr lang="nl-NL" baseline="-25000" dirty="0">
              <a:solidFill>
                <a:srgbClr val="00B050"/>
              </a:solidFill>
              <a:ea typeface="Tahoma" pitchFamily="34" charset="0"/>
              <a:cs typeface="Tahoma" pitchFamily="34" charset="0"/>
            </a:endParaRPr>
          </a:p>
          <a:p>
            <a:pPr marL="0" indent="0">
              <a:buNone/>
            </a:pP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55</a:t>
            </a:fld>
            <a:endParaRPr lang="nl-BE"/>
          </a:p>
        </p:txBody>
      </p:sp>
    </p:spTree>
    <p:extLst>
      <p:ext uri="{BB962C8B-B14F-4D97-AF65-F5344CB8AC3E}">
        <p14:creationId xmlns:p14="http://schemas.microsoft.com/office/powerpoint/2010/main" val="2494343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1.4. Bewerkingen in het binair stelsel </a:t>
            </a:r>
            <a:br>
              <a:rPr lang="nl-BE" dirty="0"/>
            </a:br>
            <a:r>
              <a:rPr lang="nl-BE" sz="3600" b="1" dirty="0">
                <a:solidFill>
                  <a:schemeClr val="accent1"/>
                </a:solidFill>
              </a:rPr>
              <a:t>1.4.5. Oefeningen op negatieve getallen</a:t>
            </a:r>
          </a:p>
        </p:txBody>
      </p:sp>
      <p:sp>
        <p:nvSpPr>
          <p:cNvPr id="4" name="Tijdelijke aanduiding voor inhoud 2"/>
          <p:cNvSpPr txBox="1">
            <a:spLocks/>
          </p:cNvSpPr>
          <p:nvPr/>
        </p:nvSpPr>
        <p:spPr>
          <a:xfrm>
            <a:off x="940563" y="1690688"/>
            <a:ext cx="10833002" cy="4936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BE" sz="2400" b="1" dirty="0"/>
              <a:t>Oefening: </a:t>
            </a:r>
            <a:r>
              <a:rPr lang="nl-BE" sz="2400" dirty="0"/>
              <a:t>Vul onderstaande tabel aan. Gebruik telkens een 8-bit computerwoord</a:t>
            </a:r>
          </a:p>
          <a:p>
            <a:pPr>
              <a:buFont typeface="Arial" panose="020B0604020202020204" pitchFamily="34" charset="0"/>
              <a:buNone/>
            </a:pPr>
            <a:endParaRPr lang="nl-BE" sz="800" dirty="0"/>
          </a:p>
        </p:txBody>
      </p:sp>
      <p:graphicFrame>
        <p:nvGraphicFramePr>
          <p:cNvPr id="5" name="Tabel 4"/>
          <p:cNvGraphicFramePr>
            <a:graphicFrameLocks noGrp="1"/>
          </p:cNvGraphicFramePr>
          <p:nvPr>
            <p:extLst>
              <p:ext uri="{D42A27DB-BD31-4B8C-83A1-F6EECF244321}">
                <p14:modId xmlns:p14="http://schemas.microsoft.com/office/powerpoint/2010/main" val="566123675"/>
              </p:ext>
            </p:extLst>
          </p:nvPr>
        </p:nvGraphicFramePr>
        <p:xfrm>
          <a:off x="2590469" y="2379683"/>
          <a:ext cx="8513915" cy="4341792"/>
        </p:xfrm>
        <a:graphic>
          <a:graphicData uri="http://schemas.openxmlformats.org/drawingml/2006/table">
            <a:tbl>
              <a:tblPr firstRow="1" bandRow="1">
                <a:tableStyleId>{5C22544A-7EE6-4342-B048-85BDC9FD1C3A}</a:tableStyleId>
              </a:tblPr>
              <a:tblGrid>
                <a:gridCol w="1138245">
                  <a:extLst>
                    <a:ext uri="{9D8B030D-6E8A-4147-A177-3AD203B41FA5}">
                      <a16:colId xmlns:a16="http://schemas.microsoft.com/office/drawing/2014/main" val="20000"/>
                    </a:ext>
                  </a:extLst>
                </a:gridCol>
                <a:gridCol w="2438977">
                  <a:extLst>
                    <a:ext uri="{9D8B030D-6E8A-4147-A177-3AD203B41FA5}">
                      <a16:colId xmlns:a16="http://schemas.microsoft.com/office/drawing/2014/main" val="20001"/>
                    </a:ext>
                  </a:extLst>
                </a:gridCol>
                <a:gridCol w="2519161">
                  <a:extLst>
                    <a:ext uri="{9D8B030D-6E8A-4147-A177-3AD203B41FA5}">
                      <a16:colId xmlns:a16="http://schemas.microsoft.com/office/drawing/2014/main" val="20002"/>
                    </a:ext>
                  </a:extLst>
                </a:gridCol>
                <a:gridCol w="2417532">
                  <a:extLst>
                    <a:ext uri="{9D8B030D-6E8A-4147-A177-3AD203B41FA5}">
                      <a16:colId xmlns:a16="http://schemas.microsoft.com/office/drawing/2014/main" val="20003"/>
                    </a:ext>
                  </a:extLst>
                </a:gridCol>
              </a:tblGrid>
              <a:tr h="620256">
                <a:tc>
                  <a:txBody>
                    <a:bodyPr/>
                    <a:lstStyle/>
                    <a:p>
                      <a:pPr algn="ctr"/>
                      <a:r>
                        <a:rPr lang="nl-BE" sz="2400" dirty="0">
                          <a:solidFill>
                            <a:sysClr val="windowText" lastClr="000000"/>
                          </a:solidFill>
                        </a:rPr>
                        <a:t>getal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Teken + </a:t>
                      </a:r>
                      <a:r>
                        <a:rPr lang="nl-BE" sz="2400" dirty="0" err="1">
                          <a:solidFill>
                            <a:sysClr val="windowText" lastClr="000000"/>
                          </a:solidFill>
                        </a:rPr>
                        <a:t>abs</a:t>
                      </a:r>
                      <a:endParaRPr lang="nl-BE" sz="2400" dirty="0">
                        <a:solidFill>
                          <a:sysClr val="windowText" lastClr="000000"/>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Excess-127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2’s-compl.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256">
                <a:tc>
                  <a:txBody>
                    <a:bodyPr/>
                    <a:lstStyle/>
                    <a:p>
                      <a:pPr algn="ctr"/>
                      <a:r>
                        <a:rPr lang="nl-BE" sz="2400" b="1" dirty="0">
                          <a:latin typeface="Courier New" pitchFamily="49" charset="0"/>
                          <a:cs typeface="Courier New" pitchFamily="49" charset="0"/>
                        </a:rPr>
                        <a:t>10</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0256">
                <a:tc>
                  <a:txBody>
                    <a:bodyPr/>
                    <a:lstStyle/>
                    <a:p>
                      <a:pPr algn="ctr"/>
                      <a:r>
                        <a:rPr lang="nl-BE" sz="2400" b="1" dirty="0">
                          <a:latin typeface="Courier New" pitchFamily="49" charset="0"/>
                          <a:cs typeface="Courier New" pitchFamily="49" charset="0"/>
                        </a:rPr>
                        <a:t>-13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20256">
                <a:tc>
                  <a:txBody>
                    <a:bodyPr/>
                    <a:lstStyle/>
                    <a:p>
                      <a:pPr algn="ctr"/>
                      <a:r>
                        <a:rPr lang="nl-BE" sz="2400" b="1" dirty="0">
                          <a:latin typeface="Courier New" pitchFamily="49" charset="0"/>
                          <a:cs typeface="Courier New" pitchFamily="49" charset="0"/>
                        </a:rPr>
                        <a:t>43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20256">
                <a:tc>
                  <a:txBody>
                    <a:bodyPr/>
                    <a:lstStyle/>
                    <a:p>
                      <a:pPr algn="ctr"/>
                      <a:r>
                        <a:rPr lang="nl-BE" sz="2400" b="1" dirty="0">
                          <a:latin typeface="Courier New" pitchFamily="49" charset="0"/>
                          <a:cs typeface="Courier New" pitchFamily="49" charset="0"/>
                        </a:rPr>
                        <a:t>-52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0256">
                <a:tc>
                  <a:txBody>
                    <a:bodyPr/>
                    <a:lstStyle/>
                    <a:p>
                      <a:pPr algn="ctr"/>
                      <a:r>
                        <a:rPr lang="nl-BE" sz="2400" b="1" dirty="0">
                          <a:latin typeface="Courier New" pitchFamily="49" charset="0"/>
                          <a:cs typeface="Courier New" pitchFamily="49" charset="0"/>
                        </a:rPr>
                        <a:t>87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20256">
                <a:tc>
                  <a:txBody>
                    <a:bodyPr/>
                    <a:lstStyle/>
                    <a:p>
                      <a:pPr algn="ctr"/>
                      <a:r>
                        <a:rPr lang="nl-BE" sz="2400" b="1" dirty="0">
                          <a:latin typeface="Courier New" pitchFamily="49" charset="0"/>
                          <a:cs typeface="Courier New" pitchFamily="49" charset="0"/>
                        </a:rPr>
                        <a:t>-87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ijdelijke aanduiding voor dianummer 5"/>
          <p:cNvSpPr>
            <a:spLocks noGrp="1"/>
          </p:cNvSpPr>
          <p:nvPr>
            <p:ph type="sldNum" sz="quarter" idx="12"/>
          </p:nvPr>
        </p:nvSpPr>
        <p:spPr/>
        <p:txBody>
          <a:bodyPr/>
          <a:lstStyle/>
          <a:p>
            <a:fld id="{C20638EA-1804-476F-966B-2178CB4140D4}" type="slidenum">
              <a:rPr lang="nl-BE" smtClean="0"/>
              <a:t>56</a:t>
            </a:fld>
            <a:endParaRPr lang="nl-BE"/>
          </a:p>
        </p:txBody>
      </p:sp>
    </p:spTree>
    <p:extLst>
      <p:ext uri="{BB962C8B-B14F-4D97-AF65-F5344CB8AC3E}">
        <p14:creationId xmlns:p14="http://schemas.microsoft.com/office/powerpoint/2010/main" val="3603250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07694"/>
            <a:ext cx="10515600" cy="1325563"/>
          </a:xfrm>
        </p:spPr>
        <p:txBody>
          <a:bodyPr/>
          <a:lstStyle/>
          <a:p>
            <a:r>
              <a:rPr lang="nl-BE" dirty="0"/>
              <a:t>1.4. Bewerkingen in het binair stelsel </a:t>
            </a:r>
            <a:br>
              <a:rPr lang="nl-BE" dirty="0"/>
            </a:br>
            <a:r>
              <a:rPr lang="nl-BE" sz="3600" b="1" dirty="0">
                <a:solidFill>
                  <a:schemeClr val="accent1"/>
                </a:solidFill>
              </a:rPr>
              <a:t>1.4.5. Oefeningen op negatieve getallen (vervolg)</a:t>
            </a:r>
            <a:endParaRPr lang="nl-BE" dirty="0"/>
          </a:p>
        </p:txBody>
      </p:sp>
      <p:sp>
        <p:nvSpPr>
          <p:cNvPr id="4" name="Tijdelijke aanduiding voor inhoud 2"/>
          <p:cNvSpPr txBox="1">
            <a:spLocks/>
          </p:cNvSpPr>
          <p:nvPr/>
        </p:nvSpPr>
        <p:spPr>
          <a:xfrm>
            <a:off x="969138" y="1465127"/>
            <a:ext cx="10833002" cy="4936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BE" sz="2400" b="1" dirty="0"/>
              <a:t>Oefening: </a:t>
            </a:r>
            <a:r>
              <a:rPr lang="nl-BE" sz="2400" dirty="0"/>
              <a:t>Vul onderstaande tabel aan. Gebruik telkens een 8-bit computerwoord</a:t>
            </a:r>
          </a:p>
          <a:p>
            <a:pPr>
              <a:buFont typeface="Arial" panose="020B0604020202020204" pitchFamily="34" charset="0"/>
              <a:buNone/>
            </a:pPr>
            <a:endParaRPr lang="nl-BE" sz="800" dirty="0"/>
          </a:p>
        </p:txBody>
      </p:sp>
      <p:graphicFrame>
        <p:nvGraphicFramePr>
          <p:cNvPr id="5" name="Tabel 4"/>
          <p:cNvGraphicFramePr>
            <a:graphicFrameLocks noGrp="1"/>
          </p:cNvGraphicFramePr>
          <p:nvPr/>
        </p:nvGraphicFramePr>
        <p:xfrm>
          <a:off x="2447594" y="2075940"/>
          <a:ext cx="8513915" cy="4341792"/>
        </p:xfrm>
        <a:graphic>
          <a:graphicData uri="http://schemas.openxmlformats.org/drawingml/2006/table">
            <a:tbl>
              <a:tblPr firstRow="1" bandRow="1">
                <a:tableStyleId>{5C22544A-7EE6-4342-B048-85BDC9FD1C3A}</a:tableStyleId>
              </a:tblPr>
              <a:tblGrid>
                <a:gridCol w="1138245">
                  <a:extLst>
                    <a:ext uri="{9D8B030D-6E8A-4147-A177-3AD203B41FA5}">
                      <a16:colId xmlns:a16="http://schemas.microsoft.com/office/drawing/2014/main" val="20000"/>
                    </a:ext>
                  </a:extLst>
                </a:gridCol>
                <a:gridCol w="2438977">
                  <a:extLst>
                    <a:ext uri="{9D8B030D-6E8A-4147-A177-3AD203B41FA5}">
                      <a16:colId xmlns:a16="http://schemas.microsoft.com/office/drawing/2014/main" val="20001"/>
                    </a:ext>
                  </a:extLst>
                </a:gridCol>
                <a:gridCol w="2519161">
                  <a:extLst>
                    <a:ext uri="{9D8B030D-6E8A-4147-A177-3AD203B41FA5}">
                      <a16:colId xmlns:a16="http://schemas.microsoft.com/office/drawing/2014/main" val="20002"/>
                    </a:ext>
                  </a:extLst>
                </a:gridCol>
                <a:gridCol w="2417532">
                  <a:extLst>
                    <a:ext uri="{9D8B030D-6E8A-4147-A177-3AD203B41FA5}">
                      <a16:colId xmlns:a16="http://schemas.microsoft.com/office/drawing/2014/main" val="20003"/>
                    </a:ext>
                  </a:extLst>
                </a:gridCol>
              </a:tblGrid>
              <a:tr h="620256">
                <a:tc>
                  <a:txBody>
                    <a:bodyPr/>
                    <a:lstStyle/>
                    <a:p>
                      <a:pPr algn="ctr"/>
                      <a:r>
                        <a:rPr lang="nl-BE" sz="2400" dirty="0">
                          <a:solidFill>
                            <a:sysClr val="windowText" lastClr="000000"/>
                          </a:solidFill>
                        </a:rPr>
                        <a:t>getal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Teken + </a:t>
                      </a:r>
                      <a:r>
                        <a:rPr lang="nl-BE" sz="2400" dirty="0" err="1">
                          <a:solidFill>
                            <a:sysClr val="windowText" lastClr="000000"/>
                          </a:solidFill>
                        </a:rPr>
                        <a:t>abs</a:t>
                      </a:r>
                      <a:endParaRPr lang="nl-BE" sz="2400" dirty="0">
                        <a:solidFill>
                          <a:sysClr val="windowText" lastClr="000000"/>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Excess-127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2’s-compl.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106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-106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ijdelijke aanduiding voor dianummer 5"/>
          <p:cNvSpPr>
            <a:spLocks noGrp="1"/>
          </p:cNvSpPr>
          <p:nvPr>
            <p:ph type="sldNum" sz="quarter" idx="12"/>
          </p:nvPr>
        </p:nvSpPr>
        <p:spPr/>
        <p:txBody>
          <a:bodyPr/>
          <a:lstStyle/>
          <a:p>
            <a:fld id="{C20638EA-1804-476F-966B-2178CB4140D4}" type="slidenum">
              <a:rPr lang="nl-BE" smtClean="0"/>
              <a:t>57</a:t>
            </a:fld>
            <a:endParaRPr lang="nl-BE"/>
          </a:p>
        </p:txBody>
      </p:sp>
    </p:spTree>
    <p:extLst>
      <p:ext uri="{BB962C8B-B14F-4D97-AF65-F5344CB8AC3E}">
        <p14:creationId xmlns:p14="http://schemas.microsoft.com/office/powerpoint/2010/main" val="3650364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1.4. Bewerkingen in het binair stelsel </a:t>
            </a:r>
            <a:br>
              <a:rPr lang="nl-BE" dirty="0"/>
            </a:br>
            <a:r>
              <a:rPr lang="nl-BE" sz="3600" b="1" dirty="0">
                <a:solidFill>
                  <a:schemeClr val="accent1"/>
                </a:solidFill>
              </a:rPr>
              <a:t>1.4.6. Overflow</a:t>
            </a:r>
          </a:p>
        </p:txBody>
      </p:sp>
      <p:sp>
        <p:nvSpPr>
          <p:cNvPr id="3" name="Tijdelijke aanduiding voor inhoud 2"/>
          <p:cNvSpPr>
            <a:spLocks noGrp="1"/>
          </p:cNvSpPr>
          <p:nvPr>
            <p:ph idx="1"/>
          </p:nvPr>
        </p:nvSpPr>
        <p:spPr>
          <a:xfrm>
            <a:off x="938323" y="1864316"/>
            <a:ext cx="10951535" cy="4857159"/>
          </a:xfrm>
        </p:spPr>
        <p:txBody>
          <a:bodyPr/>
          <a:lstStyle/>
          <a:p>
            <a:r>
              <a:rPr lang="nl-BE" dirty="0">
                <a:ea typeface="Tahoma" pitchFamily="34" charset="0"/>
                <a:cs typeface="Tahoma" pitchFamily="34" charset="0"/>
              </a:rPr>
              <a:t>Sommige berekeningen, bij het optellen van twee 2’s-complement getallen, lopen </a:t>
            </a:r>
            <a:r>
              <a:rPr lang="nl-BE" dirty="0">
                <a:solidFill>
                  <a:srgbClr val="FF0000"/>
                </a:solidFill>
                <a:ea typeface="Tahoma" pitchFamily="34" charset="0"/>
                <a:cs typeface="Tahoma" pitchFamily="34" charset="0"/>
              </a:rPr>
              <a:t>fout</a:t>
            </a:r>
            <a:r>
              <a:rPr lang="nl-BE" dirty="0">
                <a:ea typeface="Tahoma" pitchFamily="34" charset="0"/>
                <a:cs typeface="Tahoma" pitchFamily="34" charset="0"/>
              </a:rPr>
              <a:t> omdat het resultaat </a:t>
            </a:r>
            <a:r>
              <a:rPr lang="nl-BE" dirty="0">
                <a:solidFill>
                  <a:srgbClr val="0070C0"/>
                </a:solidFill>
                <a:ea typeface="Tahoma" pitchFamily="34" charset="0"/>
                <a:cs typeface="Tahoma" pitchFamily="34" charset="0"/>
              </a:rPr>
              <a:t>buiten het bereik </a:t>
            </a:r>
            <a:r>
              <a:rPr lang="nl-BE" dirty="0">
                <a:ea typeface="Tahoma" pitchFamily="34" charset="0"/>
                <a:cs typeface="Tahoma" pitchFamily="34" charset="0"/>
              </a:rPr>
              <a:t>van het computerwoord of register valt.</a:t>
            </a:r>
          </a:p>
          <a:p>
            <a:r>
              <a:rPr lang="nl-BE" dirty="0">
                <a:ea typeface="Tahoma" pitchFamily="34" charset="0"/>
                <a:cs typeface="Tahoma" pitchFamily="34" charset="0"/>
              </a:rPr>
              <a:t>Voorbeeld: -116 + (-60) = -176; binair wordt dit</a:t>
            </a:r>
          </a:p>
          <a:p>
            <a:pPr>
              <a:buNone/>
              <a:tabLst>
                <a:tab pos="542912" algn="l"/>
                <a:tab pos="1257269" algn="l"/>
                <a:tab pos="2695507" algn="r"/>
                <a:tab pos="2866954" algn="l"/>
                <a:tab pos="3590836" algn="l"/>
                <a:tab pos="4305192" algn="l"/>
              </a:tabLst>
            </a:pPr>
            <a:r>
              <a:rPr lang="nl-NL" dirty="0">
                <a:ea typeface="Tahoma" pitchFamily="34" charset="0"/>
                <a:cs typeface="Tahoma" pitchFamily="34" charset="0"/>
              </a:rPr>
              <a:t>	(-116)</a:t>
            </a:r>
            <a:r>
              <a:rPr lang="nl-NL" baseline="-25000" dirty="0">
                <a:ea typeface="Tahoma" pitchFamily="34" charset="0"/>
                <a:cs typeface="Tahoma" pitchFamily="34" charset="0"/>
              </a:rPr>
              <a:t>10</a:t>
            </a:r>
            <a:r>
              <a:rPr lang="nl-NL" dirty="0">
                <a:ea typeface="Tahoma" pitchFamily="34" charset="0"/>
                <a:cs typeface="Tahoma" pitchFamily="34" charset="0"/>
              </a:rPr>
              <a:t>	</a:t>
            </a:r>
            <a:r>
              <a:rPr lang="nl-NL" dirty="0">
                <a:ea typeface="Tahoma" pitchFamily="34" charset="0"/>
                <a:cs typeface="Tahoma" pitchFamily="34" charset="0"/>
                <a:sym typeface="Wingdings" pitchFamily="2" charset="2"/>
              </a:rPr>
              <a:t> 	[10001100]</a:t>
            </a:r>
            <a:endParaRPr lang="nl-NL" dirty="0">
              <a:ea typeface="Tahoma" pitchFamily="34" charset="0"/>
              <a:cs typeface="Tahoma" pitchFamily="34" charset="0"/>
            </a:endParaRPr>
          </a:p>
          <a:p>
            <a:pPr>
              <a:buNone/>
              <a:tabLst>
                <a:tab pos="542912" algn="l"/>
                <a:tab pos="1257269" algn="l"/>
                <a:tab pos="2695507" algn="r"/>
                <a:tab pos="2866954" algn="l"/>
                <a:tab pos="3590836" algn="l"/>
                <a:tab pos="4305192" algn="l"/>
              </a:tabLst>
            </a:pPr>
            <a:r>
              <a:rPr lang="nl-NL" dirty="0">
                <a:ea typeface="Tahoma" pitchFamily="34" charset="0"/>
                <a:cs typeface="Tahoma" pitchFamily="34" charset="0"/>
              </a:rPr>
              <a:t>	(-60)</a:t>
            </a:r>
            <a:r>
              <a:rPr lang="nl-NL" baseline="-25000" dirty="0">
                <a:ea typeface="Tahoma" pitchFamily="34" charset="0"/>
                <a:cs typeface="Tahoma" pitchFamily="34" charset="0"/>
              </a:rPr>
              <a:t>10</a:t>
            </a:r>
            <a:r>
              <a:rPr lang="nl-NL" dirty="0">
                <a:ea typeface="Tahoma" pitchFamily="34" charset="0"/>
                <a:cs typeface="Tahoma" pitchFamily="34" charset="0"/>
              </a:rPr>
              <a:t>		</a:t>
            </a:r>
            <a:r>
              <a:rPr lang="nl-NL" dirty="0">
                <a:ea typeface="Tahoma" pitchFamily="34" charset="0"/>
                <a:cs typeface="Tahoma" pitchFamily="34" charset="0"/>
                <a:sym typeface="Wingdings" pitchFamily="2" charset="2"/>
              </a:rPr>
              <a:t> </a:t>
            </a:r>
            <a:r>
              <a:rPr lang="nl-NL" u="sng" dirty="0">
                <a:ea typeface="Tahoma" pitchFamily="34" charset="0"/>
                <a:cs typeface="Tahoma" pitchFamily="34" charset="0"/>
                <a:sym typeface="Wingdings" pitchFamily="2" charset="2"/>
              </a:rPr>
              <a:t>	</a:t>
            </a:r>
            <a:r>
              <a:rPr lang="nl-NL" u="sng" dirty="0">
                <a:ea typeface="Tahoma" pitchFamily="34" charset="0"/>
                <a:cs typeface="Tahoma" pitchFamily="34" charset="0"/>
              </a:rPr>
              <a:t>[11000100]</a:t>
            </a:r>
            <a:endParaRPr lang="en-US" u="sng" dirty="0">
              <a:ea typeface="Tahoma" pitchFamily="34" charset="0"/>
              <a:cs typeface="Tahoma" pitchFamily="34" charset="0"/>
            </a:endParaRPr>
          </a:p>
          <a:p>
            <a:pPr>
              <a:buNone/>
              <a:tabLst>
                <a:tab pos="542912" algn="l"/>
                <a:tab pos="1257269" algn="l"/>
                <a:tab pos="2695507" algn="r"/>
                <a:tab pos="2866954" algn="l"/>
                <a:tab pos="3590836" algn="l"/>
                <a:tab pos="4305192" algn="l"/>
              </a:tabLst>
            </a:pPr>
            <a:r>
              <a:rPr lang="nl-NL" dirty="0">
                <a:ea typeface="Tahoma" pitchFamily="34" charset="0"/>
                <a:cs typeface="Tahoma" pitchFamily="34" charset="0"/>
              </a:rPr>
              <a:t>				                  1[01010000] </a:t>
            </a:r>
            <a:r>
              <a:rPr lang="nl-NL" dirty="0">
                <a:ea typeface="Tahoma" pitchFamily="34" charset="0"/>
                <a:cs typeface="Tahoma" pitchFamily="34" charset="0"/>
                <a:sym typeface="Wingdings" pitchFamily="2" charset="2"/>
              </a:rPr>
              <a:t>(80)</a:t>
            </a:r>
            <a:r>
              <a:rPr lang="nl-NL" baseline="-25000" dirty="0">
                <a:ea typeface="Tahoma" pitchFamily="34" charset="0"/>
                <a:cs typeface="Tahoma" pitchFamily="34" charset="0"/>
                <a:sym typeface="Wingdings" pitchFamily="2" charset="2"/>
              </a:rPr>
              <a:t>10</a:t>
            </a:r>
          </a:p>
          <a:p>
            <a:r>
              <a:rPr lang="nl-BE" dirty="0">
                <a:ea typeface="Tahoma" pitchFamily="34" charset="0"/>
                <a:cs typeface="Tahoma" pitchFamily="34" charset="0"/>
              </a:rPr>
              <a:t>We spreken van overflow omdat het computerwoord als het ware ‘overloopt’.</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58</a:t>
            </a:fld>
            <a:endParaRPr lang="nl-BE"/>
          </a:p>
        </p:txBody>
      </p:sp>
    </p:spTree>
    <p:extLst>
      <p:ext uri="{BB962C8B-B14F-4D97-AF65-F5344CB8AC3E}">
        <p14:creationId xmlns:p14="http://schemas.microsoft.com/office/powerpoint/2010/main" val="34642531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6056" y="136525"/>
            <a:ext cx="10515600" cy="1325563"/>
          </a:xfrm>
        </p:spPr>
        <p:txBody>
          <a:bodyPr/>
          <a:lstStyle/>
          <a:p>
            <a:r>
              <a:rPr lang="nl-BE" dirty="0"/>
              <a:t>1.4. Bewerkingen in het binair stelsel </a:t>
            </a:r>
            <a:br>
              <a:rPr lang="nl-BE" dirty="0"/>
            </a:br>
            <a:r>
              <a:rPr lang="nl-BE" sz="3600" b="1" dirty="0">
                <a:solidFill>
                  <a:schemeClr val="accent1"/>
                </a:solidFill>
              </a:rPr>
              <a:t>1.4.6. Overflow</a:t>
            </a:r>
            <a:endParaRPr lang="nl-BE" dirty="0"/>
          </a:p>
        </p:txBody>
      </p:sp>
      <p:sp>
        <p:nvSpPr>
          <p:cNvPr id="3" name="Tijdelijke aanduiding voor inhoud 2"/>
          <p:cNvSpPr>
            <a:spLocks noGrp="1"/>
          </p:cNvSpPr>
          <p:nvPr>
            <p:ph idx="1"/>
          </p:nvPr>
        </p:nvSpPr>
        <p:spPr>
          <a:xfrm>
            <a:off x="606056" y="1400176"/>
            <a:ext cx="12096306" cy="4768444"/>
          </a:xfrm>
        </p:spPr>
        <p:txBody>
          <a:bodyPr>
            <a:normAutofit/>
          </a:bodyPr>
          <a:lstStyle/>
          <a:p>
            <a:r>
              <a:rPr lang="nl-BE" dirty="0"/>
              <a:t>Wanneer treedt overflow op?</a:t>
            </a:r>
          </a:p>
          <a:p>
            <a:pPr lvl="1"/>
            <a:r>
              <a:rPr lang="nl-BE" dirty="0"/>
              <a:t>Als er 1 van de </a:t>
            </a:r>
            <a:r>
              <a:rPr lang="nl-BE" b="1" dirty="0">
                <a:solidFill>
                  <a:srgbClr val="FF0000"/>
                </a:solidFill>
              </a:rPr>
              <a:t>overflow condities </a:t>
            </a:r>
            <a:r>
              <a:rPr lang="nl-BE" dirty="0"/>
              <a:t>optreedt (niet beide samen!). Deze zijn:</a:t>
            </a:r>
          </a:p>
          <a:p>
            <a:pPr marL="914400" lvl="1" indent="-457200">
              <a:buFont typeface="+mj-lt"/>
              <a:buAutoNum type="arabicPeriod"/>
            </a:pPr>
            <a:r>
              <a:rPr lang="nl-BE" sz="2000" b="1" dirty="0">
                <a:ea typeface="Tahoma" pitchFamily="34" charset="0"/>
                <a:cs typeface="Tahoma" pitchFamily="34" charset="0"/>
              </a:rPr>
              <a:t>“</a:t>
            </a:r>
            <a:r>
              <a:rPr lang="nl-BE" sz="2000" b="1" dirty="0" err="1">
                <a:ea typeface="Tahoma" pitchFamily="34" charset="0"/>
                <a:cs typeface="Tahoma" pitchFamily="34" charset="0"/>
              </a:rPr>
              <a:t>carry</a:t>
            </a:r>
            <a:r>
              <a:rPr lang="nl-BE" sz="2000" b="1" dirty="0">
                <a:ea typeface="Tahoma" pitchFamily="34" charset="0"/>
                <a:cs typeface="Tahoma" pitchFamily="34" charset="0"/>
              </a:rPr>
              <a:t> naar het </a:t>
            </a:r>
            <a:r>
              <a:rPr lang="nl-BE" sz="2000" b="1" dirty="0" err="1">
                <a:ea typeface="Tahoma" pitchFamily="34" charset="0"/>
                <a:cs typeface="Tahoma" pitchFamily="34" charset="0"/>
              </a:rPr>
              <a:t>tekenbit</a:t>
            </a:r>
            <a:r>
              <a:rPr lang="nl-BE" sz="2000" b="1" dirty="0">
                <a:ea typeface="Tahoma" pitchFamily="34" charset="0"/>
                <a:cs typeface="Tahoma" pitchFamily="34" charset="0"/>
              </a:rPr>
              <a:t>”</a:t>
            </a:r>
            <a:br>
              <a:rPr lang="nl-BE" sz="2000" dirty="0">
                <a:ea typeface="Tahoma" pitchFamily="34" charset="0"/>
                <a:cs typeface="Tahoma" pitchFamily="34" charset="0"/>
              </a:rPr>
            </a:br>
            <a:r>
              <a:rPr lang="nl-BE" sz="2000" dirty="0">
                <a:ea typeface="Tahoma" pitchFamily="34" charset="0"/>
                <a:cs typeface="Tahoma" pitchFamily="34" charset="0"/>
              </a:rPr>
              <a:t> = Overdracht van de op één na meest linkse positie naar de meest linkse positie (</a:t>
            </a:r>
            <a:r>
              <a:rPr lang="nl-BE" sz="2000" dirty="0" err="1">
                <a:ea typeface="Tahoma" pitchFamily="34" charset="0"/>
                <a:cs typeface="Tahoma" pitchFamily="34" charset="0"/>
              </a:rPr>
              <a:t>msb</a:t>
            </a:r>
            <a:r>
              <a:rPr lang="nl-BE" sz="2000" dirty="0">
                <a:ea typeface="Tahoma" pitchFamily="34" charset="0"/>
                <a:cs typeface="Tahoma" pitchFamily="34" charset="0"/>
              </a:rPr>
              <a:t>)</a:t>
            </a:r>
          </a:p>
          <a:p>
            <a:pPr marL="914400" lvl="1" indent="-457200">
              <a:buFont typeface="+mj-lt"/>
              <a:buAutoNum type="arabicPeriod"/>
            </a:pPr>
            <a:r>
              <a:rPr lang="nl-BE" sz="2000" b="1" dirty="0">
                <a:ea typeface="Tahoma" pitchFamily="34" charset="0"/>
                <a:cs typeface="Tahoma" pitchFamily="34" charset="0"/>
              </a:rPr>
              <a:t>“</a:t>
            </a:r>
            <a:r>
              <a:rPr lang="nl-BE" sz="2000" b="1" dirty="0" err="1">
                <a:ea typeface="Tahoma" pitchFamily="34" charset="0"/>
                <a:cs typeface="Tahoma" pitchFamily="34" charset="0"/>
              </a:rPr>
              <a:t>carry</a:t>
            </a:r>
            <a:r>
              <a:rPr lang="nl-BE" sz="2000" b="1" dirty="0">
                <a:ea typeface="Tahoma" pitchFamily="34" charset="0"/>
                <a:cs typeface="Tahoma" pitchFamily="34" charset="0"/>
              </a:rPr>
              <a:t> naar buiten”</a:t>
            </a:r>
            <a:br>
              <a:rPr lang="nl-BE" sz="2000" b="1" dirty="0">
                <a:ea typeface="Tahoma" pitchFamily="34" charset="0"/>
                <a:cs typeface="Tahoma" pitchFamily="34" charset="0"/>
              </a:rPr>
            </a:br>
            <a:r>
              <a:rPr lang="nl-BE" sz="2000" b="1" dirty="0">
                <a:ea typeface="Tahoma" pitchFamily="34" charset="0"/>
                <a:cs typeface="Tahoma" pitchFamily="34" charset="0"/>
              </a:rPr>
              <a:t>= </a:t>
            </a:r>
            <a:r>
              <a:rPr lang="nl-BE" sz="2000" dirty="0">
                <a:ea typeface="Tahoma" pitchFamily="34" charset="0"/>
                <a:cs typeface="Tahoma" pitchFamily="34" charset="0"/>
              </a:rPr>
              <a:t>Overdracht van de meest linkse positie (</a:t>
            </a:r>
            <a:r>
              <a:rPr lang="nl-BE" sz="2000" dirty="0" err="1">
                <a:ea typeface="Tahoma" pitchFamily="34" charset="0"/>
                <a:cs typeface="Tahoma" pitchFamily="34" charset="0"/>
              </a:rPr>
              <a:t>msb</a:t>
            </a:r>
            <a:r>
              <a:rPr lang="nl-BE" sz="2000" dirty="0">
                <a:ea typeface="Tahoma" pitchFamily="34" charset="0"/>
                <a:cs typeface="Tahoma" pitchFamily="34" charset="0"/>
              </a:rPr>
              <a:t>) naar nergens of dus buiten het computerwoord</a:t>
            </a:r>
          </a:p>
          <a:p>
            <a:r>
              <a:rPr lang="nl-BE" dirty="0">
                <a:ea typeface="Tahoma" pitchFamily="34" charset="0"/>
                <a:cs typeface="Tahoma" pitchFamily="34" charset="0"/>
              </a:rPr>
              <a:t>Wanneer treedt </a:t>
            </a:r>
            <a:r>
              <a:rPr lang="nl-BE" b="1" dirty="0">
                <a:solidFill>
                  <a:srgbClr val="FF0000"/>
                </a:solidFill>
                <a:ea typeface="Tahoma" pitchFamily="34" charset="0"/>
                <a:cs typeface="Tahoma" pitchFamily="34" charset="0"/>
              </a:rPr>
              <a:t>geen</a:t>
            </a:r>
            <a:r>
              <a:rPr lang="nl-BE" dirty="0">
                <a:ea typeface="Tahoma" pitchFamily="34" charset="0"/>
                <a:cs typeface="Tahoma" pitchFamily="34" charset="0"/>
              </a:rPr>
              <a:t> overflow op?</a:t>
            </a:r>
          </a:p>
          <a:p>
            <a:pPr lvl="1"/>
            <a:r>
              <a:rPr lang="nl-BE" dirty="0">
                <a:ea typeface="Tahoma" pitchFamily="34" charset="0"/>
                <a:cs typeface="Tahoma" pitchFamily="34" charset="0"/>
              </a:rPr>
              <a:t>Er een </a:t>
            </a:r>
            <a:r>
              <a:rPr lang="nl-BE" dirty="0" err="1">
                <a:ea typeface="Tahoma" pitchFamily="34" charset="0"/>
                <a:cs typeface="Tahoma" pitchFamily="34" charset="0"/>
              </a:rPr>
              <a:t>carry</a:t>
            </a:r>
            <a:r>
              <a:rPr lang="nl-BE" dirty="0">
                <a:ea typeface="Tahoma" pitchFamily="34" charset="0"/>
                <a:cs typeface="Tahoma" pitchFamily="34" charset="0"/>
              </a:rPr>
              <a:t> naar buiten </a:t>
            </a:r>
            <a:r>
              <a:rPr lang="nl-BE" b="1" dirty="0">
                <a:solidFill>
                  <a:srgbClr val="FF0000"/>
                </a:solidFill>
                <a:ea typeface="Tahoma" pitchFamily="34" charset="0"/>
                <a:cs typeface="Tahoma" pitchFamily="34" charset="0"/>
              </a:rPr>
              <a:t>EN</a:t>
            </a:r>
            <a:r>
              <a:rPr lang="nl-BE" dirty="0">
                <a:ea typeface="Tahoma" pitchFamily="34" charset="0"/>
                <a:cs typeface="Tahoma" pitchFamily="34" charset="0"/>
              </a:rPr>
              <a:t> een </a:t>
            </a:r>
            <a:r>
              <a:rPr lang="nl-BE" dirty="0" err="1">
                <a:ea typeface="Tahoma" pitchFamily="34" charset="0"/>
                <a:cs typeface="Tahoma" pitchFamily="34" charset="0"/>
              </a:rPr>
              <a:t>carry</a:t>
            </a:r>
            <a:r>
              <a:rPr lang="nl-BE" dirty="0">
                <a:ea typeface="Tahoma" pitchFamily="34" charset="0"/>
                <a:cs typeface="Tahoma" pitchFamily="34" charset="0"/>
              </a:rPr>
              <a:t> naar het </a:t>
            </a:r>
            <a:r>
              <a:rPr lang="nl-BE" dirty="0" err="1">
                <a:ea typeface="Tahoma" pitchFamily="34" charset="0"/>
                <a:cs typeface="Tahoma" pitchFamily="34" charset="0"/>
              </a:rPr>
              <a:t>tekenbit</a:t>
            </a:r>
            <a:r>
              <a:rPr lang="nl-BE" dirty="0">
                <a:ea typeface="Tahoma" pitchFamily="34" charset="0"/>
                <a:cs typeface="Tahoma" pitchFamily="34" charset="0"/>
              </a:rPr>
              <a:t> is</a:t>
            </a:r>
          </a:p>
          <a:p>
            <a:pPr lvl="1"/>
            <a:r>
              <a:rPr lang="nl-BE" b="1" dirty="0">
                <a:solidFill>
                  <a:srgbClr val="0070C0"/>
                </a:solidFill>
                <a:ea typeface="Tahoma" pitchFamily="34" charset="0"/>
                <a:cs typeface="Tahoma" pitchFamily="34" charset="0"/>
              </a:rPr>
              <a:t>Geen van beide </a:t>
            </a:r>
            <a:r>
              <a:rPr lang="nl-BE" dirty="0">
                <a:ea typeface="Tahoma" pitchFamily="34" charset="0"/>
                <a:cs typeface="Tahoma" pitchFamily="34" charset="0"/>
              </a:rPr>
              <a:t>zich voordoen</a:t>
            </a:r>
          </a:p>
          <a:p>
            <a:pPr lvl="1"/>
            <a:endParaRPr lang="nl-BE" dirty="0">
              <a:ea typeface="Tahoma" pitchFamily="34" charset="0"/>
              <a:cs typeface="Tahoma" pitchFamily="34" charset="0"/>
            </a:endParaRPr>
          </a:p>
          <a:p>
            <a:pPr lvl="1"/>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59</a:t>
            </a:fld>
            <a:endParaRPr lang="nl-BE"/>
          </a:p>
        </p:txBody>
      </p:sp>
      <p:graphicFrame>
        <p:nvGraphicFramePr>
          <p:cNvPr id="5" name="Tabel 4"/>
          <p:cNvGraphicFramePr>
            <a:graphicFrameLocks noGrp="1"/>
          </p:cNvGraphicFramePr>
          <p:nvPr>
            <p:extLst>
              <p:ext uri="{D42A27DB-BD31-4B8C-83A1-F6EECF244321}">
                <p14:modId xmlns:p14="http://schemas.microsoft.com/office/powerpoint/2010/main" val="563019475"/>
              </p:ext>
            </p:extLst>
          </p:nvPr>
        </p:nvGraphicFramePr>
        <p:xfrm>
          <a:off x="606056" y="4816813"/>
          <a:ext cx="10239152" cy="1904662"/>
        </p:xfrm>
        <a:graphic>
          <a:graphicData uri="http://schemas.openxmlformats.org/drawingml/2006/table">
            <a:tbl>
              <a:tblPr firstRow="1" bandRow="1">
                <a:tableStyleId>{7DF18680-E054-41AD-8BC1-D1AEF772440D}</a:tableStyleId>
              </a:tblPr>
              <a:tblGrid>
                <a:gridCol w="2559788">
                  <a:extLst>
                    <a:ext uri="{9D8B030D-6E8A-4147-A177-3AD203B41FA5}">
                      <a16:colId xmlns:a16="http://schemas.microsoft.com/office/drawing/2014/main" val="790500203"/>
                    </a:ext>
                  </a:extLst>
                </a:gridCol>
                <a:gridCol w="2559788">
                  <a:extLst>
                    <a:ext uri="{9D8B030D-6E8A-4147-A177-3AD203B41FA5}">
                      <a16:colId xmlns:a16="http://schemas.microsoft.com/office/drawing/2014/main" val="1240132016"/>
                    </a:ext>
                  </a:extLst>
                </a:gridCol>
                <a:gridCol w="2559788">
                  <a:extLst>
                    <a:ext uri="{9D8B030D-6E8A-4147-A177-3AD203B41FA5}">
                      <a16:colId xmlns:a16="http://schemas.microsoft.com/office/drawing/2014/main" val="586926833"/>
                    </a:ext>
                  </a:extLst>
                </a:gridCol>
                <a:gridCol w="2559788">
                  <a:extLst>
                    <a:ext uri="{9D8B030D-6E8A-4147-A177-3AD203B41FA5}">
                      <a16:colId xmlns:a16="http://schemas.microsoft.com/office/drawing/2014/main" val="3129563035"/>
                    </a:ext>
                  </a:extLst>
                </a:gridCol>
              </a:tblGrid>
              <a:tr h="370840">
                <a:tc>
                  <a:txBody>
                    <a:bodyPr/>
                    <a:lstStyle/>
                    <a:p>
                      <a:pPr algn="ctr"/>
                      <a:r>
                        <a:rPr lang="nl-BE" dirty="0"/>
                        <a:t>Carry naar </a:t>
                      </a:r>
                      <a:r>
                        <a:rPr lang="nl-BE" dirty="0" err="1"/>
                        <a:t>tekenbit</a:t>
                      </a:r>
                      <a:endParaRPr lang="nl-BE" dirty="0"/>
                    </a:p>
                  </a:txBody>
                  <a:tcPr/>
                </a:tc>
                <a:tc>
                  <a:txBody>
                    <a:bodyPr/>
                    <a:lstStyle/>
                    <a:p>
                      <a:pPr algn="ctr"/>
                      <a:r>
                        <a:rPr lang="nl-BE" dirty="0"/>
                        <a:t>Carry naar buiten</a:t>
                      </a:r>
                    </a:p>
                  </a:txBody>
                  <a:tcPr/>
                </a:tc>
                <a:tc>
                  <a:txBody>
                    <a:bodyPr/>
                    <a:lstStyle/>
                    <a:p>
                      <a:pPr algn="ctr"/>
                      <a:r>
                        <a:rPr lang="nl-BE" dirty="0"/>
                        <a:t>Overflow </a:t>
                      </a:r>
                    </a:p>
                  </a:txBody>
                  <a:tcPr/>
                </a:tc>
                <a:tc>
                  <a:txBody>
                    <a:bodyPr/>
                    <a:lstStyle/>
                    <a:p>
                      <a:pPr algn="ctr"/>
                      <a:r>
                        <a:rPr lang="nl-BE" dirty="0"/>
                        <a:t>Correcte som</a:t>
                      </a:r>
                    </a:p>
                  </a:txBody>
                  <a:tcPr/>
                </a:tc>
                <a:extLst>
                  <a:ext uri="{0D108BD9-81ED-4DB2-BD59-A6C34878D82A}">
                    <a16:rowId xmlns:a16="http://schemas.microsoft.com/office/drawing/2014/main" val="169496480"/>
                  </a:ext>
                </a:extLst>
              </a:tr>
              <a:tr h="370840">
                <a:tc>
                  <a:txBody>
                    <a:bodyPr/>
                    <a:lstStyle/>
                    <a:p>
                      <a:pPr algn="ctr"/>
                      <a:r>
                        <a:rPr lang="nl-BE" dirty="0"/>
                        <a:t>Nee</a:t>
                      </a:r>
                    </a:p>
                  </a:txBody>
                  <a:tcPr/>
                </a:tc>
                <a:tc>
                  <a:txBody>
                    <a:bodyPr/>
                    <a:lstStyle/>
                    <a:p>
                      <a:pPr algn="ctr"/>
                      <a:r>
                        <a:rPr lang="nl-BE" dirty="0"/>
                        <a:t>Nee</a:t>
                      </a:r>
                    </a:p>
                  </a:txBody>
                  <a:tcPr/>
                </a:tc>
                <a:tc>
                  <a:txBody>
                    <a:bodyPr/>
                    <a:lstStyle/>
                    <a:p>
                      <a:pPr algn="ctr"/>
                      <a:r>
                        <a:rPr lang="nl-BE" dirty="0"/>
                        <a:t>Nee</a:t>
                      </a:r>
                    </a:p>
                  </a:txBody>
                  <a:tcPr/>
                </a:tc>
                <a:tc>
                  <a:txBody>
                    <a:bodyPr/>
                    <a:lstStyle/>
                    <a:p>
                      <a:pPr algn="ctr"/>
                      <a:r>
                        <a:rPr lang="nl-BE" dirty="0"/>
                        <a:t>Ja</a:t>
                      </a:r>
                    </a:p>
                  </a:txBody>
                  <a:tcPr/>
                </a:tc>
                <a:extLst>
                  <a:ext uri="{0D108BD9-81ED-4DB2-BD59-A6C34878D82A}">
                    <a16:rowId xmlns:a16="http://schemas.microsoft.com/office/drawing/2014/main" val="4023905806"/>
                  </a:ext>
                </a:extLst>
              </a:tr>
              <a:tr h="370840">
                <a:tc>
                  <a:txBody>
                    <a:bodyPr/>
                    <a:lstStyle/>
                    <a:p>
                      <a:pPr algn="ctr"/>
                      <a:r>
                        <a:rPr lang="nl-BE" dirty="0"/>
                        <a:t>Nee</a:t>
                      </a:r>
                    </a:p>
                  </a:txBody>
                  <a:tcPr/>
                </a:tc>
                <a:tc>
                  <a:txBody>
                    <a:bodyPr/>
                    <a:lstStyle/>
                    <a:p>
                      <a:pPr algn="ctr"/>
                      <a:r>
                        <a:rPr lang="nl-BE" dirty="0"/>
                        <a:t>Ja</a:t>
                      </a:r>
                    </a:p>
                  </a:txBody>
                  <a:tcPr/>
                </a:tc>
                <a:tc>
                  <a:txBody>
                    <a:bodyPr/>
                    <a:lstStyle/>
                    <a:p>
                      <a:pPr algn="ctr"/>
                      <a:r>
                        <a:rPr lang="nl-BE" dirty="0"/>
                        <a:t>Ja</a:t>
                      </a:r>
                    </a:p>
                  </a:txBody>
                  <a:tcPr/>
                </a:tc>
                <a:tc>
                  <a:txBody>
                    <a:bodyPr/>
                    <a:lstStyle/>
                    <a:p>
                      <a:pPr algn="ctr"/>
                      <a:r>
                        <a:rPr lang="nl-BE" dirty="0"/>
                        <a:t>Nee</a:t>
                      </a:r>
                    </a:p>
                  </a:txBody>
                  <a:tcPr/>
                </a:tc>
                <a:extLst>
                  <a:ext uri="{0D108BD9-81ED-4DB2-BD59-A6C34878D82A}">
                    <a16:rowId xmlns:a16="http://schemas.microsoft.com/office/drawing/2014/main" val="3226297401"/>
                  </a:ext>
                </a:extLst>
              </a:tr>
              <a:tr h="421302">
                <a:tc>
                  <a:txBody>
                    <a:bodyPr/>
                    <a:lstStyle/>
                    <a:p>
                      <a:pPr algn="ctr"/>
                      <a:r>
                        <a:rPr lang="nl-BE" dirty="0"/>
                        <a:t>Ja</a:t>
                      </a:r>
                    </a:p>
                  </a:txBody>
                  <a:tcPr/>
                </a:tc>
                <a:tc>
                  <a:txBody>
                    <a:bodyPr/>
                    <a:lstStyle/>
                    <a:p>
                      <a:pPr algn="ctr"/>
                      <a:r>
                        <a:rPr lang="nl-BE" dirty="0"/>
                        <a:t>Nee</a:t>
                      </a:r>
                    </a:p>
                  </a:txBody>
                  <a:tcPr/>
                </a:tc>
                <a:tc>
                  <a:txBody>
                    <a:bodyPr/>
                    <a:lstStyle/>
                    <a:p>
                      <a:pPr algn="ctr"/>
                      <a:r>
                        <a:rPr lang="nl-BE" dirty="0"/>
                        <a:t>Ja</a:t>
                      </a:r>
                    </a:p>
                  </a:txBody>
                  <a:tcPr/>
                </a:tc>
                <a:tc>
                  <a:txBody>
                    <a:bodyPr/>
                    <a:lstStyle/>
                    <a:p>
                      <a:pPr algn="ctr"/>
                      <a:r>
                        <a:rPr lang="nl-BE" dirty="0"/>
                        <a:t>Nee</a:t>
                      </a:r>
                    </a:p>
                  </a:txBody>
                  <a:tcPr/>
                </a:tc>
                <a:extLst>
                  <a:ext uri="{0D108BD9-81ED-4DB2-BD59-A6C34878D82A}">
                    <a16:rowId xmlns:a16="http://schemas.microsoft.com/office/drawing/2014/main" val="3260317504"/>
                  </a:ext>
                </a:extLst>
              </a:tr>
              <a:tr h="370840">
                <a:tc>
                  <a:txBody>
                    <a:bodyPr/>
                    <a:lstStyle/>
                    <a:p>
                      <a:pPr algn="ctr"/>
                      <a:r>
                        <a:rPr lang="nl-BE" dirty="0"/>
                        <a:t>Ja</a:t>
                      </a:r>
                    </a:p>
                  </a:txBody>
                  <a:tcPr/>
                </a:tc>
                <a:tc>
                  <a:txBody>
                    <a:bodyPr/>
                    <a:lstStyle/>
                    <a:p>
                      <a:pPr algn="ctr"/>
                      <a:r>
                        <a:rPr lang="nl-BE" dirty="0"/>
                        <a:t>Ja</a:t>
                      </a:r>
                    </a:p>
                  </a:txBody>
                  <a:tcPr/>
                </a:tc>
                <a:tc>
                  <a:txBody>
                    <a:bodyPr/>
                    <a:lstStyle/>
                    <a:p>
                      <a:pPr algn="ctr"/>
                      <a:r>
                        <a:rPr lang="nl-BE" dirty="0"/>
                        <a:t>Nee</a:t>
                      </a:r>
                    </a:p>
                  </a:txBody>
                  <a:tcPr/>
                </a:tc>
                <a:tc>
                  <a:txBody>
                    <a:bodyPr/>
                    <a:lstStyle/>
                    <a:p>
                      <a:pPr algn="ctr"/>
                      <a:r>
                        <a:rPr lang="nl-BE" dirty="0"/>
                        <a:t>Ja</a:t>
                      </a:r>
                    </a:p>
                  </a:txBody>
                  <a:tcPr/>
                </a:tc>
                <a:extLst>
                  <a:ext uri="{0D108BD9-81ED-4DB2-BD59-A6C34878D82A}">
                    <a16:rowId xmlns:a16="http://schemas.microsoft.com/office/drawing/2014/main" val="3479300068"/>
                  </a:ext>
                </a:extLst>
              </a:tr>
            </a:tbl>
          </a:graphicData>
        </a:graphic>
      </p:graphicFrame>
    </p:spTree>
    <p:extLst>
      <p:ext uri="{BB962C8B-B14F-4D97-AF65-F5344CB8AC3E}">
        <p14:creationId xmlns:p14="http://schemas.microsoft.com/office/powerpoint/2010/main" val="163184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1.1. Inleiding</a:t>
            </a:r>
            <a:br>
              <a:rPr lang="nl-BE" dirty="0"/>
            </a:br>
            <a:r>
              <a:rPr lang="nl-BE" sz="3600" b="1" dirty="0">
                <a:solidFill>
                  <a:srgbClr val="00B0F0"/>
                </a:solidFill>
              </a:rPr>
              <a:t>1.1.2. Definities</a:t>
            </a:r>
          </a:p>
        </p:txBody>
      </p:sp>
      <p:sp>
        <p:nvSpPr>
          <p:cNvPr id="3" name="Tijdelijke aanduiding voor inhoud 2"/>
          <p:cNvSpPr>
            <a:spLocks noGrp="1"/>
          </p:cNvSpPr>
          <p:nvPr>
            <p:ph idx="1"/>
          </p:nvPr>
        </p:nvSpPr>
        <p:spPr/>
        <p:txBody>
          <a:bodyPr/>
          <a:lstStyle/>
          <a:p>
            <a:r>
              <a:rPr lang="nl-BE" dirty="0"/>
              <a:t>Een cijfer is een symbool, dat gebruikt wordt bij de voorstelling van getallen.</a:t>
            </a:r>
          </a:p>
          <a:p>
            <a:r>
              <a:rPr lang="nl-BE" dirty="0"/>
              <a:t>Een getal wordt voorgesteld door, al dan niet van elkaar verschillende, cijfers achter elkaar te plaatsen</a:t>
            </a:r>
          </a:p>
          <a:p>
            <a:r>
              <a:rPr lang="nl-BE" dirty="0"/>
              <a:t>Voorbeeld:</a:t>
            </a:r>
          </a:p>
          <a:p>
            <a:pPr lvl="1"/>
            <a:r>
              <a:rPr lang="nl-BE" dirty="0">
                <a:solidFill>
                  <a:schemeClr val="tx1"/>
                </a:solidFill>
                <a:ea typeface="Tahoma" pitchFamily="34" charset="0"/>
                <a:cs typeface="Tahoma" pitchFamily="34" charset="0"/>
              </a:rPr>
              <a:t>Wij gebruiken </a:t>
            </a:r>
            <a:r>
              <a:rPr lang="nl-BE" b="1" dirty="0">
                <a:solidFill>
                  <a:srgbClr val="FF0000"/>
                </a:solidFill>
                <a:ea typeface="Tahoma" pitchFamily="34" charset="0"/>
                <a:cs typeface="Tahoma" pitchFamily="34" charset="0"/>
              </a:rPr>
              <a:t>10 symbolen </a:t>
            </a:r>
            <a:r>
              <a:rPr lang="nl-BE" dirty="0">
                <a:solidFill>
                  <a:schemeClr val="tx1"/>
                </a:solidFill>
                <a:ea typeface="Tahoma" pitchFamily="34" charset="0"/>
                <a:cs typeface="Tahoma" pitchFamily="34" charset="0"/>
              </a:rPr>
              <a:t>namelijk </a:t>
            </a:r>
          </a:p>
          <a:p>
            <a:pPr>
              <a:buNone/>
            </a:pPr>
            <a:r>
              <a:rPr lang="nl-BE" sz="2200" dirty="0">
                <a:solidFill>
                  <a:schemeClr val="tx1"/>
                </a:solidFill>
                <a:ea typeface="Tahoma" pitchFamily="34" charset="0"/>
                <a:cs typeface="Tahoma" pitchFamily="34" charset="0"/>
              </a:rPr>
              <a:t>				</a:t>
            </a:r>
            <a:r>
              <a:rPr lang="nl-BE" sz="2200" b="1" dirty="0">
                <a:solidFill>
                  <a:schemeClr val="tx1"/>
                </a:solidFill>
                <a:ea typeface="Tahoma" pitchFamily="34" charset="0"/>
                <a:cs typeface="Tahoma" pitchFamily="34" charset="0"/>
              </a:rPr>
              <a:t>0, 1, 2, 3, 4, 5, 6, 7, 8, 9 </a:t>
            </a:r>
            <a:r>
              <a:rPr lang="nl-BE" sz="2200" dirty="0">
                <a:solidFill>
                  <a:schemeClr val="tx1"/>
                </a:solidFill>
                <a:ea typeface="Tahoma" pitchFamily="34" charset="0"/>
                <a:cs typeface="Tahoma" pitchFamily="34" charset="0"/>
              </a:rPr>
              <a:t>-&gt; onze cijfers</a:t>
            </a:r>
          </a:p>
          <a:p>
            <a:pPr lvl="1"/>
            <a:r>
              <a:rPr lang="nl-BE" dirty="0">
                <a:ea typeface="Tahoma" pitchFamily="34" charset="0"/>
                <a:cs typeface="Tahoma" pitchFamily="34" charset="0"/>
              </a:rPr>
              <a:t>Door de cijfers achter elkaar te plaatsen krijgen we een getal:</a:t>
            </a:r>
          </a:p>
          <a:p>
            <a:pPr marL="457200" lvl="1" indent="0">
              <a:buNone/>
            </a:pPr>
            <a:r>
              <a:rPr lang="nl-BE" dirty="0">
                <a:solidFill>
                  <a:schemeClr val="tx1"/>
                </a:solidFill>
                <a:ea typeface="Tahoma" pitchFamily="34" charset="0"/>
                <a:cs typeface="Tahoma" pitchFamily="34" charset="0"/>
              </a:rPr>
              <a:t>			</a:t>
            </a:r>
            <a:r>
              <a:rPr lang="nl-BE" b="1" dirty="0">
                <a:solidFill>
                  <a:schemeClr val="tx1"/>
                </a:solidFill>
                <a:ea typeface="Tahoma" pitchFamily="34" charset="0"/>
                <a:cs typeface="Tahoma" pitchFamily="34" charset="0"/>
              </a:rPr>
              <a:t>1213</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a:t>
            </a:fld>
            <a:endParaRPr lang="nl-BE"/>
          </a:p>
        </p:txBody>
      </p:sp>
    </p:spTree>
    <p:extLst>
      <p:ext uri="{BB962C8B-B14F-4D97-AF65-F5344CB8AC3E}">
        <p14:creationId xmlns:p14="http://schemas.microsoft.com/office/powerpoint/2010/main" val="1245168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91858"/>
            <a:ext cx="10515600" cy="1325563"/>
          </a:xfrm>
        </p:spPr>
        <p:txBody>
          <a:bodyPr/>
          <a:lstStyle/>
          <a:p>
            <a:r>
              <a:rPr lang="nl-BE" dirty="0"/>
              <a:t>1.4. Bewerkingen in het binair stelsel </a:t>
            </a:r>
            <a:br>
              <a:rPr lang="nl-BE" dirty="0"/>
            </a:br>
            <a:r>
              <a:rPr lang="nl-BE" sz="3600" b="1" dirty="0">
                <a:solidFill>
                  <a:schemeClr val="accent1"/>
                </a:solidFill>
              </a:rPr>
              <a:t>1.4.6. Overflow (vervolg)</a:t>
            </a:r>
            <a:endParaRPr lang="nl-BE" dirty="0"/>
          </a:p>
        </p:txBody>
      </p:sp>
      <p:sp>
        <p:nvSpPr>
          <p:cNvPr id="3" name="Tijdelijke aanduiding voor inhoud 2"/>
          <p:cNvSpPr>
            <a:spLocks noGrp="1"/>
          </p:cNvSpPr>
          <p:nvPr>
            <p:ph idx="1"/>
          </p:nvPr>
        </p:nvSpPr>
        <p:spPr>
          <a:xfrm>
            <a:off x="1854197" y="1600199"/>
            <a:ext cx="10939130" cy="4611951"/>
          </a:xfrm>
        </p:spPr>
        <p:txBody>
          <a:bodyPr/>
          <a:lstStyle/>
          <a:p>
            <a:pPr marL="0" indent="0">
              <a:buNone/>
            </a:pPr>
            <a:r>
              <a:rPr lang="nl-BE" dirty="0"/>
              <a:t>Voorbeeld:</a:t>
            </a:r>
          </a:p>
          <a:p>
            <a:r>
              <a:rPr lang="nl-BE" dirty="0"/>
              <a:t> (100)</a:t>
            </a:r>
            <a:r>
              <a:rPr lang="nl-BE" baseline="-25000" dirty="0"/>
              <a:t>10 </a:t>
            </a:r>
            <a:r>
              <a:rPr lang="nl-BE" dirty="0"/>
              <a:t>+ (50)</a:t>
            </a:r>
            <a:r>
              <a:rPr lang="nl-BE" baseline="-25000" dirty="0"/>
              <a:t>10</a:t>
            </a:r>
            <a:r>
              <a:rPr lang="nl-BE" dirty="0"/>
              <a:t>  = (150)</a:t>
            </a:r>
            <a:r>
              <a:rPr lang="nl-BE" baseline="-25000" dirty="0"/>
              <a:t>10</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60</a:t>
            </a:fld>
            <a:endParaRPr lang="nl-BE"/>
          </a:p>
        </p:txBody>
      </p:sp>
      <p:graphicFrame>
        <p:nvGraphicFramePr>
          <p:cNvPr id="6" name="Tabel 5"/>
          <p:cNvGraphicFramePr>
            <a:graphicFrameLocks noGrp="1"/>
          </p:cNvGraphicFramePr>
          <p:nvPr>
            <p:extLst>
              <p:ext uri="{D42A27DB-BD31-4B8C-83A1-F6EECF244321}">
                <p14:modId xmlns:p14="http://schemas.microsoft.com/office/powerpoint/2010/main" val="1904427177"/>
              </p:ext>
            </p:extLst>
          </p:nvPr>
        </p:nvGraphicFramePr>
        <p:xfrm>
          <a:off x="1854197" y="2919706"/>
          <a:ext cx="8969747" cy="3619206"/>
        </p:xfrm>
        <a:graphic>
          <a:graphicData uri="http://schemas.openxmlformats.org/drawingml/2006/table">
            <a:tbl>
              <a:tblPr firstRow="1" bandRow="1">
                <a:tableStyleId>{69012ECD-51FC-41F1-AA8D-1B2483CD663E}</a:tableStyleId>
              </a:tblPr>
              <a:tblGrid>
                <a:gridCol w="1144184">
                  <a:extLst>
                    <a:ext uri="{9D8B030D-6E8A-4147-A177-3AD203B41FA5}">
                      <a16:colId xmlns:a16="http://schemas.microsoft.com/office/drawing/2014/main" val="1455307954"/>
                    </a:ext>
                  </a:extLst>
                </a:gridCol>
                <a:gridCol w="616689">
                  <a:extLst>
                    <a:ext uri="{9D8B030D-6E8A-4147-A177-3AD203B41FA5}">
                      <a16:colId xmlns:a16="http://schemas.microsoft.com/office/drawing/2014/main" val="1881521660"/>
                    </a:ext>
                  </a:extLst>
                </a:gridCol>
                <a:gridCol w="2232837">
                  <a:extLst>
                    <a:ext uri="{9D8B030D-6E8A-4147-A177-3AD203B41FA5}">
                      <a16:colId xmlns:a16="http://schemas.microsoft.com/office/drawing/2014/main" val="603671844"/>
                    </a:ext>
                  </a:extLst>
                </a:gridCol>
                <a:gridCol w="4976037">
                  <a:extLst>
                    <a:ext uri="{9D8B030D-6E8A-4147-A177-3AD203B41FA5}">
                      <a16:colId xmlns:a16="http://schemas.microsoft.com/office/drawing/2014/main" val="4111613241"/>
                    </a:ext>
                  </a:extLst>
                </a:gridCol>
              </a:tblGrid>
              <a:tr h="657762">
                <a:tc>
                  <a:txBody>
                    <a:bodyPr/>
                    <a:lstStyle/>
                    <a:p>
                      <a:endParaRPr lang="nl-BE" sz="2400" dirty="0"/>
                    </a:p>
                  </a:txBody>
                  <a:tcPr/>
                </a:tc>
                <a:tc>
                  <a:txBody>
                    <a:bodyPr/>
                    <a:lstStyle/>
                    <a:p>
                      <a:endParaRPr lang="nl-BE" sz="2400" dirty="0"/>
                    </a:p>
                  </a:txBody>
                  <a:tcPr/>
                </a:tc>
                <a:tc>
                  <a:txBody>
                    <a:bodyPr/>
                    <a:lstStyle/>
                    <a:p>
                      <a:r>
                        <a:rPr lang="nl-BE" sz="2400" dirty="0"/>
                        <a:t>2’s complement voorstelling</a:t>
                      </a:r>
                    </a:p>
                  </a:txBody>
                  <a:tcPr/>
                </a:tc>
                <a:tc>
                  <a:txBody>
                    <a:bodyPr/>
                    <a:lstStyle/>
                    <a:p>
                      <a:endParaRPr lang="nl-BE" sz="2400"/>
                    </a:p>
                  </a:txBody>
                  <a:tcPr/>
                </a:tc>
                <a:extLst>
                  <a:ext uri="{0D108BD9-81ED-4DB2-BD59-A6C34878D82A}">
                    <a16:rowId xmlns:a16="http://schemas.microsoft.com/office/drawing/2014/main" val="1447238423"/>
                  </a:ext>
                </a:extLst>
              </a:tr>
              <a:tr h="657762">
                <a:tc>
                  <a:txBody>
                    <a:bodyPr/>
                    <a:lstStyle/>
                    <a:p>
                      <a:endParaRPr lang="nl-BE" sz="2400" dirty="0"/>
                    </a:p>
                  </a:txBody>
                  <a:tcPr/>
                </a:tc>
                <a:tc>
                  <a:txBody>
                    <a:bodyPr/>
                    <a:lstStyle/>
                    <a:p>
                      <a:endParaRPr lang="nl-BE" sz="2400" dirty="0"/>
                    </a:p>
                  </a:txBody>
                  <a:tcPr/>
                </a:tc>
                <a:tc>
                  <a:txBody>
                    <a:bodyPr/>
                    <a:lstStyle/>
                    <a:p>
                      <a:r>
                        <a:rPr lang="nl-BE" sz="2400" dirty="0"/>
                        <a:t> </a:t>
                      </a:r>
                      <a:r>
                        <a:rPr lang="nl-BE" sz="2400" b="1" dirty="0">
                          <a:solidFill>
                            <a:srgbClr val="FF0000"/>
                          </a:solidFill>
                        </a:rPr>
                        <a:t>1</a:t>
                      </a:r>
                      <a:r>
                        <a:rPr lang="nl-BE" sz="2400" dirty="0"/>
                        <a:t> 1</a:t>
                      </a:r>
                    </a:p>
                  </a:txBody>
                  <a:tcPr anchor="b"/>
                </a:tc>
                <a:tc>
                  <a:txBody>
                    <a:bodyPr/>
                    <a:lstStyle/>
                    <a:p>
                      <a:r>
                        <a:rPr lang="nl-BE" sz="2400" dirty="0">
                          <a:sym typeface="Wingdings" panose="05000000000000000000" pitchFamily="2" charset="2"/>
                        </a:rPr>
                        <a:t> Carry naar </a:t>
                      </a:r>
                      <a:r>
                        <a:rPr lang="nl-BE" sz="2400" dirty="0" err="1">
                          <a:sym typeface="Wingdings" panose="05000000000000000000" pitchFamily="2" charset="2"/>
                        </a:rPr>
                        <a:t>tekenbit</a:t>
                      </a:r>
                      <a:r>
                        <a:rPr lang="nl-BE" sz="2400" dirty="0">
                          <a:sym typeface="Wingdings" panose="05000000000000000000" pitchFamily="2" charset="2"/>
                        </a:rPr>
                        <a:t> =&gt;</a:t>
                      </a:r>
                      <a:r>
                        <a:rPr lang="nl-BE" sz="2400" baseline="0" dirty="0">
                          <a:sym typeface="Wingdings" panose="05000000000000000000" pitchFamily="2" charset="2"/>
                        </a:rPr>
                        <a:t> overflow</a:t>
                      </a:r>
                      <a:endParaRPr lang="nl-BE" sz="2400" dirty="0"/>
                    </a:p>
                  </a:txBody>
                  <a:tcPr anchor="b"/>
                </a:tc>
                <a:extLst>
                  <a:ext uri="{0D108BD9-81ED-4DB2-BD59-A6C34878D82A}">
                    <a16:rowId xmlns:a16="http://schemas.microsoft.com/office/drawing/2014/main" val="389894436"/>
                  </a:ext>
                </a:extLst>
              </a:tr>
              <a:tr h="657762">
                <a:tc>
                  <a:txBody>
                    <a:bodyPr/>
                    <a:lstStyle/>
                    <a:p>
                      <a:r>
                        <a:rPr lang="nl-BE" sz="2400" dirty="0"/>
                        <a:t>(100)</a:t>
                      </a:r>
                      <a:r>
                        <a:rPr lang="nl-BE" sz="2400" baseline="-25000" dirty="0"/>
                        <a:t>10 </a:t>
                      </a:r>
                      <a:endParaRPr lang="nl-BE" sz="2400" dirty="0"/>
                    </a:p>
                  </a:txBody>
                  <a:tcPr/>
                </a:tc>
                <a:tc>
                  <a:txBody>
                    <a:bodyPr/>
                    <a:lstStyle/>
                    <a:p>
                      <a:r>
                        <a:rPr lang="nl-BE" sz="2400" dirty="0"/>
                        <a:t>=</a:t>
                      </a:r>
                    </a:p>
                  </a:txBody>
                  <a:tcPr/>
                </a:tc>
                <a:tc>
                  <a:txBody>
                    <a:bodyPr/>
                    <a:lstStyle/>
                    <a:p>
                      <a:r>
                        <a:rPr lang="nl-BE" sz="2400" dirty="0"/>
                        <a:t>[0 1 1 0 0 1 0 0]</a:t>
                      </a:r>
                    </a:p>
                  </a:txBody>
                  <a:tcPr/>
                </a:tc>
                <a:tc>
                  <a:txBody>
                    <a:bodyPr/>
                    <a:lstStyle/>
                    <a:p>
                      <a:endParaRPr lang="nl-BE" sz="2400"/>
                    </a:p>
                  </a:txBody>
                  <a:tcPr/>
                </a:tc>
                <a:extLst>
                  <a:ext uri="{0D108BD9-81ED-4DB2-BD59-A6C34878D82A}">
                    <a16:rowId xmlns:a16="http://schemas.microsoft.com/office/drawing/2014/main" val="2943916845"/>
                  </a:ext>
                </a:extLst>
              </a:tr>
              <a:tr h="657762">
                <a:tc>
                  <a:txBody>
                    <a:bodyPr/>
                    <a:lstStyle/>
                    <a:p>
                      <a:r>
                        <a:rPr lang="nl-BE" sz="2400" dirty="0"/>
                        <a:t>(50)</a:t>
                      </a:r>
                      <a:r>
                        <a:rPr lang="nl-BE" sz="2400" baseline="-25000" dirty="0"/>
                        <a:t>10</a:t>
                      </a:r>
                      <a:r>
                        <a:rPr lang="nl-BE" sz="2400" dirty="0"/>
                        <a:t> </a:t>
                      </a:r>
                    </a:p>
                  </a:txBody>
                  <a:tcPr/>
                </a:tc>
                <a:tc>
                  <a:txBody>
                    <a:bodyPr/>
                    <a:lstStyle/>
                    <a:p>
                      <a:r>
                        <a:rPr lang="nl-BE" sz="2400" dirty="0"/>
                        <a:t>=</a:t>
                      </a:r>
                    </a:p>
                  </a:txBody>
                  <a:tcPr/>
                </a:tc>
                <a:tc>
                  <a:txBody>
                    <a:bodyPr/>
                    <a:lstStyle/>
                    <a:p>
                      <a:r>
                        <a:rPr lang="nl-BE" sz="2400" dirty="0"/>
                        <a:t>[0 0 1 1 0 0 1 0]</a:t>
                      </a:r>
                    </a:p>
                  </a:txBody>
                  <a:tcPr/>
                </a:tc>
                <a:tc>
                  <a:txBody>
                    <a:bodyPr/>
                    <a:lstStyle/>
                    <a:p>
                      <a:endParaRPr lang="nl-BE" sz="2400"/>
                    </a:p>
                  </a:txBody>
                  <a:tcPr/>
                </a:tc>
                <a:extLst>
                  <a:ext uri="{0D108BD9-81ED-4DB2-BD59-A6C34878D82A}">
                    <a16:rowId xmlns:a16="http://schemas.microsoft.com/office/drawing/2014/main" val="259118047"/>
                  </a:ext>
                </a:extLst>
              </a:tr>
              <a:tr h="657762">
                <a:tc>
                  <a:txBody>
                    <a:bodyPr/>
                    <a:lstStyle/>
                    <a:p>
                      <a:endParaRPr lang="nl-BE" sz="2400"/>
                    </a:p>
                  </a:txBody>
                  <a:tcPr/>
                </a:tc>
                <a:tc>
                  <a:txBody>
                    <a:bodyPr/>
                    <a:lstStyle/>
                    <a:p>
                      <a:endParaRPr lang="nl-BE" sz="2400"/>
                    </a:p>
                  </a:txBody>
                  <a:tcPr/>
                </a:tc>
                <a:tc>
                  <a:txBody>
                    <a:bodyPr/>
                    <a:lstStyle/>
                    <a:p>
                      <a:r>
                        <a:rPr lang="nl-BE" sz="2400" dirty="0"/>
                        <a:t>[1 0 0 1 0 1 1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a:sym typeface="Wingdings" panose="05000000000000000000" pitchFamily="2" charset="2"/>
                        </a:rPr>
                        <a:t> </a:t>
                      </a:r>
                      <a:r>
                        <a:rPr lang="nl-BE" sz="2400" dirty="0"/>
                        <a:t>(- 106)</a:t>
                      </a:r>
                      <a:r>
                        <a:rPr lang="nl-BE" sz="2400" baseline="-25000" dirty="0"/>
                        <a:t>10 </a:t>
                      </a:r>
                      <a:r>
                        <a:rPr lang="nl-BE" sz="2400" baseline="0" dirty="0"/>
                        <a:t>=&gt; verkeerde som</a:t>
                      </a:r>
                    </a:p>
                    <a:p>
                      <a:endParaRPr lang="nl-BE" sz="2400" dirty="0"/>
                    </a:p>
                  </a:txBody>
                  <a:tcPr/>
                </a:tc>
                <a:extLst>
                  <a:ext uri="{0D108BD9-81ED-4DB2-BD59-A6C34878D82A}">
                    <a16:rowId xmlns:a16="http://schemas.microsoft.com/office/drawing/2014/main" val="2135526932"/>
                  </a:ext>
                </a:extLst>
              </a:tr>
            </a:tbl>
          </a:graphicData>
        </a:graphic>
      </p:graphicFrame>
    </p:spTree>
    <p:extLst>
      <p:ext uri="{BB962C8B-B14F-4D97-AF65-F5344CB8AC3E}">
        <p14:creationId xmlns:p14="http://schemas.microsoft.com/office/powerpoint/2010/main" val="629549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3024"/>
            <a:ext cx="10515600" cy="1325563"/>
          </a:xfrm>
        </p:spPr>
        <p:txBody>
          <a:bodyPr/>
          <a:lstStyle/>
          <a:p>
            <a:r>
              <a:rPr lang="nl-BE" dirty="0"/>
              <a:t>1.4. Bewerkingen in het binair stelsel </a:t>
            </a:r>
            <a:br>
              <a:rPr lang="nl-BE" dirty="0"/>
            </a:br>
            <a:r>
              <a:rPr lang="nl-BE" sz="3600" b="1" dirty="0">
                <a:solidFill>
                  <a:schemeClr val="accent1"/>
                </a:solidFill>
              </a:rPr>
              <a:t>1.4.6. Overflow (vervolg)</a:t>
            </a:r>
            <a:endParaRPr lang="nl-BE" dirty="0"/>
          </a:p>
        </p:txBody>
      </p:sp>
      <p:sp>
        <p:nvSpPr>
          <p:cNvPr id="3" name="Tijdelijke aanduiding voor inhoud 2"/>
          <p:cNvSpPr>
            <a:spLocks noGrp="1"/>
          </p:cNvSpPr>
          <p:nvPr>
            <p:ph idx="1"/>
          </p:nvPr>
        </p:nvSpPr>
        <p:spPr>
          <a:xfrm>
            <a:off x="1854197" y="1427079"/>
            <a:ext cx="9390066" cy="4794730"/>
          </a:xfrm>
        </p:spPr>
        <p:txBody>
          <a:bodyPr/>
          <a:lstStyle/>
          <a:p>
            <a:pPr marL="0" indent="0">
              <a:buNone/>
            </a:pPr>
            <a:r>
              <a:rPr lang="nl-BE" dirty="0"/>
              <a:t>Voorbeeld:</a:t>
            </a:r>
          </a:p>
          <a:p>
            <a:r>
              <a:rPr lang="nl-BE" dirty="0"/>
              <a:t> (100)</a:t>
            </a:r>
            <a:r>
              <a:rPr lang="nl-BE" baseline="-25000" dirty="0"/>
              <a:t>10 </a:t>
            </a:r>
            <a:r>
              <a:rPr lang="nl-BE" dirty="0"/>
              <a:t>+ (-50)</a:t>
            </a:r>
            <a:r>
              <a:rPr lang="nl-BE" baseline="-25000" dirty="0"/>
              <a:t>10</a:t>
            </a:r>
            <a:r>
              <a:rPr lang="nl-BE" dirty="0"/>
              <a:t>  = (50)</a:t>
            </a:r>
            <a:r>
              <a:rPr lang="nl-BE" baseline="-25000" dirty="0"/>
              <a:t>10</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61</a:t>
            </a:fld>
            <a:endParaRPr lang="nl-BE"/>
          </a:p>
        </p:txBody>
      </p:sp>
      <p:graphicFrame>
        <p:nvGraphicFramePr>
          <p:cNvPr id="6" name="Tabel 5"/>
          <p:cNvGraphicFramePr>
            <a:graphicFrameLocks noGrp="1"/>
          </p:cNvGraphicFramePr>
          <p:nvPr>
            <p:extLst>
              <p:ext uri="{D42A27DB-BD31-4B8C-83A1-F6EECF244321}">
                <p14:modId xmlns:p14="http://schemas.microsoft.com/office/powerpoint/2010/main" val="2066627185"/>
              </p:ext>
            </p:extLst>
          </p:nvPr>
        </p:nvGraphicFramePr>
        <p:xfrm>
          <a:off x="1854197" y="2612262"/>
          <a:ext cx="8969747" cy="3784404"/>
        </p:xfrm>
        <a:graphic>
          <a:graphicData uri="http://schemas.openxmlformats.org/drawingml/2006/table">
            <a:tbl>
              <a:tblPr firstRow="1" bandRow="1">
                <a:tableStyleId>{69012ECD-51FC-41F1-AA8D-1B2483CD663E}</a:tableStyleId>
              </a:tblPr>
              <a:tblGrid>
                <a:gridCol w="1144184">
                  <a:extLst>
                    <a:ext uri="{9D8B030D-6E8A-4147-A177-3AD203B41FA5}">
                      <a16:colId xmlns:a16="http://schemas.microsoft.com/office/drawing/2014/main" val="1455307954"/>
                    </a:ext>
                  </a:extLst>
                </a:gridCol>
                <a:gridCol w="616689">
                  <a:extLst>
                    <a:ext uri="{9D8B030D-6E8A-4147-A177-3AD203B41FA5}">
                      <a16:colId xmlns:a16="http://schemas.microsoft.com/office/drawing/2014/main" val="1881521660"/>
                    </a:ext>
                  </a:extLst>
                </a:gridCol>
                <a:gridCol w="2232837">
                  <a:extLst>
                    <a:ext uri="{9D8B030D-6E8A-4147-A177-3AD203B41FA5}">
                      <a16:colId xmlns:a16="http://schemas.microsoft.com/office/drawing/2014/main" val="603671844"/>
                    </a:ext>
                  </a:extLst>
                </a:gridCol>
                <a:gridCol w="4976037">
                  <a:extLst>
                    <a:ext uri="{9D8B030D-6E8A-4147-A177-3AD203B41FA5}">
                      <a16:colId xmlns:a16="http://schemas.microsoft.com/office/drawing/2014/main" val="4111613241"/>
                    </a:ext>
                  </a:extLst>
                </a:gridCol>
              </a:tblGrid>
              <a:tr h="657762">
                <a:tc>
                  <a:txBody>
                    <a:bodyPr/>
                    <a:lstStyle/>
                    <a:p>
                      <a:endParaRPr lang="nl-BE" sz="2400" dirty="0"/>
                    </a:p>
                  </a:txBody>
                  <a:tcPr/>
                </a:tc>
                <a:tc>
                  <a:txBody>
                    <a:bodyPr/>
                    <a:lstStyle/>
                    <a:p>
                      <a:endParaRPr lang="nl-BE" sz="2400" dirty="0"/>
                    </a:p>
                  </a:txBody>
                  <a:tcPr/>
                </a:tc>
                <a:tc>
                  <a:txBody>
                    <a:bodyPr/>
                    <a:lstStyle/>
                    <a:p>
                      <a:r>
                        <a:rPr lang="nl-BE" sz="2400" dirty="0"/>
                        <a:t>2’s complement voorstelling</a:t>
                      </a:r>
                    </a:p>
                  </a:txBody>
                  <a:tcPr/>
                </a:tc>
                <a:tc>
                  <a:txBody>
                    <a:bodyPr/>
                    <a:lstStyle/>
                    <a:p>
                      <a:endParaRPr lang="nl-BE" sz="2400"/>
                    </a:p>
                  </a:txBody>
                  <a:tcPr/>
                </a:tc>
                <a:extLst>
                  <a:ext uri="{0D108BD9-81ED-4DB2-BD59-A6C34878D82A}">
                    <a16:rowId xmlns:a16="http://schemas.microsoft.com/office/drawing/2014/main" val="1447238423"/>
                  </a:ext>
                </a:extLst>
              </a:tr>
              <a:tr h="657762">
                <a:tc>
                  <a:txBody>
                    <a:bodyPr/>
                    <a:lstStyle/>
                    <a:p>
                      <a:endParaRPr lang="nl-BE" sz="2400" dirty="0"/>
                    </a:p>
                  </a:txBody>
                  <a:tcPr/>
                </a:tc>
                <a:tc>
                  <a:txBody>
                    <a:bodyPr/>
                    <a:lstStyle/>
                    <a:p>
                      <a:endParaRPr lang="nl-BE" sz="2400" dirty="0"/>
                    </a:p>
                  </a:txBody>
                  <a:tcPr/>
                </a:tc>
                <a:tc>
                  <a:txBody>
                    <a:bodyPr/>
                    <a:lstStyle/>
                    <a:p>
                      <a:r>
                        <a:rPr lang="nl-BE" sz="2400" b="1" dirty="0">
                          <a:solidFill>
                            <a:srgbClr val="FF0000"/>
                          </a:solidFill>
                        </a:rPr>
                        <a:t>1</a:t>
                      </a:r>
                      <a:r>
                        <a:rPr lang="nl-BE" sz="2400" dirty="0"/>
                        <a:t> </a:t>
                      </a:r>
                      <a:r>
                        <a:rPr lang="nl-BE" sz="2400" b="1" dirty="0">
                          <a:solidFill>
                            <a:srgbClr val="FF0000"/>
                          </a:solidFill>
                        </a:rPr>
                        <a:t>1</a:t>
                      </a:r>
                      <a:r>
                        <a:rPr lang="nl-BE" sz="2400" dirty="0"/>
                        <a:t>       1  1</a:t>
                      </a:r>
                    </a:p>
                  </a:txBody>
                  <a:tcPr anchor="b"/>
                </a:tc>
                <a:tc>
                  <a:txBody>
                    <a:bodyPr/>
                    <a:lstStyle/>
                    <a:p>
                      <a:r>
                        <a:rPr lang="nl-BE" sz="2400" dirty="0">
                          <a:sym typeface="Wingdings" panose="05000000000000000000" pitchFamily="2" charset="2"/>
                        </a:rPr>
                        <a:t> Carry naar </a:t>
                      </a:r>
                      <a:r>
                        <a:rPr lang="nl-BE" sz="2400" dirty="0" err="1">
                          <a:sym typeface="Wingdings" panose="05000000000000000000" pitchFamily="2" charset="2"/>
                        </a:rPr>
                        <a:t>tekenbit</a:t>
                      </a:r>
                      <a:r>
                        <a:rPr lang="nl-BE" sz="2400" dirty="0">
                          <a:sym typeface="Wingdings" panose="05000000000000000000" pitchFamily="2" charset="2"/>
                        </a:rPr>
                        <a:t> en </a:t>
                      </a:r>
                      <a:r>
                        <a:rPr lang="nl-BE" sz="2400" dirty="0" err="1">
                          <a:sym typeface="Wingdings" panose="05000000000000000000" pitchFamily="2" charset="2"/>
                        </a:rPr>
                        <a:t>carry</a:t>
                      </a:r>
                      <a:r>
                        <a:rPr lang="nl-BE" sz="2400" dirty="0">
                          <a:sym typeface="Wingdings" panose="05000000000000000000" pitchFamily="2" charset="2"/>
                        </a:rPr>
                        <a:t> naar buiten  =&gt;</a:t>
                      </a:r>
                      <a:r>
                        <a:rPr lang="nl-BE" sz="2400" baseline="0" dirty="0">
                          <a:sym typeface="Wingdings" panose="05000000000000000000" pitchFamily="2" charset="2"/>
                        </a:rPr>
                        <a:t> GEEN overflow</a:t>
                      </a:r>
                      <a:endParaRPr lang="nl-BE" sz="2400" dirty="0"/>
                    </a:p>
                  </a:txBody>
                  <a:tcPr anchor="b"/>
                </a:tc>
                <a:extLst>
                  <a:ext uri="{0D108BD9-81ED-4DB2-BD59-A6C34878D82A}">
                    <a16:rowId xmlns:a16="http://schemas.microsoft.com/office/drawing/2014/main" val="389894436"/>
                  </a:ext>
                </a:extLst>
              </a:tr>
              <a:tr h="657762">
                <a:tc>
                  <a:txBody>
                    <a:bodyPr/>
                    <a:lstStyle/>
                    <a:p>
                      <a:r>
                        <a:rPr lang="nl-BE" sz="2400" dirty="0"/>
                        <a:t>(100)</a:t>
                      </a:r>
                      <a:r>
                        <a:rPr lang="nl-BE" sz="2400" baseline="-25000" dirty="0"/>
                        <a:t>10 </a:t>
                      </a:r>
                      <a:endParaRPr lang="nl-BE" sz="2400" dirty="0"/>
                    </a:p>
                  </a:txBody>
                  <a:tcPr/>
                </a:tc>
                <a:tc>
                  <a:txBody>
                    <a:bodyPr/>
                    <a:lstStyle/>
                    <a:p>
                      <a:r>
                        <a:rPr lang="nl-BE" sz="2400" dirty="0"/>
                        <a:t>=</a:t>
                      </a:r>
                    </a:p>
                  </a:txBody>
                  <a:tcPr/>
                </a:tc>
                <a:tc>
                  <a:txBody>
                    <a:bodyPr/>
                    <a:lstStyle/>
                    <a:p>
                      <a:r>
                        <a:rPr lang="nl-BE" sz="2400" dirty="0"/>
                        <a:t>  [0 1 1 0 0 1 0 0]</a:t>
                      </a:r>
                    </a:p>
                  </a:txBody>
                  <a:tcPr/>
                </a:tc>
                <a:tc>
                  <a:txBody>
                    <a:bodyPr/>
                    <a:lstStyle/>
                    <a:p>
                      <a:endParaRPr lang="nl-BE" sz="2400"/>
                    </a:p>
                  </a:txBody>
                  <a:tcPr/>
                </a:tc>
                <a:extLst>
                  <a:ext uri="{0D108BD9-81ED-4DB2-BD59-A6C34878D82A}">
                    <a16:rowId xmlns:a16="http://schemas.microsoft.com/office/drawing/2014/main" val="2943916845"/>
                  </a:ext>
                </a:extLst>
              </a:tr>
              <a:tr h="657762">
                <a:tc>
                  <a:txBody>
                    <a:bodyPr/>
                    <a:lstStyle/>
                    <a:p>
                      <a:r>
                        <a:rPr lang="nl-BE" sz="2400" dirty="0"/>
                        <a:t>(-50)</a:t>
                      </a:r>
                      <a:r>
                        <a:rPr lang="nl-BE" sz="2400" baseline="-25000" dirty="0"/>
                        <a:t>10</a:t>
                      </a:r>
                      <a:r>
                        <a:rPr lang="nl-BE" sz="2400" dirty="0"/>
                        <a:t> </a:t>
                      </a:r>
                    </a:p>
                  </a:txBody>
                  <a:tcPr/>
                </a:tc>
                <a:tc>
                  <a:txBody>
                    <a:bodyPr/>
                    <a:lstStyle/>
                    <a:p>
                      <a:r>
                        <a:rPr lang="nl-BE" sz="2400" dirty="0"/>
                        <a:t>=</a:t>
                      </a:r>
                    </a:p>
                  </a:txBody>
                  <a:tcPr/>
                </a:tc>
                <a:tc>
                  <a:txBody>
                    <a:bodyPr/>
                    <a:lstStyle/>
                    <a:p>
                      <a:r>
                        <a:rPr lang="nl-BE" sz="2400" dirty="0"/>
                        <a:t>  [1 1 0 0 1 1 1 0]</a:t>
                      </a:r>
                    </a:p>
                  </a:txBody>
                  <a:tcPr/>
                </a:tc>
                <a:tc>
                  <a:txBody>
                    <a:bodyPr/>
                    <a:lstStyle/>
                    <a:p>
                      <a:endParaRPr lang="nl-BE" sz="2400"/>
                    </a:p>
                  </a:txBody>
                  <a:tcPr/>
                </a:tc>
                <a:extLst>
                  <a:ext uri="{0D108BD9-81ED-4DB2-BD59-A6C34878D82A}">
                    <a16:rowId xmlns:a16="http://schemas.microsoft.com/office/drawing/2014/main" val="259118047"/>
                  </a:ext>
                </a:extLst>
              </a:tr>
              <a:tr h="657762">
                <a:tc>
                  <a:txBody>
                    <a:bodyPr/>
                    <a:lstStyle/>
                    <a:p>
                      <a:endParaRPr lang="nl-BE" sz="2400"/>
                    </a:p>
                  </a:txBody>
                  <a:tcPr/>
                </a:tc>
                <a:tc>
                  <a:txBody>
                    <a:bodyPr/>
                    <a:lstStyle/>
                    <a:p>
                      <a:endParaRPr lang="nl-BE" sz="2400"/>
                    </a:p>
                  </a:txBody>
                  <a:tcPr/>
                </a:tc>
                <a:tc>
                  <a:txBody>
                    <a:bodyPr/>
                    <a:lstStyle/>
                    <a:p>
                      <a:r>
                        <a:rPr lang="nl-BE" sz="2400" dirty="0"/>
                        <a:t>  [0 0 1 1 0 0 1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a:sym typeface="Wingdings" panose="05000000000000000000" pitchFamily="2" charset="2"/>
                        </a:rPr>
                        <a:t> </a:t>
                      </a:r>
                      <a:r>
                        <a:rPr lang="nl-BE" sz="2400" dirty="0"/>
                        <a:t>(50)</a:t>
                      </a:r>
                      <a:r>
                        <a:rPr lang="nl-BE" sz="2400" baseline="-25000" dirty="0"/>
                        <a:t>10 </a:t>
                      </a:r>
                      <a:r>
                        <a:rPr lang="nl-BE" sz="2400" baseline="0" dirty="0"/>
                        <a:t>=&gt; correcte som</a:t>
                      </a:r>
                    </a:p>
                    <a:p>
                      <a:endParaRPr lang="nl-BE" sz="2400" dirty="0"/>
                    </a:p>
                  </a:txBody>
                  <a:tcPr/>
                </a:tc>
                <a:extLst>
                  <a:ext uri="{0D108BD9-81ED-4DB2-BD59-A6C34878D82A}">
                    <a16:rowId xmlns:a16="http://schemas.microsoft.com/office/drawing/2014/main" val="2135526932"/>
                  </a:ext>
                </a:extLst>
              </a:tr>
            </a:tbl>
          </a:graphicData>
        </a:graphic>
      </p:graphicFrame>
    </p:spTree>
    <p:extLst>
      <p:ext uri="{BB962C8B-B14F-4D97-AF65-F5344CB8AC3E}">
        <p14:creationId xmlns:p14="http://schemas.microsoft.com/office/powerpoint/2010/main" val="19887464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3024"/>
            <a:ext cx="10515600" cy="1325563"/>
          </a:xfrm>
        </p:spPr>
        <p:txBody>
          <a:bodyPr/>
          <a:lstStyle/>
          <a:p>
            <a:r>
              <a:rPr lang="nl-BE" dirty="0"/>
              <a:t>1.4. Bewerkingen in het binair stelsel </a:t>
            </a:r>
            <a:br>
              <a:rPr lang="nl-BE" dirty="0"/>
            </a:br>
            <a:r>
              <a:rPr lang="nl-BE" sz="3600" b="1" dirty="0">
                <a:solidFill>
                  <a:schemeClr val="accent1"/>
                </a:solidFill>
              </a:rPr>
              <a:t>1.4.6. Overflow (vervolg)</a:t>
            </a:r>
            <a:endParaRPr lang="nl-BE" dirty="0"/>
          </a:p>
        </p:txBody>
      </p:sp>
      <p:sp>
        <p:nvSpPr>
          <p:cNvPr id="3" name="Tijdelijke aanduiding voor inhoud 2"/>
          <p:cNvSpPr>
            <a:spLocks noGrp="1"/>
          </p:cNvSpPr>
          <p:nvPr>
            <p:ph idx="1"/>
          </p:nvPr>
        </p:nvSpPr>
        <p:spPr>
          <a:xfrm>
            <a:off x="1854196" y="1382233"/>
            <a:ext cx="9499603" cy="4794730"/>
          </a:xfrm>
        </p:spPr>
        <p:txBody>
          <a:bodyPr/>
          <a:lstStyle/>
          <a:p>
            <a:pPr marL="0" indent="0">
              <a:buNone/>
            </a:pPr>
            <a:r>
              <a:rPr lang="nl-BE" dirty="0"/>
              <a:t>Voorbeeld:</a:t>
            </a:r>
          </a:p>
          <a:p>
            <a:r>
              <a:rPr lang="nl-BE" dirty="0"/>
              <a:t> (-100)</a:t>
            </a:r>
            <a:r>
              <a:rPr lang="nl-BE" baseline="-25000" dirty="0"/>
              <a:t>10 </a:t>
            </a:r>
            <a:r>
              <a:rPr lang="nl-BE" dirty="0"/>
              <a:t>+ (-50)</a:t>
            </a:r>
            <a:r>
              <a:rPr lang="nl-BE" baseline="-25000" dirty="0"/>
              <a:t>10</a:t>
            </a:r>
            <a:r>
              <a:rPr lang="nl-BE" dirty="0"/>
              <a:t>  = (-150)</a:t>
            </a:r>
            <a:r>
              <a:rPr lang="nl-BE" baseline="-25000" dirty="0"/>
              <a:t>10</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62</a:t>
            </a:fld>
            <a:endParaRPr lang="nl-BE"/>
          </a:p>
        </p:txBody>
      </p:sp>
      <p:graphicFrame>
        <p:nvGraphicFramePr>
          <p:cNvPr id="6" name="Tabel 5"/>
          <p:cNvGraphicFramePr>
            <a:graphicFrameLocks noGrp="1"/>
          </p:cNvGraphicFramePr>
          <p:nvPr>
            <p:extLst>
              <p:ext uri="{D42A27DB-BD31-4B8C-83A1-F6EECF244321}">
                <p14:modId xmlns:p14="http://schemas.microsoft.com/office/powerpoint/2010/main" val="3118016082"/>
              </p:ext>
            </p:extLst>
          </p:nvPr>
        </p:nvGraphicFramePr>
        <p:xfrm>
          <a:off x="1854197" y="2612262"/>
          <a:ext cx="8969747" cy="3619206"/>
        </p:xfrm>
        <a:graphic>
          <a:graphicData uri="http://schemas.openxmlformats.org/drawingml/2006/table">
            <a:tbl>
              <a:tblPr firstRow="1" bandRow="1">
                <a:tableStyleId>{69012ECD-51FC-41F1-AA8D-1B2483CD663E}</a:tableStyleId>
              </a:tblPr>
              <a:tblGrid>
                <a:gridCol w="1144184">
                  <a:extLst>
                    <a:ext uri="{9D8B030D-6E8A-4147-A177-3AD203B41FA5}">
                      <a16:colId xmlns:a16="http://schemas.microsoft.com/office/drawing/2014/main" val="1455307954"/>
                    </a:ext>
                  </a:extLst>
                </a:gridCol>
                <a:gridCol w="616689">
                  <a:extLst>
                    <a:ext uri="{9D8B030D-6E8A-4147-A177-3AD203B41FA5}">
                      <a16:colId xmlns:a16="http://schemas.microsoft.com/office/drawing/2014/main" val="1881521660"/>
                    </a:ext>
                  </a:extLst>
                </a:gridCol>
                <a:gridCol w="2232837">
                  <a:extLst>
                    <a:ext uri="{9D8B030D-6E8A-4147-A177-3AD203B41FA5}">
                      <a16:colId xmlns:a16="http://schemas.microsoft.com/office/drawing/2014/main" val="603671844"/>
                    </a:ext>
                  </a:extLst>
                </a:gridCol>
                <a:gridCol w="4976037">
                  <a:extLst>
                    <a:ext uri="{9D8B030D-6E8A-4147-A177-3AD203B41FA5}">
                      <a16:colId xmlns:a16="http://schemas.microsoft.com/office/drawing/2014/main" val="4111613241"/>
                    </a:ext>
                  </a:extLst>
                </a:gridCol>
              </a:tblGrid>
              <a:tr h="657762">
                <a:tc>
                  <a:txBody>
                    <a:bodyPr/>
                    <a:lstStyle/>
                    <a:p>
                      <a:endParaRPr lang="nl-BE" sz="2400" dirty="0"/>
                    </a:p>
                  </a:txBody>
                  <a:tcPr/>
                </a:tc>
                <a:tc>
                  <a:txBody>
                    <a:bodyPr/>
                    <a:lstStyle/>
                    <a:p>
                      <a:endParaRPr lang="nl-BE" sz="2400" dirty="0"/>
                    </a:p>
                  </a:txBody>
                  <a:tcPr/>
                </a:tc>
                <a:tc>
                  <a:txBody>
                    <a:bodyPr/>
                    <a:lstStyle/>
                    <a:p>
                      <a:r>
                        <a:rPr lang="nl-BE" sz="2400" dirty="0"/>
                        <a:t>2’s complement voorstelling</a:t>
                      </a:r>
                    </a:p>
                  </a:txBody>
                  <a:tcPr/>
                </a:tc>
                <a:tc>
                  <a:txBody>
                    <a:bodyPr/>
                    <a:lstStyle/>
                    <a:p>
                      <a:endParaRPr lang="nl-BE" sz="2400"/>
                    </a:p>
                  </a:txBody>
                  <a:tcPr/>
                </a:tc>
                <a:extLst>
                  <a:ext uri="{0D108BD9-81ED-4DB2-BD59-A6C34878D82A}">
                    <a16:rowId xmlns:a16="http://schemas.microsoft.com/office/drawing/2014/main" val="1447238423"/>
                  </a:ext>
                </a:extLst>
              </a:tr>
              <a:tr h="657762">
                <a:tc>
                  <a:txBody>
                    <a:bodyPr/>
                    <a:lstStyle/>
                    <a:p>
                      <a:endParaRPr lang="nl-BE" sz="2400" dirty="0"/>
                    </a:p>
                  </a:txBody>
                  <a:tcPr/>
                </a:tc>
                <a:tc>
                  <a:txBody>
                    <a:bodyPr/>
                    <a:lstStyle/>
                    <a:p>
                      <a:endParaRPr lang="nl-BE" sz="2400" dirty="0"/>
                    </a:p>
                  </a:txBody>
                  <a:tcPr/>
                </a:tc>
                <a:tc>
                  <a:txBody>
                    <a:bodyPr/>
                    <a:lstStyle/>
                    <a:p>
                      <a:r>
                        <a:rPr lang="nl-BE" sz="2400" b="1" dirty="0">
                          <a:solidFill>
                            <a:srgbClr val="FF0000"/>
                          </a:solidFill>
                        </a:rPr>
                        <a:t>1</a:t>
                      </a:r>
                      <a:r>
                        <a:rPr lang="nl-BE" sz="2400" dirty="0"/>
                        <a:t> </a:t>
                      </a:r>
                      <a:r>
                        <a:rPr lang="nl-BE" sz="2400" b="1" baseline="0" dirty="0">
                          <a:solidFill>
                            <a:srgbClr val="FF0000"/>
                          </a:solidFill>
                        </a:rPr>
                        <a:t>  </a:t>
                      </a:r>
                      <a:r>
                        <a:rPr lang="nl-BE" sz="2400" dirty="0"/>
                        <a:t>    1 1 1</a:t>
                      </a:r>
                    </a:p>
                  </a:txBody>
                  <a:tcPr anchor="b"/>
                </a:tc>
                <a:tc>
                  <a:txBody>
                    <a:bodyPr/>
                    <a:lstStyle/>
                    <a:p>
                      <a:r>
                        <a:rPr lang="nl-BE" sz="2400" dirty="0">
                          <a:sym typeface="Wingdings" panose="05000000000000000000" pitchFamily="2" charset="2"/>
                        </a:rPr>
                        <a:t> Carry naar buiten  =&gt;</a:t>
                      </a:r>
                      <a:r>
                        <a:rPr lang="nl-BE" sz="2400" baseline="0" dirty="0">
                          <a:sym typeface="Wingdings" panose="05000000000000000000" pitchFamily="2" charset="2"/>
                        </a:rPr>
                        <a:t> overflow</a:t>
                      </a:r>
                      <a:endParaRPr lang="nl-BE" sz="2400" dirty="0"/>
                    </a:p>
                  </a:txBody>
                  <a:tcPr anchor="b"/>
                </a:tc>
                <a:extLst>
                  <a:ext uri="{0D108BD9-81ED-4DB2-BD59-A6C34878D82A}">
                    <a16:rowId xmlns:a16="http://schemas.microsoft.com/office/drawing/2014/main" val="389894436"/>
                  </a:ext>
                </a:extLst>
              </a:tr>
              <a:tr h="657762">
                <a:tc>
                  <a:txBody>
                    <a:bodyPr/>
                    <a:lstStyle/>
                    <a:p>
                      <a:r>
                        <a:rPr lang="nl-BE" sz="2400" dirty="0"/>
                        <a:t>(-100)</a:t>
                      </a:r>
                      <a:r>
                        <a:rPr lang="nl-BE" sz="2400" baseline="-25000" dirty="0"/>
                        <a:t>10 </a:t>
                      </a:r>
                      <a:endParaRPr lang="nl-BE" sz="2400" dirty="0"/>
                    </a:p>
                  </a:txBody>
                  <a:tcPr/>
                </a:tc>
                <a:tc>
                  <a:txBody>
                    <a:bodyPr/>
                    <a:lstStyle/>
                    <a:p>
                      <a:r>
                        <a:rPr lang="nl-BE" sz="2400" dirty="0"/>
                        <a:t>=</a:t>
                      </a:r>
                    </a:p>
                  </a:txBody>
                  <a:tcPr/>
                </a:tc>
                <a:tc>
                  <a:txBody>
                    <a:bodyPr/>
                    <a:lstStyle/>
                    <a:p>
                      <a:r>
                        <a:rPr lang="nl-BE" sz="2400" dirty="0"/>
                        <a:t>  [1</a:t>
                      </a:r>
                      <a:r>
                        <a:rPr lang="nl-BE" sz="2400" baseline="0" dirty="0"/>
                        <a:t> 0 0</a:t>
                      </a:r>
                      <a:r>
                        <a:rPr lang="nl-BE" sz="2400" dirty="0"/>
                        <a:t> 1 1 1 0 0]</a:t>
                      </a:r>
                    </a:p>
                  </a:txBody>
                  <a:tcPr/>
                </a:tc>
                <a:tc>
                  <a:txBody>
                    <a:bodyPr/>
                    <a:lstStyle/>
                    <a:p>
                      <a:endParaRPr lang="nl-BE" sz="2400"/>
                    </a:p>
                  </a:txBody>
                  <a:tcPr/>
                </a:tc>
                <a:extLst>
                  <a:ext uri="{0D108BD9-81ED-4DB2-BD59-A6C34878D82A}">
                    <a16:rowId xmlns:a16="http://schemas.microsoft.com/office/drawing/2014/main" val="2943916845"/>
                  </a:ext>
                </a:extLst>
              </a:tr>
              <a:tr h="657762">
                <a:tc>
                  <a:txBody>
                    <a:bodyPr/>
                    <a:lstStyle/>
                    <a:p>
                      <a:r>
                        <a:rPr lang="nl-BE" sz="2400" dirty="0"/>
                        <a:t>(-50)</a:t>
                      </a:r>
                      <a:r>
                        <a:rPr lang="nl-BE" sz="2400" baseline="-25000" dirty="0"/>
                        <a:t>10</a:t>
                      </a:r>
                      <a:r>
                        <a:rPr lang="nl-BE" sz="2400" dirty="0"/>
                        <a:t> </a:t>
                      </a:r>
                    </a:p>
                  </a:txBody>
                  <a:tcPr/>
                </a:tc>
                <a:tc>
                  <a:txBody>
                    <a:bodyPr/>
                    <a:lstStyle/>
                    <a:p>
                      <a:r>
                        <a:rPr lang="nl-BE" sz="2400" dirty="0"/>
                        <a:t>=</a:t>
                      </a:r>
                    </a:p>
                  </a:txBody>
                  <a:tcPr/>
                </a:tc>
                <a:tc>
                  <a:txBody>
                    <a:bodyPr/>
                    <a:lstStyle/>
                    <a:p>
                      <a:r>
                        <a:rPr lang="nl-BE" sz="2400" dirty="0"/>
                        <a:t>  [1 1 0 0 1 1 1 0]</a:t>
                      </a:r>
                    </a:p>
                  </a:txBody>
                  <a:tcPr/>
                </a:tc>
                <a:tc>
                  <a:txBody>
                    <a:bodyPr/>
                    <a:lstStyle/>
                    <a:p>
                      <a:endParaRPr lang="nl-BE" sz="2400"/>
                    </a:p>
                  </a:txBody>
                  <a:tcPr/>
                </a:tc>
                <a:extLst>
                  <a:ext uri="{0D108BD9-81ED-4DB2-BD59-A6C34878D82A}">
                    <a16:rowId xmlns:a16="http://schemas.microsoft.com/office/drawing/2014/main" val="259118047"/>
                  </a:ext>
                </a:extLst>
              </a:tr>
              <a:tr h="657762">
                <a:tc>
                  <a:txBody>
                    <a:bodyPr/>
                    <a:lstStyle/>
                    <a:p>
                      <a:endParaRPr lang="nl-BE" sz="2400"/>
                    </a:p>
                  </a:txBody>
                  <a:tcPr/>
                </a:tc>
                <a:tc>
                  <a:txBody>
                    <a:bodyPr/>
                    <a:lstStyle/>
                    <a:p>
                      <a:endParaRPr lang="nl-BE" sz="2400"/>
                    </a:p>
                  </a:txBody>
                  <a:tcPr/>
                </a:tc>
                <a:tc>
                  <a:txBody>
                    <a:bodyPr/>
                    <a:lstStyle/>
                    <a:p>
                      <a:r>
                        <a:rPr lang="nl-BE" sz="2400" dirty="0"/>
                        <a:t>  [0 1 1 0 1 0 1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a:sym typeface="Wingdings" panose="05000000000000000000" pitchFamily="2" charset="2"/>
                        </a:rPr>
                        <a:t> </a:t>
                      </a:r>
                      <a:r>
                        <a:rPr lang="nl-BE" sz="2400" dirty="0"/>
                        <a:t>(106)</a:t>
                      </a:r>
                      <a:r>
                        <a:rPr lang="nl-BE" sz="2400" baseline="-25000" dirty="0"/>
                        <a:t>10 </a:t>
                      </a:r>
                      <a:r>
                        <a:rPr lang="nl-BE" sz="2400" baseline="0" dirty="0"/>
                        <a:t>=&gt; verkeerde som</a:t>
                      </a:r>
                    </a:p>
                    <a:p>
                      <a:endParaRPr lang="nl-BE" sz="2400" dirty="0"/>
                    </a:p>
                  </a:txBody>
                  <a:tcPr/>
                </a:tc>
                <a:extLst>
                  <a:ext uri="{0D108BD9-81ED-4DB2-BD59-A6C34878D82A}">
                    <a16:rowId xmlns:a16="http://schemas.microsoft.com/office/drawing/2014/main" val="2135526932"/>
                  </a:ext>
                </a:extLst>
              </a:tr>
            </a:tbl>
          </a:graphicData>
        </a:graphic>
      </p:graphicFrame>
    </p:spTree>
    <p:extLst>
      <p:ext uri="{BB962C8B-B14F-4D97-AF65-F5344CB8AC3E}">
        <p14:creationId xmlns:p14="http://schemas.microsoft.com/office/powerpoint/2010/main" val="2820677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3024"/>
            <a:ext cx="10515600" cy="1325563"/>
          </a:xfrm>
        </p:spPr>
        <p:txBody>
          <a:bodyPr/>
          <a:lstStyle/>
          <a:p>
            <a:r>
              <a:rPr lang="nl-BE" dirty="0"/>
              <a:t>1.4. Bewerkingen in het binair stelsel </a:t>
            </a:r>
            <a:br>
              <a:rPr lang="nl-BE" dirty="0"/>
            </a:br>
            <a:r>
              <a:rPr lang="nl-BE" sz="3600" b="1" dirty="0">
                <a:solidFill>
                  <a:schemeClr val="accent1"/>
                </a:solidFill>
              </a:rPr>
              <a:t>1.4.6. Overflow (vervolg)</a:t>
            </a:r>
            <a:endParaRPr lang="nl-BE" dirty="0"/>
          </a:p>
        </p:txBody>
      </p:sp>
      <p:sp>
        <p:nvSpPr>
          <p:cNvPr id="3" name="Tijdelijke aanduiding voor inhoud 2"/>
          <p:cNvSpPr>
            <a:spLocks noGrp="1"/>
          </p:cNvSpPr>
          <p:nvPr>
            <p:ph idx="1"/>
          </p:nvPr>
        </p:nvSpPr>
        <p:spPr>
          <a:xfrm>
            <a:off x="1854197" y="1364951"/>
            <a:ext cx="9728397" cy="4794730"/>
          </a:xfrm>
        </p:spPr>
        <p:txBody>
          <a:bodyPr/>
          <a:lstStyle/>
          <a:p>
            <a:pPr marL="0" indent="0">
              <a:buNone/>
            </a:pPr>
            <a:r>
              <a:rPr lang="nl-BE" dirty="0"/>
              <a:t>Voorbeeld:</a:t>
            </a:r>
          </a:p>
          <a:p>
            <a:r>
              <a:rPr lang="nl-BE" dirty="0"/>
              <a:t> (-100)</a:t>
            </a:r>
            <a:r>
              <a:rPr lang="nl-BE" baseline="-25000" dirty="0"/>
              <a:t>10 </a:t>
            </a:r>
            <a:r>
              <a:rPr lang="nl-BE" dirty="0"/>
              <a:t>+ (50)</a:t>
            </a:r>
            <a:r>
              <a:rPr lang="nl-BE" baseline="-25000" dirty="0"/>
              <a:t>10</a:t>
            </a:r>
            <a:r>
              <a:rPr lang="nl-BE" dirty="0"/>
              <a:t>  = (-50)</a:t>
            </a:r>
            <a:r>
              <a:rPr lang="nl-BE" baseline="-25000" dirty="0"/>
              <a:t>10</a:t>
            </a:r>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63</a:t>
            </a:fld>
            <a:endParaRPr lang="nl-BE"/>
          </a:p>
        </p:txBody>
      </p:sp>
      <p:graphicFrame>
        <p:nvGraphicFramePr>
          <p:cNvPr id="6" name="Tabel 5"/>
          <p:cNvGraphicFramePr>
            <a:graphicFrameLocks noGrp="1"/>
          </p:cNvGraphicFramePr>
          <p:nvPr>
            <p:extLst>
              <p:ext uri="{D42A27DB-BD31-4B8C-83A1-F6EECF244321}">
                <p14:modId xmlns:p14="http://schemas.microsoft.com/office/powerpoint/2010/main" val="1443033690"/>
              </p:ext>
            </p:extLst>
          </p:nvPr>
        </p:nvGraphicFramePr>
        <p:xfrm>
          <a:off x="1854197" y="2612262"/>
          <a:ext cx="8969747" cy="3619206"/>
        </p:xfrm>
        <a:graphic>
          <a:graphicData uri="http://schemas.openxmlformats.org/drawingml/2006/table">
            <a:tbl>
              <a:tblPr firstRow="1" bandRow="1">
                <a:tableStyleId>{69012ECD-51FC-41F1-AA8D-1B2483CD663E}</a:tableStyleId>
              </a:tblPr>
              <a:tblGrid>
                <a:gridCol w="1144184">
                  <a:extLst>
                    <a:ext uri="{9D8B030D-6E8A-4147-A177-3AD203B41FA5}">
                      <a16:colId xmlns:a16="http://schemas.microsoft.com/office/drawing/2014/main" val="1455307954"/>
                    </a:ext>
                  </a:extLst>
                </a:gridCol>
                <a:gridCol w="616689">
                  <a:extLst>
                    <a:ext uri="{9D8B030D-6E8A-4147-A177-3AD203B41FA5}">
                      <a16:colId xmlns:a16="http://schemas.microsoft.com/office/drawing/2014/main" val="1881521660"/>
                    </a:ext>
                  </a:extLst>
                </a:gridCol>
                <a:gridCol w="2232837">
                  <a:extLst>
                    <a:ext uri="{9D8B030D-6E8A-4147-A177-3AD203B41FA5}">
                      <a16:colId xmlns:a16="http://schemas.microsoft.com/office/drawing/2014/main" val="603671844"/>
                    </a:ext>
                  </a:extLst>
                </a:gridCol>
                <a:gridCol w="4976037">
                  <a:extLst>
                    <a:ext uri="{9D8B030D-6E8A-4147-A177-3AD203B41FA5}">
                      <a16:colId xmlns:a16="http://schemas.microsoft.com/office/drawing/2014/main" val="4111613241"/>
                    </a:ext>
                  </a:extLst>
                </a:gridCol>
              </a:tblGrid>
              <a:tr h="657762">
                <a:tc>
                  <a:txBody>
                    <a:bodyPr/>
                    <a:lstStyle/>
                    <a:p>
                      <a:endParaRPr lang="nl-BE" sz="2400" dirty="0"/>
                    </a:p>
                  </a:txBody>
                  <a:tcPr/>
                </a:tc>
                <a:tc>
                  <a:txBody>
                    <a:bodyPr/>
                    <a:lstStyle/>
                    <a:p>
                      <a:endParaRPr lang="nl-BE" sz="2400" dirty="0"/>
                    </a:p>
                  </a:txBody>
                  <a:tcPr/>
                </a:tc>
                <a:tc>
                  <a:txBody>
                    <a:bodyPr/>
                    <a:lstStyle/>
                    <a:p>
                      <a:r>
                        <a:rPr lang="nl-BE" sz="2400" dirty="0"/>
                        <a:t>2’s complement voorstelling</a:t>
                      </a:r>
                    </a:p>
                  </a:txBody>
                  <a:tcPr/>
                </a:tc>
                <a:tc>
                  <a:txBody>
                    <a:bodyPr/>
                    <a:lstStyle/>
                    <a:p>
                      <a:endParaRPr lang="nl-BE" sz="2400"/>
                    </a:p>
                  </a:txBody>
                  <a:tcPr/>
                </a:tc>
                <a:extLst>
                  <a:ext uri="{0D108BD9-81ED-4DB2-BD59-A6C34878D82A}">
                    <a16:rowId xmlns:a16="http://schemas.microsoft.com/office/drawing/2014/main" val="1447238423"/>
                  </a:ext>
                </a:extLst>
              </a:tr>
              <a:tr h="657762">
                <a:tc>
                  <a:txBody>
                    <a:bodyPr/>
                    <a:lstStyle/>
                    <a:p>
                      <a:endParaRPr lang="nl-BE" sz="2400" dirty="0"/>
                    </a:p>
                  </a:txBody>
                  <a:tcPr/>
                </a:tc>
                <a:tc>
                  <a:txBody>
                    <a:bodyPr/>
                    <a:lstStyle/>
                    <a:p>
                      <a:endParaRPr lang="nl-BE" sz="2400" dirty="0"/>
                    </a:p>
                  </a:txBody>
                  <a:tcPr/>
                </a:tc>
                <a:tc>
                  <a:txBody>
                    <a:bodyPr/>
                    <a:lstStyle/>
                    <a:p>
                      <a:r>
                        <a:rPr lang="nl-BE" sz="2400" dirty="0"/>
                        <a:t>    1</a:t>
                      </a:r>
                      <a:r>
                        <a:rPr lang="nl-BE" sz="2400" baseline="0" dirty="0"/>
                        <a:t>  </a:t>
                      </a:r>
                      <a:r>
                        <a:rPr lang="nl-BE" sz="2400" dirty="0"/>
                        <a:t>1</a:t>
                      </a:r>
                    </a:p>
                  </a:txBody>
                  <a:tcPr anchor="b"/>
                </a:tc>
                <a:tc>
                  <a:txBody>
                    <a:bodyPr/>
                    <a:lstStyle/>
                    <a:p>
                      <a:r>
                        <a:rPr lang="nl-BE" sz="2400" dirty="0">
                          <a:sym typeface="Wingdings" panose="05000000000000000000" pitchFamily="2" charset="2"/>
                        </a:rPr>
                        <a:t> GEEN</a:t>
                      </a:r>
                      <a:r>
                        <a:rPr lang="nl-BE" sz="2400" baseline="0" dirty="0">
                          <a:sym typeface="Wingdings" panose="05000000000000000000" pitchFamily="2" charset="2"/>
                        </a:rPr>
                        <a:t> </a:t>
                      </a:r>
                      <a:r>
                        <a:rPr lang="nl-BE" sz="2400" baseline="0" dirty="0" err="1">
                          <a:sym typeface="Wingdings" panose="05000000000000000000" pitchFamily="2" charset="2"/>
                        </a:rPr>
                        <a:t>c</a:t>
                      </a:r>
                      <a:r>
                        <a:rPr lang="nl-BE" sz="2400" dirty="0" err="1">
                          <a:sym typeface="Wingdings" panose="05000000000000000000" pitchFamily="2" charset="2"/>
                        </a:rPr>
                        <a:t>arry’s</a:t>
                      </a:r>
                      <a:r>
                        <a:rPr lang="nl-BE" sz="2400" dirty="0">
                          <a:sym typeface="Wingdings" panose="05000000000000000000" pitchFamily="2" charset="2"/>
                        </a:rPr>
                        <a:t>  =&gt;</a:t>
                      </a:r>
                      <a:r>
                        <a:rPr lang="nl-BE" sz="2400" baseline="0" dirty="0">
                          <a:sym typeface="Wingdings" panose="05000000000000000000" pitchFamily="2" charset="2"/>
                        </a:rPr>
                        <a:t> GEEN overflow</a:t>
                      </a:r>
                      <a:endParaRPr lang="nl-BE" sz="2400" dirty="0"/>
                    </a:p>
                  </a:txBody>
                  <a:tcPr anchor="b"/>
                </a:tc>
                <a:extLst>
                  <a:ext uri="{0D108BD9-81ED-4DB2-BD59-A6C34878D82A}">
                    <a16:rowId xmlns:a16="http://schemas.microsoft.com/office/drawing/2014/main" val="389894436"/>
                  </a:ext>
                </a:extLst>
              </a:tr>
              <a:tr h="657762">
                <a:tc>
                  <a:txBody>
                    <a:bodyPr/>
                    <a:lstStyle/>
                    <a:p>
                      <a:r>
                        <a:rPr lang="nl-BE" sz="2400" dirty="0"/>
                        <a:t>(-100)</a:t>
                      </a:r>
                      <a:r>
                        <a:rPr lang="nl-BE" sz="2400" baseline="-25000" dirty="0"/>
                        <a:t>10 </a:t>
                      </a:r>
                      <a:endParaRPr lang="nl-BE" sz="2400" dirty="0"/>
                    </a:p>
                  </a:txBody>
                  <a:tcPr/>
                </a:tc>
                <a:tc>
                  <a:txBody>
                    <a:bodyPr/>
                    <a:lstStyle/>
                    <a:p>
                      <a:r>
                        <a:rPr lang="nl-BE" sz="2400" dirty="0"/>
                        <a:t>=</a:t>
                      </a:r>
                    </a:p>
                  </a:txBody>
                  <a:tcPr/>
                </a:tc>
                <a:tc>
                  <a:txBody>
                    <a:bodyPr/>
                    <a:lstStyle/>
                    <a:p>
                      <a:r>
                        <a:rPr lang="nl-BE" sz="2400" dirty="0"/>
                        <a:t>[1</a:t>
                      </a:r>
                      <a:r>
                        <a:rPr lang="nl-BE" sz="2400" baseline="0" dirty="0"/>
                        <a:t> 0 0</a:t>
                      </a:r>
                      <a:r>
                        <a:rPr lang="nl-BE" sz="2400" dirty="0"/>
                        <a:t> 1 1 1 0 0]</a:t>
                      </a:r>
                    </a:p>
                  </a:txBody>
                  <a:tcPr/>
                </a:tc>
                <a:tc>
                  <a:txBody>
                    <a:bodyPr/>
                    <a:lstStyle/>
                    <a:p>
                      <a:endParaRPr lang="nl-BE" sz="2400"/>
                    </a:p>
                  </a:txBody>
                  <a:tcPr/>
                </a:tc>
                <a:extLst>
                  <a:ext uri="{0D108BD9-81ED-4DB2-BD59-A6C34878D82A}">
                    <a16:rowId xmlns:a16="http://schemas.microsoft.com/office/drawing/2014/main" val="2943916845"/>
                  </a:ext>
                </a:extLst>
              </a:tr>
              <a:tr h="657762">
                <a:tc>
                  <a:txBody>
                    <a:bodyPr/>
                    <a:lstStyle/>
                    <a:p>
                      <a:r>
                        <a:rPr lang="nl-BE" sz="2400" dirty="0"/>
                        <a:t>(50)</a:t>
                      </a:r>
                      <a:r>
                        <a:rPr lang="nl-BE" sz="2400" baseline="-25000" dirty="0"/>
                        <a:t>10</a:t>
                      </a:r>
                      <a:r>
                        <a:rPr lang="nl-BE" sz="2400" dirty="0"/>
                        <a:t> </a:t>
                      </a:r>
                    </a:p>
                  </a:txBody>
                  <a:tcPr/>
                </a:tc>
                <a:tc>
                  <a:txBody>
                    <a:bodyPr/>
                    <a:lstStyle/>
                    <a:p>
                      <a:r>
                        <a:rPr lang="nl-BE" sz="2400" dirty="0"/>
                        <a:t>=</a:t>
                      </a:r>
                    </a:p>
                  </a:txBody>
                  <a:tcPr/>
                </a:tc>
                <a:tc>
                  <a:txBody>
                    <a:bodyPr/>
                    <a:lstStyle/>
                    <a:p>
                      <a:r>
                        <a:rPr lang="nl-BE" sz="2400" dirty="0"/>
                        <a:t>[0 0 1 1 0 0 1 0]</a:t>
                      </a:r>
                    </a:p>
                  </a:txBody>
                  <a:tcPr/>
                </a:tc>
                <a:tc>
                  <a:txBody>
                    <a:bodyPr/>
                    <a:lstStyle/>
                    <a:p>
                      <a:endParaRPr lang="nl-BE" sz="2400"/>
                    </a:p>
                  </a:txBody>
                  <a:tcPr/>
                </a:tc>
                <a:extLst>
                  <a:ext uri="{0D108BD9-81ED-4DB2-BD59-A6C34878D82A}">
                    <a16:rowId xmlns:a16="http://schemas.microsoft.com/office/drawing/2014/main" val="259118047"/>
                  </a:ext>
                </a:extLst>
              </a:tr>
              <a:tr h="657762">
                <a:tc>
                  <a:txBody>
                    <a:bodyPr/>
                    <a:lstStyle/>
                    <a:p>
                      <a:endParaRPr lang="nl-BE" sz="2400"/>
                    </a:p>
                  </a:txBody>
                  <a:tcPr/>
                </a:tc>
                <a:tc>
                  <a:txBody>
                    <a:bodyPr/>
                    <a:lstStyle/>
                    <a:p>
                      <a:endParaRPr lang="nl-BE" sz="2400"/>
                    </a:p>
                  </a:txBody>
                  <a:tcPr/>
                </a:tc>
                <a:tc>
                  <a:txBody>
                    <a:bodyPr/>
                    <a:lstStyle/>
                    <a:p>
                      <a:r>
                        <a:rPr lang="nl-BE" sz="2400" dirty="0"/>
                        <a:t>[1</a:t>
                      </a:r>
                      <a:r>
                        <a:rPr lang="nl-BE" sz="2400" baseline="0" dirty="0"/>
                        <a:t> 1 </a:t>
                      </a:r>
                      <a:r>
                        <a:rPr lang="nl-BE" sz="2400" dirty="0"/>
                        <a:t>0 0 1 1 1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a:sym typeface="Wingdings" panose="05000000000000000000" pitchFamily="2" charset="2"/>
                        </a:rPr>
                        <a:t> </a:t>
                      </a:r>
                      <a:r>
                        <a:rPr lang="nl-BE" sz="2400" dirty="0"/>
                        <a:t>(-50)</a:t>
                      </a:r>
                      <a:r>
                        <a:rPr lang="nl-BE" sz="2400" baseline="-25000" dirty="0"/>
                        <a:t>10 </a:t>
                      </a:r>
                      <a:r>
                        <a:rPr lang="nl-BE" sz="2400" baseline="0" dirty="0"/>
                        <a:t>=&gt; correcte som</a:t>
                      </a:r>
                    </a:p>
                    <a:p>
                      <a:endParaRPr lang="nl-BE" sz="2400" dirty="0"/>
                    </a:p>
                  </a:txBody>
                  <a:tcPr/>
                </a:tc>
                <a:extLst>
                  <a:ext uri="{0D108BD9-81ED-4DB2-BD59-A6C34878D82A}">
                    <a16:rowId xmlns:a16="http://schemas.microsoft.com/office/drawing/2014/main" val="2135526932"/>
                  </a:ext>
                </a:extLst>
              </a:tr>
            </a:tbl>
          </a:graphicData>
        </a:graphic>
      </p:graphicFrame>
    </p:spTree>
    <p:extLst>
      <p:ext uri="{BB962C8B-B14F-4D97-AF65-F5344CB8AC3E}">
        <p14:creationId xmlns:p14="http://schemas.microsoft.com/office/powerpoint/2010/main" val="22831348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1.4. Bewerkingen in het binair stelsel </a:t>
            </a:r>
            <a:br>
              <a:rPr lang="nl-BE" dirty="0"/>
            </a:br>
            <a:r>
              <a:rPr lang="nl-BE" sz="3600" b="1" dirty="0">
                <a:solidFill>
                  <a:schemeClr val="accent1"/>
                </a:solidFill>
              </a:rPr>
              <a:t>1.4.7. Oefeningen op overflow</a:t>
            </a:r>
          </a:p>
        </p:txBody>
      </p:sp>
      <p:sp>
        <p:nvSpPr>
          <p:cNvPr id="4" name="Tijdelijke aanduiding voor inhoud 2"/>
          <p:cNvSpPr>
            <a:spLocks noGrp="1"/>
          </p:cNvSpPr>
          <p:nvPr>
            <p:ph idx="1"/>
          </p:nvPr>
        </p:nvSpPr>
        <p:spPr>
          <a:xfrm>
            <a:off x="956734" y="2019300"/>
            <a:ext cx="10515600" cy="4351338"/>
          </a:xfrm>
        </p:spPr>
        <p:txBody>
          <a:bodyPr>
            <a:noAutofit/>
          </a:bodyPr>
          <a:lstStyle/>
          <a:p>
            <a:pPr>
              <a:buNone/>
            </a:pPr>
            <a:r>
              <a:rPr lang="nl-BE" b="1" dirty="0"/>
              <a:t>Oefening 1:</a:t>
            </a:r>
          </a:p>
          <a:p>
            <a:pPr>
              <a:buNone/>
            </a:pPr>
            <a:endParaRPr lang="nl-BE" sz="1200" dirty="0"/>
          </a:p>
          <a:p>
            <a:pPr>
              <a:buNone/>
            </a:pPr>
            <a:r>
              <a:rPr lang="nl-BE" dirty="0"/>
              <a:t>Maak deze berekeningen in 2’s-complement voorstelling in een 8-bit</a:t>
            </a:r>
          </a:p>
          <a:p>
            <a:pPr>
              <a:buNone/>
            </a:pPr>
            <a:r>
              <a:rPr lang="nl-BE" dirty="0"/>
              <a:t>woord en controleer het resultaat.</a:t>
            </a:r>
          </a:p>
          <a:p>
            <a:pPr>
              <a:buNone/>
            </a:pPr>
            <a:endParaRPr lang="nl-BE" dirty="0"/>
          </a:p>
          <a:p>
            <a:pPr marL="798492" lvl="1" indent="-457189">
              <a:buFont typeface="+mj-lt"/>
              <a:buAutoNum type="arabicPeriod"/>
            </a:pPr>
            <a:r>
              <a:rPr lang="nl-BE" sz="2800" dirty="0"/>
              <a:t>(-22)</a:t>
            </a:r>
            <a:r>
              <a:rPr lang="nl-BE" sz="2800" baseline="-25000" dirty="0"/>
              <a:t>10</a:t>
            </a:r>
            <a:r>
              <a:rPr lang="nl-BE" sz="2800" dirty="0"/>
              <a:t> – (12)</a:t>
            </a:r>
            <a:r>
              <a:rPr lang="nl-BE" sz="2800" baseline="-25000" dirty="0"/>
              <a:t>10</a:t>
            </a:r>
            <a:r>
              <a:rPr lang="nl-BE" sz="2800" dirty="0"/>
              <a:t> 	= </a:t>
            </a:r>
          </a:p>
          <a:p>
            <a:pPr marL="798492" lvl="1" indent="-457189">
              <a:buFont typeface="+mj-lt"/>
              <a:buAutoNum type="arabicPeriod"/>
            </a:pPr>
            <a:r>
              <a:rPr lang="nl-BE" sz="2800" dirty="0"/>
              <a:t>(11)</a:t>
            </a:r>
            <a:r>
              <a:rPr lang="nl-BE" sz="2800" baseline="-25000" dirty="0"/>
              <a:t>10</a:t>
            </a:r>
            <a:r>
              <a:rPr lang="nl-BE" sz="2800" dirty="0"/>
              <a:t> – (5)</a:t>
            </a:r>
            <a:r>
              <a:rPr lang="nl-BE" sz="2800" baseline="-25000" dirty="0"/>
              <a:t>10 		</a:t>
            </a:r>
            <a:r>
              <a:rPr lang="nl-BE" sz="2800" dirty="0"/>
              <a:t>= </a:t>
            </a:r>
          </a:p>
          <a:p>
            <a:pPr marL="798492" lvl="1" indent="-457189">
              <a:buFont typeface="+mj-lt"/>
              <a:buAutoNum type="arabicPeriod"/>
            </a:pPr>
            <a:r>
              <a:rPr lang="nl-BE" sz="2800" dirty="0"/>
              <a:t>(-13)</a:t>
            </a:r>
            <a:r>
              <a:rPr lang="nl-BE" sz="2800" baseline="-25000" dirty="0"/>
              <a:t>10</a:t>
            </a:r>
            <a:r>
              <a:rPr lang="nl-BE" sz="2800" dirty="0"/>
              <a:t> – (15)</a:t>
            </a:r>
            <a:r>
              <a:rPr lang="nl-BE" sz="2800" baseline="-25000" dirty="0"/>
              <a:t>10</a:t>
            </a:r>
            <a:r>
              <a:rPr lang="nl-BE" sz="2800" dirty="0"/>
              <a:t> 	= </a:t>
            </a:r>
          </a:p>
          <a:p>
            <a:pPr marL="798492" lvl="1" indent="-457189">
              <a:buFont typeface="+mj-lt"/>
              <a:buAutoNum type="arabicPeriod"/>
            </a:pPr>
            <a:r>
              <a:rPr lang="nl-BE" sz="2800" dirty="0"/>
              <a:t>(100)</a:t>
            </a:r>
            <a:r>
              <a:rPr lang="nl-BE" sz="2800" baseline="-25000" dirty="0"/>
              <a:t>10</a:t>
            </a:r>
            <a:r>
              <a:rPr lang="nl-BE" sz="2800" dirty="0"/>
              <a:t> – (64)</a:t>
            </a:r>
            <a:r>
              <a:rPr lang="nl-BE" sz="2800" baseline="-25000" dirty="0"/>
              <a:t>10</a:t>
            </a:r>
            <a:r>
              <a:rPr lang="nl-BE" sz="2800" dirty="0"/>
              <a:t> 	=</a:t>
            </a:r>
            <a:endParaRPr lang="nl-BE" sz="2800"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64</a:t>
            </a:fld>
            <a:endParaRPr lang="nl-BE"/>
          </a:p>
        </p:txBody>
      </p:sp>
    </p:spTree>
    <p:extLst>
      <p:ext uri="{BB962C8B-B14F-4D97-AF65-F5344CB8AC3E}">
        <p14:creationId xmlns:p14="http://schemas.microsoft.com/office/powerpoint/2010/main" val="3610151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1.4. Bewerkingen in het binair stelsel </a:t>
            </a:r>
            <a:br>
              <a:rPr lang="nl-BE" dirty="0"/>
            </a:br>
            <a:r>
              <a:rPr lang="nl-BE" sz="3600" b="1" dirty="0">
                <a:solidFill>
                  <a:schemeClr val="accent1"/>
                </a:solidFill>
              </a:rPr>
              <a:t>1.4.7. Oefeningen op overflow (vervolg)</a:t>
            </a: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65</a:t>
            </a:fld>
            <a:endParaRPr lang="nl-BE"/>
          </a:p>
        </p:txBody>
      </p:sp>
      <p:sp>
        <p:nvSpPr>
          <p:cNvPr id="5" name="Tijdelijke aanduiding voor inhoud 2"/>
          <p:cNvSpPr>
            <a:spLocks noGrp="1"/>
          </p:cNvSpPr>
          <p:nvPr>
            <p:ph idx="1"/>
          </p:nvPr>
        </p:nvSpPr>
        <p:spPr/>
        <p:txBody>
          <a:bodyPr>
            <a:noAutofit/>
          </a:bodyPr>
          <a:lstStyle/>
          <a:p>
            <a:pPr>
              <a:buNone/>
            </a:pPr>
            <a:r>
              <a:rPr lang="nl-BE" sz="2667" b="1" dirty="0">
                <a:ea typeface="Tahoma" pitchFamily="34" charset="0"/>
                <a:cs typeface="Tahoma" pitchFamily="34" charset="0"/>
              </a:rPr>
              <a:t>Oefening 2:</a:t>
            </a:r>
          </a:p>
          <a:p>
            <a:pPr>
              <a:buNone/>
            </a:pPr>
            <a:endParaRPr lang="nl-BE" sz="1067" dirty="0">
              <a:ea typeface="Tahoma" pitchFamily="34" charset="0"/>
              <a:cs typeface="Tahoma" pitchFamily="34" charset="0"/>
            </a:endParaRPr>
          </a:p>
          <a:p>
            <a:r>
              <a:rPr lang="nl-BE" sz="2667" dirty="0">
                <a:ea typeface="Tahoma" pitchFamily="34" charset="0"/>
                <a:cs typeface="Tahoma" pitchFamily="34" charset="0"/>
              </a:rPr>
              <a:t>Maak deze berekeningen in binaire 2’s-complement voorstelling en geef aan of en waarom er een overflow conditie is.</a:t>
            </a:r>
          </a:p>
          <a:p>
            <a:pPr>
              <a:buNone/>
            </a:pPr>
            <a:endParaRPr lang="nl-BE" sz="1067" dirty="0">
              <a:ea typeface="Tahoma" pitchFamily="34" charset="0"/>
              <a:cs typeface="Tahoma" pitchFamily="34" charset="0"/>
            </a:endParaRP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55 - 25</a:t>
            </a: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100 + 29</a:t>
            </a: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-125 + 25</a:t>
            </a: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-70 - 80</a:t>
            </a:r>
          </a:p>
          <a:p>
            <a:pPr marL="1152000" lvl="2" indent="-468000">
              <a:lnSpc>
                <a:spcPct val="100000"/>
              </a:lnSpc>
              <a:spcBef>
                <a:spcPts val="600"/>
              </a:spcBef>
              <a:buFont typeface="+mj-lt"/>
              <a:buAutoNum type="arabicPeriod"/>
            </a:pPr>
            <a:r>
              <a:rPr lang="nl-BE" sz="2400" dirty="0">
                <a:latin typeface="Calibri" panose="020F0502020204030204" pitchFamily="34" charset="0"/>
                <a:ea typeface="Tahoma" pitchFamily="34" charset="0"/>
                <a:cs typeface="Calibri" panose="020F0502020204030204" pitchFamily="34" charset="0"/>
              </a:rPr>
              <a:t>43 + 106</a:t>
            </a:r>
          </a:p>
          <a:p>
            <a:pPr marL="684194" lvl="2" indent="0">
              <a:buNone/>
            </a:pPr>
            <a:endParaRPr lang="en-US" sz="2400" dirty="0">
              <a:solidFill>
                <a:schemeClr val="tx1"/>
              </a:solidFill>
              <a:ea typeface="Tahoma" pitchFamily="34" charset="0"/>
              <a:cs typeface="Tahoma" pitchFamily="34" charset="0"/>
            </a:endParaRPr>
          </a:p>
        </p:txBody>
      </p:sp>
      <p:sp>
        <p:nvSpPr>
          <p:cNvPr id="6" name="Tijdelijke aanduiding voor inhoud 2"/>
          <p:cNvSpPr txBox="1">
            <a:spLocks/>
          </p:cNvSpPr>
          <p:nvPr/>
        </p:nvSpPr>
        <p:spPr>
          <a:xfrm>
            <a:off x="4734521" y="3614370"/>
            <a:ext cx="4814620" cy="27419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b="0" i="0" kern="1200">
                <a:solidFill>
                  <a:schemeClr val="bg2"/>
                </a:solidFill>
                <a:latin typeface="Montserrat Semi" pitchFamily="2" charset="77"/>
                <a:ea typeface="+mn-ea"/>
                <a:cs typeface="+mn-cs"/>
              </a:defRPr>
            </a:lvl1pPr>
            <a:lvl2pPr marL="742950" indent="-285750" algn="l" defTabSz="457200" rtl="0" eaLnBrk="1" latinLnBrk="0" hangingPunct="1">
              <a:spcBef>
                <a:spcPct val="20000"/>
              </a:spcBef>
              <a:buFont typeface="Arial"/>
              <a:buChar char="–"/>
              <a:defRPr sz="2400" b="0" i="0" kern="1200">
                <a:solidFill>
                  <a:schemeClr val="bg2"/>
                </a:solidFill>
                <a:latin typeface="Montserrat Semi" pitchFamily="2" charset="77"/>
                <a:ea typeface="+mn-ea"/>
                <a:cs typeface="+mn-cs"/>
              </a:defRPr>
            </a:lvl2pPr>
            <a:lvl3pPr marL="1143000" indent="-228600" algn="l" defTabSz="457200" rtl="0" eaLnBrk="1" latinLnBrk="0" hangingPunct="1">
              <a:spcBef>
                <a:spcPct val="20000"/>
              </a:spcBef>
              <a:buFont typeface="Arial"/>
              <a:buChar char="•"/>
              <a:defRPr sz="2000" b="0" i="0" kern="1200">
                <a:solidFill>
                  <a:schemeClr val="bg2"/>
                </a:solidFill>
                <a:latin typeface="Montserrat Semi" pitchFamily="2" charset="77"/>
                <a:ea typeface="+mn-ea"/>
                <a:cs typeface="+mn-cs"/>
              </a:defRPr>
            </a:lvl3pPr>
            <a:lvl4pPr marL="1600200" indent="-228600" algn="l" defTabSz="457200" rtl="0" eaLnBrk="1" latinLnBrk="0" hangingPunct="1">
              <a:spcBef>
                <a:spcPct val="20000"/>
              </a:spcBef>
              <a:buFont typeface="Arial"/>
              <a:buChar char="–"/>
              <a:defRPr sz="1800" b="0" i="0" kern="1200">
                <a:solidFill>
                  <a:schemeClr val="bg2"/>
                </a:solidFill>
                <a:latin typeface="Montserrat Semi" pitchFamily="2" charset="77"/>
                <a:ea typeface="+mn-ea"/>
                <a:cs typeface="+mn-cs"/>
              </a:defRPr>
            </a:lvl4pPr>
            <a:lvl5pPr marL="2057400" indent="-228600" algn="l" defTabSz="457200" rtl="0" eaLnBrk="1" latinLnBrk="0" hangingPunct="1">
              <a:spcBef>
                <a:spcPct val="20000"/>
              </a:spcBef>
              <a:buFont typeface="Arial"/>
              <a:buChar char="»"/>
              <a:defRPr sz="1800" b="0" i="0" kern="1200">
                <a:solidFill>
                  <a:schemeClr val="bg2"/>
                </a:solidFill>
                <a:latin typeface="Montserrat Semi" pitchFamily="2" charset="77"/>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84000" lvl="2" indent="0">
              <a:spcBef>
                <a:spcPts val="600"/>
              </a:spcBef>
              <a:buNone/>
            </a:pPr>
            <a:r>
              <a:rPr lang="nl-BE" sz="2400" dirty="0">
                <a:solidFill>
                  <a:schemeClr val="tx1"/>
                </a:solidFill>
                <a:latin typeface="Calibri" panose="020F0502020204030204" pitchFamily="34" charset="0"/>
                <a:ea typeface="Tahoma" pitchFamily="34" charset="0"/>
                <a:cs typeface="Calibri" panose="020F0502020204030204" pitchFamily="34" charset="0"/>
              </a:rPr>
              <a:t>6.   43 – 106</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87 – 52</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-20 – 52</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87 – 127</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150 + 106</a:t>
            </a:r>
            <a:endParaRPr lang="en-US" sz="2400" dirty="0">
              <a:solidFill>
                <a:schemeClr val="tx1"/>
              </a:solidFill>
              <a:latin typeface="Calibri" panose="020F0502020204030204" pitchFamily="34" charset="0"/>
              <a:ea typeface="Tahoma" pitchFamily="34" charset="0"/>
              <a:cs typeface="Calibri" panose="020F0502020204030204" pitchFamily="34" charset="0"/>
            </a:endParaRPr>
          </a:p>
        </p:txBody>
      </p:sp>
    </p:spTree>
    <p:extLst>
      <p:ext uri="{BB962C8B-B14F-4D97-AF65-F5344CB8AC3E}">
        <p14:creationId xmlns:p14="http://schemas.microsoft.com/office/powerpoint/2010/main" val="802908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b="1" dirty="0"/>
              <a:t>1.5. </a:t>
            </a:r>
            <a:r>
              <a:rPr lang="nl-BE" b="1" dirty="0" err="1"/>
              <a:t>Floating</a:t>
            </a:r>
            <a:r>
              <a:rPr lang="nl-BE" b="1" dirty="0"/>
              <a:t>-point</a:t>
            </a:r>
            <a:br>
              <a:rPr lang="nl-BE" dirty="0"/>
            </a:br>
            <a:r>
              <a:rPr lang="nl-BE" sz="3600" b="1" dirty="0">
                <a:solidFill>
                  <a:schemeClr val="accent1"/>
                </a:solidFill>
              </a:rPr>
              <a:t>1.5.1. Hoe kommagetallen voorstellen</a:t>
            </a:r>
          </a:p>
        </p:txBody>
      </p:sp>
      <p:sp>
        <p:nvSpPr>
          <p:cNvPr id="3" name="Tijdelijke aanduiding voor inhoud 2"/>
          <p:cNvSpPr>
            <a:spLocks noGrp="1"/>
          </p:cNvSpPr>
          <p:nvPr>
            <p:ph idx="1"/>
          </p:nvPr>
        </p:nvSpPr>
        <p:spPr>
          <a:xfrm>
            <a:off x="838200" y="2083329"/>
            <a:ext cx="10515600" cy="4351338"/>
          </a:xfrm>
        </p:spPr>
        <p:txBody>
          <a:bodyPr/>
          <a:lstStyle/>
          <a:p>
            <a:pPr marL="457200" lvl="2" indent="-457200"/>
            <a:r>
              <a:rPr lang="nl-BE" sz="2800" dirty="0"/>
              <a:t>In het </a:t>
            </a:r>
            <a:r>
              <a:rPr lang="nl-BE" sz="2800" b="1" dirty="0"/>
              <a:t>decimaal</a:t>
            </a:r>
            <a:r>
              <a:rPr lang="nl-BE" sz="2800" dirty="0"/>
              <a:t> stelsel kunnen we een kommagetal voorstellen op verschillende manieren:</a:t>
            </a:r>
          </a:p>
          <a:p>
            <a:pPr marL="0" lvl="2" indent="0">
              <a:buNone/>
            </a:pPr>
            <a:endParaRPr lang="nl-BE" sz="800" dirty="0"/>
          </a:p>
          <a:p>
            <a:pPr marL="0" lvl="2" indent="0">
              <a:buNone/>
            </a:pPr>
            <a:r>
              <a:rPr lang="nl-BE" sz="2800" dirty="0"/>
              <a:t>		0,005 = 0,05 . </a:t>
            </a:r>
            <a:r>
              <a:rPr lang="nl-BE" sz="2800" b="1" dirty="0">
                <a:solidFill>
                  <a:srgbClr val="FF0000"/>
                </a:solidFill>
              </a:rPr>
              <a:t>10</a:t>
            </a:r>
            <a:r>
              <a:rPr lang="nl-BE" sz="2800" dirty="0"/>
              <a:t> </a:t>
            </a:r>
            <a:r>
              <a:rPr lang="nl-BE" sz="2800" baseline="30000" dirty="0"/>
              <a:t>-1 </a:t>
            </a:r>
            <a:r>
              <a:rPr lang="nl-BE" sz="2800" dirty="0"/>
              <a:t>= 0,5 . </a:t>
            </a:r>
            <a:r>
              <a:rPr lang="nl-BE" sz="2800" b="1" dirty="0">
                <a:solidFill>
                  <a:srgbClr val="FF0000"/>
                </a:solidFill>
              </a:rPr>
              <a:t>10</a:t>
            </a:r>
            <a:r>
              <a:rPr lang="nl-BE" sz="2800" dirty="0"/>
              <a:t> </a:t>
            </a:r>
            <a:r>
              <a:rPr lang="nl-BE" sz="2800" baseline="30000" dirty="0"/>
              <a:t>-2 </a:t>
            </a:r>
            <a:r>
              <a:rPr lang="nl-BE" sz="2800" dirty="0"/>
              <a:t>= 5 . </a:t>
            </a:r>
            <a:r>
              <a:rPr lang="nl-BE" sz="2800" b="1" dirty="0">
                <a:solidFill>
                  <a:srgbClr val="FF0000"/>
                </a:solidFill>
              </a:rPr>
              <a:t>10</a:t>
            </a:r>
            <a:r>
              <a:rPr lang="nl-BE" sz="2800" dirty="0"/>
              <a:t> </a:t>
            </a:r>
            <a:r>
              <a:rPr lang="nl-BE" sz="2800" baseline="30000" dirty="0"/>
              <a:t>-3</a:t>
            </a:r>
          </a:p>
          <a:p>
            <a:pPr marL="0" lvl="2" indent="0">
              <a:buNone/>
            </a:pPr>
            <a:endParaRPr lang="nl-BE" sz="2800" baseline="30000" dirty="0"/>
          </a:p>
          <a:p>
            <a:pPr marL="0" lvl="2" indent="0">
              <a:buNone/>
            </a:pPr>
            <a:endParaRPr lang="nl-BE" sz="800" dirty="0"/>
          </a:p>
          <a:p>
            <a:pPr marL="457200" lvl="2" indent="-457200"/>
            <a:r>
              <a:rPr lang="nl-BE" sz="2800" dirty="0"/>
              <a:t>In het binaire talstelsel kan je kommagetallen op dezelfde manier voorstellen als in het decimale talstelsel. </a:t>
            </a:r>
          </a:p>
          <a:p>
            <a:pPr marL="0" lvl="2" indent="0">
              <a:buNone/>
            </a:pPr>
            <a:endParaRPr lang="nl-BE" sz="800" dirty="0"/>
          </a:p>
          <a:p>
            <a:pPr marL="0" lvl="2" indent="0">
              <a:buNone/>
            </a:pPr>
            <a:r>
              <a:rPr lang="nl-BE" sz="2800" dirty="0"/>
              <a:t>		0,011 = 0,11 . </a:t>
            </a:r>
            <a:r>
              <a:rPr lang="nl-BE" sz="2800" b="1" dirty="0">
                <a:solidFill>
                  <a:srgbClr val="FF0000"/>
                </a:solidFill>
              </a:rPr>
              <a:t>2</a:t>
            </a:r>
            <a:r>
              <a:rPr lang="nl-BE" sz="2800" dirty="0"/>
              <a:t> </a:t>
            </a:r>
            <a:r>
              <a:rPr lang="nl-BE" sz="2800" baseline="30000" dirty="0"/>
              <a:t>-1  </a:t>
            </a:r>
            <a:r>
              <a:rPr lang="nl-BE" sz="2800" dirty="0"/>
              <a:t>= 1,1 . </a:t>
            </a:r>
            <a:r>
              <a:rPr lang="nl-BE" sz="2800" b="1" dirty="0">
                <a:solidFill>
                  <a:srgbClr val="FF0000"/>
                </a:solidFill>
              </a:rPr>
              <a:t>2</a:t>
            </a:r>
            <a:r>
              <a:rPr lang="nl-BE" sz="2800" dirty="0"/>
              <a:t> </a:t>
            </a:r>
            <a:r>
              <a:rPr lang="nl-BE" sz="2800" baseline="30000" dirty="0"/>
              <a:t>-2 </a:t>
            </a:r>
            <a:r>
              <a:rPr lang="nl-BE" sz="2800" dirty="0"/>
              <a:t>= 11 . </a:t>
            </a:r>
            <a:r>
              <a:rPr lang="nl-BE" sz="2800" b="1" dirty="0">
                <a:solidFill>
                  <a:srgbClr val="FF0000"/>
                </a:solidFill>
              </a:rPr>
              <a:t>2</a:t>
            </a:r>
            <a:r>
              <a:rPr lang="nl-BE" sz="2800" dirty="0"/>
              <a:t> </a:t>
            </a:r>
            <a:r>
              <a:rPr lang="nl-BE" sz="2800" baseline="30000" dirty="0"/>
              <a:t>-3</a:t>
            </a:r>
            <a:endParaRPr lang="en-US" sz="2800" baseline="30000"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66</a:t>
            </a:fld>
            <a:endParaRPr lang="nl-BE"/>
          </a:p>
        </p:txBody>
      </p:sp>
    </p:spTree>
    <p:extLst>
      <p:ext uri="{BB962C8B-B14F-4D97-AF65-F5344CB8AC3E}">
        <p14:creationId xmlns:p14="http://schemas.microsoft.com/office/powerpoint/2010/main" val="1271409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1.5. </a:t>
            </a:r>
            <a:r>
              <a:rPr lang="nl-BE" dirty="0" err="1"/>
              <a:t>Floating</a:t>
            </a:r>
            <a:r>
              <a:rPr lang="nl-BE" dirty="0"/>
              <a:t>-point </a:t>
            </a:r>
            <a:br>
              <a:rPr lang="nl-BE" dirty="0"/>
            </a:br>
            <a:r>
              <a:rPr lang="nl-BE" sz="3600" b="1" dirty="0">
                <a:solidFill>
                  <a:schemeClr val="accent1"/>
                </a:solidFill>
              </a:rPr>
              <a:t>1.5.2. </a:t>
            </a:r>
            <a:r>
              <a:rPr lang="nl-BE" sz="3600" b="1" dirty="0" err="1">
                <a:solidFill>
                  <a:schemeClr val="accent1"/>
                </a:solidFill>
              </a:rPr>
              <a:t>Floating</a:t>
            </a:r>
            <a:r>
              <a:rPr lang="nl-BE" sz="3600" b="1" dirty="0">
                <a:solidFill>
                  <a:schemeClr val="accent1"/>
                </a:solidFill>
              </a:rPr>
              <a:t>-point voorstelling</a:t>
            </a:r>
          </a:p>
        </p:txBody>
      </p:sp>
      <p:sp>
        <p:nvSpPr>
          <p:cNvPr id="3" name="Tijdelijke aanduiding voor inhoud 2"/>
          <p:cNvSpPr>
            <a:spLocks noGrp="1"/>
          </p:cNvSpPr>
          <p:nvPr>
            <p:ph idx="1"/>
          </p:nvPr>
        </p:nvSpPr>
        <p:spPr/>
        <p:txBody>
          <a:bodyPr>
            <a:normAutofit fontScale="92500" lnSpcReduction="10000"/>
          </a:bodyPr>
          <a:lstStyle/>
          <a:p>
            <a:r>
              <a:rPr lang="nl-BE" dirty="0"/>
              <a:t>Bij de voorstelling van een decimaal kommagetal is het aantal cijfers na de komma variabel. Vandaar dat we moeten bijhouden waar de komma staat. </a:t>
            </a:r>
          </a:p>
          <a:p>
            <a:pPr marL="0" indent="0">
              <a:buNone/>
            </a:pPr>
            <a:r>
              <a:rPr lang="nl-BE" sz="800" dirty="0"/>
              <a:t>.</a:t>
            </a:r>
          </a:p>
          <a:p>
            <a:r>
              <a:rPr lang="nl-BE" dirty="0"/>
              <a:t>We hebben, bijgevolg, 2 getallen nodig om één kommagetal voor te stellen, namelijk</a:t>
            </a:r>
          </a:p>
          <a:p>
            <a:pPr marL="0" indent="0">
              <a:buNone/>
            </a:pPr>
            <a:r>
              <a:rPr lang="nl-BE" sz="800" dirty="0"/>
              <a:t> </a:t>
            </a:r>
          </a:p>
          <a:p>
            <a:pPr lvl="1">
              <a:buFont typeface="Wingdings" panose="05000000000000000000" pitchFamily="2" charset="2"/>
              <a:buChar char="Ø"/>
            </a:pPr>
            <a:r>
              <a:rPr lang="nl-BE" sz="2600" dirty="0"/>
              <a:t> één met de waarde en </a:t>
            </a:r>
          </a:p>
          <a:p>
            <a:pPr lvl="1">
              <a:buFont typeface="Wingdings" panose="05000000000000000000" pitchFamily="2" charset="2"/>
              <a:buChar char="Ø"/>
            </a:pPr>
            <a:r>
              <a:rPr lang="nl-BE" sz="2600" dirty="0"/>
              <a:t> één met de aanduiding waar de komma moet komen (meestal onder de</a:t>
            </a:r>
          </a:p>
          <a:p>
            <a:pPr marL="457200" lvl="1" indent="0">
              <a:buNone/>
            </a:pPr>
            <a:r>
              <a:rPr lang="nl-BE" sz="2600" dirty="0"/>
              <a:t>     vorm van een </a:t>
            </a:r>
            <a:r>
              <a:rPr lang="nl-BE" sz="2600" b="1" dirty="0">
                <a:solidFill>
                  <a:srgbClr val="92D050"/>
                </a:solidFill>
              </a:rPr>
              <a:t>exponent</a:t>
            </a:r>
            <a:r>
              <a:rPr lang="nl-BE" sz="2600" dirty="0"/>
              <a:t>).</a:t>
            </a:r>
          </a:p>
          <a:p>
            <a:pPr marL="0" indent="0">
              <a:buNone/>
            </a:pPr>
            <a:endParaRPr lang="nl-BE" sz="900" dirty="0"/>
          </a:p>
          <a:p>
            <a:r>
              <a:rPr lang="nl-BE" dirty="0"/>
              <a:t>Deze notatie noemen we de </a:t>
            </a:r>
            <a:r>
              <a:rPr lang="nl-BE" b="1" dirty="0"/>
              <a:t>wetenschappelijke notatie</a:t>
            </a:r>
            <a:r>
              <a:rPr lang="nl-BE" dirty="0"/>
              <a:t>.</a:t>
            </a:r>
          </a:p>
          <a:p>
            <a:pPr marL="0" indent="0">
              <a:buNone/>
            </a:pPr>
            <a:endParaRPr lang="nl-BE" sz="900" dirty="0"/>
          </a:p>
          <a:p>
            <a:pPr marL="0" indent="0">
              <a:buNone/>
            </a:pPr>
            <a:r>
              <a:rPr lang="nl-BE" dirty="0"/>
              <a:t>	Voorbeeld: 123456 = 1,23456 . 10</a:t>
            </a:r>
            <a:r>
              <a:rPr lang="nl-BE" baseline="30000" dirty="0"/>
              <a:t>5</a:t>
            </a:r>
            <a:r>
              <a:rPr lang="nl-BE" dirty="0"/>
              <a:t> of 1,23456</a:t>
            </a:r>
            <a:r>
              <a:rPr lang="nl-BE" baseline="30000" dirty="0"/>
              <a:t>E</a:t>
            </a:r>
            <a:r>
              <a:rPr lang="nl-BE" dirty="0"/>
              <a:t>05</a:t>
            </a:r>
            <a:endParaRPr lang="en-GB"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67</a:t>
            </a:fld>
            <a:endParaRPr lang="nl-BE"/>
          </a:p>
        </p:txBody>
      </p:sp>
    </p:spTree>
    <p:extLst>
      <p:ext uri="{BB962C8B-B14F-4D97-AF65-F5344CB8AC3E}">
        <p14:creationId xmlns:p14="http://schemas.microsoft.com/office/powerpoint/2010/main" val="4256363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91657"/>
            <a:ext cx="10515600" cy="935505"/>
          </a:xfrm>
        </p:spPr>
        <p:txBody>
          <a:bodyPr>
            <a:normAutofit fontScale="90000"/>
          </a:bodyPr>
          <a:lstStyle/>
          <a:p>
            <a:br>
              <a:rPr lang="nl-BE" dirty="0"/>
            </a:br>
            <a:r>
              <a:rPr lang="nl-BE" dirty="0"/>
              <a:t>1.5. </a:t>
            </a:r>
            <a:r>
              <a:rPr lang="nl-BE" dirty="0" err="1"/>
              <a:t>Floating</a:t>
            </a:r>
            <a:r>
              <a:rPr lang="nl-BE" dirty="0"/>
              <a:t>-point </a:t>
            </a:r>
            <a:br>
              <a:rPr lang="nl-BE" dirty="0"/>
            </a:br>
            <a:r>
              <a:rPr lang="nl-BE" sz="4400" b="1" dirty="0">
                <a:solidFill>
                  <a:schemeClr val="accent1"/>
                </a:solidFill>
              </a:rPr>
              <a:t>1.5.2. </a:t>
            </a:r>
            <a:r>
              <a:rPr lang="nl-BE" sz="4400" b="1" dirty="0" err="1">
                <a:solidFill>
                  <a:schemeClr val="accent1"/>
                </a:solidFill>
              </a:rPr>
              <a:t>Floating</a:t>
            </a:r>
            <a:r>
              <a:rPr lang="nl-BE" sz="4400" b="1" dirty="0">
                <a:solidFill>
                  <a:schemeClr val="accent1"/>
                </a:solidFill>
              </a:rPr>
              <a:t>-point voorstelling (vervolg)</a:t>
            </a:r>
            <a:endParaRPr lang="nl-BE" dirty="0"/>
          </a:p>
        </p:txBody>
      </p:sp>
      <p:sp>
        <p:nvSpPr>
          <p:cNvPr id="3" name="Tijdelijke aanduiding voor inhoud 2"/>
          <p:cNvSpPr>
            <a:spLocks noGrp="1"/>
          </p:cNvSpPr>
          <p:nvPr>
            <p:ph idx="1"/>
          </p:nvPr>
        </p:nvSpPr>
        <p:spPr>
          <a:xfrm>
            <a:off x="361507" y="1405466"/>
            <a:ext cx="11685181" cy="5452533"/>
          </a:xfrm>
        </p:spPr>
        <p:txBody>
          <a:bodyPr>
            <a:normAutofit/>
          </a:bodyPr>
          <a:lstStyle/>
          <a:p>
            <a:r>
              <a:rPr lang="nl-BE" sz="2400" dirty="0"/>
              <a:t>Ook bij de binaire voorstelling van een kommagetal is het aantal cijfers na de komma variabel.</a:t>
            </a:r>
          </a:p>
          <a:p>
            <a:r>
              <a:rPr lang="nl-BE" sz="2400" dirty="0"/>
              <a:t>We hebben echter een bijkomend voordeel: in de binaire voorstelling van een kommagetal is het eerste beduidend cijfer of de </a:t>
            </a:r>
            <a:r>
              <a:rPr lang="nl-BE" sz="2400" dirty="0" err="1"/>
              <a:t>msb</a:t>
            </a:r>
            <a:r>
              <a:rPr lang="nl-BE" sz="2400" dirty="0"/>
              <a:t> steeds gelijk aan 1.</a:t>
            </a:r>
          </a:p>
          <a:p>
            <a:r>
              <a:rPr lang="nl-BE" sz="2400" dirty="0"/>
              <a:t>Hiervan maken we gebruik om de genormaliseerde vorm te bepalen:</a:t>
            </a:r>
          </a:p>
          <a:p>
            <a:pPr lvl="1"/>
            <a:r>
              <a:rPr lang="nl-BE" dirty="0"/>
              <a:t>Bij de genormaliseerde vorm verschuiven we de komma zodat het eerste beduidende cijfer (=1) voor de komma staat.</a:t>
            </a:r>
          </a:p>
          <a:p>
            <a:r>
              <a:rPr lang="nl-BE" sz="2400" dirty="0"/>
              <a:t>In deze genormaliseerde vorm hebben we dan nog</a:t>
            </a:r>
          </a:p>
          <a:p>
            <a:pPr lvl="1"/>
            <a:r>
              <a:rPr lang="nl-BE" dirty="0"/>
              <a:t>een getal nodig om de </a:t>
            </a:r>
            <a:r>
              <a:rPr lang="nl-BE" b="1" dirty="0">
                <a:solidFill>
                  <a:srgbClr val="00B0F0"/>
                </a:solidFill>
              </a:rPr>
              <a:t>mantisse</a:t>
            </a:r>
            <a:r>
              <a:rPr lang="nl-BE" dirty="0"/>
              <a:t> (of deel na de komma) te bepalen</a:t>
            </a:r>
          </a:p>
          <a:p>
            <a:pPr lvl="1"/>
            <a:r>
              <a:rPr lang="nl-BE" dirty="0"/>
              <a:t>En een getal om de </a:t>
            </a:r>
            <a:r>
              <a:rPr lang="nl-BE" b="1" dirty="0">
                <a:solidFill>
                  <a:srgbClr val="92D050"/>
                </a:solidFill>
              </a:rPr>
              <a:t>exponent</a:t>
            </a:r>
            <a:r>
              <a:rPr lang="nl-BE" dirty="0"/>
              <a:t> te bepalen. </a:t>
            </a:r>
          </a:p>
          <a:p>
            <a:pPr marL="0" indent="0">
              <a:buNone/>
            </a:pPr>
            <a:r>
              <a:rPr lang="nl-BE" dirty="0"/>
              <a:t>Voorbeeld: (101,1101)</a:t>
            </a:r>
            <a:r>
              <a:rPr lang="nl-BE" baseline="-25000" dirty="0"/>
              <a:t>2</a:t>
            </a:r>
            <a:r>
              <a:rPr lang="nl-BE" dirty="0"/>
              <a:t> = (1,</a:t>
            </a:r>
            <a:r>
              <a:rPr lang="nl-BE" b="1" dirty="0">
                <a:solidFill>
                  <a:srgbClr val="00B0F0"/>
                </a:solidFill>
              </a:rPr>
              <a:t>011101</a:t>
            </a:r>
            <a:r>
              <a:rPr lang="nl-BE" dirty="0"/>
              <a:t>)</a:t>
            </a:r>
            <a:r>
              <a:rPr lang="nl-BE" baseline="-25000" dirty="0"/>
              <a:t>2</a:t>
            </a:r>
            <a:r>
              <a:rPr lang="nl-BE" dirty="0"/>
              <a:t> . 2</a:t>
            </a:r>
            <a:r>
              <a:rPr lang="nl-BE" b="1" baseline="30000" dirty="0">
                <a:solidFill>
                  <a:srgbClr val="92D050"/>
                </a:solidFill>
              </a:rPr>
              <a:t>2</a:t>
            </a:r>
          </a:p>
          <a:p>
            <a:pPr marL="0" indent="0">
              <a:buNone/>
            </a:pPr>
            <a:endParaRPr lang="nl-BE" dirty="0"/>
          </a:p>
          <a:p>
            <a:pPr marL="0" indent="0">
              <a:buNone/>
            </a:pPr>
            <a:endParaRPr lang="nl-BE" sz="700" dirty="0"/>
          </a:p>
          <a:p>
            <a:pPr marL="0" indent="0">
              <a:buNone/>
            </a:pPr>
            <a:endParaRPr lang="nl-BE" sz="700" dirty="0"/>
          </a:p>
          <a:p>
            <a:pPr marL="0" indent="0">
              <a:buNone/>
            </a:pPr>
            <a:endParaRPr lang="nl-BE" sz="700" dirty="0"/>
          </a:p>
          <a:p>
            <a:pPr marL="0" indent="0">
              <a:buNone/>
            </a:pPr>
            <a:endParaRPr lang="nl-BE" sz="700"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68</a:t>
            </a:fld>
            <a:endParaRPr lang="nl-BE"/>
          </a:p>
        </p:txBody>
      </p:sp>
      <p:sp>
        <p:nvSpPr>
          <p:cNvPr id="5" name="TextBox 7"/>
          <p:cNvSpPr txBox="1"/>
          <p:nvPr/>
        </p:nvSpPr>
        <p:spPr>
          <a:xfrm>
            <a:off x="4108783" y="6081568"/>
            <a:ext cx="2087880" cy="584775"/>
          </a:xfrm>
          <a:prstGeom prst="rect">
            <a:avLst/>
          </a:prstGeom>
          <a:noFill/>
        </p:spPr>
        <p:txBody>
          <a:bodyPr wrap="square" rtlCol="0">
            <a:spAutoFit/>
          </a:bodyPr>
          <a:lstStyle/>
          <a:p>
            <a:r>
              <a:rPr lang="nl-BE" sz="3200" b="1" dirty="0">
                <a:solidFill>
                  <a:srgbClr val="00B0F0"/>
                </a:solidFill>
              </a:rPr>
              <a:t>mantisse</a:t>
            </a:r>
          </a:p>
        </p:txBody>
      </p:sp>
      <p:sp>
        <p:nvSpPr>
          <p:cNvPr id="6" name="Left Brace 8"/>
          <p:cNvSpPr/>
          <p:nvPr/>
        </p:nvSpPr>
        <p:spPr>
          <a:xfrm rot="16200000">
            <a:off x="4722564" y="5539436"/>
            <a:ext cx="609599" cy="1084263"/>
          </a:xfrm>
          <a:prstGeom prst="leftBrace">
            <a:avLst>
              <a:gd name="adj1" fmla="val 8333"/>
              <a:gd name="adj2" fmla="val 45315"/>
            </a:avLst>
          </a:prstGeom>
          <a:ln>
            <a:solidFill>
              <a:srgbClr val="00B0F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BE" sz="2400"/>
          </a:p>
        </p:txBody>
      </p:sp>
      <p:sp>
        <p:nvSpPr>
          <p:cNvPr id="7" name="TextBox 9"/>
          <p:cNvSpPr txBox="1"/>
          <p:nvPr/>
        </p:nvSpPr>
        <p:spPr>
          <a:xfrm>
            <a:off x="7384528" y="5315474"/>
            <a:ext cx="1799916" cy="584775"/>
          </a:xfrm>
          <a:prstGeom prst="rect">
            <a:avLst/>
          </a:prstGeom>
          <a:noFill/>
        </p:spPr>
        <p:txBody>
          <a:bodyPr wrap="none" rtlCol="0">
            <a:spAutoFit/>
          </a:bodyPr>
          <a:lstStyle/>
          <a:p>
            <a:r>
              <a:rPr lang="nl-BE" sz="3200" b="1" dirty="0">
                <a:solidFill>
                  <a:srgbClr val="92D050"/>
                </a:solidFill>
              </a:rPr>
              <a:t>exponent</a:t>
            </a:r>
          </a:p>
        </p:txBody>
      </p:sp>
      <p:cxnSp>
        <p:nvCxnSpPr>
          <p:cNvPr id="8" name="Straight Arrow Connector 11"/>
          <p:cNvCxnSpPr/>
          <p:nvPr/>
        </p:nvCxnSpPr>
        <p:spPr>
          <a:xfrm>
            <a:off x="6568528" y="5607862"/>
            <a:ext cx="816000" cy="0"/>
          </a:xfrm>
          <a:prstGeom prst="straightConnector1">
            <a:avLst/>
          </a:prstGeom>
          <a:ln w="31750">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8234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6466" y="-197305"/>
            <a:ext cx="10515600" cy="1827213"/>
          </a:xfrm>
        </p:spPr>
        <p:txBody>
          <a:bodyPr>
            <a:normAutofit/>
          </a:bodyPr>
          <a:lstStyle/>
          <a:p>
            <a:r>
              <a:rPr lang="nl-BE" dirty="0"/>
              <a:t>1.5. </a:t>
            </a:r>
            <a:r>
              <a:rPr lang="nl-BE" dirty="0" err="1"/>
              <a:t>Floating</a:t>
            </a:r>
            <a:r>
              <a:rPr lang="nl-BE" dirty="0"/>
              <a:t>-point </a:t>
            </a:r>
            <a:br>
              <a:rPr lang="nl-BE" dirty="0"/>
            </a:br>
            <a:r>
              <a:rPr lang="nl-BE" sz="3600" b="1" dirty="0">
                <a:solidFill>
                  <a:schemeClr val="accent1"/>
                </a:solidFill>
              </a:rPr>
              <a:t>1.5.3. </a:t>
            </a:r>
            <a:r>
              <a:rPr lang="nl-BE" sz="3600" b="1" dirty="0" err="1">
                <a:solidFill>
                  <a:schemeClr val="accent1"/>
                </a:solidFill>
              </a:rPr>
              <a:t>Floating</a:t>
            </a:r>
            <a:r>
              <a:rPr lang="nl-BE" sz="3600" b="1" dirty="0">
                <a:solidFill>
                  <a:schemeClr val="accent1"/>
                </a:solidFill>
              </a:rPr>
              <a:t>-point</a:t>
            </a:r>
            <a:r>
              <a:rPr lang="nl-BE" sz="3600" dirty="0"/>
              <a:t> </a:t>
            </a:r>
            <a:r>
              <a:rPr lang="nl-BE" sz="3600" b="1" dirty="0">
                <a:solidFill>
                  <a:schemeClr val="accent1"/>
                </a:solidFill>
              </a:rPr>
              <a:t>in de computer</a:t>
            </a:r>
          </a:p>
        </p:txBody>
      </p:sp>
      <p:sp>
        <p:nvSpPr>
          <p:cNvPr id="3" name="Tijdelijke aanduiding voor inhoud 2"/>
          <p:cNvSpPr>
            <a:spLocks noGrp="1"/>
          </p:cNvSpPr>
          <p:nvPr>
            <p:ph idx="1"/>
          </p:nvPr>
        </p:nvSpPr>
        <p:spPr>
          <a:xfrm>
            <a:off x="202019" y="1320799"/>
            <a:ext cx="11989981" cy="5400675"/>
          </a:xfrm>
        </p:spPr>
        <p:txBody>
          <a:bodyPr>
            <a:normAutofit lnSpcReduction="10000"/>
          </a:bodyPr>
          <a:lstStyle/>
          <a:p>
            <a:r>
              <a:rPr lang="nl-BE" dirty="0"/>
              <a:t>Bij de voorstelling van </a:t>
            </a:r>
            <a:r>
              <a:rPr lang="nl-BE" dirty="0" err="1"/>
              <a:t>floating</a:t>
            </a:r>
            <a:r>
              <a:rPr lang="nl-BE" dirty="0"/>
              <a:t>-point getallen in de computer zullen we moeten afspreken hoeveel bits we gebruiken voor de mantisse en hoeveel voor de exponent.</a:t>
            </a:r>
          </a:p>
          <a:p>
            <a:r>
              <a:rPr lang="nl-BE" dirty="0"/>
              <a:t>4 mogelijk gestandaardiseerde formaten volgens de </a:t>
            </a:r>
            <a:r>
              <a:rPr lang="nl-BE" b="1" dirty="0"/>
              <a:t>IEEE 754</a:t>
            </a:r>
            <a:r>
              <a:rPr lang="nl-BE" dirty="0"/>
              <a:t>:  </a:t>
            </a:r>
          </a:p>
          <a:p>
            <a:endParaRPr lang="nl-BE" dirty="0"/>
          </a:p>
          <a:p>
            <a:endParaRPr lang="nl-BE" dirty="0"/>
          </a:p>
          <a:p>
            <a:endParaRPr lang="nl-BE" dirty="0"/>
          </a:p>
          <a:p>
            <a:endParaRPr lang="nl-BE" dirty="0"/>
          </a:p>
          <a:p>
            <a:endParaRPr lang="nl-BE" dirty="0"/>
          </a:p>
          <a:p>
            <a:endParaRPr lang="nl-BE" dirty="0"/>
          </a:p>
          <a:p>
            <a:r>
              <a:rPr lang="nl-BE" dirty="0"/>
              <a:t>We zullen ons, bij de verdere bespreking, beperken tot het binary32-formaat of enkelvoudige precisie</a:t>
            </a:r>
          </a:p>
          <a:p>
            <a:pPr marL="0" indent="0">
              <a:buNone/>
            </a:pPr>
            <a:endParaRPr lang="en-GB"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69</a:t>
            </a:fld>
            <a:endParaRPr lang="nl-BE"/>
          </a:p>
        </p:txBody>
      </p:sp>
      <p:graphicFrame>
        <p:nvGraphicFramePr>
          <p:cNvPr id="5" name="Tabel 4"/>
          <p:cNvGraphicFramePr>
            <a:graphicFrameLocks noGrp="1"/>
          </p:cNvGraphicFramePr>
          <p:nvPr>
            <p:extLst>
              <p:ext uri="{D42A27DB-BD31-4B8C-83A1-F6EECF244321}">
                <p14:modId xmlns:p14="http://schemas.microsoft.com/office/powerpoint/2010/main" val="1100309280"/>
              </p:ext>
            </p:extLst>
          </p:nvPr>
        </p:nvGraphicFramePr>
        <p:xfrm>
          <a:off x="202019" y="3002877"/>
          <a:ext cx="11496289" cy="2594421"/>
        </p:xfrm>
        <a:graphic>
          <a:graphicData uri="http://schemas.openxmlformats.org/drawingml/2006/table">
            <a:tbl>
              <a:tblPr firstRow="1" firstCol="1" bandRow="1">
                <a:tableStyleId>{5C22544A-7EE6-4342-B048-85BDC9FD1C3A}</a:tableStyleId>
              </a:tblPr>
              <a:tblGrid>
                <a:gridCol w="1642327">
                  <a:extLst>
                    <a:ext uri="{9D8B030D-6E8A-4147-A177-3AD203B41FA5}">
                      <a16:colId xmlns:a16="http://schemas.microsoft.com/office/drawing/2014/main" val="20000"/>
                    </a:ext>
                  </a:extLst>
                </a:gridCol>
                <a:gridCol w="1997863">
                  <a:extLst>
                    <a:ext uri="{9D8B030D-6E8A-4147-A177-3AD203B41FA5}">
                      <a16:colId xmlns:a16="http://schemas.microsoft.com/office/drawing/2014/main" val="20001"/>
                    </a:ext>
                  </a:extLst>
                </a:gridCol>
                <a:gridCol w="1286792">
                  <a:extLst>
                    <a:ext uri="{9D8B030D-6E8A-4147-A177-3AD203B41FA5}">
                      <a16:colId xmlns:a16="http://schemas.microsoft.com/office/drawing/2014/main" val="20002"/>
                    </a:ext>
                  </a:extLst>
                </a:gridCol>
                <a:gridCol w="1831659">
                  <a:extLst>
                    <a:ext uri="{9D8B030D-6E8A-4147-A177-3AD203B41FA5}">
                      <a16:colId xmlns:a16="http://schemas.microsoft.com/office/drawing/2014/main" val="20003"/>
                    </a:ext>
                  </a:extLst>
                </a:gridCol>
                <a:gridCol w="1846118">
                  <a:extLst>
                    <a:ext uri="{9D8B030D-6E8A-4147-A177-3AD203B41FA5}">
                      <a16:colId xmlns:a16="http://schemas.microsoft.com/office/drawing/2014/main" val="20004"/>
                    </a:ext>
                  </a:extLst>
                </a:gridCol>
                <a:gridCol w="1728105">
                  <a:extLst>
                    <a:ext uri="{9D8B030D-6E8A-4147-A177-3AD203B41FA5}">
                      <a16:colId xmlns:a16="http://schemas.microsoft.com/office/drawing/2014/main" val="20005"/>
                    </a:ext>
                  </a:extLst>
                </a:gridCol>
                <a:gridCol w="1163425">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GB" sz="2100" dirty="0" err="1">
                          <a:effectLst/>
                        </a:rPr>
                        <a:t>naam</a:t>
                      </a:r>
                      <a:r>
                        <a:rPr lang="en-GB" sz="2100" dirty="0">
                          <a:effectLst/>
                        </a:rPr>
                        <a:t> </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err="1">
                          <a:effectLst/>
                        </a:rPr>
                        <a:t>precisie</a:t>
                      </a:r>
                      <a:r>
                        <a:rPr lang="en-GB" sz="1900" dirty="0">
                          <a:effectLst/>
                        </a:rPr>
                        <a:t> </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sign-bit</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exponent bits</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err="1">
                          <a:effectLst/>
                        </a:rPr>
                        <a:t>mantisse</a:t>
                      </a:r>
                      <a:r>
                        <a:rPr lang="en-GB" sz="1900" dirty="0">
                          <a:effectLst/>
                        </a:rPr>
                        <a:t> bits</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Excess -N</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err="1">
                          <a:effectLst/>
                        </a:rPr>
                        <a:t>totaal</a:t>
                      </a:r>
                      <a:endParaRPr lang="en-GB" sz="1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0"/>
                  </a:ext>
                </a:extLst>
              </a:tr>
              <a:tr h="0">
                <a:tc>
                  <a:txBody>
                    <a:bodyPr/>
                    <a:lstStyle/>
                    <a:p>
                      <a:pPr algn="ctr">
                        <a:lnSpc>
                          <a:spcPct val="107000"/>
                        </a:lnSpc>
                        <a:spcAft>
                          <a:spcPts val="0"/>
                        </a:spcAft>
                      </a:pPr>
                      <a:r>
                        <a:rPr lang="en-GB" sz="2100" dirty="0">
                          <a:effectLst/>
                        </a:rPr>
                        <a:t>binary16 </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half-precision </a:t>
                      </a:r>
                      <a:endParaRPr lang="en-GB" sz="19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5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10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15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16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4"/>
                  </a:ext>
                </a:extLst>
              </a:tr>
              <a:tr h="0">
                <a:tc>
                  <a:txBody>
                    <a:bodyPr/>
                    <a:lstStyle/>
                    <a:p>
                      <a:pPr algn="ctr">
                        <a:lnSpc>
                          <a:spcPct val="107000"/>
                        </a:lnSpc>
                        <a:spcAft>
                          <a:spcPts val="0"/>
                        </a:spcAft>
                      </a:pPr>
                      <a:endParaRPr lang="en-GB"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0">
                <a:tc>
                  <a:txBody>
                    <a:bodyPr/>
                    <a:lstStyle/>
                    <a:p>
                      <a:pPr algn="ctr">
                        <a:lnSpc>
                          <a:spcPct val="107000"/>
                        </a:lnSpc>
                        <a:spcAft>
                          <a:spcPts val="0"/>
                        </a:spcAft>
                      </a:pPr>
                      <a:r>
                        <a:rPr lang="en-GB" sz="2100" dirty="0">
                          <a:effectLst/>
                        </a:rPr>
                        <a:t>binary32 </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single-precision </a:t>
                      </a:r>
                      <a:endParaRPr lang="en-GB" sz="19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8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23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127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32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6"/>
                  </a:ext>
                </a:extLst>
              </a:tr>
              <a:tr h="0">
                <a:tc>
                  <a:txBody>
                    <a:bodyPr/>
                    <a:lstStyle/>
                    <a:p>
                      <a:pPr algn="ctr">
                        <a:lnSpc>
                          <a:spcPct val="107000"/>
                        </a:lnSpc>
                        <a:spcAft>
                          <a:spcPts val="0"/>
                        </a:spcAft>
                      </a:pPr>
                      <a:endParaRPr lang="en-GB"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0">
                <a:tc>
                  <a:txBody>
                    <a:bodyPr/>
                    <a:lstStyle/>
                    <a:p>
                      <a:pPr algn="ctr">
                        <a:lnSpc>
                          <a:spcPct val="107000"/>
                        </a:lnSpc>
                        <a:spcAft>
                          <a:spcPts val="0"/>
                        </a:spcAft>
                      </a:pPr>
                      <a:r>
                        <a:rPr lang="en-GB" sz="2100" dirty="0">
                          <a:effectLst/>
                        </a:rPr>
                        <a:t>binary64 </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double-precision </a:t>
                      </a:r>
                      <a:endParaRPr lang="en-GB" sz="19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11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52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1023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64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8"/>
                  </a:ext>
                </a:extLst>
              </a:tr>
              <a:tr h="0">
                <a:tc>
                  <a:txBody>
                    <a:bodyPr/>
                    <a:lstStyle/>
                    <a:p>
                      <a:pPr algn="ctr">
                        <a:lnSpc>
                          <a:spcPct val="107000"/>
                        </a:lnSpc>
                        <a:spcAft>
                          <a:spcPts val="0"/>
                        </a:spcAft>
                      </a:pPr>
                      <a:endParaRPr lang="en-GB"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07000"/>
                        </a:lnSpc>
                        <a:spcAft>
                          <a:spcPts val="0"/>
                        </a:spcAft>
                      </a:pPr>
                      <a:endParaRPr lang="en-GB" sz="1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9"/>
                  </a:ext>
                </a:extLst>
              </a:tr>
              <a:tr h="0">
                <a:tc>
                  <a:txBody>
                    <a:bodyPr/>
                    <a:lstStyle/>
                    <a:p>
                      <a:pPr algn="ctr">
                        <a:lnSpc>
                          <a:spcPct val="107000"/>
                        </a:lnSpc>
                        <a:spcAft>
                          <a:spcPts val="0"/>
                        </a:spcAft>
                      </a:pPr>
                      <a:r>
                        <a:rPr lang="en-GB" sz="2100" dirty="0">
                          <a:effectLst/>
                        </a:rPr>
                        <a:t>binary128</a:t>
                      </a:r>
                      <a:endParaRPr lang="en-GB"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quadruple-precision</a:t>
                      </a:r>
                      <a:endParaRPr lang="en-GB" sz="19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a:effectLst/>
                        </a:rPr>
                        <a:t>15 </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112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16383</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0"/>
                        </a:spcAft>
                      </a:pPr>
                      <a:r>
                        <a:rPr lang="en-GB" sz="1900" dirty="0">
                          <a:effectLst/>
                        </a:rPr>
                        <a:t>128 </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3302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98765" y="106507"/>
            <a:ext cx="10515600" cy="1325563"/>
          </a:xfrm>
        </p:spPr>
        <p:txBody>
          <a:bodyPr/>
          <a:lstStyle/>
          <a:p>
            <a:r>
              <a:rPr lang="nl-BE" dirty="0"/>
              <a:t>1.1. Inleiding</a:t>
            </a:r>
            <a:br>
              <a:rPr lang="nl-BE" dirty="0"/>
            </a:br>
            <a:r>
              <a:rPr lang="nl-BE" sz="3600" b="1" dirty="0">
                <a:solidFill>
                  <a:srgbClr val="00B0F0"/>
                </a:solidFill>
              </a:rPr>
              <a:t>1.1.3 Positie van een cijfer</a:t>
            </a:r>
          </a:p>
        </p:txBody>
      </p:sp>
      <p:sp>
        <p:nvSpPr>
          <p:cNvPr id="3" name="Tijdelijke aanduiding voor inhoud 2"/>
          <p:cNvSpPr>
            <a:spLocks noGrp="1"/>
          </p:cNvSpPr>
          <p:nvPr>
            <p:ph idx="1"/>
          </p:nvPr>
        </p:nvSpPr>
        <p:spPr>
          <a:xfrm>
            <a:off x="498765" y="1432070"/>
            <a:ext cx="11425380" cy="5310475"/>
          </a:xfrm>
        </p:spPr>
        <p:txBody>
          <a:bodyPr>
            <a:normAutofit fontScale="92500"/>
          </a:bodyPr>
          <a:lstStyle/>
          <a:p>
            <a:r>
              <a:rPr lang="nl-BE" b="1" dirty="0"/>
              <a:t>Voorbeeld:</a:t>
            </a:r>
          </a:p>
          <a:p>
            <a:pPr marL="0" indent="0">
              <a:buNone/>
            </a:pPr>
            <a:r>
              <a:rPr lang="nl-BE" b="1" dirty="0"/>
              <a:t>				</a:t>
            </a:r>
            <a:r>
              <a:rPr lang="nl-BE" sz="4000" b="1" dirty="0"/>
              <a:t>1213</a:t>
            </a:r>
          </a:p>
          <a:p>
            <a:pPr marL="0" indent="0">
              <a:buNone/>
            </a:pPr>
            <a:r>
              <a:rPr lang="nl-BE" dirty="0"/>
              <a:t>	</a:t>
            </a:r>
          </a:p>
          <a:p>
            <a:pPr marL="0" indent="0">
              <a:buNone/>
            </a:pPr>
            <a:r>
              <a:rPr lang="nl-BE" dirty="0"/>
              <a:t>	duizendtal	honderdtal	tiental	    eenheid</a:t>
            </a:r>
          </a:p>
          <a:p>
            <a:pPr marL="0" indent="0">
              <a:buNone/>
            </a:pPr>
            <a:endParaRPr lang="nl-BE" dirty="0"/>
          </a:p>
          <a:p>
            <a:r>
              <a:rPr lang="nl-BE" dirty="0"/>
              <a:t>Afhankelijk van de positie in het getal heeft het cijfer dus een andere betekenis.</a:t>
            </a:r>
          </a:p>
          <a:p>
            <a:r>
              <a:rPr lang="nl-BE" dirty="0">
                <a:ea typeface="Tahoma" pitchFamily="34" charset="0"/>
                <a:cs typeface="Tahoma" pitchFamily="34" charset="0"/>
              </a:rPr>
              <a:t>De positie van een cijfer binnen het getal geeft aan met hoeveel het cijfer vermenigvuldigd moet worden</a:t>
            </a:r>
          </a:p>
          <a:p>
            <a:pPr marL="0" indent="0">
              <a:buNone/>
            </a:pPr>
            <a:r>
              <a:rPr lang="nl-BE" dirty="0"/>
              <a:t>	1213	=	1 . 1000 + 2 . 100 + 1 . 10 + 3 . 1</a:t>
            </a:r>
          </a:p>
          <a:p>
            <a:pPr marL="0" indent="0">
              <a:buNone/>
            </a:pPr>
            <a:r>
              <a:rPr lang="nl-BE" dirty="0"/>
              <a:t>		=	1 . 10³ + 2 . 10² + 1 . 10</a:t>
            </a:r>
            <a:r>
              <a:rPr lang="nl-BE" baseline="30000" dirty="0"/>
              <a:t>1</a:t>
            </a:r>
            <a:r>
              <a:rPr lang="nl-BE" dirty="0"/>
              <a:t> + 3 . 10</a:t>
            </a:r>
            <a:r>
              <a:rPr lang="nl-BE" baseline="30000" dirty="0"/>
              <a:t>0</a:t>
            </a:r>
            <a:endParaRPr lang="nl-BE" dirty="0"/>
          </a:p>
          <a:p>
            <a:pPr marL="0" indent="0">
              <a:buNone/>
            </a:pPr>
            <a:r>
              <a:rPr lang="nl-BE" dirty="0"/>
              <a:t>	</a:t>
            </a:r>
            <a:endParaRPr lang="nl-BE" b="1" dirty="0"/>
          </a:p>
        </p:txBody>
      </p:sp>
      <p:cxnSp>
        <p:nvCxnSpPr>
          <p:cNvPr id="5" name="Rechte verbindingslijn met pijl 4"/>
          <p:cNvCxnSpPr/>
          <p:nvPr/>
        </p:nvCxnSpPr>
        <p:spPr>
          <a:xfrm flipH="1">
            <a:off x="2392218" y="2503050"/>
            <a:ext cx="1939637" cy="50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met pijl 6"/>
          <p:cNvCxnSpPr/>
          <p:nvPr/>
        </p:nvCxnSpPr>
        <p:spPr>
          <a:xfrm flipH="1">
            <a:off x="4396509" y="2456868"/>
            <a:ext cx="203200" cy="568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a:off x="4895273" y="2456868"/>
            <a:ext cx="738909" cy="568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a:off x="5361708" y="2355268"/>
            <a:ext cx="1727200" cy="670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Tijdelijke aanduiding voor dianummer 3"/>
          <p:cNvSpPr>
            <a:spLocks noGrp="1"/>
          </p:cNvSpPr>
          <p:nvPr>
            <p:ph type="sldNum" sz="quarter" idx="12"/>
          </p:nvPr>
        </p:nvSpPr>
        <p:spPr/>
        <p:txBody>
          <a:bodyPr/>
          <a:lstStyle/>
          <a:p>
            <a:fld id="{C20638EA-1804-476F-966B-2178CB4140D4}" type="slidenum">
              <a:rPr lang="nl-BE" smtClean="0"/>
              <a:t>7</a:t>
            </a:fld>
            <a:endParaRPr lang="nl-BE"/>
          </a:p>
        </p:txBody>
      </p:sp>
    </p:spTree>
    <p:extLst>
      <p:ext uri="{BB962C8B-B14F-4D97-AF65-F5344CB8AC3E}">
        <p14:creationId xmlns:p14="http://schemas.microsoft.com/office/powerpoint/2010/main" val="15566069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30200" y="136525"/>
            <a:ext cx="10515600" cy="1325563"/>
          </a:xfrm>
        </p:spPr>
        <p:txBody>
          <a:bodyPr/>
          <a:lstStyle/>
          <a:p>
            <a:r>
              <a:rPr lang="nl-BE" dirty="0"/>
              <a:t>1.5. </a:t>
            </a:r>
            <a:r>
              <a:rPr lang="nl-BE" dirty="0" err="1"/>
              <a:t>Floating</a:t>
            </a:r>
            <a:r>
              <a:rPr lang="nl-BE" dirty="0"/>
              <a:t>-point </a:t>
            </a:r>
            <a:br>
              <a:rPr lang="nl-BE" dirty="0"/>
            </a:br>
            <a:r>
              <a:rPr lang="nl-BE" sz="4400" b="1" dirty="0">
                <a:solidFill>
                  <a:schemeClr val="accent1"/>
                </a:solidFill>
              </a:rPr>
              <a:t>1.5.3. </a:t>
            </a:r>
            <a:r>
              <a:rPr lang="nl-BE" sz="4400" b="1" dirty="0" err="1">
                <a:solidFill>
                  <a:schemeClr val="accent1"/>
                </a:solidFill>
              </a:rPr>
              <a:t>Floating</a:t>
            </a:r>
            <a:r>
              <a:rPr lang="nl-BE" sz="4400" b="1" dirty="0">
                <a:solidFill>
                  <a:schemeClr val="accent1"/>
                </a:solidFill>
              </a:rPr>
              <a:t>-point</a:t>
            </a:r>
            <a:r>
              <a:rPr lang="nl-BE" sz="4400" dirty="0"/>
              <a:t> </a:t>
            </a:r>
            <a:r>
              <a:rPr lang="nl-BE" sz="4400" b="1" dirty="0">
                <a:solidFill>
                  <a:schemeClr val="accent1"/>
                </a:solidFill>
              </a:rPr>
              <a:t>in de computer (vervolg)</a:t>
            </a: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70</a:t>
            </a:fld>
            <a:endParaRPr lang="nl-BE"/>
          </a:p>
        </p:txBody>
      </p:sp>
      <p:sp>
        <p:nvSpPr>
          <p:cNvPr id="5" name="Tijdelijke aanduiding voor inhoud 2"/>
          <p:cNvSpPr>
            <a:spLocks noGrp="1"/>
          </p:cNvSpPr>
          <p:nvPr>
            <p:ph idx="1"/>
          </p:nvPr>
        </p:nvSpPr>
        <p:spPr>
          <a:xfrm>
            <a:off x="116958" y="1741713"/>
            <a:ext cx="11236841" cy="4979761"/>
          </a:xfrm>
        </p:spPr>
        <p:txBody>
          <a:bodyPr>
            <a:normAutofit/>
          </a:bodyPr>
          <a:lstStyle/>
          <a:p>
            <a:r>
              <a:rPr lang="nl-BE" dirty="0">
                <a:solidFill>
                  <a:srgbClr val="0070C0"/>
                </a:solidFill>
              </a:rPr>
              <a:t>Een </a:t>
            </a:r>
            <a:r>
              <a:rPr lang="nl-BE" b="1" dirty="0">
                <a:solidFill>
                  <a:srgbClr val="0070C0"/>
                </a:solidFill>
              </a:rPr>
              <a:t>IEEE 754</a:t>
            </a:r>
            <a:r>
              <a:rPr lang="nl-BE" dirty="0">
                <a:solidFill>
                  <a:srgbClr val="0070C0"/>
                </a:solidFill>
              </a:rPr>
              <a:t> getal met enkelvoudige precisie heeft de volgende opbouw:</a:t>
            </a:r>
          </a:p>
        </p:txBody>
      </p:sp>
      <p:pic>
        <p:nvPicPr>
          <p:cNvPr id="6"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340" y="2538236"/>
            <a:ext cx="7760375" cy="3538489"/>
          </a:xfrm>
          <a:prstGeom prst="rect">
            <a:avLst/>
          </a:prstGeom>
        </p:spPr>
      </p:pic>
    </p:spTree>
    <p:extLst>
      <p:ext uri="{BB962C8B-B14F-4D97-AF65-F5344CB8AC3E}">
        <p14:creationId xmlns:p14="http://schemas.microsoft.com/office/powerpoint/2010/main" val="34025850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9220" y="0"/>
            <a:ext cx="11174817" cy="1659467"/>
          </a:xfrm>
        </p:spPr>
        <p:txBody>
          <a:bodyPr>
            <a:normAutofit fontScale="90000"/>
          </a:bodyPr>
          <a:lstStyle/>
          <a:p>
            <a:r>
              <a:rPr lang="nl-BE" sz="4900" dirty="0"/>
              <a:t>1.5. </a:t>
            </a:r>
            <a:r>
              <a:rPr lang="nl-BE" sz="4900" dirty="0" err="1"/>
              <a:t>Floating</a:t>
            </a:r>
            <a:r>
              <a:rPr lang="nl-BE" sz="4900" dirty="0"/>
              <a:t>-point </a:t>
            </a:r>
            <a:br>
              <a:rPr lang="nl-BE" dirty="0"/>
            </a:br>
            <a:r>
              <a:rPr lang="nl-BE" sz="4000" b="1" dirty="0">
                <a:solidFill>
                  <a:schemeClr val="accent1"/>
                </a:solidFill>
              </a:rPr>
              <a:t>1.5.4. Decimale waarde van een IEEE 754 binary32 getal</a:t>
            </a:r>
          </a:p>
        </p:txBody>
      </p:sp>
      <p:sp>
        <p:nvSpPr>
          <p:cNvPr id="3" name="Tijdelijke aanduiding voor inhoud 2"/>
          <p:cNvSpPr>
            <a:spLocks noGrp="1"/>
          </p:cNvSpPr>
          <p:nvPr>
            <p:ph idx="1"/>
          </p:nvPr>
        </p:nvSpPr>
        <p:spPr>
          <a:xfrm>
            <a:off x="659220" y="1659467"/>
            <a:ext cx="11025962" cy="5062008"/>
          </a:xfrm>
        </p:spPr>
        <p:txBody>
          <a:bodyPr>
            <a:normAutofit lnSpcReduction="10000"/>
          </a:bodyPr>
          <a:lstStyle/>
          <a:p>
            <a:r>
              <a:rPr lang="nl-BE" b="1" dirty="0"/>
              <a:t>Voorbeeld: </a:t>
            </a:r>
          </a:p>
          <a:p>
            <a:pPr marL="0" indent="0">
              <a:buNone/>
            </a:pPr>
            <a:r>
              <a:rPr lang="nl-BE" dirty="0"/>
              <a:t>	Er staat volgend binary32 getal in het geheugen:</a:t>
            </a:r>
          </a:p>
          <a:p>
            <a:pPr marL="0" indent="0">
              <a:buNone/>
            </a:pPr>
            <a:r>
              <a:rPr lang="nl-BE" b="1" dirty="0"/>
              <a:t>			11000000101100000000000000000000</a:t>
            </a:r>
          </a:p>
          <a:p>
            <a:pPr marL="0" indent="0">
              <a:buNone/>
            </a:pPr>
            <a:endParaRPr lang="nl-BE" sz="900" dirty="0"/>
          </a:p>
          <a:p>
            <a:r>
              <a:rPr lang="nl-BE" b="1" dirty="0">
                <a:solidFill>
                  <a:srgbClr val="00B0F0"/>
                </a:solidFill>
              </a:rPr>
              <a:t>Welke waarde stelt dit voor?</a:t>
            </a:r>
          </a:p>
          <a:p>
            <a:pPr marL="0" indent="0">
              <a:buNone/>
            </a:pPr>
            <a:endParaRPr lang="nl-BE" sz="900" dirty="0"/>
          </a:p>
          <a:p>
            <a:pPr lvl="1">
              <a:buFont typeface="Wingdings" panose="05000000000000000000" pitchFamily="2" charset="2"/>
              <a:buChar char="Ø"/>
            </a:pPr>
            <a:r>
              <a:rPr lang="nl-BE" dirty="0"/>
              <a:t>1 bit voor </a:t>
            </a:r>
            <a:r>
              <a:rPr lang="nl-BE" b="1" dirty="0"/>
              <a:t>teken</a:t>
            </a:r>
            <a:r>
              <a:rPr lang="nl-BE" dirty="0"/>
              <a:t> (</a:t>
            </a:r>
            <a:r>
              <a:rPr lang="nl-BE" b="1" dirty="0"/>
              <a:t>s</a:t>
            </a:r>
            <a:r>
              <a:rPr lang="nl-BE" dirty="0"/>
              <a:t>))</a:t>
            </a:r>
            <a:r>
              <a:rPr lang="nl-BE" dirty="0">
                <a:sym typeface="Wingdings" panose="05000000000000000000" pitchFamily="2" charset="2"/>
              </a:rPr>
              <a:t> (1)</a:t>
            </a:r>
            <a:r>
              <a:rPr lang="nl-BE" baseline="-25000" dirty="0">
                <a:sym typeface="Wingdings" panose="05000000000000000000" pitchFamily="2" charset="2"/>
              </a:rPr>
              <a:t>2</a:t>
            </a:r>
            <a:r>
              <a:rPr lang="nl-BE" dirty="0">
                <a:sym typeface="Wingdings" panose="05000000000000000000" pitchFamily="2" charset="2"/>
              </a:rPr>
              <a:t> =&gt; het getal is negatief</a:t>
            </a:r>
          </a:p>
          <a:p>
            <a:pPr lvl="1">
              <a:buFont typeface="Wingdings" panose="05000000000000000000" pitchFamily="2" charset="2"/>
              <a:buChar char="Ø"/>
            </a:pPr>
            <a:r>
              <a:rPr lang="nl-BE" dirty="0">
                <a:sym typeface="Wingdings" panose="05000000000000000000" pitchFamily="2" charset="2"/>
              </a:rPr>
              <a:t>8 bits voor de </a:t>
            </a:r>
            <a:r>
              <a:rPr lang="nl-BE" b="1" dirty="0">
                <a:solidFill>
                  <a:srgbClr val="92D050"/>
                </a:solidFill>
                <a:sym typeface="Wingdings" panose="05000000000000000000" pitchFamily="2" charset="2"/>
              </a:rPr>
              <a:t>exponent (e) </a:t>
            </a:r>
            <a:r>
              <a:rPr lang="nl-BE" dirty="0">
                <a:sym typeface="Wingdings" panose="05000000000000000000" pitchFamily="2" charset="2"/>
              </a:rPr>
              <a:t>voorgesteld in de excess-127  (10000001)</a:t>
            </a:r>
            <a:r>
              <a:rPr lang="nl-BE" baseline="-25000" dirty="0">
                <a:sym typeface="Wingdings" panose="05000000000000000000" pitchFamily="2" charset="2"/>
              </a:rPr>
              <a:t>2</a:t>
            </a:r>
            <a:r>
              <a:rPr lang="nl-BE" dirty="0">
                <a:sym typeface="Wingdings" panose="05000000000000000000" pitchFamily="2" charset="2"/>
              </a:rPr>
              <a:t> = (129)</a:t>
            </a:r>
            <a:r>
              <a:rPr lang="nl-BE" baseline="-25000" dirty="0">
                <a:sym typeface="Wingdings" panose="05000000000000000000" pitchFamily="2" charset="2"/>
              </a:rPr>
              <a:t>10</a:t>
            </a:r>
            <a:r>
              <a:rPr lang="nl-BE" dirty="0">
                <a:sym typeface="Wingdings" panose="05000000000000000000" pitchFamily="2" charset="2"/>
              </a:rPr>
              <a:t> =&gt; 129-127 dus exponent 2</a:t>
            </a:r>
          </a:p>
          <a:p>
            <a:pPr lvl="1">
              <a:buFont typeface="Wingdings" panose="05000000000000000000" pitchFamily="2" charset="2"/>
              <a:buChar char="Ø"/>
            </a:pPr>
            <a:r>
              <a:rPr lang="nl-BE" dirty="0">
                <a:sym typeface="Wingdings" panose="05000000000000000000" pitchFamily="2" charset="2"/>
              </a:rPr>
              <a:t>23 bits voor de </a:t>
            </a:r>
            <a:r>
              <a:rPr lang="nl-BE" b="1" dirty="0">
                <a:solidFill>
                  <a:srgbClr val="0070C0"/>
                </a:solidFill>
                <a:sym typeface="Wingdings" panose="05000000000000000000" pitchFamily="2" charset="2"/>
              </a:rPr>
              <a:t>mantisse (m) </a:t>
            </a:r>
            <a:r>
              <a:rPr lang="nl-BE" dirty="0">
                <a:sym typeface="Wingdings" panose="05000000000000000000" pitchFamily="2" charset="2"/>
              </a:rPr>
              <a:t> 011000….  enkel het deel na de komma</a:t>
            </a:r>
            <a:br>
              <a:rPr lang="nl-BE" dirty="0">
                <a:sym typeface="Wingdings" panose="05000000000000000000" pitchFamily="2" charset="2"/>
              </a:rPr>
            </a:br>
            <a:r>
              <a:rPr lang="nl-BE" dirty="0">
                <a:sym typeface="Wingdings" panose="05000000000000000000" pitchFamily="2" charset="2"/>
              </a:rPr>
              <a:t>=&gt; 1,011000… = (1,375)</a:t>
            </a:r>
            <a:r>
              <a:rPr lang="nl-BE" baseline="-25000" dirty="0">
                <a:sym typeface="Wingdings" panose="05000000000000000000" pitchFamily="2" charset="2"/>
              </a:rPr>
              <a:t>10</a:t>
            </a:r>
            <a:r>
              <a:rPr lang="nl-BE" dirty="0">
                <a:sym typeface="Wingdings" panose="05000000000000000000" pitchFamily="2" charset="2"/>
              </a:rPr>
              <a:t> </a:t>
            </a:r>
          </a:p>
          <a:p>
            <a:pPr marL="0" indent="0">
              <a:buNone/>
            </a:pPr>
            <a:endParaRPr lang="nl-BE" sz="900" dirty="0"/>
          </a:p>
          <a:p>
            <a:pPr marL="0" indent="0">
              <a:buNone/>
            </a:pPr>
            <a:r>
              <a:rPr lang="nl-BE" dirty="0"/>
              <a:t>				Het getal is dus -1,375 . 2</a:t>
            </a:r>
            <a:r>
              <a:rPr lang="nl-BE" baseline="30000" dirty="0"/>
              <a:t>2</a:t>
            </a:r>
            <a:r>
              <a:rPr lang="nl-BE" dirty="0"/>
              <a:t> = (-5,5)</a:t>
            </a:r>
            <a:r>
              <a:rPr lang="nl-BE" baseline="-25000" dirty="0">
                <a:sym typeface="Wingdings" panose="05000000000000000000" pitchFamily="2" charset="2"/>
              </a:rPr>
              <a:t>10</a:t>
            </a:r>
            <a:endParaRPr lang="nl-BE"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71</a:t>
            </a:fld>
            <a:endParaRPr lang="nl-BE"/>
          </a:p>
        </p:txBody>
      </p:sp>
    </p:spTree>
    <p:extLst>
      <p:ext uri="{BB962C8B-B14F-4D97-AF65-F5344CB8AC3E}">
        <p14:creationId xmlns:p14="http://schemas.microsoft.com/office/powerpoint/2010/main" val="532400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73123" y="152474"/>
            <a:ext cx="11408735" cy="1430657"/>
          </a:xfrm>
        </p:spPr>
        <p:txBody>
          <a:bodyPr>
            <a:normAutofit/>
          </a:bodyPr>
          <a:lstStyle/>
          <a:p>
            <a:r>
              <a:rPr lang="nl-BE" sz="6000" dirty="0"/>
              <a:t>1.5. </a:t>
            </a:r>
            <a:r>
              <a:rPr lang="nl-BE" sz="6000" dirty="0" err="1"/>
              <a:t>Floating</a:t>
            </a:r>
            <a:r>
              <a:rPr lang="nl-BE" sz="6000" dirty="0"/>
              <a:t>-point </a:t>
            </a:r>
            <a:br>
              <a:rPr lang="nl-BE" dirty="0"/>
            </a:br>
            <a:r>
              <a:rPr lang="nl-BE" sz="3600" b="1" dirty="0">
                <a:solidFill>
                  <a:schemeClr val="accent1"/>
                </a:solidFill>
              </a:rPr>
              <a:t>1.5.5. IEEE 754 binary32 getalwaarde van een decimaal getal</a:t>
            </a:r>
            <a:endParaRPr lang="nl-BE" sz="3600"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72</a:t>
            </a:fld>
            <a:endParaRPr lang="nl-BE"/>
          </a:p>
        </p:txBody>
      </p:sp>
      <p:sp>
        <p:nvSpPr>
          <p:cNvPr id="6" name="Tijdelijke aanduiding voor inhoud 2"/>
          <p:cNvSpPr>
            <a:spLocks noGrp="1"/>
          </p:cNvSpPr>
          <p:nvPr>
            <p:ph idx="1"/>
          </p:nvPr>
        </p:nvSpPr>
        <p:spPr>
          <a:xfrm>
            <a:off x="581140" y="1719656"/>
            <a:ext cx="11029719" cy="5138344"/>
          </a:xfrm>
        </p:spPr>
        <p:txBody>
          <a:bodyPr>
            <a:normAutofit/>
          </a:bodyPr>
          <a:lstStyle/>
          <a:p>
            <a:r>
              <a:rPr lang="nl-BE" sz="2600" b="1" dirty="0"/>
              <a:t>Voorbeeld: </a:t>
            </a:r>
            <a:r>
              <a:rPr lang="nl-BE" sz="2600" dirty="0"/>
              <a:t>(- 2,25)</a:t>
            </a:r>
            <a:r>
              <a:rPr lang="nl-BE" sz="2600" baseline="-25000" dirty="0"/>
              <a:t>10</a:t>
            </a:r>
            <a:r>
              <a:rPr lang="nl-BE" sz="2600" dirty="0"/>
              <a:t> </a:t>
            </a:r>
          </a:p>
          <a:p>
            <a:pPr marL="0" indent="0">
              <a:buNone/>
            </a:pPr>
            <a:endParaRPr lang="nl-BE" sz="1067" b="1" dirty="0"/>
          </a:p>
          <a:p>
            <a:pPr marL="0" indent="0">
              <a:buNone/>
            </a:pPr>
            <a:r>
              <a:rPr lang="nl-BE" sz="2600" b="1" dirty="0"/>
              <a:t>1</a:t>
            </a:r>
            <a:r>
              <a:rPr lang="nl-BE" sz="2600" b="1" baseline="30000" dirty="0"/>
              <a:t>ste</a:t>
            </a:r>
            <a:r>
              <a:rPr lang="nl-BE" sz="2600" b="1" dirty="0"/>
              <a:t> stap: </a:t>
            </a:r>
            <a:r>
              <a:rPr lang="nl-BE" sz="2600" dirty="0"/>
              <a:t>binaire voorstelling</a:t>
            </a:r>
          </a:p>
          <a:p>
            <a:pPr marL="0" indent="0">
              <a:buNone/>
            </a:pPr>
            <a:r>
              <a:rPr lang="nl-BE" sz="2600" dirty="0"/>
              <a:t>	=&gt; (- 10,01)</a:t>
            </a:r>
            <a:r>
              <a:rPr lang="nl-BE" sz="2600" baseline="-25000" dirty="0"/>
              <a:t>2 </a:t>
            </a:r>
          </a:p>
          <a:p>
            <a:pPr marL="0" indent="0">
              <a:buNone/>
            </a:pPr>
            <a:r>
              <a:rPr lang="nl-BE" sz="2600" b="1" dirty="0"/>
              <a:t>2</a:t>
            </a:r>
            <a:r>
              <a:rPr lang="nl-BE" sz="2600" b="1" baseline="30000" dirty="0"/>
              <a:t>de</a:t>
            </a:r>
            <a:r>
              <a:rPr lang="nl-BE" sz="2600" b="1" dirty="0"/>
              <a:t> stap: </a:t>
            </a:r>
            <a:r>
              <a:rPr lang="nl-BE" sz="2600" dirty="0"/>
              <a:t>genormaliseerde vorm</a:t>
            </a:r>
          </a:p>
          <a:p>
            <a:pPr marL="0" indent="0">
              <a:buNone/>
            </a:pPr>
            <a:r>
              <a:rPr lang="nl-BE" sz="2600" dirty="0"/>
              <a:t>	=&gt; (- 1,</a:t>
            </a:r>
            <a:r>
              <a:rPr lang="nl-BE" sz="2600" dirty="0">
                <a:solidFill>
                  <a:schemeClr val="accent5"/>
                </a:solidFill>
              </a:rPr>
              <a:t>001</a:t>
            </a:r>
            <a:r>
              <a:rPr lang="nl-BE" sz="2600" dirty="0"/>
              <a:t> x 2</a:t>
            </a:r>
            <a:r>
              <a:rPr lang="nl-BE" sz="2600" baseline="30000" dirty="0"/>
              <a:t>1</a:t>
            </a:r>
            <a:r>
              <a:rPr lang="nl-BE" sz="2600" dirty="0"/>
              <a:t>)</a:t>
            </a:r>
            <a:r>
              <a:rPr lang="nl-BE" sz="2600" baseline="-25000" dirty="0"/>
              <a:t>2 </a:t>
            </a:r>
          </a:p>
          <a:p>
            <a:pPr marL="0" indent="0">
              <a:buNone/>
            </a:pPr>
            <a:r>
              <a:rPr lang="nl-BE" sz="2600" b="1" dirty="0"/>
              <a:t>3</a:t>
            </a:r>
            <a:r>
              <a:rPr lang="nl-BE" sz="2600" b="1" baseline="30000" dirty="0"/>
              <a:t>de</a:t>
            </a:r>
            <a:r>
              <a:rPr lang="nl-BE" sz="2600" b="1" dirty="0"/>
              <a:t> stap: </a:t>
            </a:r>
            <a:r>
              <a:rPr lang="nl-BE" sz="2600" dirty="0"/>
              <a:t>exponent met Excess-127</a:t>
            </a:r>
          </a:p>
          <a:p>
            <a:pPr marL="0" indent="0">
              <a:buNone/>
            </a:pPr>
            <a:r>
              <a:rPr lang="nl-BE" sz="2600" dirty="0"/>
              <a:t>	=&gt;(127 + 1= 128)</a:t>
            </a:r>
            <a:r>
              <a:rPr lang="nl-BE" sz="2600" baseline="-25000" dirty="0"/>
              <a:t>10</a:t>
            </a:r>
            <a:r>
              <a:rPr lang="nl-BE" sz="2600" dirty="0"/>
              <a:t> =&gt; (</a:t>
            </a:r>
            <a:r>
              <a:rPr lang="nl-BE" sz="2600" dirty="0">
                <a:solidFill>
                  <a:srgbClr val="92D050"/>
                </a:solidFill>
              </a:rPr>
              <a:t>1000 0000</a:t>
            </a:r>
            <a:r>
              <a:rPr lang="nl-BE" sz="2600" dirty="0"/>
              <a:t>)</a:t>
            </a:r>
            <a:r>
              <a:rPr lang="nl-BE" sz="2600" baseline="-25000" dirty="0"/>
              <a:t>2</a:t>
            </a:r>
          </a:p>
          <a:p>
            <a:pPr marL="0" indent="0">
              <a:buNone/>
            </a:pPr>
            <a:r>
              <a:rPr lang="nl-BE" sz="2600" b="1" dirty="0"/>
              <a:t>4</a:t>
            </a:r>
            <a:r>
              <a:rPr lang="nl-BE" sz="2600" b="1" baseline="30000" dirty="0"/>
              <a:t>de</a:t>
            </a:r>
            <a:r>
              <a:rPr lang="nl-BE" sz="2600" b="1" dirty="0"/>
              <a:t> stap: </a:t>
            </a:r>
            <a:r>
              <a:rPr lang="nl-BE" sz="2600" dirty="0"/>
              <a:t>IEEE 754 single voorstelling (32 bit)</a:t>
            </a:r>
          </a:p>
          <a:p>
            <a:pPr marL="0" indent="0">
              <a:buNone/>
            </a:pPr>
            <a:endParaRPr lang="nl-BE" sz="1400" dirty="0"/>
          </a:p>
          <a:p>
            <a:pPr marL="0" indent="0">
              <a:buNone/>
            </a:pPr>
            <a:r>
              <a:rPr lang="nl-BE" sz="2600" dirty="0"/>
              <a:t>Negatief getal</a:t>
            </a:r>
          </a:p>
        </p:txBody>
      </p:sp>
      <p:graphicFrame>
        <p:nvGraphicFramePr>
          <p:cNvPr id="7" name="Tabel 6"/>
          <p:cNvGraphicFramePr>
            <a:graphicFrameLocks noGrp="1"/>
          </p:cNvGraphicFramePr>
          <p:nvPr>
            <p:extLst>
              <p:ext uri="{D42A27DB-BD31-4B8C-83A1-F6EECF244321}">
                <p14:modId xmlns:p14="http://schemas.microsoft.com/office/powerpoint/2010/main" val="2134364763"/>
              </p:ext>
            </p:extLst>
          </p:nvPr>
        </p:nvGraphicFramePr>
        <p:xfrm>
          <a:off x="3554217" y="6120395"/>
          <a:ext cx="7127377" cy="640997"/>
        </p:xfrm>
        <a:graphic>
          <a:graphicData uri="http://schemas.openxmlformats.org/drawingml/2006/table">
            <a:tbl>
              <a:tblPr firstRow="1" bandRow="1">
                <a:tableStyleId>{2D5ABB26-0587-4C30-8999-92F81FD0307C}</a:tableStyleId>
              </a:tblPr>
              <a:tblGrid>
                <a:gridCol w="480353">
                  <a:extLst>
                    <a:ext uri="{9D8B030D-6E8A-4147-A177-3AD203B41FA5}">
                      <a16:colId xmlns:a16="http://schemas.microsoft.com/office/drawing/2014/main" val="20000"/>
                    </a:ext>
                  </a:extLst>
                </a:gridCol>
                <a:gridCol w="1935124">
                  <a:extLst>
                    <a:ext uri="{9D8B030D-6E8A-4147-A177-3AD203B41FA5}">
                      <a16:colId xmlns:a16="http://schemas.microsoft.com/office/drawing/2014/main" val="20001"/>
                    </a:ext>
                  </a:extLst>
                </a:gridCol>
                <a:gridCol w="4711900">
                  <a:extLst>
                    <a:ext uri="{9D8B030D-6E8A-4147-A177-3AD203B41FA5}">
                      <a16:colId xmlns:a16="http://schemas.microsoft.com/office/drawing/2014/main" val="20002"/>
                    </a:ext>
                  </a:extLst>
                </a:gridCol>
              </a:tblGrid>
              <a:tr h="640997">
                <a:tc>
                  <a:txBody>
                    <a:bodyPr/>
                    <a:lstStyle/>
                    <a:p>
                      <a:r>
                        <a:rPr lang="nl-BE" sz="2700" dirty="0"/>
                        <a:t>1</a:t>
                      </a:r>
                      <a:endParaRPr lang="en-GB" sz="2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sz="2700" b="1" dirty="0">
                          <a:solidFill>
                            <a:srgbClr val="92D050"/>
                          </a:solidFill>
                        </a:rPr>
                        <a:t>1000 0000</a:t>
                      </a:r>
                      <a:endParaRPr lang="en-GB" sz="2700"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sz="2700" dirty="0">
                          <a:solidFill>
                            <a:schemeClr val="accent5"/>
                          </a:solidFill>
                        </a:rPr>
                        <a:t>001</a:t>
                      </a:r>
                      <a:r>
                        <a:rPr lang="nl-BE" sz="2700" dirty="0"/>
                        <a:t>00000000000000000000</a:t>
                      </a:r>
                      <a:endParaRPr lang="en-GB" sz="2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Ovaal 7"/>
          <p:cNvSpPr/>
          <p:nvPr/>
        </p:nvSpPr>
        <p:spPr>
          <a:xfrm>
            <a:off x="3541410" y="6120395"/>
            <a:ext cx="372140" cy="5079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0" name="Rechte verbindingslijn met pijl 9"/>
          <p:cNvCxnSpPr>
            <a:cxnSpLocks/>
          </p:cNvCxnSpPr>
          <p:nvPr/>
        </p:nvCxnSpPr>
        <p:spPr>
          <a:xfrm flipH="1" flipV="1">
            <a:off x="2826327" y="6440893"/>
            <a:ext cx="651278" cy="88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555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58289" y="365125"/>
            <a:ext cx="10932622" cy="1325563"/>
          </a:xfrm>
        </p:spPr>
        <p:txBody>
          <a:bodyPr>
            <a:normAutofit fontScale="90000"/>
          </a:bodyPr>
          <a:lstStyle/>
          <a:p>
            <a:r>
              <a:rPr lang="nl-BE" sz="4900" dirty="0"/>
              <a:t>1.5. </a:t>
            </a:r>
            <a:r>
              <a:rPr lang="nl-BE" sz="4900" dirty="0" err="1"/>
              <a:t>Floating</a:t>
            </a:r>
            <a:r>
              <a:rPr lang="nl-BE" sz="4900" dirty="0"/>
              <a:t>-point </a:t>
            </a:r>
            <a:br>
              <a:rPr lang="nl-BE" dirty="0"/>
            </a:br>
            <a:r>
              <a:rPr lang="nl-BE" sz="4000" b="1" dirty="0">
                <a:solidFill>
                  <a:schemeClr val="accent1"/>
                </a:solidFill>
              </a:rPr>
              <a:t>1.5.6. Hexadecimale voorstelling van een IEEE 754 binary32 getal</a:t>
            </a:r>
            <a:endParaRPr lang="nl-BE" sz="4000" dirty="0"/>
          </a:p>
        </p:txBody>
      </p:sp>
      <p:sp>
        <p:nvSpPr>
          <p:cNvPr id="3" name="Tijdelijke aanduiding voor inhoud 2"/>
          <p:cNvSpPr>
            <a:spLocks noGrp="1"/>
          </p:cNvSpPr>
          <p:nvPr>
            <p:ph idx="1"/>
          </p:nvPr>
        </p:nvSpPr>
        <p:spPr>
          <a:xfrm>
            <a:off x="838200" y="2214831"/>
            <a:ext cx="10769600" cy="5107709"/>
          </a:xfrm>
        </p:spPr>
        <p:txBody>
          <a:bodyPr>
            <a:normAutofit/>
          </a:bodyPr>
          <a:lstStyle/>
          <a:p>
            <a:r>
              <a:rPr lang="nl-BE" dirty="0"/>
              <a:t>Omdat een binary32 getal nogal lang is, en bij overnemen er gemakkelijk fouten kunnen gemaakt worden, wordt er dikwijls gebruik gemaakt van de </a:t>
            </a:r>
            <a:r>
              <a:rPr lang="nl-BE" b="1" dirty="0"/>
              <a:t>hexadecimale voorstelling</a:t>
            </a:r>
            <a:r>
              <a:rPr lang="nl-BE" dirty="0"/>
              <a:t>. </a:t>
            </a:r>
          </a:p>
          <a:p>
            <a:pPr marL="0" indent="0">
              <a:buNone/>
            </a:pPr>
            <a:r>
              <a:rPr lang="nl-BE"/>
              <a:t>  </a:t>
            </a:r>
            <a:r>
              <a:rPr lang="nl-BE" dirty="0"/>
              <a:t> </a:t>
            </a:r>
            <a:r>
              <a:rPr lang="nl-BE"/>
              <a:t>Bijvoorbeeld</a:t>
            </a:r>
            <a:r>
              <a:rPr lang="nl-BE" dirty="0"/>
              <a:t>:</a:t>
            </a:r>
          </a:p>
          <a:p>
            <a:pPr marL="0" indent="0">
              <a:buNone/>
            </a:pPr>
            <a:endParaRPr lang="nl-BE" sz="1200" dirty="0"/>
          </a:p>
          <a:p>
            <a:pPr marL="0" indent="0" algn="ctr">
              <a:buNone/>
            </a:pPr>
            <a:r>
              <a:rPr lang="nl-BE" b="1" dirty="0"/>
              <a:t>11000000101100000000000000000000</a:t>
            </a:r>
          </a:p>
          <a:p>
            <a:pPr marL="0" indent="0" algn="ctr">
              <a:buNone/>
            </a:pPr>
            <a:endParaRPr lang="nl-BE" b="1" dirty="0"/>
          </a:p>
          <a:p>
            <a:pPr marL="0" indent="0" algn="ctr">
              <a:buNone/>
            </a:pPr>
            <a:r>
              <a:rPr lang="nl-BE" b="1" dirty="0"/>
              <a:t>1100 0000 1011 0000 0000 0000 0000 0000</a:t>
            </a:r>
          </a:p>
          <a:p>
            <a:pPr marL="0" indent="0" algn="ctr">
              <a:buNone/>
            </a:pPr>
            <a:endParaRPr lang="nl-BE" b="1" dirty="0"/>
          </a:p>
          <a:p>
            <a:pPr marL="0" indent="0" algn="ctr">
              <a:buNone/>
            </a:pPr>
            <a:r>
              <a:rPr lang="nl-BE" b="1" dirty="0"/>
              <a:t>=(C0B00000)</a:t>
            </a:r>
            <a:r>
              <a:rPr lang="nl-BE" b="1" baseline="-25000" dirty="0"/>
              <a:t>16</a:t>
            </a:r>
            <a:endParaRPr lang="nl-BE" b="1" dirty="0"/>
          </a:p>
          <a:p>
            <a:pPr marL="0" indent="0" algn="ctr">
              <a:buNone/>
            </a:pPr>
            <a:endParaRPr lang="nl-BE" b="1" dirty="0"/>
          </a:p>
          <a:p>
            <a:endParaRPr lang="nl-BE" dirty="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73</a:t>
            </a:fld>
            <a:endParaRPr lang="nl-BE"/>
          </a:p>
        </p:txBody>
      </p:sp>
      <p:sp>
        <p:nvSpPr>
          <p:cNvPr id="5" name="Tekstvak 4"/>
          <p:cNvSpPr txBox="1"/>
          <p:nvPr/>
        </p:nvSpPr>
        <p:spPr>
          <a:xfrm>
            <a:off x="6647873" y="5909613"/>
            <a:ext cx="2971800" cy="369332"/>
          </a:xfrm>
          <a:prstGeom prst="rect">
            <a:avLst/>
          </a:prstGeom>
          <a:noFill/>
          <a:ln>
            <a:solidFill>
              <a:schemeClr val="tx1"/>
            </a:solidFill>
          </a:ln>
        </p:spPr>
        <p:txBody>
          <a:bodyPr wrap="square" rtlCol="0">
            <a:spAutoFit/>
          </a:bodyPr>
          <a:lstStyle/>
          <a:p>
            <a:pPr algn="ctr"/>
            <a:r>
              <a:rPr lang="nl-BE" dirty="0"/>
              <a:t>Omzetten naar hexadecimaal</a:t>
            </a:r>
          </a:p>
        </p:txBody>
      </p:sp>
      <p:sp>
        <p:nvSpPr>
          <p:cNvPr id="6" name="Tekstvak 5"/>
          <p:cNvSpPr txBox="1"/>
          <p:nvPr/>
        </p:nvSpPr>
        <p:spPr>
          <a:xfrm>
            <a:off x="6647873" y="4778407"/>
            <a:ext cx="2971800" cy="369332"/>
          </a:xfrm>
          <a:prstGeom prst="rect">
            <a:avLst/>
          </a:prstGeom>
          <a:noFill/>
          <a:ln>
            <a:solidFill>
              <a:schemeClr val="tx1"/>
            </a:solidFill>
          </a:ln>
        </p:spPr>
        <p:txBody>
          <a:bodyPr wrap="square" rtlCol="0">
            <a:spAutoFit/>
          </a:bodyPr>
          <a:lstStyle/>
          <a:p>
            <a:pPr algn="ctr"/>
            <a:r>
              <a:rPr lang="nl-BE" dirty="0"/>
              <a:t>Verdelen in groepjes van 4</a:t>
            </a:r>
          </a:p>
        </p:txBody>
      </p:sp>
      <p:sp>
        <p:nvSpPr>
          <p:cNvPr id="7" name="Pijl-omlaag 6"/>
          <p:cNvSpPr/>
          <p:nvPr/>
        </p:nvSpPr>
        <p:spPr>
          <a:xfrm>
            <a:off x="5982854" y="4701918"/>
            <a:ext cx="341746" cy="544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Pijl-omlaag 7"/>
          <p:cNvSpPr/>
          <p:nvPr/>
        </p:nvSpPr>
        <p:spPr>
          <a:xfrm>
            <a:off x="5982854" y="5771006"/>
            <a:ext cx="341746" cy="507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37511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8135" y="-38737"/>
            <a:ext cx="10515600" cy="1325563"/>
          </a:xfrm>
        </p:spPr>
        <p:txBody>
          <a:bodyPr/>
          <a:lstStyle/>
          <a:p>
            <a:r>
              <a:rPr lang="nl-BE" sz="4400" dirty="0"/>
              <a:t>1.5. </a:t>
            </a:r>
            <a:r>
              <a:rPr lang="nl-BE" sz="4400" dirty="0" err="1"/>
              <a:t>Floating</a:t>
            </a:r>
            <a:r>
              <a:rPr lang="nl-BE" sz="4400" dirty="0"/>
              <a:t>-point </a:t>
            </a:r>
            <a:br>
              <a:rPr lang="nl-BE" dirty="0"/>
            </a:br>
            <a:r>
              <a:rPr lang="nl-BE" sz="3600" b="1" dirty="0">
                <a:solidFill>
                  <a:schemeClr val="accent1"/>
                </a:solidFill>
              </a:rPr>
              <a:t>1.5.7. Oefeningen op </a:t>
            </a:r>
            <a:r>
              <a:rPr lang="nl-BE" sz="3600" b="1" dirty="0" err="1">
                <a:solidFill>
                  <a:schemeClr val="accent1"/>
                </a:solidFill>
              </a:rPr>
              <a:t>floating</a:t>
            </a:r>
            <a:r>
              <a:rPr lang="nl-BE" sz="3600" b="1" dirty="0">
                <a:solidFill>
                  <a:schemeClr val="accent1"/>
                </a:solidFill>
              </a:rPr>
              <a:t> point </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74</a:t>
            </a:fld>
            <a:endParaRPr lang="nl-BE"/>
          </a:p>
        </p:txBody>
      </p:sp>
      <p:sp>
        <p:nvSpPr>
          <p:cNvPr id="5" name="Tekstvak 4"/>
          <p:cNvSpPr txBox="1"/>
          <p:nvPr/>
        </p:nvSpPr>
        <p:spPr>
          <a:xfrm>
            <a:off x="608135" y="1286826"/>
            <a:ext cx="11583865" cy="5766515"/>
          </a:xfrm>
          <a:prstGeom prst="rect">
            <a:avLst/>
          </a:prstGeom>
          <a:noFill/>
        </p:spPr>
        <p:txBody>
          <a:bodyPr wrap="square" rtlCol="0">
            <a:spAutoFit/>
          </a:bodyPr>
          <a:lstStyle/>
          <a:p>
            <a:r>
              <a:rPr lang="nl-BE" sz="2667" b="1" dirty="0"/>
              <a:t>Oefening 1: </a:t>
            </a:r>
            <a:r>
              <a:rPr lang="nl-BE" sz="2667" dirty="0"/>
              <a:t>bepaal de decimale waarde van het volgende binary32 getal in hexadecimale vorm: (41E00000)</a:t>
            </a:r>
            <a:r>
              <a:rPr lang="nl-BE" sz="2667" baseline="-25000" dirty="0"/>
              <a:t>16</a:t>
            </a:r>
          </a:p>
          <a:p>
            <a:endParaRPr lang="nl-BE" dirty="0"/>
          </a:p>
          <a:p>
            <a:endParaRPr lang="nl-BE" dirty="0"/>
          </a:p>
          <a:p>
            <a:endParaRPr lang="nl-BE" dirty="0"/>
          </a:p>
          <a:p>
            <a:endParaRPr lang="nl-BE" dirty="0"/>
          </a:p>
          <a:p>
            <a:r>
              <a:rPr lang="nl-BE" sz="1867" dirty="0"/>
              <a:t>Teken 		= ……… =&gt; ………………………………</a:t>
            </a:r>
          </a:p>
          <a:p>
            <a:endParaRPr lang="nl-BE" sz="1867" dirty="0"/>
          </a:p>
          <a:p>
            <a:r>
              <a:rPr lang="nl-BE" sz="1867" dirty="0"/>
              <a:t>Exponent 		= (………………………………..)</a:t>
            </a:r>
            <a:r>
              <a:rPr lang="nl-BE" sz="1867" baseline="-25000" dirty="0"/>
              <a:t>2</a:t>
            </a:r>
          </a:p>
          <a:p>
            <a:endParaRPr lang="nl-BE" sz="1000" dirty="0"/>
          </a:p>
          <a:p>
            <a:r>
              <a:rPr lang="nl-BE" sz="1867" dirty="0"/>
              <a:t>			= (…………………….)</a:t>
            </a:r>
            <a:r>
              <a:rPr lang="nl-BE" sz="1867" baseline="-25000" dirty="0"/>
              <a:t>10</a:t>
            </a:r>
          </a:p>
          <a:p>
            <a:endParaRPr lang="nl-BE" sz="1867" dirty="0"/>
          </a:p>
          <a:p>
            <a:r>
              <a:rPr lang="nl-BE" sz="1867" dirty="0"/>
              <a:t>			=&gt; ……………………… = ……………………</a:t>
            </a:r>
          </a:p>
          <a:p>
            <a:endParaRPr lang="nl-BE" sz="1867" dirty="0"/>
          </a:p>
          <a:p>
            <a:r>
              <a:rPr lang="nl-BE" sz="1867" dirty="0"/>
              <a:t>Mantisse 		= (…………………………………………………………………) </a:t>
            </a:r>
            <a:r>
              <a:rPr lang="nl-BE" sz="1867" baseline="-25000" dirty="0"/>
              <a:t>2</a:t>
            </a:r>
          </a:p>
          <a:p>
            <a:endParaRPr lang="nl-BE" sz="1867" dirty="0"/>
          </a:p>
          <a:p>
            <a:r>
              <a:rPr lang="nl-BE" sz="1867" dirty="0"/>
              <a:t>			=&gt;  ……………………………………………….</a:t>
            </a:r>
          </a:p>
          <a:p>
            <a:endParaRPr lang="nl-BE" sz="1000" dirty="0"/>
          </a:p>
          <a:p>
            <a:r>
              <a:rPr lang="nl-BE" sz="1867" dirty="0"/>
              <a:t>Het decimale getal is …………………………………………………….</a:t>
            </a:r>
          </a:p>
          <a:p>
            <a:endParaRPr lang="en-GB" dirty="0"/>
          </a:p>
        </p:txBody>
      </p:sp>
      <p:graphicFrame>
        <p:nvGraphicFramePr>
          <p:cNvPr id="6" name="Tabel 5"/>
          <p:cNvGraphicFramePr>
            <a:graphicFrameLocks noGrp="1"/>
          </p:cNvGraphicFramePr>
          <p:nvPr>
            <p:extLst>
              <p:ext uri="{D42A27DB-BD31-4B8C-83A1-F6EECF244321}">
                <p14:modId xmlns:p14="http://schemas.microsoft.com/office/powerpoint/2010/main" val="288106024"/>
              </p:ext>
            </p:extLst>
          </p:nvPr>
        </p:nvGraphicFramePr>
        <p:xfrm>
          <a:off x="2690303" y="2276133"/>
          <a:ext cx="9203943" cy="929715"/>
        </p:xfrm>
        <a:graphic>
          <a:graphicData uri="http://schemas.openxmlformats.org/drawingml/2006/table">
            <a:tbl>
              <a:tblPr firstRow="1" firstCol="1" lastRow="1" lastCol="1" bandRow="1" bandCol="1">
                <a:tableStyleId>{5C22544A-7EE6-4342-B048-85BDC9FD1C3A}</a:tableStyleId>
              </a:tblPr>
              <a:tblGrid>
                <a:gridCol w="1196836">
                  <a:extLst>
                    <a:ext uri="{9D8B030D-6E8A-4147-A177-3AD203B41FA5}">
                      <a16:colId xmlns:a16="http://schemas.microsoft.com/office/drawing/2014/main" val="20000"/>
                    </a:ext>
                  </a:extLst>
                </a:gridCol>
                <a:gridCol w="305038">
                  <a:extLst>
                    <a:ext uri="{9D8B030D-6E8A-4147-A177-3AD203B41FA5}">
                      <a16:colId xmlns:a16="http://schemas.microsoft.com/office/drawing/2014/main" val="20001"/>
                    </a:ext>
                  </a:extLst>
                </a:gridCol>
                <a:gridCol w="305038">
                  <a:extLst>
                    <a:ext uri="{9D8B030D-6E8A-4147-A177-3AD203B41FA5}">
                      <a16:colId xmlns:a16="http://schemas.microsoft.com/office/drawing/2014/main" val="2670786091"/>
                    </a:ext>
                  </a:extLst>
                </a:gridCol>
                <a:gridCol w="305038">
                  <a:extLst>
                    <a:ext uri="{9D8B030D-6E8A-4147-A177-3AD203B41FA5}">
                      <a16:colId xmlns:a16="http://schemas.microsoft.com/office/drawing/2014/main" val="3693623965"/>
                    </a:ext>
                  </a:extLst>
                </a:gridCol>
                <a:gridCol w="305038">
                  <a:extLst>
                    <a:ext uri="{9D8B030D-6E8A-4147-A177-3AD203B41FA5}">
                      <a16:colId xmlns:a16="http://schemas.microsoft.com/office/drawing/2014/main" val="1268150323"/>
                    </a:ext>
                  </a:extLst>
                </a:gridCol>
                <a:gridCol w="305038">
                  <a:extLst>
                    <a:ext uri="{9D8B030D-6E8A-4147-A177-3AD203B41FA5}">
                      <a16:colId xmlns:a16="http://schemas.microsoft.com/office/drawing/2014/main" val="2567425649"/>
                    </a:ext>
                  </a:extLst>
                </a:gridCol>
                <a:gridCol w="305038">
                  <a:extLst>
                    <a:ext uri="{9D8B030D-6E8A-4147-A177-3AD203B41FA5}">
                      <a16:colId xmlns:a16="http://schemas.microsoft.com/office/drawing/2014/main" val="3354888332"/>
                    </a:ext>
                  </a:extLst>
                </a:gridCol>
                <a:gridCol w="305038">
                  <a:extLst>
                    <a:ext uri="{9D8B030D-6E8A-4147-A177-3AD203B41FA5}">
                      <a16:colId xmlns:a16="http://schemas.microsoft.com/office/drawing/2014/main" val="914806271"/>
                    </a:ext>
                  </a:extLst>
                </a:gridCol>
                <a:gridCol w="305038">
                  <a:extLst>
                    <a:ext uri="{9D8B030D-6E8A-4147-A177-3AD203B41FA5}">
                      <a16:colId xmlns:a16="http://schemas.microsoft.com/office/drawing/2014/main" val="1876131001"/>
                    </a:ext>
                  </a:extLst>
                </a:gridCol>
                <a:gridCol w="242035">
                  <a:extLst>
                    <a:ext uri="{9D8B030D-6E8A-4147-A177-3AD203B41FA5}">
                      <a16:colId xmlns:a16="http://schemas.microsoft.com/office/drawing/2014/main" val="20002"/>
                    </a:ext>
                  </a:extLst>
                </a:gridCol>
                <a:gridCol w="242035">
                  <a:extLst>
                    <a:ext uri="{9D8B030D-6E8A-4147-A177-3AD203B41FA5}">
                      <a16:colId xmlns:a16="http://schemas.microsoft.com/office/drawing/2014/main" val="3321703897"/>
                    </a:ext>
                  </a:extLst>
                </a:gridCol>
                <a:gridCol w="242035">
                  <a:extLst>
                    <a:ext uri="{9D8B030D-6E8A-4147-A177-3AD203B41FA5}">
                      <a16:colId xmlns:a16="http://schemas.microsoft.com/office/drawing/2014/main" val="1797441937"/>
                    </a:ext>
                  </a:extLst>
                </a:gridCol>
                <a:gridCol w="242035">
                  <a:extLst>
                    <a:ext uri="{9D8B030D-6E8A-4147-A177-3AD203B41FA5}">
                      <a16:colId xmlns:a16="http://schemas.microsoft.com/office/drawing/2014/main" val="2147661392"/>
                    </a:ext>
                  </a:extLst>
                </a:gridCol>
                <a:gridCol w="242035">
                  <a:extLst>
                    <a:ext uri="{9D8B030D-6E8A-4147-A177-3AD203B41FA5}">
                      <a16:colId xmlns:a16="http://schemas.microsoft.com/office/drawing/2014/main" val="4010351619"/>
                    </a:ext>
                  </a:extLst>
                </a:gridCol>
                <a:gridCol w="242035">
                  <a:extLst>
                    <a:ext uri="{9D8B030D-6E8A-4147-A177-3AD203B41FA5}">
                      <a16:colId xmlns:a16="http://schemas.microsoft.com/office/drawing/2014/main" val="3787928168"/>
                    </a:ext>
                  </a:extLst>
                </a:gridCol>
                <a:gridCol w="242035">
                  <a:extLst>
                    <a:ext uri="{9D8B030D-6E8A-4147-A177-3AD203B41FA5}">
                      <a16:colId xmlns:a16="http://schemas.microsoft.com/office/drawing/2014/main" val="267757660"/>
                    </a:ext>
                  </a:extLst>
                </a:gridCol>
                <a:gridCol w="242035">
                  <a:extLst>
                    <a:ext uri="{9D8B030D-6E8A-4147-A177-3AD203B41FA5}">
                      <a16:colId xmlns:a16="http://schemas.microsoft.com/office/drawing/2014/main" val="3112390969"/>
                    </a:ext>
                  </a:extLst>
                </a:gridCol>
                <a:gridCol w="242035">
                  <a:extLst>
                    <a:ext uri="{9D8B030D-6E8A-4147-A177-3AD203B41FA5}">
                      <a16:colId xmlns:a16="http://schemas.microsoft.com/office/drawing/2014/main" val="4269474505"/>
                    </a:ext>
                  </a:extLst>
                </a:gridCol>
                <a:gridCol w="242035">
                  <a:extLst>
                    <a:ext uri="{9D8B030D-6E8A-4147-A177-3AD203B41FA5}">
                      <a16:colId xmlns:a16="http://schemas.microsoft.com/office/drawing/2014/main" val="3091652410"/>
                    </a:ext>
                  </a:extLst>
                </a:gridCol>
                <a:gridCol w="242035">
                  <a:extLst>
                    <a:ext uri="{9D8B030D-6E8A-4147-A177-3AD203B41FA5}">
                      <a16:colId xmlns:a16="http://schemas.microsoft.com/office/drawing/2014/main" val="1669477877"/>
                    </a:ext>
                  </a:extLst>
                </a:gridCol>
                <a:gridCol w="242033">
                  <a:extLst>
                    <a:ext uri="{9D8B030D-6E8A-4147-A177-3AD203B41FA5}">
                      <a16:colId xmlns:a16="http://schemas.microsoft.com/office/drawing/2014/main" val="381209931"/>
                    </a:ext>
                  </a:extLst>
                </a:gridCol>
                <a:gridCol w="242035">
                  <a:extLst>
                    <a:ext uri="{9D8B030D-6E8A-4147-A177-3AD203B41FA5}">
                      <a16:colId xmlns:a16="http://schemas.microsoft.com/office/drawing/2014/main" val="2816778633"/>
                    </a:ext>
                  </a:extLst>
                </a:gridCol>
                <a:gridCol w="242035">
                  <a:extLst>
                    <a:ext uri="{9D8B030D-6E8A-4147-A177-3AD203B41FA5}">
                      <a16:colId xmlns:a16="http://schemas.microsoft.com/office/drawing/2014/main" val="783947030"/>
                    </a:ext>
                  </a:extLst>
                </a:gridCol>
                <a:gridCol w="242035">
                  <a:extLst>
                    <a:ext uri="{9D8B030D-6E8A-4147-A177-3AD203B41FA5}">
                      <a16:colId xmlns:a16="http://schemas.microsoft.com/office/drawing/2014/main" val="2551185158"/>
                    </a:ext>
                  </a:extLst>
                </a:gridCol>
                <a:gridCol w="242035">
                  <a:extLst>
                    <a:ext uri="{9D8B030D-6E8A-4147-A177-3AD203B41FA5}">
                      <a16:colId xmlns:a16="http://schemas.microsoft.com/office/drawing/2014/main" val="1737670741"/>
                    </a:ext>
                  </a:extLst>
                </a:gridCol>
                <a:gridCol w="242035">
                  <a:extLst>
                    <a:ext uri="{9D8B030D-6E8A-4147-A177-3AD203B41FA5}">
                      <a16:colId xmlns:a16="http://schemas.microsoft.com/office/drawing/2014/main" val="2713171695"/>
                    </a:ext>
                  </a:extLst>
                </a:gridCol>
                <a:gridCol w="242035">
                  <a:extLst>
                    <a:ext uri="{9D8B030D-6E8A-4147-A177-3AD203B41FA5}">
                      <a16:colId xmlns:a16="http://schemas.microsoft.com/office/drawing/2014/main" val="585352746"/>
                    </a:ext>
                  </a:extLst>
                </a:gridCol>
                <a:gridCol w="242035">
                  <a:extLst>
                    <a:ext uri="{9D8B030D-6E8A-4147-A177-3AD203B41FA5}">
                      <a16:colId xmlns:a16="http://schemas.microsoft.com/office/drawing/2014/main" val="272824865"/>
                    </a:ext>
                  </a:extLst>
                </a:gridCol>
                <a:gridCol w="242035">
                  <a:extLst>
                    <a:ext uri="{9D8B030D-6E8A-4147-A177-3AD203B41FA5}">
                      <a16:colId xmlns:a16="http://schemas.microsoft.com/office/drawing/2014/main" val="3569116448"/>
                    </a:ext>
                  </a:extLst>
                </a:gridCol>
                <a:gridCol w="242035">
                  <a:extLst>
                    <a:ext uri="{9D8B030D-6E8A-4147-A177-3AD203B41FA5}">
                      <a16:colId xmlns:a16="http://schemas.microsoft.com/office/drawing/2014/main" val="542249184"/>
                    </a:ext>
                  </a:extLst>
                </a:gridCol>
                <a:gridCol w="242035">
                  <a:extLst>
                    <a:ext uri="{9D8B030D-6E8A-4147-A177-3AD203B41FA5}">
                      <a16:colId xmlns:a16="http://schemas.microsoft.com/office/drawing/2014/main" val="628543046"/>
                    </a:ext>
                  </a:extLst>
                </a:gridCol>
                <a:gridCol w="242035">
                  <a:extLst>
                    <a:ext uri="{9D8B030D-6E8A-4147-A177-3AD203B41FA5}">
                      <a16:colId xmlns:a16="http://schemas.microsoft.com/office/drawing/2014/main" val="1986574979"/>
                    </a:ext>
                  </a:extLst>
                </a:gridCol>
              </a:tblGrid>
              <a:tr h="468943">
                <a:tc>
                  <a:txBody>
                    <a:bodyPr/>
                    <a:lstStyle/>
                    <a:p>
                      <a:pPr algn="ctr">
                        <a:spcAft>
                          <a:spcPts val="0"/>
                        </a:spcAft>
                      </a:pPr>
                      <a:r>
                        <a:rPr lang="nl-NL" sz="2400" dirty="0">
                          <a:solidFill>
                            <a:schemeClr val="tx1"/>
                          </a:solidFill>
                          <a:effectLst/>
                        </a:rPr>
                        <a:t>teken</a:t>
                      </a:r>
                      <a:endParaRPr lang="en-GB"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8">
                  <a:txBody>
                    <a:bodyPr/>
                    <a:lstStyle/>
                    <a:p>
                      <a:pPr algn="ctr">
                        <a:spcAft>
                          <a:spcPts val="0"/>
                        </a:spcAft>
                      </a:pPr>
                      <a:r>
                        <a:rPr lang="nl-NL" sz="2400" dirty="0">
                          <a:solidFill>
                            <a:schemeClr val="tx1"/>
                          </a:solidFill>
                          <a:effectLst/>
                        </a:rPr>
                        <a:t>exponent</a:t>
                      </a:r>
                      <a:endParaRPr lang="en-GB"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gridSpan="23">
                  <a:txBody>
                    <a:bodyPr/>
                    <a:lstStyle/>
                    <a:p>
                      <a:pPr algn="ctr">
                        <a:spcAft>
                          <a:spcPts val="0"/>
                        </a:spcAft>
                      </a:pPr>
                      <a:r>
                        <a:rPr lang="nl-NL" sz="2400" dirty="0">
                          <a:solidFill>
                            <a:schemeClr val="tx1"/>
                          </a:solidFill>
                          <a:effectLst/>
                        </a:rPr>
                        <a:t>Mantisse</a:t>
                      </a:r>
                      <a:endParaRPr lang="en-GB"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10000"/>
                  </a:ext>
                </a:extLst>
              </a:tr>
              <a:tr h="460772">
                <a:tc>
                  <a:txBody>
                    <a:bodyPr/>
                    <a:lstStyle/>
                    <a:p>
                      <a:pPr algn="r">
                        <a:spcAft>
                          <a:spcPts val="0"/>
                        </a:spcAft>
                      </a:pPr>
                      <a:r>
                        <a:rPr lang="nl-NL" sz="1200" dirty="0">
                          <a:effectLst/>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nl-NL" sz="1200" dirty="0">
                          <a:effectLst/>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r>
                        <a:rPr lang="nl-NL" sz="1200" dirty="0">
                          <a:effectLst/>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405660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sz="5400" dirty="0"/>
              <a:t>1.5. </a:t>
            </a:r>
            <a:r>
              <a:rPr lang="nl-BE" sz="5400" dirty="0" err="1"/>
              <a:t>Floating</a:t>
            </a:r>
            <a:r>
              <a:rPr lang="nl-BE" sz="5400" dirty="0"/>
              <a:t>-point </a:t>
            </a:r>
            <a:br>
              <a:rPr lang="nl-BE" dirty="0"/>
            </a:br>
            <a:r>
              <a:rPr lang="nl-BE" sz="4400" b="1" dirty="0">
                <a:solidFill>
                  <a:schemeClr val="accent1"/>
                </a:solidFill>
              </a:rPr>
              <a:t>1.5.7. Oefeningen op </a:t>
            </a:r>
            <a:r>
              <a:rPr lang="nl-BE" sz="4400" b="1" dirty="0" err="1">
                <a:solidFill>
                  <a:schemeClr val="accent1"/>
                </a:solidFill>
              </a:rPr>
              <a:t>floating</a:t>
            </a:r>
            <a:r>
              <a:rPr lang="nl-BE" sz="4400" b="1" dirty="0">
                <a:solidFill>
                  <a:schemeClr val="accent1"/>
                </a:solidFill>
              </a:rPr>
              <a:t> point (vervolg)</a:t>
            </a:r>
            <a:endParaRPr lang="nl-BE" b="1"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75</a:t>
            </a:fld>
            <a:endParaRPr lang="nl-BE"/>
          </a:p>
        </p:txBody>
      </p:sp>
      <p:sp>
        <p:nvSpPr>
          <p:cNvPr id="5" name="Tijdelijke aanduiding voor inhoud 4"/>
          <p:cNvSpPr txBox="1">
            <a:spLocks noGrp="1"/>
          </p:cNvSpPr>
          <p:nvPr>
            <p:ph idx="1"/>
          </p:nvPr>
        </p:nvSpPr>
        <p:spPr>
          <a:xfrm>
            <a:off x="957607" y="1690688"/>
            <a:ext cx="11234393" cy="8735789"/>
          </a:xfrm>
          <a:prstGeom prst="rect">
            <a:avLst/>
          </a:prstGeom>
          <a:noFill/>
        </p:spPr>
        <p:txBody>
          <a:bodyPr wrap="square" rtlCol="0">
            <a:spAutoFit/>
          </a:bodyPr>
          <a:lstStyle/>
          <a:p>
            <a:pPr marL="0" indent="0">
              <a:buNone/>
            </a:pPr>
            <a:r>
              <a:rPr lang="nl-BE" sz="2400" b="1" dirty="0"/>
              <a:t>Oefening 2:</a:t>
            </a:r>
          </a:p>
          <a:p>
            <a:endParaRPr lang="nl-BE" sz="1067" b="1" dirty="0"/>
          </a:p>
          <a:p>
            <a:r>
              <a:rPr lang="nl-BE" sz="2400" dirty="0"/>
              <a:t>Bepaal voor volgende hexadecimale getallen de decimale waarde van hun </a:t>
            </a:r>
            <a:r>
              <a:rPr lang="nl-BE" sz="2400" dirty="0" err="1"/>
              <a:t>floating</a:t>
            </a:r>
            <a:r>
              <a:rPr lang="nl-BE" sz="2400" dirty="0"/>
              <a:t>-point voorstelling met </a:t>
            </a:r>
            <a:r>
              <a:rPr lang="nl-BE" sz="2400" b="1" dirty="0"/>
              <a:t>enkelvoudige precisie</a:t>
            </a:r>
            <a:r>
              <a:rPr lang="nl-BE" sz="2400" dirty="0"/>
              <a:t>:</a:t>
            </a:r>
          </a:p>
          <a:p>
            <a:endParaRPr lang="nl-BE" sz="1200" dirty="0"/>
          </a:p>
          <a:p>
            <a:pPr marL="342891" indent="-342891">
              <a:buAutoNum type="arabicParenR"/>
            </a:pPr>
            <a:r>
              <a:rPr lang="nl-BE" sz="2400" dirty="0"/>
              <a:t>(CE100000)</a:t>
            </a:r>
            <a:r>
              <a:rPr lang="nl-BE" sz="2400" baseline="-25000" dirty="0"/>
              <a:t>16</a:t>
            </a:r>
            <a:r>
              <a:rPr lang="nl-BE" sz="2400" dirty="0"/>
              <a:t> = ……………………………………</a:t>
            </a:r>
          </a:p>
          <a:p>
            <a:endParaRPr lang="nl-BE" sz="2400" dirty="0"/>
          </a:p>
          <a:p>
            <a:pPr marL="342891" indent="-342891">
              <a:buFont typeface="+mj-lt"/>
              <a:buAutoNum type="arabicParenR" startAt="2"/>
            </a:pPr>
            <a:r>
              <a:rPr lang="nl-BE" sz="2400" dirty="0"/>
              <a:t>(43C00000)</a:t>
            </a:r>
            <a:r>
              <a:rPr lang="nl-BE" sz="2400" baseline="-25000" dirty="0"/>
              <a:t>16</a:t>
            </a:r>
            <a:r>
              <a:rPr lang="nl-BE" sz="2400" dirty="0"/>
              <a:t> = ……………………………………</a:t>
            </a:r>
          </a:p>
          <a:p>
            <a:pPr marL="342891" indent="-342891">
              <a:buFontTx/>
              <a:buAutoNum type="arabicParenR" startAt="2"/>
            </a:pPr>
            <a:endParaRPr lang="nl-BE" sz="2400" dirty="0"/>
          </a:p>
          <a:p>
            <a:pPr marL="342891" indent="-342891">
              <a:buFontTx/>
              <a:buAutoNum type="arabicParenR" startAt="2"/>
            </a:pPr>
            <a:r>
              <a:rPr lang="nl-BE" sz="2400" dirty="0"/>
              <a:t>(3FC00000)</a:t>
            </a:r>
            <a:r>
              <a:rPr lang="nl-BE" sz="2400" baseline="-25000" dirty="0"/>
              <a:t>16</a:t>
            </a:r>
            <a:r>
              <a:rPr lang="nl-BE" sz="2400" dirty="0"/>
              <a:t> = ……………………………………</a:t>
            </a:r>
          </a:p>
          <a:p>
            <a:endParaRPr lang="nl-BE" sz="2400" dirty="0"/>
          </a:p>
          <a:p>
            <a:pPr marL="342891" indent="-342891">
              <a:buFont typeface="+mj-lt"/>
              <a:buAutoNum type="arabicParenR" startAt="4"/>
            </a:pPr>
            <a:r>
              <a:rPr lang="nl-BE" sz="2400" dirty="0"/>
              <a:t>(42F48000)</a:t>
            </a:r>
            <a:r>
              <a:rPr lang="nl-BE" sz="2400" baseline="-25000" dirty="0"/>
              <a:t>16</a:t>
            </a:r>
            <a:r>
              <a:rPr lang="nl-BE" sz="2400" dirty="0"/>
              <a:t> = …………………………………….</a:t>
            </a:r>
          </a:p>
          <a:p>
            <a:pPr marL="342891" indent="-342891">
              <a:buFontTx/>
              <a:buAutoNum type="arabicParenR" startAt="4"/>
            </a:pPr>
            <a:endParaRPr lang="nl-BE" sz="2400" dirty="0"/>
          </a:p>
          <a:p>
            <a:pPr marL="342891" indent="-342891">
              <a:buAutoNum type="arabicParenR" startAt="4"/>
            </a:pPr>
            <a:endParaRPr lang="nl-BE" dirty="0"/>
          </a:p>
          <a:p>
            <a:endParaRPr lang="nl-BE" dirty="0"/>
          </a:p>
          <a:p>
            <a:endParaRPr lang="nl-BE" dirty="0"/>
          </a:p>
          <a:p>
            <a:endParaRPr lang="nl-BE" dirty="0"/>
          </a:p>
          <a:p>
            <a:endParaRPr lang="nl-BE" dirty="0"/>
          </a:p>
          <a:p>
            <a:endParaRPr lang="en-GB" dirty="0"/>
          </a:p>
        </p:txBody>
      </p:sp>
    </p:spTree>
    <p:extLst>
      <p:ext uri="{BB962C8B-B14F-4D97-AF65-F5344CB8AC3E}">
        <p14:creationId xmlns:p14="http://schemas.microsoft.com/office/powerpoint/2010/main" val="2290083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9746" y="168248"/>
            <a:ext cx="10515600" cy="1325563"/>
          </a:xfrm>
        </p:spPr>
        <p:txBody>
          <a:bodyPr>
            <a:normAutofit fontScale="90000"/>
          </a:bodyPr>
          <a:lstStyle/>
          <a:p>
            <a:r>
              <a:rPr lang="nl-BE" sz="5400" dirty="0"/>
              <a:t>1.5. </a:t>
            </a:r>
            <a:r>
              <a:rPr lang="nl-BE" sz="5400" dirty="0" err="1"/>
              <a:t>Floating</a:t>
            </a:r>
            <a:r>
              <a:rPr lang="nl-BE" sz="5400" dirty="0"/>
              <a:t>-point </a:t>
            </a:r>
            <a:br>
              <a:rPr lang="nl-BE" dirty="0"/>
            </a:br>
            <a:r>
              <a:rPr lang="nl-BE" sz="4400" b="1" dirty="0">
                <a:solidFill>
                  <a:schemeClr val="accent1"/>
                </a:solidFill>
              </a:rPr>
              <a:t>1.5.7. Oefeningen op </a:t>
            </a:r>
            <a:r>
              <a:rPr lang="nl-BE" sz="4400" b="1" dirty="0" err="1">
                <a:solidFill>
                  <a:schemeClr val="accent1"/>
                </a:solidFill>
              </a:rPr>
              <a:t>floating</a:t>
            </a:r>
            <a:r>
              <a:rPr lang="nl-BE" sz="4400" b="1" dirty="0">
                <a:solidFill>
                  <a:schemeClr val="accent1"/>
                </a:solidFill>
              </a:rPr>
              <a:t> point (vervolg) </a:t>
            </a:r>
            <a:endParaRPr lang="nl-BE" b="1"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76</a:t>
            </a:fld>
            <a:endParaRPr lang="nl-BE"/>
          </a:p>
        </p:txBody>
      </p:sp>
      <p:sp>
        <p:nvSpPr>
          <p:cNvPr id="6" name="Tekstvak 5"/>
          <p:cNvSpPr txBox="1"/>
          <p:nvPr/>
        </p:nvSpPr>
        <p:spPr>
          <a:xfrm>
            <a:off x="689746" y="1399262"/>
            <a:ext cx="11102257" cy="5048305"/>
          </a:xfrm>
          <a:prstGeom prst="rect">
            <a:avLst/>
          </a:prstGeom>
          <a:noFill/>
        </p:spPr>
        <p:txBody>
          <a:bodyPr wrap="square" rtlCol="0">
            <a:spAutoFit/>
          </a:bodyPr>
          <a:lstStyle/>
          <a:p>
            <a:r>
              <a:rPr lang="nl-BE" sz="2667" b="1" dirty="0"/>
              <a:t>Oefening 3:</a:t>
            </a:r>
          </a:p>
          <a:p>
            <a:endParaRPr lang="nl-BE" sz="1067" dirty="0"/>
          </a:p>
          <a:p>
            <a:r>
              <a:rPr lang="nl-BE" sz="2667" dirty="0"/>
              <a:t>Bepaal voor volgende decimale waarden hun </a:t>
            </a:r>
            <a:r>
              <a:rPr lang="nl-BE" sz="2667" dirty="0" err="1"/>
              <a:t>floating</a:t>
            </a:r>
            <a:r>
              <a:rPr lang="nl-BE" sz="2667" dirty="0"/>
              <a:t>-point voorstelling met </a:t>
            </a:r>
            <a:r>
              <a:rPr lang="nl-BE" sz="2667" b="1" dirty="0"/>
              <a:t>enkelvoudige precisie, </a:t>
            </a:r>
            <a:r>
              <a:rPr lang="nl-BE" sz="2667" dirty="0"/>
              <a:t>in hexadecimale vorm:</a:t>
            </a:r>
          </a:p>
          <a:p>
            <a:endParaRPr lang="nl-BE" sz="2667" dirty="0"/>
          </a:p>
          <a:p>
            <a:r>
              <a:rPr lang="nl-BE" sz="2667" dirty="0"/>
              <a:t>(149,25)</a:t>
            </a:r>
            <a:r>
              <a:rPr lang="nl-BE" sz="2667" baseline="-25000" dirty="0"/>
              <a:t>10</a:t>
            </a:r>
            <a:r>
              <a:rPr lang="nl-BE" sz="2667" dirty="0"/>
              <a:t> =</a:t>
            </a:r>
          </a:p>
          <a:p>
            <a:endParaRPr lang="nl-BE" sz="2667" dirty="0"/>
          </a:p>
          <a:p>
            <a:r>
              <a:rPr lang="nl-BE" sz="2667" dirty="0"/>
              <a:t>(-1)</a:t>
            </a:r>
            <a:r>
              <a:rPr lang="nl-BE" sz="2667" baseline="-25000" dirty="0"/>
              <a:t>10</a:t>
            </a:r>
            <a:r>
              <a:rPr lang="nl-BE" sz="2667" dirty="0"/>
              <a:t> = </a:t>
            </a:r>
          </a:p>
          <a:p>
            <a:pPr marL="342891" indent="-342891">
              <a:buFontTx/>
              <a:buAutoNum type="arabicParenR" startAt="2"/>
            </a:pPr>
            <a:endParaRPr lang="nl-BE" sz="2667" dirty="0"/>
          </a:p>
          <a:p>
            <a:r>
              <a:rPr lang="nl-BE" sz="2667" dirty="0"/>
              <a:t>(538,625)</a:t>
            </a:r>
            <a:r>
              <a:rPr lang="nl-BE" sz="2667" baseline="-25000" dirty="0"/>
              <a:t>10</a:t>
            </a:r>
            <a:r>
              <a:rPr lang="nl-BE" sz="2667" dirty="0"/>
              <a:t> = </a:t>
            </a:r>
          </a:p>
          <a:p>
            <a:endParaRPr lang="nl-BE" sz="2667" dirty="0"/>
          </a:p>
          <a:p>
            <a:r>
              <a:rPr lang="nl-BE" sz="2667" dirty="0"/>
              <a:t>(-5/32)</a:t>
            </a:r>
            <a:r>
              <a:rPr lang="nl-BE" sz="2667" baseline="-25000" dirty="0"/>
              <a:t>10</a:t>
            </a:r>
            <a:r>
              <a:rPr lang="nl-BE" sz="2667" dirty="0"/>
              <a:t> = </a:t>
            </a:r>
          </a:p>
          <a:p>
            <a:endParaRPr lang="en-GB" dirty="0"/>
          </a:p>
        </p:txBody>
      </p:sp>
    </p:spTree>
    <p:extLst>
      <p:ext uri="{BB962C8B-B14F-4D97-AF65-F5344CB8AC3E}">
        <p14:creationId xmlns:p14="http://schemas.microsoft.com/office/powerpoint/2010/main" val="394849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681037"/>
            <a:ext cx="10753725" cy="879475"/>
          </a:xfrm>
        </p:spPr>
        <p:txBody>
          <a:bodyPr>
            <a:normAutofit fontScale="90000"/>
          </a:bodyPr>
          <a:lstStyle/>
          <a:p>
            <a:r>
              <a:rPr lang="nl-BE" b="1" dirty="0"/>
              <a:t>1.2. Positionele systemen  </a:t>
            </a:r>
            <a:br>
              <a:rPr lang="nl-BE" sz="3600" b="1" dirty="0">
                <a:solidFill>
                  <a:srgbClr val="00B0F0"/>
                </a:solidFill>
              </a:rPr>
            </a:br>
            <a:endParaRPr lang="nl-BE" sz="3600" b="1" dirty="0">
              <a:solidFill>
                <a:srgbClr val="00B0F0"/>
              </a:solidFill>
            </a:endParaRPr>
          </a:p>
        </p:txBody>
      </p:sp>
      <p:sp>
        <p:nvSpPr>
          <p:cNvPr id="3" name="Tijdelijke aanduiding voor inhoud 2"/>
          <p:cNvSpPr>
            <a:spLocks noGrp="1"/>
          </p:cNvSpPr>
          <p:nvPr>
            <p:ph idx="1"/>
          </p:nvPr>
        </p:nvSpPr>
        <p:spPr/>
        <p:txBody>
          <a:bodyPr/>
          <a:lstStyle/>
          <a:p>
            <a:r>
              <a:rPr lang="nl-BE" b="1" dirty="0"/>
              <a:t>Definitie:</a:t>
            </a:r>
          </a:p>
          <a:p>
            <a:pPr marL="0" indent="0">
              <a:buNone/>
            </a:pPr>
            <a:r>
              <a:rPr lang="nl-BE" dirty="0"/>
              <a:t>Een </a:t>
            </a:r>
            <a:r>
              <a:rPr lang="nl-BE" dirty="0">
                <a:solidFill>
                  <a:srgbClr val="FF0000"/>
                </a:solidFill>
              </a:rPr>
              <a:t>positioneel (getallen)systeem</a:t>
            </a:r>
            <a:r>
              <a:rPr lang="nl-BE" dirty="0"/>
              <a:t> of </a:t>
            </a:r>
            <a:r>
              <a:rPr lang="nl-BE" dirty="0">
                <a:solidFill>
                  <a:srgbClr val="FF0000"/>
                </a:solidFill>
              </a:rPr>
              <a:t>positioneel talstelsel </a:t>
            </a:r>
            <a:r>
              <a:rPr lang="nl-BE" dirty="0"/>
              <a:t>(kortweg </a:t>
            </a:r>
            <a:r>
              <a:rPr lang="nl-BE" dirty="0">
                <a:solidFill>
                  <a:srgbClr val="FF0000"/>
                </a:solidFill>
              </a:rPr>
              <a:t>positiestelsel</a:t>
            </a:r>
            <a:r>
              <a:rPr lang="nl-BE" dirty="0"/>
              <a:t>), is een talstelsel, waarbij een getal wordt voorgesteld door een reeks van symbolen of cijfers. De positie of de plaats van het cijfer in het getal, bepaalt de bijdrage aan het getal op basis van een gekozen grondtal.</a:t>
            </a:r>
          </a:p>
          <a:p>
            <a:pPr marL="0" indent="0">
              <a:buNone/>
            </a:pPr>
            <a:endParaRPr lang="nl-BE" dirty="0"/>
          </a:p>
          <a:p>
            <a:r>
              <a:rPr lang="nl-BE" b="1" dirty="0"/>
              <a:t>Algemeen: </a:t>
            </a:r>
            <a:r>
              <a:rPr lang="nl-BE" dirty="0"/>
              <a:t>een positioneel systeem heeft een</a:t>
            </a:r>
          </a:p>
          <a:p>
            <a:pPr lvl="1"/>
            <a:r>
              <a:rPr lang="nl-BE" b="1" dirty="0">
                <a:solidFill>
                  <a:srgbClr val="FF0000"/>
                </a:solidFill>
              </a:rPr>
              <a:t>Grondtal a</a:t>
            </a:r>
          </a:p>
          <a:p>
            <a:pPr lvl="1"/>
            <a:r>
              <a:rPr lang="nl-BE" b="1" dirty="0">
                <a:solidFill>
                  <a:srgbClr val="FF0000"/>
                </a:solidFill>
              </a:rPr>
              <a:t>Verzameling symbolen of cijfers</a:t>
            </a:r>
            <a:r>
              <a:rPr lang="nl-BE" dirty="0"/>
              <a:t>, waarvan het aantal gelijk is aan a</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8</a:t>
            </a:fld>
            <a:endParaRPr lang="nl-BE"/>
          </a:p>
        </p:txBody>
      </p:sp>
    </p:spTree>
    <p:extLst>
      <p:ext uri="{BB962C8B-B14F-4D97-AF65-F5344CB8AC3E}">
        <p14:creationId xmlns:p14="http://schemas.microsoft.com/office/powerpoint/2010/main" val="80946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8605" y="348480"/>
            <a:ext cx="10515600" cy="1055751"/>
          </a:xfrm>
        </p:spPr>
        <p:txBody>
          <a:bodyPr>
            <a:normAutofit fontScale="90000"/>
          </a:bodyPr>
          <a:lstStyle/>
          <a:p>
            <a:br>
              <a:rPr lang="nl-BE" sz="4000" dirty="0">
                <a:solidFill>
                  <a:schemeClr val="accent1"/>
                </a:solidFill>
              </a:rPr>
            </a:br>
            <a:r>
              <a:rPr lang="nl-BE" sz="4900" dirty="0"/>
              <a:t>1.2. Positionele systemen</a:t>
            </a:r>
            <a:br>
              <a:rPr lang="nl-BE" sz="4000" dirty="0">
                <a:solidFill>
                  <a:schemeClr val="accent1"/>
                </a:solidFill>
              </a:rPr>
            </a:br>
            <a:r>
              <a:rPr lang="nl-BE" sz="4000" dirty="0">
                <a:solidFill>
                  <a:schemeClr val="accent1"/>
                </a:solidFill>
              </a:rPr>
              <a:t>1.2.1 Tiendelige getallen</a:t>
            </a:r>
            <a:br>
              <a:rPr lang="nl-BE" dirty="0"/>
            </a:br>
            <a:endParaRPr lang="nl-BE" dirty="0"/>
          </a:p>
        </p:txBody>
      </p:sp>
      <p:sp>
        <p:nvSpPr>
          <p:cNvPr id="3" name="Tijdelijke aanduiding voor inhoud 2"/>
          <p:cNvSpPr>
            <a:spLocks noGrp="1"/>
          </p:cNvSpPr>
          <p:nvPr>
            <p:ph idx="1"/>
          </p:nvPr>
        </p:nvSpPr>
        <p:spPr>
          <a:xfrm>
            <a:off x="611138" y="1042868"/>
            <a:ext cx="11240654" cy="5815131"/>
          </a:xfrm>
        </p:spPr>
        <p:txBody>
          <a:bodyPr>
            <a:normAutofit/>
          </a:bodyPr>
          <a:lstStyle/>
          <a:p>
            <a:endParaRPr lang="nl-BE" dirty="0"/>
          </a:p>
          <a:p>
            <a:r>
              <a:rPr lang="nl-BE" dirty="0"/>
              <a:t>Een positioneel systeem </a:t>
            </a:r>
          </a:p>
          <a:p>
            <a:r>
              <a:rPr lang="nl-BE" dirty="0"/>
              <a:t>Decimaal stelsel</a:t>
            </a:r>
          </a:p>
          <a:p>
            <a:r>
              <a:rPr lang="nl-BE" dirty="0"/>
              <a:t>Positioneel systeem met </a:t>
            </a:r>
          </a:p>
          <a:p>
            <a:pPr lvl="1"/>
            <a:r>
              <a:rPr lang="nl-BE" dirty="0"/>
              <a:t>Grondtal = </a:t>
            </a:r>
            <a:r>
              <a:rPr lang="nl-BE" b="1" dirty="0">
                <a:solidFill>
                  <a:srgbClr val="FF0000"/>
                </a:solidFill>
              </a:rPr>
              <a:t>10</a:t>
            </a:r>
          </a:p>
          <a:p>
            <a:pPr lvl="1"/>
            <a:r>
              <a:rPr lang="nl-BE" dirty="0"/>
              <a:t>Verzameling cijfers = {</a:t>
            </a:r>
            <a:r>
              <a:rPr lang="nl-BE" b="1" dirty="0">
                <a:solidFill>
                  <a:srgbClr val="FF0000"/>
                </a:solidFill>
              </a:rPr>
              <a:t>0, 1, 2, 3, 4, 5, 6, 7, 8, 9</a:t>
            </a:r>
            <a:r>
              <a:rPr lang="nl-BE" dirty="0"/>
              <a:t>}</a:t>
            </a:r>
          </a:p>
          <a:p>
            <a:pPr marL="0" indent="0">
              <a:buNone/>
            </a:pPr>
            <a:endParaRPr lang="nl-BE" dirty="0"/>
          </a:p>
          <a:p>
            <a:pPr marL="0" indent="0">
              <a:buNone/>
            </a:pPr>
            <a:r>
              <a:rPr lang="nl-BE" b="1" dirty="0"/>
              <a:t>Bijvoorbeeld</a:t>
            </a:r>
            <a:r>
              <a:rPr lang="nl-BE" dirty="0"/>
              <a:t> het getal 1302:</a:t>
            </a:r>
          </a:p>
          <a:p>
            <a:pPr marL="0" indent="0">
              <a:buNone/>
            </a:pPr>
            <a:r>
              <a:rPr lang="nl-BE" sz="2400" dirty="0"/>
              <a:t>		          </a:t>
            </a:r>
            <a:endParaRPr lang="nl-BE" sz="2400" b="1" dirty="0"/>
          </a:p>
          <a:p>
            <a:pPr marL="0" indent="0">
              <a:buNone/>
            </a:pPr>
            <a:endParaRPr lang="nl-BE" sz="1400" dirty="0"/>
          </a:p>
          <a:p>
            <a:pPr marL="0" indent="0">
              <a:buNone/>
            </a:pPr>
            <a:r>
              <a:rPr lang="nl-BE" sz="2400" dirty="0"/>
              <a:t>						</a:t>
            </a:r>
          </a:p>
          <a:p>
            <a:pPr marL="0" indent="0">
              <a:buNone/>
            </a:pPr>
            <a:endParaRPr lang="nl-BE" sz="2400" dirty="0"/>
          </a:p>
          <a:p>
            <a:pPr marL="0" indent="0">
              <a:buNone/>
            </a:pPr>
            <a:endParaRPr lang="nl-BE" dirty="0"/>
          </a:p>
        </p:txBody>
      </p:sp>
      <p:graphicFrame>
        <p:nvGraphicFramePr>
          <p:cNvPr id="4" name="Tabel 3"/>
          <p:cNvGraphicFramePr>
            <a:graphicFrameLocks noGrp="1"/>
          </p:cNvGraphicFramePr>
          <p:nvPr>
            <p:extLst>
              <p:ext uri="{D42A27DB-BD31-4B8C-83A1-F6EECF244321}">
                <p14:modId xmlns:p14="http://schemas.microsoft.com/office/powerpoint/2010/main" val="1586390679"/>
              </p:ext>
            </p:extLst>
          </p:nvPr>
        </p:nvGraphicFramePr>
        <p:xfrm>
          <a:off x="5944366" y="4878070"/>
          <a:ext cx="5409434" cy="1849120"/>
        </p:xfrm>
        <a:graphic>
          <a:graphicData uri="http://schemas.openxmlformats.org/drawingml/2006/table">
            <a:tbl>
              <a:tblPr firstRow="1" bandRow="1">
                <a:tableStyleId>{00A15C55-8517-42AA-B614-E9B94910E393}</a:tableStyleId>
              </a:tblPr>
              <a:tblGrid>
                <a:gridCol w="1345433">
                  <a:extLst>
                    <a:ext uri="{9D8B030D-6E8A-4147-A177-3AD203B41FA5}">
                      <a16:colId xmlns:a16="http://schemas.microsoft.com/office/drawing/2014/main" val="944850205"/>
                    </a:ext>
                  </a:extLst>
                </a:gridCol>
                <a:gridCol w="1354667">
                  <a:extLst>
                    <a:ext uri="{9D8B030D-6E8A-4147-A177-3AD203B41FA5}">
                      <a16:colId xmlns:a16="http://schemas.microsoft.com/office/drawing/2014/main" val="3252303377"/>
                    </a:ext>
                  </a:extLst>
                </a:gridCol>
                <a:gridCol w="1354667">
                  <a:extLst>
                    <a:ext uri="{9D8B030D-6E8A-4147-A177-3AD203B41FA5}">
                      <a16:colId xmlns:a16="http://schemas.microsoft.com/office/drawing/2014/main" val="396412347"/>
                    </a:ext>
                  </a:extLst>
                </a:gridCol>
                <a:gridCol w="1354667">
                  <a:extLst>
                    <a:ext uri="{9D8B030D-6E8A-4147-A177-3AD203B41FA5}">
                      <a16:colId xmlns:a16="http://schemas.microsoft.com/office/drawing/2014/main" val="2297450367"/>
                    </a:ext>
                  </a:extLst>
                </a:gridCol>
              </a:tblGrid>
              <a:tr h="145047">
                <a:tc>
                  <a:txBody>
                    <a:bodyPr/>
                    <a:lstStyle/>
                    <a:p>
                      <a:pPr algn="ctr"/>
                      <a:r>
                        <a:rPr lang="nl-BE" dirty="0"/>
                        <a:t>10³</a:t>
                      </a:r>
                    </a:p>
                  </a:txBody>
                  <a:tcPr/>
                </a:tc>
                <a:tc>
                  <a:txBody>
                    <a:bodyPr/>
                    <a:lstStyle/>
                    <a:p>
                      <a:pPr algn="ctr"/>
                      <a:r>
                        <a:rPr lang="nl-BE" dirty="0"/>
                        <a:t>10²</a:t>
                      </a:r>
                    </a:p>
                  </a:txBody>
                  <a:tcPr/>
                </a:tc>
                <a:tc>
                  <a:txBody>
                    <a:bodyPr/>
                    <a:lstStyle/>
                    <a:p>
                      <a:pPr algn="ctr"/>
                      <a:r>
                        <a:rPr lang="nl-BE" dirty="0"/>
                        <a:t>10</a:t>
                      </a:r>
                      <a:r>
                        <a:rPr lang="nl-BE" baseline="30000" dirty="0"/>
                        <a:t>1</a:t>
                      </a:r>
                      <a:endParaRPr lang="nl-BE" dirty="0"/>
                    </a:p>
                  </a:txBody>
                  <a:tcPr/>
                </a:tc>
                <a:tc>
                  <a:txBody>
                    <a:bodyPr/>
                    <a:lstStyle/>
                    <a:p>
                      <a:pPr algn="ctr"/>
                      <a:r>
                        <a:rPr lang="nl-BE" dirty="0"/>
                        <a:t>10</a:t>
                      </a:r>
                      <a:r>
                        <a:rPr lang="nl-BE" baseline="30000" dirty="0"/>
                        <a:t>0</a:t>
                      </a:r>
                      <a:endParaRPr lang="nl-BE" dirty="0"/>
                    </a:p>
                  </a:txBody>
                  <a:tcPr/>
                </a:tc>
                <a:extLst>
                  <a:ext uri="{0D108BD9-81ED-4DB2-BD59-A6C34878D82A}">
                    <a16:rowId xmlns:a16="http://schemas.microsoft.com/office/drawing/2014/main" val="2528220592"/>
                  </a:ext>
                </a:extLst>
              </a:tr>
              <a:tr h="370840">
                <a:tc>
                  <a:txBody>
                    <a:bodyPr/>
                    <a:lstStyle/>
                    <a:p>
                      <a:pPr algn="ctr"/>
                      <a:r>
                        <a:rPr lang="nl-BE" dirty="0"/>
                        <a:t>1000</a:t>
                      </a:r>
                    </a:p>
                  </a:txBody>
                  <a:tcPr/>
                </a:tc>
                <a:tc>
                  <a:txBody>
                    <a:bodyPr/>
                    <a:lstStyle/>
                    <a:p>
                      <a:pPr algn="ctr"/>
                      <a:r>
                        <a:rPr lang="nl-BE" dirty="0"/>
                        <a:t>100</a:t>
                      </a:r>
                    </a:p>
                  </a:txBody>
                  <a:tcPr/>
                </a:tc>
                <a:tc>
                  <a:txBody>
                    <a:bodyPr/>
                    <a:lstStyle/>
                    <a:p>
                      <a:pPr algn="ctr"/>
                      <a:r>
                        <a:rPr lang="nl-BE" dirty="0"/>
                        <a:t>10</a:t>
                      </a:r>
                    </a:p>
                  </a:txBody>
                  <a:tcPr/>
                </a:tc>
                <a:tc>
                  <a:txBody>
                    <a:bodyPr/>
                    <a:lstStyle/>
                    <a:p>
                      <a:pPr algn="ctr"/>
                      <a:r>
                        <a:rPr lang="nl-BE" dirty="0"/>
                        <a:t>1</a:t>
                      </a:r>
                    </a:p>
                  </a:txBody>
                  <a:tcPr/>
                </a:tc>
                <a:extLst>
                  <a:ext uri="{0D108BD9-81ED-4DB2-BD59-A6C34878D82A}">
                    <a16:rowId xmlns:a16="http://schemas.microsoft.com/office/drawing/2014/main" val="2522564193"/>
                  </a:ext>
                </a:extLst>
              </a:tr>
              <a:tr h="370840">
                <a:tc>
                  <a:txBody>
                    <a:bodyPr/>
                    <a:lstStyle/>
                    <a:p>
                      <a:pPr algn="ctr"/>
                      <a:r>
                        <a:rPr lang="nl-BE" dirty="0"/>
                        <a:t>1</a:t>
                      </a:r>
                    </a:p>
                  </a:txBody>
                  <a:tcPr/>
                </a:tc>
                <a:tc>
                  <a:txBody>
                    <a:bodyPr/>
                    <a:lstStyle/>
                    <a:p>
                      <a:pPr algn="ctr"/>
                      <a:r>
                        <a:rPr lang="nl-BE" dirty="0"/>
                        <a:t>3</a:t>
                      </a:r>
                    </a:p>
                  </a:txBody>
                  <a:tcPr/>
                </a:tc>
                <a:tc>
                  <a:txBody>
                    <a:bodyPr/>
                    <a:lstStyle/>
                    <a:p>
                      <a:pPr algn="ctr"/>
                      <a:r>
                        <a:rPr lang="nl-BE" dirty="0"/>
                        <a:t>0</a:t>
                      </a:r>
                    </a:p>
                  </a:txBody>
                  <a:tcPr/>
                </a:tc>
                <a:tc>
                  <a:txBody>
                    <a:bodyPr/>
                    <a:lstStyle/>
                    <a:p>
                      <a:pPr algn="ctr"/>
                      <a:r>
                        <a:rPr lang="nl-BE" dirty="0"/>
                        <a:t>2</a:t>
                      </a:r>
                    </a:p>
                  </a:txBody>
                  <a:tcPr/>
                </a:tc>
                <a:extLst>
                  <a:ext uri="{0D108BD9-81ED-4DB2-BD59-A6C34878D82A}">
                    <a16:rowId xmlns:a16="http://schemas.microsoft.com/office/drawing/2014/main" val="3955036274"/>
                  </a:ext>
                </a:extLst>
              </a:tr>
              <a:tr h="370840">
                <a:tc>
                  <a:txBody>
                    <a:bodyPr/>
                    <a:lstStyle/>
                    <a:p>
                      <a:pPr algn="ctr"/>
                      <a:r>
                        <a:rPr lang="nl-BE" dirty="0"/>
                        <a:t>1000</a:t>
                      </a:r>
                    </a:p>
                  </a:txBody>
                  <a:tcPr/>
                </a:tc>
                <a:tc>
                  <a:txBody>
                    <a:bodyPr/>
                    <a:lstStyle/>
                    <a:p>
                      <a:pPr algn="ctr"/>
                      <a:r>
                        <a:rPr lang="nl-BE" dirty="0"/>
                        <a:t>300</a:t>
                      </a:r>
                    </a:p>
                  </a:txBody>
                  <a:tcPr/>
                </a:tc>
                <a:tc>
                  <a:txBody>
                    <a:bodyPr/>
                    <a:lstStyle/>
                    <a:p>
                      <a:pPr algn="ctr"/>
                      <a:r>
                        <a:rPr lang="nl-BE" dirty="0"/>
                        <a:t>0</a:t>
                      </a:r>
                    </a:p>
                  </a:txBody>
                  <a:tcPr/>
                </a:tc>
                <a:tc>
                  <a:txBody>
                    <a:bodyPr/>
                    <a:lstStyle/>
                    <a:p>
                      <a:pPr algn="ctr"/>
                      <a:r>
                        <a:rPr lang="nl-BE" dirty="0"/>
                        <a:t>2</a:t>
                      </a:r>
                    </a:p>
                  </a:txBody>
                  <a:tcPr/>
                </a:tc>
                <a:extLst>
                  <a:ext uri="{0D108BD9-81ED-4DB2-BD59-A6C34878D82A}">
                    <a16:rowId xmlns:a16="http://schemas.microsoft.com/office/drawing/2014/main" val="1984157424"/>
                  </a:ext>
                </a:extLst>
              </a:tr>
              <a:tr h="370840">
                <a:tc gridSpan="4">
                  <a:txBody>
                    <a:bodyPr/>
                    <a:lstStyle/>
                    <a:p>
                      <a:pPr algn="ctr"/>
                      <a:r>
                        <a:rPr lang="nl-BE" dirty="0"/>
                        <a:t>1000 + 300 + 2 = 1302</a:t>
                      </a:r>
                    </a:p>
                  </a:txBody>
                  <a:tcPr/>
                </a:tc>
                <a:tc hMerge="1">
                  <a:txBody>
                    <a:bodyPr/>
                    <a:lstStyle/>
                    <a:p>
                      <a:pPr algn="ctr"/>
                      <a:endParaRPr lang="nl-BE" dirty="0"/>
                    </a:p>
                  </a:txBody>
                  <a:tcPr/>
                </a:tc>
                <a:tc hMerge="1">
                  <a:txBody>
                    <a:bodyPr/>
                    <a:lstStyle/>
                    <a:p>
                      <a:pPr algn="ctr"/>
                      <a:endParaRPr lang="nl-BE" dirty="0"/>
                    </a:p>
                  </a:txBody>
                  <a:tcPr/>
                </a:tc>
                <a:tc hMerge="1">
                  <a:txBody>
                    <a:bodyPr/>
                    <a:lstStyle/>
                    <a:p>
                      <a:pPr algn="ctr"/>
                      <a:endParaRPr lang="nl-BE" dirty="0"/>
                    </a:p>
                  </a:txBody>
                  <a:tcPr/>
                </a:tc>
                <a:extLst>
                  <a:ext uri="{0D108BD9-81ED-4DB2-BD59-A6C34878D82A}">
                    <a16:rowId xmlns:a16="http://schemas.microsoft.com/office/drawing/2014/main" val="1455741319"/>
                  </a:ext>
                </a:extLst>
              </a:tr>
            </a:tbl>
          </a:graphicData>
        </a:graphic>
      </p:graphicFrame>
      <p:sp>
        <p:nvSpPr>
          <p:cNvPr id="6" name="Gekromde pijl-rechts 5"/>
          <p:cNvSpPr>
            <a:spLocks/>
          </p:cNvSpPr>
          <p:nvPr/>
        </p:nvSpPr>
        <p:spPr>
          <a:xfrm>
            <a:off x="5611857" y="6004098"/>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Gekromde pijl-rechts 6"/>
          <p:cNvSpPr>
            <a:spLocks/>
          </p:cNvSpPr>
          <p:nvPr/>
        </p:nvSpPr>
        <p:spPr>
          <a:xfrm>
            <a:off x="5611857" y="5207301"/>
            <a:ext cx="323275" cy="4710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9</a:t>
            </a:fld>
            <a:endParaRPr lang="nl-BE" dirty="0"/>
          </a:p>
        </p:txBody>
      </p:sp>
      <p:sp>
        <p:nvSpPr>
          <p:cNvPr id="9" name="Tekstvak 8">
            <a:extLst>
              <a:ext uri="{FF2B5EF4-FFF2-40B4-BE49-F238E27FC236}">
                <a16:creationId xmlns:a16="http://schemas.microsoft.com/office/drawing/2014/main" id="{98E5AFD7-10A3-AE83-3FDA-3316F71F3884}"/>
              </a:ext>
            </a:extLst>
          </p:cNvPr>
          <p:cNvSpPr txBox="1"/>
          <p:nvPr/>
        </p:nvSpPr>
        <p:spPr>
          <a:xfrm>
            <a:off x="5052068" y="5216691"/>
            <a:ext cx="370115" cy="461665"/>
          </a:xfrm>
          <a:prstGeom prst="rect">
            <a:avLst/>
          </a:prstGeom>
          <a:noFill/>
        </p:spPr>
        <p:txBody>
          <a:bodyPr wrap="square" rtlCol="0">
            <a:spAutoFit/>
          </a:bodyPr>
          <a:lstStyle/>
          <a:p>
            <a:r>
              <a:rPr lang="nl-BE" sz="2400" b="1" dirty="0"/>
              <a:t>X</a:t>
            </a:r>
          </a:p>
        </p:txBody>
      </p:sp>
      <p:sp>
        <p:nvSpPr>
          <p:cNvPr id="10" name="Tekstvak 9">
            <a:extLst>
              <a:ext uri="{FF2B5EF4-FFF2-40B4-BE49-F238E27FC236}">
                <a16:creationId xmlns:a16="http://schemas.microsoft.com/office/drawing/2014/main" id="{A0D37E44-85A7-57C3-53CC-DBAE11DBB972}"/>
              </a:ext>
            </a:extLst>
          </p:cNvPr>
          <p:cNvSpPr txBox="1"/>
          <p:nvPr/>
        </p:nvSpPr>
        <p:spPr>
          <a:xfrm>
            <a:off x="5052068" y="5892581"/>
            <a:ext cx="394306" cy="646331"/>
          </a:xfrm>
          <a:prstGeom prst="rect">
            <a:avLst/>
          </a:prstGeom>
          <a:noFill/>
        </p:spPr>
        <p:txBody>
          <a:bodyPr wrap="square" rtlCol="0">
            <a:spAutoFit/>
          </a:bodyPr>
          <a:lstStyle/>
          <a:p>
            <a:r>
              <a:rPr lang="nl-BE" sz="3600" b="1" dirty="0"/>
              <a:t>+</a:t>
            </a:r>
          </a:p>
        </p:txBody>
      </p:sp>
    </p:spTree>
    <p:extLst>
      <p:ext uri="{BB962C8B-B14F-4D97-AF65-F5344CB8AC3E}">
        <p14:creationId xmlns:p14="http://schemas.microsoft.com/office/powerpoint/2010/main" val="3948308119"/>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326eb54-0917-4efa-8878-6692b34b84b2">
      <Terms xmlns="http://schemas.microsoft.com/office/infopath/2007/PartnerControls"/>
    </lcf76f155ced4ddcb4097134ff3c332f>
    <TaxCatchAll xmlns="7b829dc0-3b93-4cd6-b683-15c974c1c090" xsi:nil="true"/>
    <Student xmlns="7326eb54-0917-4efa-8878-6692b34b84b2">
      <UserInfo>
        <DisplayName/>
        <AccountId xsi:nil="true"/>
        <AccountType/>
      </UserInfo>
    </Stud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1CA9446E2F8547A168A2B34D8F2025" ma:contentTypeVersion="18" ma:contentTypeDescription="Een nieuw document maken." ma:contentTypeScope="" ma:versionID="eefc6bbfe70f46b1d2d72dd389d0764c">
  <xsd:schema xmlns:xsd="http://www.w3.org/2001/XMLSchema" xmlns:xs="http://www.w3.org/2001/XMLSchema" xmlns:p="http://schemas.microsoft.com/office/2006/metadata/properties" xmlns:ns2="7326eb54-0917-4efa-8878-6692b34b84b2" xmlns:ns3="7b829dc0-3b93-4cd6-b683-15c974c1c090" targetNamespace="http://schemas.microsoft.com/office/2006/metadata/properties" ma:root="true" ma:fieldsID="d90ac5cc5695cfbf294609fe6bfd7c73" ns2:_="" ns3:_="">
    <xsd:import namespace="7326eb54-0917-4efa-8878-6692b34b84b2"/>
    <xsd:import namespace="7b829dc0-3b93-4cd6-b683-15c974c1c0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Student"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26eb54-0917-4efa-8878-6692b34b8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Student" ma:index="21" nillable="true" ma:displayName="Student" ma:format="Dropdown" ma:list="UserInfo" ma:SharePointGroup="0" ma:internalName="Studen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3" nillable="true" ma:taxonomy="true" ma:internalName="lcf76f155ced4ddcb4097134ff3c332f" ma:taxonomyFieldName="MediaServiceImageTags" ma:displayName="Afbeeldingtags" ma:readOnly="false" ma:fieldId="{5cf76f15-5ced-4ddc-b409-7134ff3c332f}" ma:taxonomyMulti="true" ma:sspId="04d6853f-ba83-42af-bfed-9e600a62ad9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829dc0-3b93-4cd6-b683-15c974c1c090"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element name="TaxCatchAll" ma:index="24" nillable="true" ma:displayName="Taxonomy Catch All Column" ma:hidden="true" ma:list="{d6432e98-46e5-46b2-997e-2de667d33d15}" ma:internalName="TaxCatchAll" ma:showField="CatchAllData" ma:web="7b829dc0-3b93-4cd6-b683-15c974c1c0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F3DD13-6D44-4D5F-8D23-D4AA3D0B7BCA}">
  <ds:schemaRefs>
    <ds:schemaRef ds:uri="http://schemas.microsoft.com/sharepoint/v3/contenttype/forms"/>
  </ds:schemaRefs>
</ds:datastoreItem>
</file>

<file path=customXml/itemProps2.xml><?xml version="1.0" encoding="utf-8"?>
<ds:datastoreItem xmlns:ds="http://schemas.openxmlformats.org/officeDocument/2006/customXml" ds:itemID="{13489631-F6E9-4656-9C4E-2B31277163E5}">
  <ds:schemaRefs>
    <ds:schemaRef ds:uri="http://schemas.microsoft.com/office/2006/documentManagement/types"/>
    <ds:schemaRef ds:uri="http://purl.org/dc/dcmitype/"/>
    <ds:schemaRef ds:uri="28b162e1-9138-42c5-826d-ca522cd956e0"/>
    <ds:schemaRef ds:uri="http://purl.org/dc/elements/1.1/"/>
    <ds:schemaRef ds:uri="http://www.w3.org/XML/1998/namespace"/>
    <ds:schemaRef ds:uri="http://schemas.microsoft.com/office/infopath/2007/PartnerControls"/>
    <ds:schemaRef ds:uri="http://schemas.openxmlformats.org/package/2006/metadata/core-properties"/>
    <ds:schemaRef ds:uri="0f9dbb22-d004-40a7-8ba2-e0cd235fcbcc"/>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30FAC215-8009-4A45-8233-338580C376F1}"/>
</file>

<file path=docProps/app.xml><?xml version="1.0" encoding="utf-8"?>
<Properties xmlns="http://schemas.openxmlformats.org/officeDocument/2006/extended-properties" xmlns:vt="http://schemas.openxmlformats.org/officeDocument/2006/docPropsVTypes">
  <TotalTime>48123</TotalTime>
  <Words>7086</Words>
  <Application>Microsoft Office PowerPoint</Application>
  <PresentationFormat>Breedbeeld</PresentationFormat>
  <Paragraphs>1481</Paragraphs>
  <Slides>76</Slides>
  <Notes>9</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76</vt:i4>
      </vt:variant>
    </vt:vector>
  </HeadingPairs>
  <TitlesOfParts>
    <vt:vector size="84" baseType="lpstr">
      <vt:lpstr>Arial</vt:lpstr>
      <vt:lpstr>Calibri</vt:lpstr>
      <vt:lpstr>Calibri Light</vt:lpstr>
      <vt:lpstr>Courier New</vt:lpstr>
      <vt:lpstr>Tahoma</vt:lpstr>
      <vt:lpstr>Times New Roman</vt:lpstr>
      <vt:lpstr>Wingdings</vt:lpstr>
      <vt:lpstr>Kantoorthema</vt:lpstr>
      <vt:lpstr>IT Fundamentals</vt:lpstr>
      <vt:lpstr>Inhoud</vt:lpstr>
      <vt:lpstr>Inhoud</vt:lpstr>
      <vt:lpstr>Inhoud</vt:lpstr>
      <vt:lpstr>1.1. Inleiding 1.1.1. Voorstelling van getallen</vt:lpstr>
      <vt:lpstr>1.1. Inleiding 1.1.2. Definities</vt:lpstr>
      <vt:lpstr>1.1. Inleiding 1.1.3 Positie van een cijfer</vt:lpstr>
      <vt:lpstr>1.2. Positionele systemen   </vt:lpstr>
      <vt:lpstr> 1.2. Positionele systemen 1.2.1 Tiendelige getallen </vt:lpstr>
      <vt:lpstr>1.2. Positionele systemen 1.2.1 Tiendelige getallen - Decimale veelvouden</vt:lpstr>
      <vt:lpstr>1.2. Positionele systemen 1.2.2 Binaire getallen - Voorstelling</vt:lpstr>
      <vt:lpstr>1.2. Positionele systemen 1.2.2 Binaire getallen - Toepassingsgebied</vt:lpstr>
      <vt:lpstr>1.2. Positionele systemen 1.2.2. Binaire getallen - Afspraken en notatie</vt:lpstr>
      <vt:lpstr>1.2. Positionele systemen 1.2.2. Binaire getallen - Binair tellen</vt:lpstr>
      <vt:lpstr>1.2. Positionele systemen 1.2.2. Binaire getallen - Definities</vt:lpstr>
      <vt:lpstr>1.2. Positionele systemen 1.2.2. Binaire getallen - Veelvouden van bytes</vt:lpstr>
      <vt:lpstr>1.2. Positionele systemen 1.2.2 Binaire getallen - Veelvouden van bytes (vervolg)</vt:lpstr>
      <vt:lpstr> 1.2. Positionele systemen  1.2.3 Octale getallen - Voorstelling</vt:lpstr>
      <vt:lpstr>1.2. Positionele systemen 1.2.3. Octale getallen - Octaal tellen</vt:lpstr>
      <vt:lpstr>1.2. Positionele systemen  1.2.3. Octale getallen - Toepassingsvoorbeeld</vt:lpstr>
      <vt:lpstr>1.2. Positionele systemen  1.2.4. Hexadecimale getallen - Voorstelling</vt:lpstr>
      <vt:lpstr>1.2. Positionele systemen  1.2.4. Hexadecimale getallen             - Hexadecimaal tellen</vt:lpstr>
      <vt:lpstr>1.2. Positionele systemen  1.2.4. Hexadecimale getallen -Toepassingsvoorbeelden</vt:lpstr>
      <vt:lpstr>1.3. Conversies tussen talstelsels 1.3.1. Binaire combinaties</vt:lpstr>
      <vt:lpstr>1.3. Conversies tussen talstelsels 1.3.1. Conversie decimaal binair </vt:lpstr>
      <vt:lpstr>1.3. Conversies tussen talstelsels  1.3.1. Conversie decimaal binair - Cijfers voor de komma (methode 1)</vt:lpstr>
      <vt:lpstr>1.3. Conversies tussen talstelsels  1.3.1. Conversie decimaal binair - Cijfers voor de komma (methode 1) (vervolg)</vt:lpstr>
      <vt:lpstr>1.3. Conversies tussen talstelsels  1.3.1. Conversie decimaal binair - Cijfers na de komma (methode 1)</vt:lpstr>
      <vt:lpstr>1.3. Conversies tussen talstelsels  1.3.1. Conversie decimaal binair - Cijfers na de komma (methode 1) (vervolg)</vt:lpstr>
      <vt:lpstr>1.3. Conversies tussen talstelsels  1.3.1. Conversie decimaal binair - Cijfers na de komma (methode 2) </vt:lpstr>
      <vt:lpstr>1.3. Conversies tussen talstelsels  1.3.1. Conversie decimaal binair - Cijfers na de komma (methode 2) (vervolg) </vt:lpstr>
      <vt:lpstr>1.3. Conversies tussen talstelsels  1.3.1. Conversie decimaal binair - Cijfers na de komma (methode 2) (vervolg) </vt:lpstr>
      <vt:lpstr>1.3. Conversies tussen talstelsels 1.3.3. Conversies talstelsels met als basis een macht van 2 </vt:lpstr>
      <vt:lpstr>PowerPoint-presentatie</vt:lpstr>
      <vt:lpstr>1.3. Conversies tussen talstelsels 1.3.3. Conversies talstelsels met als basis een macht van 2 (vervolg) </vt:lpstr>
      <vt:lpstr>1.3. Conversies tussen talstelsels  1.3.4. Oefeningen op conversies</vt:lpstr>
      <vt:lpstr>1.3. Conversies tussen talstelsels  1.3.4. Oefeningen op conversies (vervolg)</vt:lpstr>
      <vt:lpstr>1.3. Conversies tussen talstelsels  1.3.4. Oefeningen op conversies (vervolg)</vt:lpstr>
      <vt:lpstr>1.3. Conversies tussen talstelsels  1.3.4. Oefeningen op conversies (vervolg)</vt:lpstr>
      <vt:lpstr>1.3. Conversies tussen talstelsels  1.3.4. Oefeningen op conversies (vervolg)</vt:lpstr>
      <vt:lpstr>1.3. Conversies tussen talstelsels  1.3.4. Oefeningen op conversies (vervolg)</vt:lpstr>
      <vt:lpstr>1.3. Conversies tussen talstelsels  1.3.4. Oefeningen op conversies (vervolg)</vt:lpstr>
      <vt:lpstr>1.3. Conversies tussen talstelsels  1.3.4. Oefeningen op conversies (vervolg)</vt:lpstr>
      <vt:lpstr>1.3. Conversies tussen talstelsels  1.3.4. Oefeningen op conversies (vervolg)</vt:lpstr>
      <vt:lpstr>1.4. Bewerkingen in het binair stelsel 1.4.1. Optellen in het binair stelsel</vt:lpstr>
      <vt:lpstr>1.4. Bewerkingen in het binair stelsel 1.4.1. Optellen in het binair stelsel (vervolg)</vt:lpstr>
      <vt:lpstr>1.4. Bewerkingen in het binair stelsel  1.4.2. Oefeningen op optellen in het binair stelsel</vt:lpstr>
      <vt:lpstr>1.4. Bewerkingen in het binair stelsel  1.4.3. Andere bewerkingen</vt:lpstr>
      <vt:lpstr>1.4. Bewerkingen in het binair stelsel  1.4.3. Andere bewerkingen (vervolg)</vt:lpstr>
      <vt:lpstr>1.4. Bewerkingen in het binair stelsel  1.4.4. Negatieve getallen</vt:lpstr>
      <vt:lpstr>1.4. Bewerkingen in het binair stelsel  1.4.4. Negatieve getallen</vt:lpstr>
      <vt:lpstr>1.4. Bewerkingen in het binair stelsel  1.4.4. Negatieve getallen - Teken + absolute waarde</vt:lpstr>
      <vt:lpstr>1.4. Bewerkingen in het binair stelsel  1.4.4. Negatieve getallen - Excess-N</vt:lpstr>
      <vt:lpstr>1.4. Bewerkingen in het binair stelsel  1.4.4. Negatieve getallen - 2’s complement</vt:lpstr>
      <vt:lpstr>1.4. Bewerkingen in het binair stelsel  1.4.4. Negatieve getallen - 2’s complement (vervolg)</vt:lpstr>
      <vt:lpstr>1.4. Bewerkingen in het binair stelsel  1.4.5. Oefeningen op negatieve getallen</vt:lpstr>
      <vt:lpstr>1.4. Bewerkingen in het binair stelsel  1.4.5. Oefeningen op negatieve getallen (vervolg)</vt:lpstr>
      <vt:lpstr>1.4. Bewerkingen in het binair stelsel  1.4.6. Overflow</vt:lpstr>
      <vt:lpstr>1.4. Bewerkingen in het binair stelsel  1.4.6. Overflow</vt:lpstr>
      <vt:lpstr>1.4. Bewerkingen in het binair stelsel  1.4.6. Overflow (vervolg)</vt:lpstr>
      <vt:lpstr>1.4. Bewerkingen in het binair stelsel  1.4.6. Overflow (vervolg)</vt:lpstr>
      <vt:lpstr>1.4. Bewerkingen in het binair stelsel  1.4.6. Overflow (vervolg)</vt:lpstr>
      <vt:lpstr>1.4. Bewerkingen in het binair stelsel  1.4.6. Overflow (vervolg)</vt:lpstr>
      <vt:lpstr>1.4. Bewerkingen in het binair stelsel  1.4.7. Oefeningen op overflow</vt:lpstr>
      <vt:lpstr>1.4. Bewerkingen in het binair stelsel  1.4.7. Oefeningen op overflow (vervolg)</vt:lpstr>
      <vt:lpstr>1.5. Floating-point 1.5.1. Hoe kommagetallen voorstellen</vt:lpstr>
      <vt:lpstr>1.5. Floating-point  1.5.2. Floating-point voorstelling</vt:lpstr>
      <vt:lpstr> 1.5. Floating-point  1.5.2. Floating-point voorstelling (vervolg)</vt:lpstr>
      <vt:lpstr>1.5. Floating-point  1.5.3. Floating-point in de computer</vt:lpstr>
      <vt:lpstr>1.5. Floating-point  1.5.3. Floating-point in de computer (vervolg)</vt:lpstr>
      <vt:lpstr>1.5. Floating-point  1.5.4. Decimale waarde van een IEEE 754 binary32 getal</vt:lpstr>
      <vt:lpstr>1.5. Floating-point  1.5.5. IEEE 754 binary32 getalwaarde van een decimaal getal</vt:lpstr>
      <vt:lpstr>1.5. Floating-point  1.5.6. Hexadecimale voorstelling van een IEEE 754 binary32 getal</vt:lpstr>
      <vt:lpstr>1.5. Floating-point  1.5.7. Oefeningen op floating point </vt:lpstr>
      <vt:lpstr>1.5. Floating-point  1.5.7. Oefeningen op floating point (vervolg)</vt:lpstr>
      <vt:lpstr>1.5. Floating-point  1.5.7. Oefeningen op floating point (vervolg) </vt:lpstr>
    </vt:vector>
  </TitlesOfParts>
  <Company>Hogeschool 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fundamentals</dc:title>
  <dc:creator>Karine Van Driessche</dc:creator>
  <cp:lastModifiedBy>Nathalie Declercq</cp:lastModifiedBy>
  <cp:revision>180</cp:revision>
  <cp:lastPrinted>2020-08-10T13:09:58Z</cp:lastPrinted>
  <dcterms:created xsi:type="dcterms:W3CDTF">2020-07-10T11:09:50Z</dcterms:created>
  <dcterms:modified xsi:type="dcterms:W3CDTF">2023-09-19T13:16:38Z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0x010100451CA9446E2F8547A168A2B34D8F2025</vt:lpwstr>
  </property>
</Properties>
</file>