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b0a35594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b0a35594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b0a35594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b0a35594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b0a3559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b0a3559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b0a35594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b0a35594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b0a35594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b0a35594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b0a35594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b0a35594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b0a35594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b0a35594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b0a35594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b0a35594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b0a35594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b0a35594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b0a3559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b0a3559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b0a3559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b0a3559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b0a35594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b0a35594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b0a35594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b0a3559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b0a3559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b0a3559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b0a35594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b0a35594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b0a3559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b0a3559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b0a35594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b0a35594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arxiv.org/abs/2010.01412" TargetMode="External"/><Relationship Id="rId5" Type="http://schemas.openxmlformats.org/officeDocument/2006/relationships/hyperlink" Target="https://arxiv.org/abs/1512.0338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arxiv.org/abs/1706.03762" TargetMode="External"/><Relationship Id="rId4" Type="http://schemas.openxmlformats.org/officeDocument/2006/relationships/hyperlink" Target="https://arxiv.org/abs/1706.03762" TargetMode="External"/><Relationship Id="rId11" Type="http://schemas.openxmlformats.org/officeDocument/2006/relationships/hyperlink" Target="https://arxiv.org/abs/2111.06091" TargetMode="External"/><Relationship Id="rId10" Type="http://schemas.openxmlformats.org/officeDocument/2006/relationships/hyperlink" Target="https://arxiv.org/pdf/2103.16854.pdf" TargetMode="External"/><Relationship Id="rId9" Type="http://schemas.openxmlformats.org/officeDocument/2006/relationships/hyperlink" Target="https://arxiv.org/abs/1512.03385" TargetMode="External"/><Relationship Id="rId5" Type="http://schemas.openxmlformats.org/officeDocument/2006/relationships/hyperlink" Target="https://arxiv.org/pdf/2010.11929.pdf" TargetMode="External"/><Relationship Id="rId6" Type="http://schemas.openxmlformats.org/officeDocument/2006/relationships/hyperlink" Target="https://arxiv.org/abs/1512.02325" TargetMode="External"/><Relationship Id="rId7" Type="http://schemas.openxmlformats.org/officeDocument/2006/relationships/hyperlink" Target="https://arxiv.org/abs/2106.01548" TargetMode="External"/><Relationship Id="rId8" Type="http://schemas.openxmlformats.org/officeDocument/2006/relationships/hyperlink" Target="https://arxiv.org/abs/2010.014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Facial Emotion Recognition on Vision  Transformer.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it"/>
              <a:t>Project of Machine Learning A.A. 2021/22</a:t>
            </a:r>
            <a:endParaRPr/>
          </a:p>
          <a:p>
            <a:pPr indent="0" lvl="0" marL="0" rtl="0" algn="ctr">
              <a:spcBef>
                <a:spcPts val="0"/>
              </a:spcBef>
              <a:spcAft>
                <a:spcPts val="0"/>
              </a:spcAft>
              <a:buNone/>
            </a:pPr>
            <a:r>
              <a:rPr lang="it"/>
              <a:t>Andrea Gurioli &amp; Mario Sessa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481275" y="350000"/>
            <a:ext cx="853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Sharpness</a:t>
            </a:r>
            <a:r>
              <a:rPr b="1" lang="it" sz="2800"/>
              <a:t>-Aware Minimizer (SAM)</a:t>
            </a:r>
            <a:endParaRPr b="1" sz="2800"/>
          </a:p>
        </p:txBody>
      </p:sp>
      <p:sp>
        <p:nvSpPr>
          <p:cNvPr id="110" name="Google Shape;110;p22"/>
          <p:cNvSpPr txBox="1"/>
          <p:nvPr/>
        </p:nvSpPr>
        <p:spPr>
          <a:xfrm>
            <a:off x="577525" y="997525"/>
            <a:ext cx="790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pic>
        <p:nvPicPr>
          <p:cNvPr id="111" name="Google Shape;111;p22"/>
          <p:cNvPicPr preferRelativeResize="0"/>
          <p:nvPr/>
        </p:nvPicPr>
        <p:blipFill>
          <a:blip r:embed="rId3">
            <a:alphaModFix/>
          </a:blip>
          <a:stretch>
            <a:fillRect/>
          </a:stretch>
        </p:blipFill>
        <p:spPr>
          <a:xfrm>
            <a:off x="5056400" y="1602775"/>
            <a:ext cx="3762886" cy="1464425"/>
          </a:xfrm>
          <a:prstGeom prst="rect">
            <a:avLst/>
          </a:prstGeom>
          <a:noFill/>
          <a:ln>
            <a:noFill/>
          </a:ln>
        </p:spPr>
      </p:pic>
      <p:sp>
        <p:nvSpPr>
          <p:cNvPr id="112" name="Google Shape;112;p22"/>
          <p:cNvSpPr txBox="1"/>
          <p:nvPr/>
        </p:nvSpPr>
        <p:spPr>
          <a:xfrm>
            <a:off x="5335600" y="3192950"/>
            <a:ext cx="3434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t>Cross-entropy loss landscape on ImageNet with SGD (left) and SAM (right).</a:t>
            </a:r>
            <a:endParaRPr/>
          </a:p>
        </p:txBody>
      </p:sp>
      <p:sp>
        <p:nvSpPr>
          <p:cNvPr id="113" name="Google Shape;113;p22"/>
          <p:cNvSpPr txBox="1"/>
          <p:nvPr/>
        </p:nvSpPr>
        <p:spPr>
          <a:xfrm>
            <a:off x="481275" y="1060150"/>
            <a:ext cx="4575000" cy="438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600">
                <a:solidFill>
                  <a:srgbClr val="0E101A"/>
                </a:solidFill>
              </a:rPr>
              <a:t>It is an optimization algorithm based on smoothing the loss landscape and reducing its Hessian eigenvalue.</a:t>
            </a:r>
            <a:endParaRPr sz="1600">
              <a:solidFill>
                <a:srgbClr val="0E101A"/>
              </a:solidFill>
            </a:endParaRPr>
          </a:p>
          <a:p>
            <a:pPr indent="0" lvl="0" marL="0" rtl="0" algn="l">
              <a:lnSpc>
                <a:spcPct val="115000"/>
              </a:lnSpc>
              <a:spcBef>
                <a:spcPts val="0"/>
              </a:spcBef>
              <a:spcAft>
                <a:spcPts val="0"/>
              </a:spcAft>
              <a:buNone/>
            </a:pPr>
            <a:r>
              <a:t/>
            </a:r>
            <a:endParaRPr sz="1600">
              <a:solidFill>
                <a:srgbClr val="0E101A"/>
              </a:solidFill>
            </a:endParaRPr>
          </a:p>
          <a:p>
            <a:pPr indent="0" lvl="0" marL="0" rtl="0" algn="l">
              <a:lnSpc>
                <a:spcPct val="115000"/>
              </a:lnSpc>
              <a:spcBef>
                <a:spcPts val="0"/>
              </a:spcBef>
              <a:spcAft>
                <a:spcPts val="0"/>
              </a:spcAft>
              <a:buNone/>
            </a:pPr>
            <a:r>
              <a:rPr lang="it" sz="1600">
                <a:solidFill>
                  <a:srgbClr val="0E101A"/>
                </a:solidFill>
              </a:rPr>
              <a:t>During the training phase, it chooses values about the lower neighbors-related loss value and not the lower on the individual basis as SGD does.</a:t>
            </a:r>
            <a:endParaRPr sz="1600">
              <a:solidFill>
                <a:srgbClr val="0E101A"/>
              </a:solidFill>
            </a:endParaRPr>
          </a:p>
          <a:p>
            <a:pPr indent="0" lvl="0" marL="0" rtl="0" algn="l">
              <a:lnSpc>
                <a:spcPct val="115000"/>
              </a:lnSpc>
              <a:spcBef>
                <a:spcPts val="0"/>
              </a:spcBef>
              <a:spcAft>
                <a:spcPts val="0"/>
              </a:spcAft>
              <a:buNone/>
            </a:pPr>
            <a:r>
              <a:t/>
            </a:r>
            <a:endParaRPr sz="1600">
              <a:solidFill>
                <a:srgbClr val="0E101A"/>
              </a:solidFill>
            </a:endParaRPr>
          </a:p>
          <a:p>
            <a:pPr indent="0" lvl="0" marL="0" rtl="0" algn="l">
              <a:lnSpc>
                <a:spcPct val="115000"/>
              </a:lnSpc>
              <a:spcBef>
                <a:spcPts val="0"/>
              </a:spcBef>
              <a:spcAft>
                <a:spcPts val="0"/>
              </a:spcAft>
              <a:buNone/>
            </a:pPr>
            <a:r>
              <a:rPr lang="it" sz="1600">
                <a:solidFill>
                  <a:srgbClr val="0E101A"/>
                </a:solidFill>
              </a:rPr>
              <a:t>The SAM usage on transformers works well with small and noisy datasets like our case, according to </a:t>
            </a:r>
            <a:r>
              <a:rPr lang="it" sz="1600" u="sng">
                <a:solidFill>
                  <a:srgbClr val="4A6EE0"/>
                </a:solidFill>
                <a:hlinkClick r:id="rId4">
                  <a:extLst>
                    <a:ext uri="{A12FA001-AC4F-418D-AE19-62706E023703}">
                      <ahyp:hlinkClr val="tx"/>
                    </a:ext>
                  </a:extLst>
                </a:hlinkClick>
              </a:rPr>
              <a:t>[5]</a:t>
            </a:r>
            <a:r>
              <a:rPr lang="it" sz="1600">
                <a:solidFill>
                  <a:srgbClr val="0E101A"/>
                </a:solidFill>
              </a:rPr>
              <a:t> and </a:t>
            </a:r>
            <a:r>
              <a:rPr lang="it" sz="1600" u="sng">
                <a:solidFill>
                  <a:srgbClr val="4A6EE0"/>
                </a:solidFill>
                <a:hlinkClick r:id="rId5">
                  <a:extLst>
                    <a:ext uri="{A12FA001-AC4F-418D-AE19-62706E023703}">
                      <ahyp:hlinkClr val="tx"/>
                    </a:ext>
                  </a:extLst>
                </a:hlinkClick>
              </a:rPr>
              <a:t>[6]</a:t>
            </a:r>
            <a:r>
              <a:rPr lang="it" sz="1600">
                <a:solidFill>
                  <a:srgbClr val="0E101A"/>
                </a:solidFill>
              </a:rPr>
              <a:t>.</a:t>
            </a:r>
            <a:endParaRPr sz="1600">
              <a:solidFill>
                <a:srgbClr val="0E101A"/>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481275" y="350000"/>
            <a:ext cx="29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Evaluation</a:t>
            </a:r>
            <a:endParaRPr b="1" sz="2800"/>
          </a:p>
        </p:txBody>
      </p:sp>
      <p:pic>
        <p:nvPicPr>
          <p:cNvPr id="119" name="Google Shape;119;p23"/>
          <p:cNvPicPr preferRelativeResize="0"/>
          <p:nvPr/>
        </p:nvPicPr>
        <p:blipFill>
          <a:blip r:embed="rId3">
            <a:alphaModFix/>
          </a:blip>
          <a:stretch>
            <a:fillRect/>
          </a:stretch>
        </p:blipFill>
        <p:spPr>
          <a:xfrm>
            <a:off x="895350" y="1204913"/>
            <a:ext cx="7353300" cy="273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481275" y="350000"/>
            <a:ext cx="47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Evaluation, Accuracy</a:t>
            </a:r>
            <a:endParaRPr b="1" sz="2800"/>
          </a:p>
        </p:txBody>
      </p:sp>
      <p:sp>
        <p:nvSpPr>
          <p:cNvPr id="125" name="Google Shape;125;p24"/>
          <p:cNvSpPr txBox="1"/>
          <p:nvPr/>
        </p:nvSpPr>
        <p:spPr>
          <a:xfrm>
            <a:off x="822448" y="3500100"/>
            <a:ext cx="7499100" cy="14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450">
                <a:solidFill>
                  <a:schemeClr val="dk1"/>
                </a:solidFill>
              </a:rPr>
              <a:t>Image </a:t>
            </a:r>
            <a:r>
              <a:rPr lang="it" sz="1450">
                <a:solidFill>
                  <a:schemeClr val="dk1"/>
                </a:solidFill>
              </a:rPr>
              <a:t>shows how training and evaluation accuracy changes over time for the proposed configurations of ViT-B/16 and for ResNet-18. The main differences are related to the gradual learning rate usage on the transformers that gives a gradual training accuracy increment in a regular curve, meanwhile the validation accuracy obtains an initial increment and, then, reach the plateau around 55%, even for ResNet-18 model</a:t>
            </a:r>
            <a:endParaRPr sz="1450">
              <a:solidFill>
                <a:schemeClr val="dk1"/>
              </a:solidFill>
            </a:endParaRPr>
          </a:p>
        </p:txBody>
      </p:sp>
      <p:pic>
        <p:nvPicPr>
          <p:cNvPr id="126" name="Google Shape;126;p24"/>
          <p:cNvPicPr preferRelativeResize="0"/>
          <p:nvPr/>
        </p:nvPicPr>
        <p:blipFill>
          <a:blip r:embed="rId3">
            <a:alphaModFix/>
          </a:blip>
          <a:stretch>
            <a:fillRect/>
          </a:stretch>
        </p:blipFill>
        <p:spPr>
          <a:xfrm>
            <a:off x="1863038" y="965600"/>
            <a:ext cx="5417924" cy="24399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nvSpPr>
        <p:spPr>
          <a:xfrm>
            <a:off x="481275" y="350000"/>
            <a:ext cx="455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Evaluation, Loss</a:t>
            </a:r>
            <a:endParaRPr b="1" sz="2800"/>
          </a:p>
        </p:txBody>
      </p:sp>
      <p:sp>
        <p:nvSpPr>
          <p:cNvPr id="132" name="Google Shape;132;p25"/>
          <p:cNvSpPr txBox="1"/>
          <p:nvPr/>
        </p:nvSpPr>
        <p:spPr>
          <a:xfrm>
            <a:off x="822448" y="3456350"/>
            <a:ext cx="7499100" cy="214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chemeClr val="dk1"/>
                </a:solidFill>
              </a:rPr>
              <a:t>Image </a:t>
            </a:r>
            <a:r>
              <a:rPr lang="it">
                <a:solidFill>
                  <a:schemeClr val="dk1"/>
                </a:solidFill>
              </a:rPr>
              <a:t>shows how training and validation loss changes over proposed Vision Trans- formers configurations and compares them with the ResNet-18 behavior. According to the plots, ResNet-18 maintains the high training loss over times compared to ViT configurations. Validation loss of the SAM based ViT-B/16 obtains a similar behavior of ResNet-18 due to the smoothing of the loss landscapes which performs well for small dataset as our case.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450">
              <a:solidFill>
                <a:schemeClr val="dk1"/>
              </a:solidFill>
            </a:endParaRPr>
          </a:p>
        </p:txBody>
      </p:sp>
      <p:pic>
        <p:nvPicPr>
          <p:cNvPr id="133" name="Google Shape;133;p25"/>
          <p:cNvPicPr preferRelativeResize="0"/>
          <p:nvPr/>
        </p:nvPicPr>
        <p:blipFill>
          <a:blip r:embed="rId3">
            <a:alphaModFix/>
          </a:blip>
          <a:stretch>
            <a:fillRect/>
          </a:stretch>
        </p:blipFill>
        <p:spPr>
          <a:xfrm>
            <a:off x="2115325" y="1157300"/>
            <a:ext cx="4913350" cy="225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481275" y="350000"/>
            <a:ext cx="591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Evaluation, Classes Metrics</a:t>
            </a:r>
            <a:endParaRPr b="1" sz="2800"/>
          </a:p>
        </p:txBody>
      </p:sp>
      <p:pic>
        <p:nvPicPr>
          <p:cNvPr id="139" name="Google Shape;139;p26"/>
          <p:cNvPicPr preferRelativeResize="0"/>
          <p:nvPr/>
        </p:nvPicPr>
        <p:blipFill>
          <a:blip r:embed="rId3">
            <a:alphaModFix/>
          </a:blip>
          <a:stretch>
            <a:fillRect/>
          </a:stretch>
        </p:blipFill>
        <p:spPr>
          <a:xfrm>
            <a:off x="2353813" y="1033025"/>
            <a:ext cx="4436376" cy="3280074"/>
          </a:xfrm>
          <a:prstGeom prst="rect">
            <a:avLst/>
          </a:prstGeom>
          <a:noFill/>
          <a:ln>
            <a:noFill/>
          </a:ln>
        </p:spPr>
      </p:pic>
      <p:sp>
        <p:nvSpPr>
          <p:cNvPr id="140" name="Google Shape;140;p26"/>
          <p:cNvSpPr txBox="1"/>
          <p:nvPr/>
        </p:nvSpPr>
        <p:spPr>
          <a:xfrm>
            <a:off x="770112" y="4313100"/>
            <a:ext cx="76038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chemeClr val="dk1"/>
                </a:solidFill>
              </a:rPr>
              <a:t>Precision, Recall and F1-Score divided for classes on each model. ResNet-18 (left-up), ViT-B/16/S (right-up), ViT-B/16/SG (down-left) and ViT-B/16/SAM (down-right).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481275" y="350000"/>
            <a:ext cx="61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Evaluation, Confusion Matrix</a:t>
            </a:r>
            <a:endParaRPr b="1" sz="2800"/>
          </a:p>
        </p:txBody>
      </p:sp>
      <p:sp>
        <p:nvSpPr>
          <p:cNvPr id="146" name="Google Shape;146;p27"/>
          <p:cNvSpPr txBox="1"/>
          <p:nvPr/>
        </p:nvSpPr>
        <p:spPr>
          <a:xfrm>
            <a:off x="770112" y="4313100"/>
            <a:ext cx="76038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chemeClr val="dk1"/>
                </a:solidFill>
              </a:rPr>
              <a:t>Confusion Matrices of models on testing set. In order: ResNet-18 (left-up), ViT-B/16/S (right- up), ViT-B/16/SG (down-left) and ViT-B/16/SAM (down-right).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pic>
        <p:nvPicPr>
          <p:cNvPr id="147" name="Google Shape;147;p27"/>
          <p:cNvPicPr preferRelativeResize="0"/>
          <p:nvPr/>
        </p:nvPicPr>
        <p:blipFill>
          <a:blip r:embed="rId3">
            <a:alphaModFix/>
          </a:blip>
          <a:stretch>
            <a:fillRect/>
          </a:stretch>
        </p:blipFill>
        <p:spPr>
          <a:xfrm>
            <a:off x="2561313" y="1024300"/>
            <a:ext cx="4021384" cy="3230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nvSpPr>
        <p:spPr>
          <a:xfrm>
            <a:off x="481275" y="350000"/>
            <a:ext cx="61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Face Detection</a:t>
            </a:r>
            <a:endParaRPr b="1" sz="2800"/>
          </a:p>
        </p:txBody>
      </p:sp>
      <p:sp>
        <p:nvSpPr>
          <p:cNvPr id="153" name="Google Shape;153;p28"/>
          <p:cNvSpPr txBox="1"/>
          <p:nvPr/>
        </p:nvSpPr>
        <p:spPr>
          <a:xfrm>
            <a:off x="770112" y="4313100"/>
            <a:ext cx="76038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154" name="Google Shape;154;p28"/>
          <p:cNvSpPr txBox="1"/>
          <p:nvPr/>
        </p:nvSpPr>
        <p:spPr>
          <a:xfrm>
            <a:off x="822750" y="1050500"/>
            <a:ext cx="7498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900"/>
              <a:t>We used Single-Shot Detection (SSD) model as a black-box for the face detection.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it" sz="1900"/>
              <a:t>We downloaded a pre-trained configuration to detect faces in a frame of the video generated by the captured webcam streaming and crop the face to prepare the input for ViT-B/16 or ResNet-18 models.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it" sz="1900"/>
              <a:t>Due to the differents of number of parameters (11M for ResNet-18 and 65M for ViT-B/16), the real-time application results to be slower for the ViT-B/16.</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1357500" y="1075128"/>
            <a:ext cx="6429023" cy="3479124"/>
          </a:xfrm>
          <a:prstGeom prst="rect">
            <a:avLst/>
          </a:prstGeom>
          <a:noFill/>
          <a:ln>
            <a:noFill/>
          </a:ln>
        </p:spPr>
      </p:pic>
      <p:sp>
        <p:nvSpPr>
          <p:cNvPr id="160" name="Google Shape;160;p29"/>
          <p:cNvSpPr txBox="1"/>
          <p:nvPr/>
        </p:nvSpPr>
        <p:spPr>
          <a:xfrm>
            <a:off x="481275" y="350000"/>
            <a:ext cx="61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Demo</a:t>
            </a:r>
            <a:endParaRPr b="1"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nvSpPr>
        <p:spPr>
          <a:xfrm>
            <a:off x="481275" y="350000"/>
            <a:ext cx="61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References</a:t>
            </a:r>
            <a:endParaRPr b="1" sz="2800"/>
          </a:p>
        </p:txBody>
      </p:sp>
      <p:sp>
        <p:nvSpPr>
          <p:cNvPr id="166" name="Google Shape;166;p30"/>
          <p:cNvSpPr txBox="1"/>
          <p:nvPr/>
        </p:nvSpPr>
        <p:spPr>
          <a:xfrm>
            <a:off x="394500" y="1060175"/>
            <a:ext cx="8355000" cy="3469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rgbClr val="4A6EE0"/>
              </a:buClr>
              <a:buSzPts val="1100"/>
              <a:buAutoNum type="arabicPeriod"/>
            </a:pPr>
            <a:r>
              <a:rPr i="1" lang="it" sz="1100" u="sng">
                <a:solidFill>
                  <a:srgbClr val="4A6EE0"/>
                </a:solidFill>
                <a:hlinkClick r:id="rId3">
                  <a:extLst>
                    <a:ext uri="{A12FA001-AC4F-418D-AE19-62706E023703}">
                      <ahyp:hlinkClr val="tx"/>
                    </a:ext>
                  </a:extLst>
                </a:hlinkClick>
              </a:rPr>
              <a:t>Attention is all You Need, </a:t>
            </a:r>
            <a:r>
              <a:rPr i="1" lang="it" sz="1100" u="sng">
                <a:solidFill>
                  <a:srgbClr val="4A6EE0"/>
                </a:solidFill>
                <a:hlinkClick r:id="rId4">
                  <a:extLst>
                    <a:ext uri="{A12FA001-AC4F-418D-AE19-62706E023703}">
                      <ahyp:hlinkClr val="tx"/>
                    </a:ext>
                  </a:extLst>
                </a:hlinkClick>
              </a:rPr>
              <a:t>Ashish Vaswani and Noam Shazeer and Niki Parmar and Jakob Uszkoreit and Llion Jones and Aidan N. Gomez and Lukasz Kaiser and Illia Polosukhin.2017</a:t>
            </a:r>
            <a:endParaRPr i="1" sz="1100">
              <a:solidFill>
                <a:srgbClr val="4A6EE0"/>
              </a:solidFill>
            </a:endParaRPr>
          </a:p>
          <a:p>
            <a:pPr indent="-298450" lvl="0" marL="457200" rtl="0" algn="l">
              <a:lnSpc>
                <a:spcPct val="115000"/>
              </a:lnSpc>
              <a:spcBef>
                <a:spcPts val="0"/>
              </a:spcBef>
              <a:spcAft>
                <a:spcPts val="0"/>
              </a:spcAft>
              <a:buClr>
                <a:srgbClr val="4A6EE0"/>
              </a:buClr>
              <a:buSzPts val="1100"/>
              <a:buAutoNum type="arabicPeriod"/>
            </a:pPr>
            <a:r>
              <a:rPr i="1" lang="it" sz="1100" u="sng">
                <a:solidFill>
                  <a:srgbClr val="4A6EE0"/>
                </a:solidFill>
                <a:hlinkClick r:id="rId5">
                  <a:extLst>
                    <a:ext uri="{A12FA001-AC4F-418D-AE19-62706E023703}">
                      <ahyp:hlinkClr val="tx"/>
                    </a:ext>
                  </a:extLst>
                </a:hlinkClick>
              </a:rPr>
              <a:t>An Image is Worth 16x16 Words: Transformers for Image Recognition at Scale, Dosovitskiy, Alexey and Beyer, Lucas and Kolesnikov, Alexander and Weissenborn, Dirk and Zhai, Xiaohua and Unterthiner, Thomas and Dehghani, Mostafa and Minderer, Matthias and Heigold, Georg and Gelly, Sylvain and Uszkoreit, Jakob and Houlsby, 2021</a:t>
            </a:r>
            <a:endParaRPr i="1" sz="1100">
              <a:solidFill>
                <a:srgbClr val="4A6EE0"/>
              </a:solidFill>
            </a:endParaRPr>
          </a:p>
          <a:p>
            <a:pPr indent="-298450" lvl="0" marL="457200" rtl="0" algn="l">
              <a:lnSpc>
                <a:spcPct val="115000"/>
              </a:lnSpc>
              <a:spcBef>
                <a:spcPts val="0"/>
              </a:spcBef>
              <a:spcAft>
                <a:spcPts val="0"/>
              </a:spcAft>
              <a:buClr>
                <a:srgbClr val="4A6EE0"/>
              </a:buClr>
              <a:buSzPts val="1100"/>
              <a:buAutoNum type="arabicPeriod"/>
            </a:pPr>
            <a:r>
              <a:rPr i="1" lang="it" sz="1100" u="sng">
                <a:solidFill>
                  <a:srgbClr val="4A6EE0"/>
                </a:solidFill>
                <a:hlinkClick r:id="rId6">
                  <a:extLst>
                    <a:ext uri="{A12FA001-AC4F-418D-AE19-62706E023703}">
                      <ahyp:hlinkClr val="tx"/>
                    </a:ext>
                  </a:extLst>
                </a:hlinkClick>
              </a:rPr>
              <a:t>SSD: Single Shot MultiBox Detector, Wei Liu and Dragomir Anguelov and Dumitru Erhan and Christian Szegedy and Scott Reed and ChengYang Fu and Alexander C. Ber, 2016</a:t>
            </a:r>
            <a:endParaRPr i="1" sz="1100">
              <a:solidFill>
                <a:srgbClr val="4A6EE0"/>
              </a:solidFill>
            </a:endParaRPr>
          </a:p>
          <a:p>
            <a:pPr indent="-298450" lvl="0" marL="457200" rtl="0" algn="l">
              <a:lnSpc>
                <a:spcPct val="115000"/>
              </a:lnSpc>
              <a:spcBef>
                <a:spcPts val="0"/>
              </a:spcBef>
              <a:spcAft>
                <a:spcPts val="0"/>
              </a:spcAft>
              <a:buClr>
                <a:srgbClr val="4A6EE0"/>
              </a:buClr>
              <a:buSzPts val="1100"/>
              <a:buAutoNum type="arabicPeriod"/>
            </a:pPr>
            <a:r>
              <a:rPr i="1" lang="it" sz="1100" u="sng">
                <a:solidFill>
                  <a:srgbClr val="4A6EE0"/>
                </a:solidFill>
                <a:hlinkClick r:id="rId7">
                  <a:extLst>
                    <a:ext uri="{A12FA001-AC4F-418D-AE19-62706E023703}">
                      <ahyp:hlinkClr val="tx"/>
                    </a:ext>
                  </a:extLst>
                </a:hlinkClick>
              </a:rPr>
              <a:t>When Vision Transformers outperform ResNets without Pre-training or Strong Data Augmentation, Xiangning Chen, Cho-Jui Hsieh, Boqing Gong, March 2022</a:t>
            </a:r>
            <a:endParaRPr i="1" sz="1100">
              <a:solidFill>
                <a:srgbClr val="4A6EE0"/>
              </a:solidFill>
            </a:endParaRPr>
          </a:p>
          <a:p>
            <a:pPr indent="-298450" lvl="0" marL="457200" rtl="0" algn="l">
              <a:lnSpc>
                <a:spcPct val="115000"/>
              </a:lnSpc>
              <a:spcBef>
                <a:spcPts val="0"/>
              </a:spcBef>
              <a:spcAft>
                <a:spcPts val="0"/>
              </a:spcAft>
              <a:buClr>
                <a:srgbClr val="4A6EE0"/>
              </a:buClr>
              <a:buSzPts val="1100"/>
              <a:buAutoNum type="arabicPeriod"/>
            </a:pPr>
            <a:r>
              <a:rPr i="1" lang="it" sz="1100" u="sng">
                <a:solidFill>
                  <a:srgbClr val="4A6EE0"/>
                </a:solidFill>
                <a:hlinkClick r:id="rId8">
                  <a:extLst>
                    <a:ext uri="{A12FA001-AC4F-418D-AE19-62706E023703}">
                      <ahyp:hlinkClr val="tx"/>
                    </a:ext>
                  </a:extLst>
                </a:hlinkClick>
              </a:rPr>
              <a:t>Sharpness-Aware minimization for Efficiently Improving Generalization, Pierre Foret, Ariel Kleiner, Hossein Mobahi, Behnam Neyshabur, Apr 2021</a:t>
            </a:r>
            <a:endParaRPr i="1" sz="1100">
              <a:solidFill>
                <a:srgbClr val="4A6EE0"/>
              </a:solidFill>
            </a:endParaRPr>
          </a:p>
          <a:p>
            <a:pPr indent="-298450" lvl="0" marL="457200" rtl="0" algn="l">
              <a:lnSpc>
                <a:spcPct val="115000"/>
              </a:lnSpc>
              <a:spcBef>
                <a:spcPts val="0"/>
              </a:spcBef>
              <a:spcAft>
                <a:spcPts val="0"/>
              </a:spcAft>
              <a:buClr>
                <a:srgbClr val="4A6EE0"/>
              </a:buClr>
              <a:buSzPts val="1100"/>
              <a:buAutoNum type="arabicPeriod"/>
            </a:pPr>
            <a:r>
              <a:rPr i="1" lang="it" sz="1100" u="sng">
                <a:solidFill>
                  <a:srgbClr val="4A6EE0"/>
                </a:solidFill>
                <a:hlinkClick r:id="rId9">
                  <a:extLst>
                    <a:ext uri="{A12FA001-AC4F-418D-AE19-62706E023703}">
                      <ahyp:hlinkClr val="tx"/>
                    </a:ext>
                  </a:extLst>
                </a:hlinkClick>
              </a:rPr>
              <a:t>Deep Residual Learning for Image Recognition, K.He, Kaiming and Zhang, Xiangyu and Ren, Shaoqing and Sun, Jian, 2015</a:t>
            </a:r>
            <a:endParaRPr i="1" sz="1100">
              <a:solidFill>
                <a:srgbClr val="4A6EE0"/>
              </a:solidFill>
            </a:endParaRPr>
          </a:p>
          <a:p>
            <a:pPr indent="-298450" lvl="0" marL="457200" rtl="0" algn="l">
              <a:lnSpc>
                <a:spcPct val="115000"/>
              </a:lnSpc>
              <a:spcBef>
                <a:spcPts val="0"/>
              </a:spcBef>
              <a:spcAft>
                <a:spcPts val="0"/>
              </a:spcAft>
              <a:buClr>
                <a:srgbClr val="4A6EE0"/>
              </a:buClr>
              <a:buSzPts val="1100"/>
              <a:buAutoNum type="arabicPeriod"/>
            </a:pPr>
            <a:r>
              <a:rPr i="1" lang="it" sz="1100" u="sng">
                <a:solidFill>
                  <a:srgbClr val="4A6EE0"/>
                </a:solidFill>
                <a:hlinkClick r:id="rId10">
                  <a:extLst>
                    <a:ext uri="{A12FA001-AC4F-418D-AE19-62706E023703}">
                      <ahyp:hlinkClr val="tx"/>
                    </a:ext>
                  </a:extLst>
                </a:hlinkClick>
              </a:rPr>
              <a:t>Facial Expression Recognition with Visual Transformers and Attentional Selective Fusion, Fuyan Ma, Bin Sun and Shutao Li, Fellow, Feb 2022</a:t>
            </a:r>
            <a:endParaRPr i="1" sz="1100">
              <a:solidFill>
                <a:srgbClr val="4A6EE0"/>
              </a:solidFill>
            </a:endParaRPr>
          </a:p>
          <a:p>
            <a:pPr indent="-298450" lvl="0" marL="457200" rtl="0" algn="l">
              <a:lnSpc>
                <a:spcPct val="115000"/>
              </a:lnSpc>
              <a:spcBef>
                <a:spcPts val="0"/>
              </a:spcBef>
              <a:spcAft>
                <a:spcPts val="0"/>
              </a:spcAft>
              <a:buClr>
                <a:srgbClr val="4A6EE0"/>
              </a:buClr>
              <a:buSzPts val="1100"/>
              <a:buAutoNum type="arabicPeriod"/>
            </a:pPr>
            <a:r>
              <a:rPr i="1" lang="it" sz="1100" u="sng">
                <a:solidFill>
                  <a:srgbClr val="4A6EE0"/>
                </a:solidFill>
                <a:hlinkClick r:id="rId11">
                  <a:extLst>
                    <a:ext uri="{A12FA001-AC4F-418D-AE19-62706E023703}">
                      <ahyp:hlinkClr val="tx"/>
                    </a:ext>
                  </a:extLst>
                </a:hlinkClick>
              </a:rPr>
              <a:t>A Survey of Vision Transformers, Xang Liu, Yao Zhang, Yixin Wang, Feng Hou, Jin Yuan, Jiang Tian, Yang Zhang, Zhongchao Shi, Jianping Fan, Zhiqiang He, May 2022</a:t>
            </a:r>
            <a:endParaRPr i="1" sz="1100">
              <a:solidFill>
                <a:srgbClr val="4A6EE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81275" y="350000"/>
            <a:ext cx="29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Summary</a:t>
            </a:r>
            <a:endParaRPr b="1" sz="2800"/>
          </a:p>
        </p:txBody>
      </p:sp>
      <p:sp>
        <p:nvSpPr>
          <p:cNvPr id="61" name="Google Shape;61;p14"/>
          <p:cNvSpPr txBox="1"/>
          <p:nvPr/>
        </p:nvSpPr>
        <p:spPr>
          <a:xfrm>
            <a:off x="560025" y="1093775"/>
            <a:ext cx="69477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it" sz="1800"/>
              <a:t>Introduction</a:t>
            </a:r>
            <a:endParaRPr sz="1800"/>
          </a:p>
          <a:p>
            <a:pPr indent="-342900" lvl="0" marL="457200" rtl="0" algn="l">
              <a:spcBef>
                <a:spcPts val="0"/>
              </a:spcBef>
              <a:spcAft>
                <a:spcPts val="0"/>
              </a:spcAft>
              <a:buSzPts val="1800"/>
              <a:buChar char="●"/>
            </a:pPr>
            <a:r>
              <a:rPr lang="it" sz="1800"/>
              <a:t>Datasets</a:t>
            </a:r>
            <a:endParaRPr sz="1800"/>
          </a:p>
          <a:p>
            <a:pPr indent="-342900" lvl="0" marL="457200" rtl="0" algn="l">
              <a:spcBef>
                <a:spcPts val="0"/>
              </a:spcBef>
              <a:spcAft>
                <a:spcPts val="0"/>
              </a:spcAft>
              <a:buSzPts val="1800"/>
              <a:buChar char="●"/>
            </a:pPr>
            <a:r>
              <a:rPr lang="it" sz="1800"/>
              <a:t>Data Integration</a:t>
            </a:r>
            <a:endParaRPr sz="1800"/>
          </a:p>
          <a:p>
            <a:pPr indent="-342900" lvl="0" marL="457200" rtl="0" algn="l">
              <a:spcBef>
                <a:spcPts val="0"/>
              </a:spcBef>
              <a:spcAft>
                <a:spcPts val="0"/>
              </a:spcAft>
              <a:buSzPts val="1800"/>
              <a:buChar char="●"/>
            </a:pPr>
            <a:r>
              <a:rPr lang="it" sz="1800"/>
              <a:t>Data Analysis</a:t>
            </a:r>
            <a:endParaRPr sz="1800"/>
          </a:p>
          <a:p>
            <a:pPr indent="-342900" lvl="0" marL="457200" rtl="0" algn="l">
              <a:spcBef>
                <a:spcPts val="0"/>
              </a:spcBef>
              <a:spcAft>
                <a:spcPts val="0"/>
              </a:spcAft>
              <a:buSzPts val="1800"/>
              <a:buChar char="●"/>
            </a:pPr>
            <a:r>
              <a:rPr lang="it" sz="1800"/>
              <a:t>Preprocessing</a:t>
            </a:r>
            <a:endParaRPr sz="1800"/>
          </a:p>
          <a:p>
            <a:pPr indent="-342900" lvl="0" marL="457200" rtl="0" algn="l">
              <a:spcBef>
                <a:spcPts val="0"/>
              </a:spcBef>
              <a:spcAft>
                <a:spcPts val="0"/>
              </a:spcAft>
              <a:buSzPts val="1800"/>
              <a:buChar char="●"/>
            </a:pPr>
            <a:r>
              <a:rPr lang="it" sz="1800"/>
              <a:t>Experiments</a:t>
            </a:r>
            <a:endParaRPr sz="1800"/>
          </a:p>
          <a:p>
            <a:pPr indent="-342900" lvl="0" marL="457200" rtl="0" algn="l">
              <a:spcBef>
                <a:spcPts val="0"/>
              </a:spcBef>
              <a:spcAft>
                <a:spcPts val="0"/>
              </a:spcAft>
              <a:buSzPts val="1800"/>
              <a:buChar char="●"/>
            </a:pPr>
            <a:r>
              <a:rPr lang="it" sz="1800"/>
              <a:t>Sharpness-Aware Minimizer</a:t>
            </a:r>
            <a:endParaRPr sz="1800"/>
          </a:p>
          <a:p>
            <a:pPr indent="-342900" lvl="0" marL="457200" rtl="0" algn="l">
              <a:spcBef>
                <a:spcPts val="0"/>
              </a:spcBef>
              <a:spcAft>
                <a:spcPts val="0"/>
              </a:spcAft>
              <a:buSzPts val="1800"/>
              <a:buChar char="●"/>
            </a:pPr>
            <a:r>
              <a:rPr lang="it" sz="1800"/>
              <a:t>Evaluation</a:t>
            </a:r>
            <a:endParaRPr sz="1800"/>
          </a:p>
          <a:p>
            <a:pPr indent="-342900" lvl="0" marL="457200" rtl="0" algn="l">
              <a:spcBef>
                <a:spcPts val="0"/>
              </a:spcBef>
              <a:spcAft>
                <a:spcPts val="0"/>
              </a:spcAft>
              <a:buSzPts val="1800"/>
              <a:buChar char="●"/>
            </a:pPr>
            <a:r>
              <a:rPr lang="it" sz="1800"/>
              <a:t>Face Detection</a:t>
            </a:r>
            <a:endParaRPr sz="1800"/>
          </a:p>
          <a:p>
            <a:pPr indent="-342900" lvl="0" marL="457200" rtl="0" algn="l">
              <a:spcBef>
                <a:spcPts val="0"/>
              </a:spcBef>
              <a:spcAft>
                <a:spcPts val="0"/>
              </a:spcAft>
              <a:buSzPts val="1800"/>
              <a:buChar char="●"/>
            </a:pPr>
            <a:r>
              <a:rPr lang="it" sz="1800"/>
              <a:t>Demo</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481275" y="350000"/>
            <a:ext cx="29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Introduction</a:t>
            </a:r>
            <a:endParaRPr b="1" sz="2800"/>
          </a:p>
        </p:txBody>
      </p:sp>
      <p:sp>
        <p:nvSpPr>
          <p:cNvPr id="67" name="Google Shape;67;p15"/>
          <p:cNvSpPr txBox="1"/>
          <p:nvPr/>
        </p:nvSpPr>
        <p:spPr>
          <a:xfrm>
            <a:off x="560025" y="1093775"/>
            <a:ext cx="8207700" cy="272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600">
                <a:solidFill>
                  <a:srgbClr val="0E101A"/>
                </a:solidFill>
              </a:rPr>
              <a:t>Facial Emotion Recognition (FER) is a classification problem based on facial detection in an immersive environment when ambiguous emotions are the cornerstone of the problem.</a:t>
            </a:r>
            <a:endParaRPr sz="1600">
              <a:solidFill>
                <a:srgbClr val="0E101A"/>
              </a:solidFill>
            </a:endParaRPr>
          </a:p>
          <a:p>
            <a:pPr indent="0" lvl="0" marL="0" rtl="0" algn="l">
              <a:lnSpc>
                <a:spcPct val="115000"/>
              </a:lnSpc>
              <a:spcBef>
                <a:spcPts val="0"/>
              </a:spcBef>
              <a:spcAft>
                <a:spcPts val="0"/>
              </a:spcAft>
              <a:buNone/>
            </a:pPr>
            <a:r>
              <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lang="it" sz="1600">
                <a:solidFill>
                  <a:srgbClr val="0E101A"/>
                </a:solidFill>
              </a:rPr>
              <a:t>The focus of our project is to analyze how the Transformers (ViT) perform on this specific task and compare them with a state-of-art model.</a:t>
            </a:r>
            <a:endParaRPr sz="1600">
              <a:solidFill>
                <a:srgbClr val="0E101A"/>
              </a:solidFill>
            </a:endParaRPr>
          </a:p>
          <a:p>
            <a:pPr indent="0" lvl="0" marL="0" rtl="0" algn="l">
              <a:lnSpc>
                <a:spcPct val="115000"/>
              </a:lnSpc>
              <a:spcBef>
                <a:spcPts val="0"/>
              </a:spcBef>
              <a:spcAft>
                <a:spcPts val="0"/>
              </a:spcAft>
              <a:buNone/>
            </a:pPr>
            <a:r>
              <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lang="it" sz="1600">
                <a:solidFill>
                  <a:srgbClr val="0E101A"/>
                </a:solidFill>
              </a:rPr>
              <a:t>Furthermore, we will test Vision Transformers on a small dataset, and we will try configuring some hyperparameters to optimize results.</a:t>
            </a:r>
            <a:endParaRPr sz="2300"/>
          </a:p>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481275" y="350000"/>
            <a:ext cx="29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Datasets</a:t>
            </a:r>
            <a:endParaRPr b="1" sz="2800"/>
          </a:p>
        </p:txBody>
      </p:sp>
      <p:sp>
        <p:nvSpPr>
          <p:cNvPr id="73" name="Google Shape;73;p16"/>
          <p:cNvSpPr txBox="1"/>
          <p:nvPr/>
        </p:nvSpPr>
        <p:spPr>
          <a:xfrm>
            <a:off x="577525" y="927525"/>
            <a:ext cx="7901400" cy="4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sz="1600">
                <a:solidFill>
                  <a:srgbClr val="0E101A"/>
                </a:solidFill>
              </a:rPr>
              <a:t>We use three datasets: </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b="1" lang="it" sz="1600">
                <a:solidFill>
                  <a:srgbClr val="0E101A"/>
                </a:solidFill>
              </a:rPr>
              <a:t>FER-2013:</a:t>
            </a:r>
            <a:r>
              <a:rPr lang="it" sz="1600">
                <a:solidFill>
                  <a:srgbClr val="0E101A"/>
                </a:solidFill>
              </a:rPr>
              <a:t> Gray-scaled images on seven classes of emotions.</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b="1" lang="it" sz="1600">
                <a:solidFill>
                  <a:srgbClr val="0E101A"/>
                </a:solidFill>
              </a:rPr>
              <a:t>CK+48:</a:t>
            </a:r>
            <a:r>
              <a:rPr lang="it" sz="1600">
                <a:solidFill>
                  <a:srgbClr val="0E101A"/>
                </a:solidFill>
              </a:rPr>
              <a:t> A subset of the original dataset formed by well-aligned images on seven classes.</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b="1" lang="it" sz="1600">
                <a:solidFill>
                  <a:srgbClr val="0E101A"/>
                </a:solidFill>
              </a:rPr>
              <a:t>AffectNet:</a:t>
            </a:r>
            <a:r>
              <a:rPr lang="it" sz="1600">
                <a:solidFill>
                  <a:srgbClr val="0E101A"/>
                </a:solidFill>
              </a:rPr>
              <a:t> A subset of original AffectNet images on eight classes in RGB format.</a:t>
            </a:r>
            <a:endParaRPr sz="16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it" sz="1600">
                <a:solidFill>
                  <a:srgbClr val="0E101A"/>
                </a:solidFill>
              </a:rPr>
              <a:t>Classes are contempt, disgust, fear, surprise, happy, sad, neutral, and angry.</a:t>
            </a:r>
            <a:endParaRPr sz="16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it" sz="1600">
                <a:solidFill>
                  <a:srgbClr val="0E101A"/>
                </a:solidFill>
              </a:rPr>
              <a:t>CK+48 and FER-2013 don’t have any samples about contempt class.</a:t>
            </a:r>
            <a:endParaRPr sz="16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it" sz="1600">
                <a:solidFill>
                  <a:srgbClr val="0E101A"/>
                </a:solidFill>
              </a:rPr>
              <a:t>Unfortunately, CK+48 and AffectNet are not fully available for students. Hence, the first challenge is integrating the open-sources dataset together and uniforming them in a well-formatted result dataset.</a:t>
            </a:r>
            <a:endParaRPr sz="1600">
              <a:solidFill>
                <a:srgbClr val="0E101A"/>
              </a:solidFill>
            </a:endParaRPr>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481275" y="350000"/>
            <a:ext cx="29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Data Integration</a:t>
            </a:r>
            <a:endParaRPr b="1" sz="2800"/>
          </a:p>
        </p:txBody>
      </p:sp>
      <p:sp>
        <p:nvSpPr>
          <p:cNvPr id="79" name="Google Shape;79;p17"/>
          <p:cNvSpPr txBox="1"/>
          <p:nvPr/>
        </p:nvSpPr>
        <p:spPr>
          <a:xfrm>
            <a:off x="577525" y="997525"/>
            <a:ext cx="7901400" cy="29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600">
                <a:solidFill>
                  <a:srgbClr val="0E101A"/>
                </a:solidFill>
              </a:rPr>
              <a:t>The integration phase merges the three datasets described in the previous slide into one.</a:t>
            </a:r>
            <a:endParaRPr sz="1600">
              <a:solidFill>
                <a:srgbClr val="0E101A"/>
              </a:solidFill>
            </a:endParaRPr>
          </a:p>
          <a:p>
            <a:pPr indent="0" lvl="0" marL="0" rtl="0" algn="l">
              <a:lnSpc>
                <a:spcPct val="115000"/>
              </a:lnSpc>
              <a:spcBef>
                <a:spcPts val="0"/>
              </a:spcBef>
              <a:spcAft>
                <a:spcPts val="0"/>
              </a:spcAft>
              <a:buNone/>
            </a:pPr>
            <a:r>
              <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lang="it" sz="1600">
                <a:solidFill>
                  <a:srgbClr val="0E101A"/>
                </a:solidFill>
              </a:rPr>
              <a:t>FER-2013 and CK+48 are presented only in the Training set.</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lang="it" sz="1600">
                <a:solidFill>
                  <a:srgbClr val="0E101A"/>
                </a:solidFill>
              </a:rPr>
              <a:t>AffectNet is distributed between training, validation, and testing set.</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lang="it" sz="1600">
                <a:solidFill>
                  <a:srgbClr val="0E101A"/>
                </a:solidFill>
              </a:rPr>
              <a:t>According to the lower number of samples related to the class distribution, we divided AffectNet samples to obtain balanced testing and validation set. The “residual samples” are put in the training set.</a:t>
            </a:r>
            <a:endParaRPr sz="1600">
              <a:solidFill>
                <a:srgbClr val="0E101A"/>
              </a:solidFill>
            </a:endParaRPr>
          </a:p>
          <a:p>
            <a:pPr indent="-330200" lvl="0" marL="457200" rtl="0" algn="l">
              <a:lnSpc>
                <a:spcPct val="115000"/>
              </a:lnSpc>
              <a:spcBef>
                <a:spcPts val="0"/>
              </a:spcBef>
              <a:spcAft>
                <a:spcPts val="0"/>
              </a:spcAft>
              <a:buClr>
                <a:srgbClr val="0E101A"/>
              </a:buClr>
              <a:buSzPts val="1600"/>
              <a:buChar char="●"/>
            </a:pPr>
            <a:r>
              <a:rPr lang="it" sz="1600">
                <a:solidFill>
                  <a:srgbClr val="0E101A"/>
                </a:solidFill>
              </a:rPr>
              <a:t>The training set is unbalanced in this phase. We will use data augmentation to balance the number of samples around classes.</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481275" y="350000"/>
            <a:ext cx="29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Data Analysis</a:t>
            </a:r>
            <a:endParaRPr b="1" sz="2800"/>
          </a:p>
        </p:txBody>
      </p:sp>
      <p:sp>
        <p:nvSpPr>
          <p:cNvPr id="85" name="Google Shape;85;p18"/>
          <p:cNvSpPr txBox="1"/>
          <p:nvPr/>
        </p:nvSpPr>
        <p:spPr>
          <a:xfrm>
            <a:off x="577525" y="997525"/>
            <a:ext cx="79014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sz="1500">
                <a:solidFill>
                  <a:srgbClr val="0E101A"/>
                </a:solidFill>
              </a:rPr>
              <a:t>The analysis of data is split in:</a:t>
            </a:r>
            <a:endParaRPr sz="1500">
              <a:solidFill>
                <a:srgbClr val="0E101A"/>
              </a:solidFill>
            </a:endParaRPr>
          </a:p>
          <a:p>
            <a:pPr indent="-323850" lvl="0" marL="457200" rtl="0" algn="l">
              <a:lnSpc>
                <a:spcPct val="115000"/>
              </a:lnSpc>
              <a:spcBef>
                <a:spcPts val="0"/>
              </a:spcBef>
              <a:spcAft>
                <a:spcPts val="0"/>
              </a:spcAft>
              <a:buClr>
                <a:srgbClr val="0E101A"/>
              </a:buClr>
              <a:buSzPts val="1500"/>
              <a:buChar char="●"/>
            </a:pPr>
            <a:r>
              <a:rPr lang="it" sz="1500">
                <a:solidFill>
                  <a:srgbClr val="0E101A"/>
                </a:solidFill>
              </a:rPr>
              <a:t>Analysis of Original Datasets (AffectNet, FER-2013, CK+48)</a:t>
            </a:r>
            <a:endParaRPr sz="1500">
              <a:solidFill>
                <a:srgbClr val="0E101A"/>
              </a:solidFill>
            </a:endParaRPr>
          </a:p>
          <a:p>
            <a:pPr indent="-323850" lvl="0" marL="457200" rtl="0" algn="l">
              <a:lnSpc>
                <a:spcPct val="115000"/>
              </a:lnSpc>
              <a:spcBef>
                <a:spcPts val="0"/>
              </a:spcBef>
              <a:spcAft>
                <a:spcPts val="0"/>
              </a:spcAft>
              <a:buClr>
                <a:srgbClr val="0E101A"/>
              </a:buClr>
              <a:buSzPts val="1500"/>
              <a:buChar char="●"/>
            </a:pPr>
            <a:r>
              <a:rPr lang="it" sz="1500">
                <a:solidFill>
                  <a:srgbClr val="0E101A"/>
                </a:solidFill>
              </a:rPr>
              <a:t>Analysis of the result dataset (called AVFER)</a:t>
            </a:r>
            <a:endParaRPr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it" sz="1500">
                <a:solidFill>
                  <a:srgbClr val="0E101A"/>
                </a:solidFill>
              </a:rPr>
              <a:t>We showed some experiments on images, and we analyzed pixel values, number of samples, channel distribution, format, and size of images.</a:t>
            </a:r>
            <a:endParaRPr sz="1500">
              <a:solidFill>
                <a:srgbClr val="0E101A"/>
              </a:solidFill>
            </a:endParaRPr>
          </a:p>
          <a:p>
            <a:pPr indent="0" lvl="0" marL="0" rtl="0" algn="l">
              <a:spcBef>
                <a:spcPts val="0"/>
              </a:spcBef>
              <a:spcAft>
                <a:spcPts val="0"/>
              </a:spcAft>
              <a:buNone/>
            </a:pPr>
            <a:r>
              <a:t/>
            </a:r>
            <a:endParaRPr sz="1800"/>
          </a:p>
        </p:txBody>
      </p:sp>
      <p:pic>
        <p:nvPicPr>
          <p:cNvPr id="86" name="Google Shape;86;p18"/>
          <p:cNvPicPr preferRelativeResize="0"/>
          <p:nvPr/>
        </p:nvPicPr>
        <p:blipFill>
          <a:blip r:embed="rId3">
            <a:alphaModFix/>
          </a:blip>
          <a:stretch>
            <a:fillRect/>
          </a:stretch>
        </p:blipFill>
        <p:spPr>
          <a:xfrm>
            <a:off x="1378588" y="2876550"/>
            <a:ext cx="6386820" cy="199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481275" y="350000"/>
            <a:ext cx="294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Preprocessing</a:t>
            </a:r>
            <a:endParaRPr b="1" sz="2800"/>
          </a:p>
        </p:txBody>
      </p:sp>
      <p:sp>
        <p:nvSpPr>
          <p:cNvPr id="92" name="Google Shape;92;p19"/>
          <p:cNvSpPr txBox="1"/>
          <p:nvPr/>
        </p:nvSpPr>
        <p:spPr>
          <a:xfrm>
            <a:off x="577525" y="997525"/>
            <a:ext cx="7901400" cy="286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sz="1700">
                <a:solidFill>
                  <a:srgbClr val="0E101A"/>
                </a:solidFill>
              </a:rPr>
              <a:t>We executed three different tasks to prepare the dataset for the training phase.</a:t>
            </a:r>
            <a:endParaRPr sz="17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700">
              <a:solidFill>
                <a:srgbClr val="0E101A"/>
              </a:solidFill>
            </a:endParaRPr>
          </a:p>
          <a:p>
            <a:pPr indent="-336550" lvl="0" marL="457200" rtl="0" algn="l">
              <a:lnSpc>
                <a:spcPct val="115000"/>
              </a:lnSpc>
              <a:spcBef>
                <a:spcPts val="0"/>
              </a:spcBef>
              <a:spcAft>
                <a:spcPts val="0"/>
              </a:spcAft>
              <a:buClr>
                <a:srgbClr val="0E101A"/>
              </a:buClr>
              <a:buSzPts val="1700"/>
              <a:buChar char="●"/>
            </a:pPr>
            <a:r>
              <a:rPr lang="it" sz="1700">
                <a:solidFill>
                  <a:srgbClr val="0E101A"/>
                </a:solidFill>
              </a:rPr>
              <a:t>Channels adaptation on three values (RGB) for every image of the result dataset.</a:t>
            </a:r>
            <a:endParaRPr sz="1700">
              <a:solidFill>
                <a:srgbClr val="0E101A"/>
              </a:solidFill>
            </a:endParaRPr>
          </a:p>
          <a:p>
            <a:pPr indent="-336550" lvl="0" marL="457200" rtl="0" algn="l">
              <a:lnSpc>
                <a:spcPct val="115000"/>
              </a:lnSpc>
              <a:spcBef>
                <a:spcPts val="0"/>
              </a:spcBef>
              <a:spcAft>
                <a:spcPts val="0"/>
              </a:spcAft>
              <a:buClr>
                <a:srgbClr val="0E101A"/>
              </a:buClr>
              <a:buSzPts val="1700"/>
              <a:buChar char="●"/>
            </a:pPr>
            <a:r>
              <a:rPr lang="it" sz="1700">
                <a:solidFill>
                  <a:srgbClr val="0E101A"/>
                </a:solidFill>
              </a:rPr>
              <a:t>Format changing in jpg format </a:t>
            </a:r>
            <a:endParaRPr sz="1700">
              <a:solidFill>
                <a:srgbClr val="0E101A"/>
              </a:solidFill>
            </a:endParaRPr>
          </a:p>
          <a:p>
            <a:pPr indent="-336550" lvl="0" marL="457200" rtl="0" algn="l">
              <a:lnSpc>
                <a:spcPct val="115000"/>
              </a:lnSpc>
              <a:spcBef>
                <a:spcPts val="0"/>
              </a:spcBef>
              <a:spcAft>
                <a:spcPts val="0"/>
              </a:spcAft>
              <a:buClr>
                <a:srgbClr val="0E101A"/>
              </a:buClr>
              <a:buSzPts val="1700"/>
              <a:buChar char="●"/>
            </a:pPr>
            <a:r>
              <a:rPr lang="it" sz="1700">
                <a:solidFill>
                  <a:srgbClr val="0E101A"/>
                </a:solidFill>
              </a:rPr>
              <a:t>Data augmentation on the training set to obtain 20.000 samples per class.</a:t>
            </a:r>
            <a:endParaRPr sz="17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7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it" sz="1700">
                <a:solidFill>
                  <a:srgbClr val="0E101A"/>
                </a:solidFill>
              </a:rPr>
              <a:t>The resulting dataset is stored in a copy of AVFER called VFER.</a:t>
            </a:r>
            <a:endParaRPr sz="1700">
              <a:solidFill>
                <a:srgbClr val="0E101A"/>
              </a:solidFill>
            </a:endParaRPr>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481275" y="350000"/>
            <a:ext cx="438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Data Augmentation</a:t>
            </a:r>
            <a:endParaRPr b="1" sz="2800"/>
          </a:p>
        </p:txBody>
      </p:sp>
      <p:sp>
        <p:nvSpPr>
          <p:cNvPr id="98" name="Google Shape;98;p20"/>
          <p:cNvSpPr txBox="1"/>
          <p:nvPr/>
        </p:nvSpPr>
        <p:spPr>
          <a:xfrm>
            <a:off x="577525" y="997525"/>
            <a:ext cx="7901400" cy="39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sz="1500">
                <a:solidFill>
                  <a:srgbClr val="0E101A"/>
                </a:solidFill>
              </a:rPr>
              <a:t>During the data augmentation, we used the following techniques:</a:t>
            </a:r>
            <a:endParaRPr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101A"/>
              </a:solidFill>
            </a:endParaRPr>
          </a:p>
          <a:p>
            <a:pPr indent="-323850" lvl="0" marL="457200" rtl="0" algn="l">
              <a:lnSpc>
                <a:spcPct val="115000"/>
              </a:lnSpc>
              <a:spcBef>
                <a:spcPts val="0"/>
              </a:spcBef>
              <a:spcAft>
                <a:spcPts val="0"/>
              </a:spcAft>
              <a:buClr>
                <a:srgbClr val="0E101A"/>
              </a:buClr>
              <a:buSzPts val="1500"/>
              <a:buChar char="●"/>
            </a:pPr>
            <a:r>
              <a:rPr b="1" lang="it" sz="1500">
                <a:solidFill>
                  <a:srgbClr val="0E101A"/>
                </a:solidFill>
              </a:rPr>
              <a:t>Zoom Augmentation</a:t>
            </a:r>
            <a:r>
              <a:rPr lang="it" sz="1500">
                <a:solidFill>
                  <a:srgbClr val="0E101A"/>
                </a:solidFill>
              </a:rPr>
              <a:t>: Zoom in or zoom out of the images in a zoom range maximum with a value of 0.6.</a:t>
            </a:r>
            <a:endParaRPr sz="1500">
              <a:solidFill>
                <a:srgbClr val="0E101A"/>
              </a:solidFill>
            </a:endParaRPr>
          </a:p>
          <a:p>
            <a:pPr indent="-323850" lvl="0" marL="457200" rtl="0" algn="l">
              <a:lnSpc>
                <a:spcPct val="115000"/>
              </a:lnSpc>
              <a:spcBef>
                <a:spcPts val="0"/>
              </a:spcBef>
              <a:spcAft>
                <a:spcPts val="0"/>
              </a:spcAft>
              <a:buClr>
                <a:srgbClr val="0E101A"/>
              </a:buClr>
              <a:buSzPts val="1500"/>
              <a:buChar char="●"/>
            </a:pPr>
            <a:r>
              <a:rPr b="1" lang="it" sz="1500">
                <a:solidFill>
                  <a:srgbClr val="0E101A"/>
                </a:solidFill>
              </a:rPr>
              <a:t>Image Rotation: </a:t>
            </a:r>
            <a:r>
              <a:rPr lang="it" sz="1500">
                <a:solidFill>
                  <a:srgbClr val="0E101A"/>
                </a:solidFill>
              </a:rPr>
              <a:t>Rotation of images of 10 grades to change the perspective of the faces.</a:t>
            </a:r>
            <a:endParaRPr sz="1500">
              <a:solidFill>
                <a:srgbClr val="0E101A"/>
              </a:solidFill>
            </a:endParaRPr>
          </a:p>
          <a:p>
            <a:pPr indent="-323850" lvl="0" marL="457200" rtl="0" algn="l">
              <a:lnSpc>
                <a:spcPct val="115000"/>
              </a:lnSpc>
              <a:spcBef>
                <a:spcPts val="0"/>
              </a:spcBef>
              <a:spcAft>
                <a:spcPts val="0"/>
              </a:spcAft>
              <a:buClr>
                <a:srgbClr val="0E101A"/>
              </a:buClr>
              <a:buSzPts val="1500"/>
              <a:buChar char="●"/>
            </a:pPr>
            <a:r>
              <a:rPr b="1" lang="it" sz="1500">
                <a:solidFill>
                  <a:srgbClr val="0E101A"/>
                </a:solidFill>
              </a:rPr>
              <a:t>Random Shift: </a:t>
            </a:r>
            <a:r>
              <a:rPr lang="it" sz="1500">
                <a:solidFill>
                  <a:srgbClr val="0E101A"/>
                </a:solidFill>
              </a:rPr>
              <a:t>Shift the image horizontally and vertically for a maximum of 20% of the total width and height.  </a:t>
            </a:r>
            <a:endParaRPr sz="1500">
              <a:solidFill>
                <a:srgbClr val="0E101A"/>
              </a:solidFill>
            </a:endParaRPr>
          </a:p>
          <a:p>
            <a:pPr indent="-323850" lvl="0" marL="457200" rtl="0" algn="l">
              <a:lnSpc>
                <a:spcPct val="115000"/>
              </a:lnSpc>
              <a:spcBef>
                <a:spcPts val="0"/>
              </a:spcBef>
              <a:spcAft>
                <a:spcPts val="0"/>
              </a:spcAft>
              <a:buClr>
                <a:srgbClr val="0E101A"/>
              </a:buClr>
              <a:buSzPts val="1500"/>
              <a:buChar char="●"/>
            </a:pPr>
            <a:r>
              <a:rPr b="1" lang="it" sz="1500">
                <a:solidFill>
                  <a:srgbClr val="0E101A"/>
                </a:solidFill>
              </a:rPr>
              <a:t>Brightness Augmentation:</a:t>
            </a:r>
            <a:r>
              <a:rPr lang="it" sz="1500">
                <a:solidFill>
                  <a:srgbClr val="0E101A"/>
                </a:solidFill>
              </a:rPr>
              <a:t> Changing pixels values to modify the brightness around 0.2 and 0.6 values.</a:t>
            </a:r>
            <a:endParaRPr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it" sz="1500">
                <a:solidFill>
                  <a:srgbClr val="0E101A"/>
                </a:solidFill>
              </a:rPr>
              <a:t>Images generated are proportional to the original number of class samples, and we used the Image Generator class from Keras to archive it.</a:t>
            </a:r>
            <a:endParaRPr sz="1500">
              <a:solidFill>
                <a:srgbClr val="0E101A"/>
              </a:solidFill>
            </a:endParaRPr>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481275" y="350000"/>
            <a:ext cx="438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t>Experiments</a:t>
            </a:r>
            <a:endParaRPr b="1" sz="2800"/>
          </a:p>
        </p:txBody>
      </p:sp>
      <p:sp>
        <p:nvSpPr>
          <p:cNvPr id="104" name="Google Shape;104;p21"/>
          <p:cNvSpPr txBox="1"/>
          <p:nvPr/>
        </p:nvSpPr>
        <p:spPr>
          <a:xfrm>
            <a:off x="577525" y="997525"/>
            <a:ext cx="79014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800">
                <a:solidFill>
                  <a:srgbClr val="0E101A"/>
                </a:solidFill>
              </a:rPr>
              <a:t>We test our generated dataset on 2 different pre-trained models:</a:t>
            </a:r>
            <a:endParaRPr sz="1800">
              <a:solidFill>
                <a:srgbClr val="0E101A"/>
              </a:solidFill>
            </a:endParaRPr>
          </a:p>
          <a:p>
            <a:pPr indent="-342900" lvl="0" marL="457200" rtl="0" algn="l">
              <a:lnSpc>
                <a:spcPct val="115000"/>
              </a:lnSpc>
              <a:spcBef>
                <a:spcPts val="0"/>
              </a:spcBef>
              <a:spcAft>
                <a:spcPts val="0"/>
              </a:spcAft>
              <a:buClr>
                <a:srgbClr val="0E101A"/>
              </a:buClr>
              <a:buSzPts val="1800"/>
              <a:buChar char="●"/>
            </a:pPr>
            <a:r>
              <a:rPr lang="it" sz="1800">
                <a:solidFill>
                  <a:srgbClr val="0E101A"/>
                </a:solidFill>
              </a:rPr>
              <a:t>ResNet-18: ResNet version with 18 layer deep. 11M of parameters</a:t>
            </a:r>
            <a:endParaRPr sz="1800">
              <a:solidFill>
                <a:srgbClr val="0E101A"/>
              </a:solidFill>
            </a:endParaRPr>
          </a:p>
          <a:p>
            <a:pPr indent="-342900" lvl="0" marL="457200" rtl="0" algn="l">
              <a:lnSpc>
                <a:spcPct val="115000"/>
              </a:lnSpc>
              <a:spcBef>
                <a:spcPts val="0"/>
              </a:spcBef>
              <a:spcAft>
                <a:spcPts val="0"/>
              </a:spcAft>
              <a:buClr>
                <a:srgbClr val="0E101A"/>
              </a:buClr>
              <a:buSzPts val="1800"/>
              <a:buChar char="●"/>
            </a:pPr>
            <a:r>
              <a:rPr lang="it" sz="1800">
                <a:solidFill>
                  <a:srgbClr val="0E101A"/>
                </a:solidFill>
              </a:rPr>
              <a:t>ViT-B/16: Transformer with 16x16 patching embedding. 86M of parameters.</a:t>
            </a:r>
            <a:endParaRPr sz="1800">
              <a:solidFill>
                <a:srgbClr val="0E101A"/>
              </a:solidFill>
            </a:endParaRPr>
          </a:p>
          <a:p>
            <a:pPr indent="0" lvl="0" marL="0" rtl="0" algn="l">
              <a:lnSpc>
                <a:spcPct val="115000"/>
              </a:lnSpc>
              <a:spcBef>
                <a:spcPts val="0"/>
              </a:spcBef>
              <a:spcAft>
                <a:spcPts val="0"/>
              </a:spcAft>
              <a:buNone/>
            </a:pPr>
            <a:r>
              <a:t/>
            </a:r>
            <a:endParaRPr sz="1800">
              <a:solidFill>
                <a:srgbClr val="0E101A"/>
              </a:solidFill>
            </a:endParaRPr>
          </a:p>
          <a:p>
            <a:pPr indent="0" lvl="0" marL="0" rtl="0" algn="l">
              <a:lnSpc>
                <a:spcPct val="115000"/>
              </a:lnSpc>
              <a:spcBef>
                <a:spcPts val="0"/>
              </a:spcBef>
              <a:spcAft>
                <a:spcPts val="0"/>
              </a:spcAft>
              <a:buNone/>
            </a:pPr>
            <a:r>
              <a:rPr lang="it" sz="1800">
                <a:solidFill>
                  <a:srgbClr val="0E101A"/>
                </a:solidFill>
              </a:rPr>
              <a:t>We propose different configuration for the fine-tuned ViT-B/16 model. We tried to adapt the training using gradual learning rate and choose different iterative optimization algorithms like SGD (Stochastic Gradient Descendant) and SAM (Shapeness-Aware Minimizer that works well with small datasets).</a:t>
            </a:r>
            <a:endParaRPr sz="1800">
              <a:solidFill>
                <a:srgbClr val="0E101A"/>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