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147478846" r:id="rId3"/>
    <p:sldId id="2147478847" r:id="rId4"/>
    <p:sldId id="2147478848" r:id="rId5"/>
    <p:sldId id="2147478849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4A6CE8-F9AF-4A76-8074-9CFEDEEE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2C90E5-F2FF-4F5D-BA0C-B5CA9EA6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A4A302-F9B9-4BD5-AD88-98D51732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EB93C9-E538-4E49-93F6-688D14E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7B4E55-015F-4A24-B2EB-30CD3F31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7AD14D-65DD-480D-9F1B-ABD395E0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A6CD46-E5BA-4A1F-A003-6578488E2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65664D-6455-4D77-993F-773FDB5C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F3F338-09BD-40D2-8839-596D271DE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F563CF-C572-4B3A-A704-E75FD9B1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1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F494008-75A3-4187-9732-9D7B82DA7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197F24-668C-4049-8264-20A7A4610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254FE1-8C78-4C83-AE60-60EC5703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6DA058-9BBE-43A7-A5AC-A3A43ADB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F343C7-442E-428D-81BA-CB72E32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00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Reply Green 0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b="58"/>
          <a:stretch/>
        </p:blipFill>
        <p:spPr>
          <a:xfrm>
            <a:off x="-1" y="-15680"/>
            <a:ext cx="12240684" cy="691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5137" y="1065749"/>
            <a:ext cx="10114148" cy="3216228"/>
          </a:xfrm>
        </p:spPr>
        <p:txBody>
          <a:bodyPr anchor="b"/>
          <a:lstStyle>
            <a:lvl1pPr algn="l" defTabSz="12191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8000" i="0" u="none" kern="1200" cap="all" spc="-133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/>
              <a:t>INSERT YOUR</a:t>
            </a:r>
            <a:br>
              <a:rPr lang="it-IT"/>
            </a:br>
            <a:r>
              <a:rPr lang="it-IT"/>
              <a:t>TITLE HERE</a:t>
            </a:r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5136" y="4501189"/>
            <a:ext cx="10114149" cy="438427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24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here</a:t>
            </a:r>
            <a:endParaRPr lang="en-US"/>
          </a:p>
        </p:txBody>
      </p:sp>
      <p:pic>
        <p:nvPicPr>
          <p:cNvPr id="8" name="Bild 6" descr="Unbenannt-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067" y="6297446"/>
            <a:ext cx="1202268" cy="3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3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137" y="544256"/>
            <a:ext cx="10624217" cy="355281"/>
          </a:xfrm>
        </p:spPr>
        <p:txBody>
          <a:bodyPr tIns="0" rIns="0" anchor="t" anchorCtr="0"/>
          <a:lstStyle>
            <a:lvl1pPr>
              <a:defRPr sz="4267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INSERT YOUR TITLE HERE</a:t>
            </a:r>
            <a:endParaRPr lang="en-US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5137" y="1005000"/>
            <a:ext cx="10624217" cy="438427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2133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err="1"/>
              <a:t>Insert</a:t>
            </a:r>
            <a:r>
              <a:rPr lang="it-IT"/>
              <a:t>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subtitle</a:t>
            </a:r>
            <a:r>
              <a:rPr lang="it-IT"/>
              <a:t> </a:t>
            </a:r>
            <a:r>
              <a:rPr lang="it-IT" err="1"/>
              <a:t>here</a:t>
            </a:r>
            <a:endParaRPr lang="en-US"/>
          </a:p>
        </p:txBody>
      </p:sp>
      <p:pic>
        <p:nvPicPr>
          <p:cNvPr id="7" name="Bild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077" y="6410491"/>
            <a:ext cx="290043" cy="290043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804331" y="2126523"/>
            <a:ext cx="10583335" cy="3282951"/>
          </a:xfrm>
        </p:spPr>
        <p:txBody>
          <a:bodyPr/>
          <a:lstStyle>
            <a:lvl1pPr marL="666734" indent="-666734"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1310185" indent="-654034"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909186" indent="-601118"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>
                <a:solidFill>
                  <a:schemeClr val="tx1"/>
                </a:solidFill>
              </a:defRPr>
            </a:lvl3pPr>
            <a:lvl4pPr marL="1828754" indent="-457189">
              <a:buFont typeface="+mj-lt"/>
              <a:buAutoNum type="arabicPeriod"/>
              <a:defRPr/>
            </a:lvl4pPr>
            <a:lvl5pPr marL="2285943" indent="-457189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401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0CA4E0-25E0-4536-AA2D-18350AAB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238E2-DCE1-4F5F-8B57-1A097D8D7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D4900E-8149-4491-BE73-A8A8C84F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CB5458-2080-42EC-A7CC-43BDBC6B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57371-799E-4200-AAC3-F9259245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332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54A4AF-E103-4285-AA6A-83D3DBB0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66160E-B6F3-4D2B-B1D4-8CBD2E8C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471C0A-9719-4911-9EFA-0A7562D8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F97416-3861-4ECA-8BE9-950FBBCE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88D7F1-7D61-4D06-9C74-6462F52B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250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5A6834-DC79-4553-BC40-F0E4F647C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411AFF-8465-44C3-B866-4C414208C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E33B9E-9E96-4DD5-B63D-421DB7E7C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A0BAA6-C03E-4C3D-A7E9-5F8DA2AA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0213F3-A83C-43DD-B107-E195462B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96313E-1FE9-44A1-B22D-EF02DF25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517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48AF7-57A8-4B76-86F2-1DDBE854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208B94A-5699-4AA3-8D12-2D0BB6BE2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02A004-DBA0-4564-8E18-2119999AE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C3F0EA-6B8B-4D01-B1E9-B015C86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0E764F-02A0-46C2-83BB-0782D444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A7D29B-9EAA-4F59-87BE-78766387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E87F7B-EF16-4228-BCEE-457902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4D7A01-BF62-402B-8B3A-CD254020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0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0D56C-03B3-453A-B144-CE9F8458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96A675-B86B-4C87-BEE0-7FFDC204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A2574B-680E-4578-8C61-F826DB12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80C8BD-23D7-4A2F-AC8F-7E9DF37D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574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334154-D98C-4589-B2CF-F98F126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621A85-E4A5-4676-A930-0CE8B766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C85BF5-9992-44BE-9061-75C55A9B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7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637C9B-04D6-4A1E-92ED-D0085762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BE7BA2-70C9-42A9-9A7B-072FE277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FB7637-67FC-485E-9A25-852FA2F4A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7DFEC8-0FAD-428F-A4C9-42B22EEC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303FF1-FC36-452A-A4CD-4035CA2C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17752D-F685-4109-B3D6-44BB1E14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8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937C7D-147D-47E5-9F04-9EC3956C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E22B8AA-04CA-47C2-BEA0-8330EB25B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B7ACF1-7723-43A0-9B9C-DD93D5F4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1D7735-B768-4172-B0AA-56D14F8F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7A117A-849C-477B-B47F-D6183A0A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2A4892-B199-4A6F-B4EA-E4F4B6F0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635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745ED2C-7BDF-46C8-BD7A-2DEC1098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DF118-53A5-455C-8822-381955EE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E55E62-5AB2-4867-947C-52CB1B917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7D410-D446-4C3B-9225-9CD55F4EDEB2}" type="datetimeFigureOut">
              <a:rPr lang="it-IT" smtClean="0"/>
              <a:t>20/02/2025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C93707-E9DD-4FF7-929C-8198E8E35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F6F5BC-96F0-4855-82E2-001B02E4E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2164F-14B6-4ED0-8783-1AB352AFE5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0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7825-C870-4CB1-817B-CCCC7A800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419" y="833522"/>
            <a:ext cx="10114148" cy="3216228"/>
          </a:xfrm>
        </p:spPr>
        <p:txBody>
          <a:bodyPr/>
          <a:lstStyle/>
          <a:p>
            <a:r>
              <a:rPr lang="en-GB" sz="4800" dirty="0"/>
              <a:t>PROJECT PROPOSAL: ADAPTIVE TWIN FOR EDGE </a:t>
            </a:r>
            <a:r>
              <a:rPr lang="en-GB" sz="4800" dirty="0" err="1"/>
              <a:t>THrOUGHPUT</a:t>
            </a:r>
            <a:r>
              <a:rPr lang="en-GB" sz="4800" dirty="0"/>
              <a:t> OPTIMIZATION</a:t>
            </a:r>
            <a:endParaRPr lang="it-IT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656F5B6-8DF2-4D08-BA1C-9CC385708CCD}"/>
              </a:ext>
            </a:extLst>
          </p:cNvPr>
          <p:cNvSpPr txBox="1">
            <a:spLocks/>
          </p:cNvSpPr>
          <p:nvPr/>
        </p:nvSpPr>
        <p:spPr>
          <a:xfrm>
            <a:off x="624419" y="4049750"/>
            <a:ext cx="7823199" cy="311897"/>
          </a:xfrm>
          <a:prstGeom prst="rect">
            <a:avLst/>
          </a:prstGeom>
        </p:spPr>
        <p:txBody>
          <a:bodyPr vert="horz" lIns="0" tIns="60960" rIns="121920" bIns="0" rtlCol="0" anchor="t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cap="none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spcBef>
                <a:spcPts val="1000"/>
              </a:spcBef>
              <a:defRPr/>
            </a:pPr>
            <a:r>
              <a:rPr lang="en-US" sz="2400" dirty="0"/>
              <a:t>Mario Sessa</a:t>
            </a:r>
          </a:p>
        </p:txBody>
      </p:sp>
    </p:spTree>
    <p:extLst>
      <p:ext uri="{BB962C8B-B14F-4D97-AF65-F5344CB8AC3E}">
        <p14:creationId xmlns:p14="http://schemas.microsoft.com/office/powerpoint/2010/main" val="42455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6449-A33B-C62C-7B29-5EF7C8F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1F87-3FF1-3556-69D2-1AEE47DA8D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535467" y="1293911"/>
            <a:ext cx="8484973" cy="1112446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endParaRPr lang="en-US" sz="16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600" dirty="0"/>
              <a:t>I </a:t>
            </a:r>
            <a:r>
              <a:rPr lang="en-US" sz="1600" dirty="0" err="1"/>
              <a:t>dispositivi</a:t>
            </a:r>
            <a:r>
              <a:rPr lang="en-US" sz="1600" dirty="0"/>
              <a:t> edge </a:t>
            </a:r>
            <a:r>
              <a:rPr lang="en-US" sz="1600" dirty="0" err="1"/>
              <a:t>hanno</a:t>
            </a:r>
            <a:r>
              <a:rPr lang="en-US" sz="1600" dirty="0"/>
              <a:t> </a:t>
            </a:r>
            <a:r>
              <a:rPr lang="en-US" sz="1600" dirty="0" err="1"/>
              <a:t>memoria</a:t>
            </a:r>
            <a:r>
              <a:rPr lang="en-US" sz="1600" dirty="0"/>
              <a:t> e </a:t>
            </a:r>
            <a:r>
              <a:rPr lang="en-US" sz="1600" dirty="0" err="1"/>
              <a:t>capacità</a:t>
            </a:r>
            <a:r>
              <a:rPr lang="en-US" sz="1600" dirty="0"/>
              <a:t> </a:t>
            </a:r>
            <a:r>
              <a:rPr lang="en-US" sz="1600" dirty="0" err="1"/>
              <a:t>computazionale</a:t>
            </a:r>
            <a:r>
              <a:rPr lang="en-US" sz="1600" dirty="0"/>
              <a:t> </a:t>
            </a:r>
            <a:r>
              <a:rPr lang="en-US" sz="1600" dirty="0" err="1"/>
              <a:t>limitata</a:t>
            </a:r>
            <a:r>
              <a:rPr lang="en-US" sz="1600" dirty="0"/>
              <a:t>. </a:t>
            </a:r>
            <a:r>
              <a:rPr lang="en-US" sz="1600" dirty="0" err="1"/>
              <a:t>L’apporto</a:t>
            </a:r>
            <a:r>
              <a:rPr lang="en-US" sz="1600" dirty="0"/>
              <a:t> </a:t>
            </a:r>
            <a:r>
              <a:rPr lang="en-US" sz="1600" dirty="0" err="1"/>
              <a:t>energetico</a:t>
            </a:r>
            <a:r>
              <a:rPr lang="en-US" sz="1600" dirty="0"/>
              <a:t> è </a:t>
            </a:r>
            <a:r>
              <a:rPr lang="en-US" sz="1600" dirty="0" err="1"/>
              <a:t>vincolato</a:t>
            </a:r>
            <a:r>
              <a:rPr lang="en-US" sz="1600" dirty="0"/>
              <a:t> dal </a:t>
            </a:r>
            <a:r>
              <a:rPr lang="en-US" sz="1600" dirty="0" err="1"/>
              <a:t>tipo</a:t>
            </a:r>
            <a:r>
              <a:rPr lang="en-US" sz="1600" dirty="0"/>
              <a:t> di </a:t>
            </a:r>
            <a:r>
              <a:rPr lang="en-US" sz="1600" dirty="0" err="1"/>
              <a:t>dispositivo</a:t>
            </a:r>
            <a:r>
              <a:rPr lang="en-US" sz="1600" dirty="0"/>
              <a:t>. Una </a:t>
            </a:r>
            <a:r>
              <a:rPr lang="en-US" sz="1600" dirty="0" err="1"/>
              <a:t>delle</a:t>
            </a:r>
            <a:r>
              <a:rPr lang="en-US" sz="1600" dirty="0"/>
              <a:t> </a:t>
            </a:r>
            <a:r>
              <a:rPr lang="en-US" sz="1600" dirty="0" err="1"/>
              <a:t>sfide</a:t>
            </a:r>
            <a:r>
              <a:rPr lang="en-US" sz="1600" dirty="0"/>
              <a:t> </a:t>
            </a:r>
            <a:r>
              <a:rPr lang="en-US" sz="1600" dirty="0" err="1"/>
              <a:t>maggiori</a:t>
            </a:r>
            <a:r>
              <a:rPr lang="en-US" sz="1600" dirty="0"/>
              <a:t> </a:t>
            </a:r>
            <a:r>
              <a:rPr lang="en-US" sz="1600" dirty="0" err="1"/>
              <a:t>dell’edge</a:t>
            </a:r>
            <a:r>
              <a:rPr lang="en-US" sz="1600" dirty="0"/>
              <a:t> computing è </a:t>
            </a:r>
            <a:r>
              <a:rPr lang="en-US" sz="1600" dirty="0" err="1"/>
              <a:t>ottimizzare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processi</a:t>
            </a:r>
            <a:r>
              <a:rPr lang="en-US" sz="1600" dirty="0"/>
              <a:t> per </a:t>
            </a:r>
            <a:r>
              <a:rPr lang="en-US" sz="1600" dirty="0" err="1"/>
              <a:t>ottenere</a:t>
            </a:r>
            <a:r>
              <a:rPr lang="en-US" sz="1600" dirty="0"/>
              <a:t> un trade-off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prestazioni</a:t>
            </a:r>
            <a:r>
              <a:rPr lang="en-US" sz="1600" dirty="0"/>
              <a:t> e </a:t>
            </a:r>
            <a:r>
              <a:rPr lang="en-US" sz="1600" dirty="0" err="1"/>
              <a:t>consumi</a:t>
            </a:r>
            <a:endParaRPr lang="en-US" sz="1600" dirty="0"/>
          </a:p>
          <a:p>
            <a:pPr marL="1174720" lvl="3" indent="0">
              <a:spcBef>
                <a:spcPts val="800"/>
              </a:spcBef>
              <a:buNone/>
            </a:pPr>
            <a:endParaRPr lang="en-US" sz="1000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pic>
        <p:nvPicPr>
          <p:cNvPr id="5" name="Elemento grafico 4" descr="Server">
            <a:extLst>
              <a:ext uri="{FF2B5EF4-FFF2-40B4-BE49-F238E27FC236}">
                <a16:creationId xmlns:a16="http://schemas.microsoft.com/office/drawing/2014/main" id="{E1CDF702-2DE8-47BD-BC47-973496039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292" y="1459161"/>
            <a:ext cx="914400" cy="914400"/>
          </a:xfrm>
          <a:prstGeom prst="rect">
            <a:avLst/>
          </a:prstGeom>
        </p:spPr>
      </p:pic>
      <p:pic>
        <p:nvPicPr>
          <p:cNvPr id="7" name="Elemento grafico 6" descr="Grafico a barre da destra a sinistra">
            <a:extLst>
              <a:ext uri="{FF2B5EF4-FFF2-40B4-BE49-F238E27FC236}">
                <a16:creationId xmlns:a16="http://schemas.microsoft.com/office/drawing/2014/main" id="{3EA416BD-18C4-42A1-AFFB-402D23BF1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292" y="3176379"/>
            <a:ext cx="914400" cy="914400"/>
          </a:xfrm>
          <a:prstGeom prst="rect">
            <a:avLst/>
          </a:prstGeom>
        </p:spPr>
      </p:pic>
      <p:pic>
        <p:nvPicPr>
          <p:cNvPr id="9" name="Elemento grafico 8" descr="Monete">
            <a:extLst>
              <a:ext uri="{FF2B5EF4-FFF2-40B4-BE49-F238E27FC236}">
                <a16:creationId xmlns:a16="http://schemas.microsoft.com/office/drawing/2014/main" id="{E0AB1FB3-FC75-4788-AE25-1471B266C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292" y="4804172"/>
            <a:ext cx="914400" cy="91440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FC61428-0A96-4830-88CD-327061E22F6A}"/>
              </a:ext>
            </a:extLst>
          </p:cNvPr>
          <p:cNvSpPr/>
          <p:nvPr/>
        </p:nvSpPr>
        <p:spPr>
          <a:xfrm>
            <a:off x="0" y="6589552"/>
            <a:ext cx="1174459" cy="5368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C8D2C7-7C22-4DEC-86BC-BE00147774B3}"/>
              </a:ext>
            </a:extLst>
          </p:cNvPr>
          <p:cNvSpPr txBox="1">
            <a:spLocks/>
          </p:cNvSpPr>
          <p:nvPr/>
        </p:nvSpPr>
        <p:spPr>
          <a:xfrm>
            <a:off x="3045354" y="1593876"/>
            <a:ext cx="2352533" cy="355281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FED31524-D934-4E38-B3A2-C0E11A805D33}"/>
              </a:ext>
            </a:extLst>
          </p:cNvPr>
          <p:cNvSpPr/>
          <p:nvPr/>
        </p:nvSpPr>
        <p:spPr>
          <a:xfrm>
            <a:off x="2337047" y="1454326"/>
            <a:ext cx="9222803" cy="131049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EA83AA0-A8D1-4D90-BF39-F9061C8104FD}"/>
              </a:ext>
            </a:extLst>
          </p:cNvPr>
          <p:cNvSpPr txBox="1">
            <a:spLocks/>
          </p:cNvSpPr>
          <p:nvPr/>
        </p:nvSpPr>
        <p:spPr>
          <a:xfrm>
            <a:off x="2535467" y="1293911"/>
            <a:ext cx="8484973" cy="11124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+mj-lt"/>
              <a:buNone/>
            </a:pPr>
            <a:endParaRPr lang="en-US" sz="1600" dirty="0"/>
          </a:p>
          <a:p>
            <a:pPr marL="0" indent="0">
              <a:spcBef>
                <a:spcPts val="800"/>
              </a:spcBef>
              <a:buFont typeface="+mj-lt"/>
              <a:buNone/>
            </a:pPr>
            <a:r>
              <a:rPr lang="en-US" sz="1600" dirty="0">
                <a:solidFill>
                  <a:schemeClr val="bg1"/>
                </a:solidFill>
              </a:rPr>
              <a:t>I </a:t>
            </a:r>
            <a:r>
              <a:rPr lang="en-US" sz="1600" dirty="0" err="1">
                <a:solidFill>
                  <a:schemeClr val="bg1"/>
                </a:solidFill>
              </a:rPr>
              <a:t>dispositivi</a:t>
            </a:r>
            <a:r>
              <a:rPr lang="en-US" sz="1600" dirty="0">
                <a:solidFill>
                  <a:schemeClr val="bg1"/>
                </a:solidFill>
              </a:rPr>
              <a:t> edge </a:t>
            </a:r>
            <a:r>
              <a:rPr lang="en-US" sz="1600" dirty="0" err="1">
                <a:solidFill>
                  <a:schemeClr val="bg1"/>
                </a:solidFill>
              </a:rPr>
              <a:t>hanno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memoria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capacità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computazionale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limitata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L’apporto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energetico</a:t>
            </a:r>
            <a:r>
              <a:rPr lang="en-US" sz="1600" dirty="0">
                <a:solidFill>
                  <a:schemeClr val="bg1"/>
                </a:solidFill>
              </a:rPr>
              <a:t> è </a:t>
            </a:r>
            <a:r>
              <a:rPr lang="en-US" sz="1600" dirty="0" err="1">
                <a:solidFill>
                  <a:schemeClr val="bg1"/>
                </a:solidFill>
              </a:rPr>
              <a:t>vincolato</a:t>
            </a:r>
            <a:r>
              <a:rPr lang="en-US" sz="1600" dirty="0">
                <a:solidFill>
                  <a:schemeClr val="bg1"/>
                </a:solidFill>
              </a:rPr>
              <a:t> dal </a:t>
            </a:r>
            <a:r>
              <a:rPr lang="en-US" sz="1600" dirty="0" err="1">
                <a:solidFill>
                  <a:schemeClr val="bg1"/>
                </a:solidFill>
              </a:rPr>
              <a:t>tipo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dispositivo</a:t>
            </a:r>
            <a:r>
              <a:rPr lang="en-US" sz="1600" dirty="0">
                <a:solidFill>
                  <a:schemeClr val="bg1"/>
                </a:solidFill>
              </a:rPr>
              <a:t>. Una </a:t>
            </a:r>
            <a:r>
              <a:rPr lang="en-US" sz="1600" dirty="0" err="1">
                <a:solidFill>
                  <a:schemeClr val="bg1"/>
                </a:solidFill>
              </a:rPr>
              <a:t>delle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sfide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maggiori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dell’edge</a:t>
            </a:r>
            <a:r>
              <a:rPr lang="en-US" sz="1600" dirty="0">
                <a:solidFill>
                  <a:schemeClr val="bg1"/>
                </a:solidFill>
              </a:rPr>
              <a:t> computing è </a:t>
            </a:r>
            <a:r>
              <a:rPr lang="en-US" sz="1600" dirty="0" err="1">
                <a:solidFill>
                  <a:schemeClr val="bg1"/>
                </a:solidFill>
              </a:rPr>
              <a:t>ottimizzare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processi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ottenere</a:t>
            </a:r>
            <a:r>
              <a:rPr lang="en-US" sz="1600" dirty="0">
                <a:solidFill>
                  <a:schemeClr val="bg1"/>
                </a:solidFill>
              </a:rPr>
              <a:t> un trade-off </a:t>
            </a:r>
            <a:r>
              <a:rPr lang="en-US" sz="1600" dirty="0" err="1">
                <a:solidFill>
                  <a:schemeClr val="bg1"/>
                </a:solidFill>
              </a:rPr>
              <a:t>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prestazioni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consumi</a:t>
            </a:r>
            <a:endParaRPr lang="en-US" sz="1600" dirty="0">
              <a:solidFill>
                <a:schemeClr val="bg1"/>
              </a:solidFill>
            </a:endParaRPr>
          </a:p>
          <a:p>
            <a:pPr marL="1174720" lvl="3" indent="0">
              <a:spcBef>
                <a:spcPts val="800"/>
              </a:spcBef>
              <a:buFont typeface="+mj-lt"/>
              <a:buNone/>
            </a:pPr>
            <a:endParaRPr lang="en-US" sz="1000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AC90C6C5-7881-44B7-955C-507C759DC9B7}"/>
              </a:ext>
            </a:extLst>
          </p:cNvPr>
          <p:cNvSpPr/>
          <p:nvPr/>
        </p:nvSpPr>
        <p:spPr>
          <a:xfrm>
            <a:off x="2166551" y="1296784"/>
            <a:ext cx="9222803" cy="1310492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D86189BC-3149-4A3D-AABE-F77E099F3A7A}"/>
              </a:ext>
            </a:extLst>
          </p:cNvPr>
          <p:cNvSpPr txBox="1">
            <a:spLocks/>
          </p:cNvSpPr>
          <p:nvPr/>
        </p:nvSpPr>
        <p:spPr>
          <a:xfrm>
            <a:off x="2535467" y="1293911"/>
            <a:ext cx="8484973" cy="11124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+mj-lt"/>
              <a:buNone/>
            </a:pPr>
            <a:endParaRPr lang="en-US" sz="1600" dirty="0"/>
          </a:p>
          <a:p>
            <a:pPr marL="0" indent="0">
              <a:spcBef>
                <a:spcPts val="800"/>
              </a:spcBef>
              <a:buFont typeface="+mj-lt"/>
              <a:buNone/>
            </a:pPr>
            <a:r>
              <a:rPr lang="en-US" sz="1600" dirty="0">
                <a:solidFill>
                  <a:schemeClr val="bg1"/>
                </a:solidFill>
              </a:rPr>
              <a:t>I </a:t>
            </a:r>
            <a:r>
              <a:rPr lang="en-US" sz="1600" dirty="0" err="1">
                <a:solidFill>
                  <a:schemeClr val="bg1"/>
                </a:solidFill>
              </a:rPr>
              <a:t>dispositivi</a:t>
            </a:r>
            <a:r>
              <a:rPr lang="en-US" sz="1600" dirty="0">
                <a:solidFill>
                  <a:schemeClr val="bg1"/>
                </a:solidFill>
              </a:rPr>
              <a:t> edge </a:t>
            </a:r>
            <a:r>
              <a:rPr lang="en-US" sz="1600" dirty="0" err="1">
                <a:solidFill>
                  <a:schemeClr val="bg1"/>
                </a:solidFill>
              </a:rPr>
              <a:t>hanno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memoria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capacità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computazionale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limitata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L’apporto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energetico</a:t>
            </a:r>
            <a:r>
              <a:rPr lang="en-US" sz="1600" dirty="0">
                <a:solidFill>
                  <a:schemeClr val="bg1"/>
                </a:solidFill>
              </a:rPr>
              <a:t> è </a:t>
            </a:r>
            <a:r>
              <a:rPr lang="en-US" sz="1600" dirty="0" err="1">
                <a:solidFill>
                  <a:schemeClr val="bg1"/>
                </a:solidFill>
              </a:rPr>
              <a:t>vincolato</a:t>
            </a:r>
            <a:r>
              <a:rPr lang="en-US" sz="1600" dirty="0">
                <a:solidFill>
                  <a:schemeClr val="bg1"/>
                </a:solidFill>
              </a:rPr>
              <a:t> dal </a:t>
            </a:r>
            <a:r>
              <a:rPr lang="en-US" sz="1600" dirty="0" err="1">
                <a:solidFill>
                  <a:schemeClr val="bg1"/>
                </a:solidFill>
              </a:rPr>
              <a:t>tipo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dispositivo</a:t>
            </a:r>
            <a:r>
              <a:rPr lang="en-US" sz="1600" dirty="0">
                <a:solidFill>
                  <a:schemeClr val="bg1"/>
                </a:solidFill>
              </a:rPr>
              <a:t>. Una </a:t>
            </a:r>
            <a:r>
              <a:rPr lang="en-US" sz="1600" dirty="0" err="1">
                <a:solidFill>
                  <a:schemeClr val="bg1"/>
                </a:solidFill>
              </a:rPr>
              <a:t>delle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sfide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maggiori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dell’edge</a:t>
            </a:r>
            <a:r>
              <a:rPr lang="en-US" sz="1600" dirty="0">
                <a:solidFill>
                  <a:schemeClr val="bg1"/>
                </a:solidFill>
              </a:rPr>
              <a:t> computing è </a:t>
            </a:r>
            <a:r>
              <a:rPr lang="en-US" sz="1600" dirty="0" err="1">
                <a:solidFill>
                  <a:schemeClr val="bg1"/>
                </a:solidFill>
              </a:rPr>
              <a:t>ottimizzare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processi</a:t>
            </a:r>
            <a:r>
              <a:rPr lang="en-US" sz="1600" dirty="0">
                <a:solidFill>
                  <a:schemeClr val="bg1"/>
                </a:solidFill>
              </a:rPr>
              <a:t> per </a:t>
            </a:r>
            <a:r>
              <a:rPr lang="en-US" sz="1600" dirty="0" err="1">
                <a:solidFill>
                  <a:schemeClr val="bg1"/>
                </a:solidFill>
              </a:rPr>
              <a:t>ottenere</a:t>
            </a:r>
            <a:r>
              <a:rPr lang="en-US" sz="1600" dirty="0">
                <a:solidFill>
                  <a:schemeClr val="bg1"/>
                </a:solidFill>
              </a:rPr>
              <a:t> un trade-off </a:t>
            </a:r>
            <a:r>
              <a:rPr lang="en-US" sz="1600" dirty="0" err="1">
                <a:solidFill>
                  <a:schemeClr val="bg1"/>
                </a:solidFill>
              </a:rPr>
              <a:t>tra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prestazioni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consumi</a:t>
            </a:r>
            <a:endParaRPr lang="en-US" sz="1600" dirty="0">
              <a:solidFill>
                <a:schemeClr val="bg1"/>
              </a:solidFill>
            </a:endParaRPr>
          </a:p>
          <a:p>
            <a:pPr marL="1174720" lvl="3" indent="0">
              <a:spcBef>
                <a:spcPts val="800"/>
              </a:spcBef>
              <a:buFont typeface="+mj-lt"/>
              <a:buNone/>
            </a:pPr>
            <a:endParaRPr lang="en-US" sz="1000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EF94014-C8F4-4F85-AA88-7B4A908A16BF}"/>
              </a:ext>
            </a:extLst>
          </p:cNvPr>
          <p:cNvSpPr/>
          <p:nvPr/>
        </p:nvSpPr>
        <p:spPr>
          <a:xfrm>
            <a:off x="2297648" y="3129493"/>
            <a:ext cx="9222803" cy="131049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CE88982C-13A0-4B41-941C-76D91A3EF82C}"/>
              </a:ext>
            </a:extLst>
          </p:cNvPr>
          <p:cNvSpPr/>
          <p:nvPr/>
        </p:nvSpPr>
        <p:spPr>
          <a:xfrm>
            <a:off x="2166550" y="2947844"/>
            <a:ext cx="9222803" cy="1310492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54D34B0F-F7DF-43A0-A47A-3C14F3DBCDB9}"/>
              </a:ext>
            </a:extLst>
          </p:cNvPr>
          <p:cNvSpPr txBox="1">
            <a:spLocks/>
          </p:cNvSpPr>
          <p:nvPr/>
        </p:nvSpPr>
        <p:spPr>
          <a:xfrm>
            <a:off x="1383248" y="3101476"/>
            <a:ext cx="7257536" cy="11124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0" lvl="3" indent="0">
              <a:spcBef>
                <a:spcPts val="800"/>
              </a:spcBef>
              <a:buFont typeface="+mj-lt"/>
              <a:buNone/>
            </a:pP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ambito</a:t>
            </a:r>
            <a:r>
              <a:rPr lang="en-US" sz="1600" dirty="0">
                <a:solidFill>
                  <a:schemeClr val="bg1"/>
                </a:solidFill>
              </a:rPr>
              <a:t> IoT, </a:t>
            </a:r>
            <a:r>
              <a:rPr lang="en-US" sz="1600" dirty="0" err="1">
                <a:solidFill>
                  <a:schemeClr val="bg1"/>
                </a:solidFill>
              </a:rPr>
              <a:t>il</a:t>
            </a:r>
            <a:r>
              <a:rPr lang="en-US" sz="1600" dirty="0">
                <a:solidFill>
                  <a:schemeClr val="bg1"/>
                </a:solidFill>
              </a:rPr>
              <a:t> throughput sui </a:t>
            </a:r>
            <a:r>
              <a:rPr lang="en-US" sz="1600" dirty="0" err="1">
                <a:solidFill>
                  <a:schemeClr val="bg1"/>
                </a:solidFill>
              </a:rPr>
              <a:t>dati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telemetria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ricopre</a:t>
            </a:r>
            <a:r>
              <a:rPr lang="en-US" sz="1600" dirty="0">
                <a:solidFill>
                  <a:schemeClr val="bg1"/>
                </a:solidFill>
              </a:rPr>
              <a:t> un </a:t>
            </a:r>
            <a:r>
              <a:rPr lang="en-US" sz="1600" dirty="0" err="1">
                <a:solidFill>
                  <a:schemeClr val="bg1"/>
                </a:solidFill>
              </a:rPr>
              <a:t>ruolo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centrale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Molti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scenari</a:t>
            </a:r>
            <a:r>
              <a:rPr lang="en-US" sz="1600" dirty="0">
                <a:solidFill>
                  <a:schemeClr val="bg1"/>
                </a:solidFill>
              </a:rPr>
              <a:t> non </a:t>
            </a:r>
            <a:r>
              <a:rPr lang="en-US" sz="1600" dirty="0" err="1">
                <a:solidFill>
                  <a:schemeClr val="bg1"/>
                </a:solidFill>
              </a:rPr>
              <a:t>sfruttano</a:t>
            </a:r>
            <a:r>
              <a:rPr lang="en-US" sz="1600" dirty="0">
                <a:solidFill>
                  <a:schemeClr val="bg1"/>
                </a:solidFill>
              </a:rPr>
              <a:t> un throughput </a:t>
            </a:r>
            <a:r>
              <a:rPr lang="en-US" sz="1600" dirty="0" err="1">
                <a:solidFill>
                  <a:schemeClr val="bg1"/>
                </a:solidFill>
              </a:rPr>
              <a:t>ottimale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che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potrebbe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ridurre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consumi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energetici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dispositivi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aumentare</a:t>
            </a:r>
            <a:r>
              <a:rPr lang="en-US" sz="1600" dirty="0">
                <a:solidFill>
                  <a:schemeClr val="bg1"/>
                </a:solidFill>
              </a:rPr>
              <a:t> le performance </a:t>
            </a:r>
            <a:r>
              <a:rPr lang="en-US" sz="1600" dirty="0" err="1">
                <a:solidFill>
                  <a:schemeClr val="bg1"/>
                </a:solidFill>
              </a:rPr>
              <a:t>generali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dei</a:t>
            </a:r>
            <a:r>
              <a:rPr lang="en-US" sz="1600" dirty="0">
                <a:solidFill>
                  <a:schemeClr val="bg1"/>
                </a:solidFill>
              </a:rPr>
              <a:t> device di campo.</a:t>
            </a:r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5BE5C288-55BF-45D6-8DC0-258AFE7A7CE5}"/>
              </a:ext>
            </a:extLst>
          </p:cNvPr>
          <p:cNvSpPr/>
          <p:nvPr/>
        </p:nvSpPr>
        <p:spPr>
          <a:xfrm>
            <a:off x="2337047" y="4884685"/>
            <a:ext cx="9222803" cy="1310492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1FDF0E60-BB70-4C31-8834-F615A0E49343}"/>
              </a:ext>
            </a:extLst>
          </p:cNvPr>
          <p:cNvSpPr/>
          <p:nvPr/>
        </p:nvSpPr>
        <p:spPr>
          <a:xfrm>
            <a:off x="2166551" y="4727143"/>
            <a:ext cx="9222803" cy="1310492"/>
          </a:xfrm>
          <a:prstGeom prst="round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F7EE745-6B33-4545-996E-860CD896D13B}"/>
              </a:ext>
            </a:extLst>
          </p:cNvPr>
          <p:cNvSpPr txBox="1">
            <a:spLocks/>
          </p:cNvSpPr>
          <p:nvPr/>
        </p:nvSpPr>
        <p:spPr>
          <a:xfrm>
            <a:off x="1835248" y="4961074"/>
            <a:ext cx="7257536" cy="11124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6151" lvl="1" indent="0">
              <a:spcBef>
                <a:spcPts val="800"/>
              </a:spcBef>
              <a:buNone/>
            </a:pP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dirty="0" err="1">
                <a:solidFill>
                  <a:schemeClr val="bg1"/>
                </a:solidFill>
              </a:rPr>
              <a:t>alcuni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d’uso</a:t>
            </a:r>
            <a:r>
              <a:rPr lang="en-US" sz="1600" dirty="0">
                <a:solidFill>
                  <a:schemeClr val="bg1"/>
                </a:solidFill>
              </a:rPr>
              <a:t>, le </a:t>
            </a:r>
            <a:r>
              <a:rPr lang="en-US" sz="1600" dirty="0" err="1">
                <a:solidFill>
                  <a:schemeClr val="bg1"/>
                </a:solidFill>
              </a:rPr>
              <a:t>telemetrie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hanno</a:t>
            </a:r>
            <a:r>
              <a:rPr lang="en-US" sz="1600" dirty="0">
                <a:solidFill>
                  <a:schemeClr val="bg1"/>
                </a:solidFill>
              </a:rPr>
              <a:t> una </a:t>
            </a:r>
            <a:r>
              <a:rPr lang="en-US" sz="1600" dirty="0" err="1">
                <a:solidFill>
                  <a:schemeClr val="bg1"/>
                </a:solidFill>
              </a:rPr>
              <a:t>validità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basandosi</a:t>
            </a:r>
            <a:r>
              <a:rPr lang="en-US" sz="1600" dirty="0">
                <a:solidFill>
                  <a:schemeClr val="bg1"/>
                </a:solidFill>
              </a:rPr>
              <a:t> sui tempi di </a:t>
            </a:r>
            <a:r>
              <a:rPr lang="en-US" sz="1600" dirty="0" err="1">
                <a:solidFill>
                  <a:schemeClr val="bg1"/>
                </a:solidFill>
              </a:rPr>
              <a:t>acquisizione</a:t>
            </a:r>
            <a:r>
              <a:rPr lang="en-US" sz="1600" dirty="0">
                <a:solidFill>
                  <a:schemeClr val="bg1"/>
                </a:solidFill>
              </a:rPr>
              <a:t> sui </a:t>
            </a:r>
            <a:r>
              <a:rPr lang="en-US" sz="1600" dirty="0" err="1">
                <a:solidFill>
                  <a:schemeClr val="bg1"/>
                </a:solidFill>
              </a:rPr>
              <a:t>dispositivi</a:t>
            </a:r>
            <a:r>
              <a:rPr lang="en-US" sz="1600" dirty="0">
                <a:solidFill>
                  <a:schemeClr val="bg1"/>
                </a:solidFill>
              </a:rPr>
              <a:t> e non sui tempi di </a:t>
            </a:r>
            <a:r>
              <a:rPr lang="en-US" sz="1600" dirty="0" err="1">
                <a:solidFill>
                  <a:schemeClr val="bg1"/>
                </a:solidFill>
              </a:rPr>
              <a:t>trasmissione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Sfruttando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tecniche</a:t>
            </a:r>
            <a:r>
              <a:rPr lang="en-US" sz="1600" dirty="0">
                <a:solidFill>
                  <a:schemeClr val="bg1"/>
                </a:solidFill>
              </a:rPr>
              <a:t> come batching e </a:t>
            </a:r>
            <a:r>
              <a:rPr lang="en-US" sz="1600" dirty="0" err="1">
                <a:solidFill>
                  <a:schemeClr val="bg1"/>
                </a:solidFill>
              </a:rPr>
              <a:t>bufferizzazioni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può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ridurre</a:t>
            </a:r>
            <a:r>
              <a:rPr lang="en-US" sz="1600" dirty="0">
                <a:solidFill>
                  <a:schemeClr val="bg1"/>
                </a:solidFill>
              </a:rPr>
              <a:t> la </a:t>
            </a:r>
            <a:r>
              <a:rPr lang="en-US" sz="1600" dirty="0" err="1">
                <a:solidFill>
                  <a:schemeClr val="bg1"/>
                </a:solidFill>
              </a:rPr>
              <a:t>frequenza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invio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dati</a:t>
            </a:r>
            <a:r>
              <a:rPr lang="en-US" sz="1600" dirty="0">
                <a:solidFill>
                  <a:schemeClr val="bg1"/>
                </a:solidFill>
              </a:rPr>
              <a:t> con relative </a:t>
            </a:r>
            <a:r>
              <a:rPr lang="en-US" sz="1600" dirty="0" err="1">
                <a:solidFill>
                  <a:schemeClr val="bg1"/>
                </a:solidFill>
              </a:rPr>
              <a:t>riduzioni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utilizzi</a:t>
            </a:r>
            <a:r>
              <a:rPr lang="en-US" sz="1600" dirty="0">
                <a:solidFill>
                  <a:schemeClr val="bg1"/>
                </a:solidFill>
              </a:rPr>
              <a:t> e </a:t>
            </a:r>
            <a:r>
              <a:rPr lang="en-US" sz="1600" dirty="0" err="1">
                <a:solidFill>
                  <a:schemeClr val="bg1"/>
                </a:solidFill>
              </a:rPr>
              <a:t>costi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servizi</a:t>
            </a:r>
            <a:r>
              <a:rPr lang="en-US" sz="1600" dirty="0">
                <a:solidFill>
                  <a:schemeClr val="bg1"/>
                </a:solidFill>
              </a:rPr>
              <a:t> di </a:t>
            </a:r>
            <a:r>
              <a:rPr lang="en-US" sz="1600" dirty="0" err="1">
                <a:solidFill>
                  <a:schemeClr val="bg1"/>
                </a:solidFill>
              </a:rPr>
              <a:t>gestione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248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6449-A33B-C62C-7B29-5EF7C8F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-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1F87-3FF1-3556-69D2-1AEE47DA8D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5137" y="1632145"/>
            <a:ext cx="10583335" cy="5090968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2133" dirty="0"/>
              <a:t> </a:t>
            </a:r>
            <a:endParaRPr lang="en-US" sz="2133" dirty="0">
              <a:cs typeface="Arial"/>
            </a:endParaRPr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2E5B30B-FA93-4C3B-BF80-A8A6FD2D2F88}"/>
              </a:ext>
            </a:extLst>
          </p:cNvPr>
          <p:cNvSpPr txBox="1">
            <a:spLocks/>
          </p:cNvSpPr>
          <p:nvPr/>
        </p:nvSpPr>
        <p:spPr>
          <a:xfrm>
            <a:off x="910732" y="5000165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b="1" dirty="0">
              <a:latin typeface="+mn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5F7C4AA-8B02-451A-92C7-517D21A38603}"/>
              </a:ext>
            </a:extLst>
          </p:cNvPr>
          <p:cNvSpPr txBox="1">
            <a:spLocks/>
          </p:cNvSpPr>
          <p:nvPr/>
        </p:nvSpPr>
        <p:spPr>
          <a:xfrm>
            <a:off x="1073975" y="5406491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dirty="0">
              <a:latin typeface="+mn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643339-D8B1-4E25-9B44-E81F44C049E7}"/>
              </a:ext>
            </a:extLst>
          </p:cNvPr>
          <p:cNvSpPr txBox="1">
            <a:spLocks/>
          </p:cNvSpPr>
          <p:nvPr/>
        </p:nvSpPr>
        <p:spPr>
          <a:xfrm>
            <a:off x="1073975" y="5876757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dirty="0"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FE998E7-1405-4889-BF74-E3638846713C}"/>
              </a:ext>
            </a:extLst>
          </p:cNvPr>
          <p:cNvSpPr txBox="1">
            <a:spLocks/>
          </p:cNvSpPr>
          <p:nvPr/>
        </p:nvSpPr>
        <p:spPr>
          <a:xfrm>
            <a:off x="1043908" y="6345344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dirty="0">
              <a:latin typeface="+mn-lt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49F55B-5968-4B75-B3C1-634AB56957C4}"/>
              </a:ext>
            </a:extLst>
          </p:cNvPr>
          <p:cNvSpPr txBox="1">
            <a:spLocks/>
          </p:cNvSpPr>
          <p:nvPr/>
        </p:nvSpPr>
        <p:spPr>
          <a:xfrm>
            <a:off x="894036" y="5000165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b="1" dirty="0">
              <a:latin typeface="+mn-l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35C6CE5-82CE-4DA6-9C68-CD7046A97837}"/>
              </a:ext>
            </a:extLst>
          </p:cNvPr>
          <p:cNvSpPr txBox="1">
            <a:spLocks/>
          </p:cNvSpPr>
          <p:nvPr/>
        </p:nvSpPr>
        <p:spPr>
          <a:xfrm>
            <a:off x="1057279" y="5406491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dirty="0">
              <a:latin typeface="+mn-lt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AD00B-7859-475A-BF4E-B1C5CC50D5BA}"/>
              </a:ext>
            </a:extLst>
          </p:cNvPr>
          <p:cNvSpPr txBox="1">
            <a:spLocks/>
          </p:cNvSpPr>
          <p:nvPr/>
        </p:nvSpPr>
        <p:spPr>
          <a:xfrm>
            <a:off x="1027212" y="6345344"/>
            <a:ext cx="1103870" cy="199706"/>
          </a:xfrm>
          <a:prstGeom prst="rect">
            <a:avLst/>
          </a:prstGeom>
        </p:spPr>
        <p:txBody>
          <a:bodyPr vert="horz" lIns="91440" tIns="0" rIns="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7" kern="1200" cap="all" baseline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1100" dirty="0">
              <a:latin typeface="+mn-lt"/>
            </a:endParaRP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610C595-7F8F-4CAD-A5F6-676D2BEE2D74}"/>
              </a:ext>
            </a:extLst>
          </p:cNvPr>
          <p:cNvSpPr/>
          <p:nvPr/>
        </p:nvSpPr>
        <p:spPr>
          <a:xfrm>
            <a:off x="4829206" y="6545050"/>
            <a:ext cx="2736864" cy="5368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4BAD4A-4AAE-4D8C-8087-B8BB147BC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2" y="1748524"/>
            <a:ext cx="11361072" cy="3406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4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6449-A33B-C62C-7B29-5EF7C8F4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Architettura</a:t>
            </a:r>
            <a:r>
              <a:rPr lang="en-US" dirty="0"/>
              <a:t> -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21F87-3FF1-3556-69D2-1AEE47DA8DA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2150" y="1669884"/>
            <a:ext cx="10563923" cy="1773532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1600" dirty="0"/>
              <a:t>I </a:t>
            </a:r>
            <a:r>
              <a:rPr lang="en-US" sz="1600" dirty="0" err="1"/>
              <a:t>dati</a:t>
            </a:r>
            <a:r>
              <a:rPr lang="en-US" sz="1600" dirty="0"/>
              <a:t> </a:t>
            </a:r>
            <a:r>
              <a:rPr lang="en-US" sz="1600" dirty="0" err="1"/>
              <a:t>vengono</a:t>
            </a:r>
            <a:r>
              <a:rPr lang="en-US" sz="1600" dirty="0"/>
              <a:t> </a:t>
            </a:r>
            <a:r>
              <a:rPr lang="en-US" sz="1600" b="1" dirty="0" err="1"/>
              <a:t>acquisiti</a:t>
            </a:r>
            <a:r>
              <a:rPr lang="en-US" sz="1600" b="1" dirty="0"/>
              <a:t> da un driver </a:t>
            </a:r>
            <a:r>
              <a:rPr lang="en-US" sz="1600" dirty="0"/>
              <a:t>e propagate </a:t>
            </a:r>
            <a:r>
              <a:rPr lang="en-US" sz="1600" dirty="0" err="1"/>
              <a:t>tramite</a:t>
            </a:r>
            <a:r>
              <a:rPr lang="en-US" sz="1600" dirty="0"/>
              <a:t> un </a:t>
            </a:r>
            <a:r>
              <a:rPr lang="en-US" sz="1600" b="1" dirty="0" err="1"/>
              <a:t>thoughput</a:t>
            </a:r>
            <a:r>
              <a:rPr lang="en-US" sz="1600" b="1" dirty="0"/>
              <a:t> dispatcher </a:t>
            </a:r>
            <a:r>
              <a:rPr lang="en-US" sz="1600" dirty="0"/>
              <a:t>verso la </a:t>
            </a:r>
            <a:r>
              <a:rPr lang="en-US" sz="1600" dirty="0" err="1"/>
              <a:t>piattaforma</a:t>
            </a:r>
            <a:r>
              <a:rPr lang="en-US" sz="1600" dirty="0"/>
              <a:t> </a:t>
            </a:r>
            <a:r>
              <a:rPr lang="en-US" sz="1600" dirty="0" err="1"/>
              <a:t>mantenendo</a:t>
            </a:r>
            <a:r>
              <a:rPr lang="en-US" sz="1600" dirty="0"/>
              <a:t> </a:t>
            </a:r>
            <a:r>
              <a:rPr lang="en-US" sz="1600"/>
              <a:t>un throughput </a:t>
            </a:r>
            <a:r>
              <a:rPr lang="en-US" sz="1600" dirty="0" err="1"/>
              <a:t>specifico</a:t>
            </a:r>
            <a:endParaRPr lang="en-US" sz="16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Il </a:t>
            </a:r>
            <a:r>
              <a:rPr lang="en-US" sz="1600" dirty="0" err="1"/>
              <a:t>thoughput</a:t>
            </a:r>
            <a:r>
              <a:rPr lang="en-US" sz="1600" dirty="0"/>
              <a:t> è </a:t>
            </a:r>
            <a:r>
              <a:rPr lang="en-US" sz="1600" dirty="0" err="1"/>
              <a:t>definito</a:t>
            </a:r>
            <a:r>
              <a:rPr lang="en-US" sz="1600" dirty="0"/>
              <a:t> in base a</a:t>
            </a:r>
            <a:r>
              <a:rPr lang="en-US" sz="1600" b="1" dirty="0"/>
              <a:t> </a:t>
            </a:r>
            <a:r>
              <a:rPr lang="en-US" sz="1600" b="1" dirty="0" err="1"/>
              <a:t>valori</a:t>
            </a:r>
            <a:r>
              <a:rPr lang="en-US" sz="1600" b="1" dirty="0"/>
              <a:t> di </a:t>
            </a:r>
            <a:r>
              <a:rPr lang="en-US" sz="1600" b="1" dirty="0" err="1"/>
              <a:t>bufferizzazione</a:t>
            </a:r>
            <a:r>
              <a:rPr lang="en-US" sz="1600" b="1" dirty="0"/>
              <a:t> e batching </a:t>
            </a:r>
            <a:r>
              <a:rPr lang="en-US" sz="1600" dirty="0"/>
              <a:t>in modo da </a:t>
            </a:r>
            <a:r>
              <a:rPr lang="en-US" sz="1600" dirty="0" err="1"/>
              <a:t>inoltrare</a:t>
            </a:r>
            <a:r>
              <a:rPr lang="en-US" sz="1600" dirty="0"/>
              <a:t> con una </a:t>
            </a:r>
            <a:r>
              <a:rPr lang="en-US" sz="1600" b="1" dirty="0" err="1"/>
              <a:t>frequenza</a:t>
            </a:r>
            <a:r>
              <a:rPr lang="en-US" sz="1600" b="1" dirty="0"/>
              <a:t> </a:t>
            </a:r>
            <a:r>
              <a:rPr lang="en-US" sz="1600" b="1" dirty="0" err="1"/>
              <a:t>specifica</a:t>
            </a:r>
            <a:r>
              <a:rPr lang="en-US" sz="1600" b="1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r>
              <a:rPr lang="en-US" sz="1600" dirty="0"/>
              <a:t> in </a:t>
            </a:r>
            <a:r>
              <a:rPr lang="en-US" sz="1600" dirty="0" err="1"/>
              <a:t>piattaforma</a:t>
            </a:r>
            <a:r>
              <a:rPr lang="en-US" sz="1600" dirty="0"/>
              <a:t>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 </a:t>
            </a:r>
            <a:r>
              <a:rPr lang="en-US" sz="1600" dirty="0" err="1"/>
              <a:t>valori</a:t>
            </a:r>
            <a:r>
              <a:rPr lang="en-US" sz="1600" dirty="0"/>
              <a:t> del </a:t>
            </a:r>
            <a:r>
              <a:rPr lang="en-US" sz="1600" dirty="0" err="1"/>
              <a:t>thoughput</a:t>
            </a:r>
            <a:r>
              <a:rPr lang="en-US" sz="1600" dirty="0"/>
              <a:t> </a:t>
            </a:r>
            <a:r>
              <a:rPr lang="en-US" sz="1600" dirty="0" err="1"/>
              <a:t>vengono</a:t>
            </a:r>
            <a:r>
              <a:rPr lang="en-US" sz="1600" dirty="0"/>
              <a:t> </a:t>
            </a:r>
            <a:r>
              <a:rPr lang="en-US" sz="1600" dirty="0" err="1"/>
              <a:t>scelti</a:t>
            </a:r>
            <a:r>
              <a:rPr lang="en-US" sz="1600" dirty="0"/>
              <a:t> in accord con la </a:t>
            </a:r>
            <a:r>
              <a:rPr lang="en-US" sz="1600" b="1" dirty="0" err="1"/>
              <a:t>soluzione</a:t>
            </a:r>
            <a:r>
              <a:rPr lang="en-US" sz="1600" b="1" dirty="0"/>
              <a:t> </a:t>
            </a:r>
            <a:r>
              <a:rPr lang="en-US" sz="1600" b="1" dirty="0" err="1"/>
              <a:t>ottimale</a:t>
            </a:r>
            <a:r>
              <a:rPr lang="en-US" sz="1600" b="1" dirty="0"/>
              <a:t> </a:t>
            </a:r>
            <a:r>
              <a:rPr lang="en-US" sz="1600" dirty="0"/>
              <a:t>in base </a:t>
            </a:r>
            <a:r>
              <a:rPr lang="en-US" sz="1600" b="1" dirty="0"/>
              <a:t>ai </a:t>
            </a:r>
            <a:r>
              <a:rPr lang="en-US" sz="1600" b="1" dirty="0" err="1"/>
              <a:t>valori</a:t>
            </a:r>
            <a:r>
              <a:rPr lang="en-US" sz="1600" b="1" dirty="0"/>
              <a:t> di </a:t>
            </a:r>
            <a:r>
              <a:rPr lang="en-US" sz="1600" b="1" dirty="0" err="1"/>
              <a:t>energia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i="1" dirty="0"/>
              <a:t>I/O </a:t>
            </a:r>
            <a:r>
              <a:rPr lang="en-US" sz="1600" i="1" dirty="0" err="1"/>
              <a:t>memoria</a:t>
            </a:r>
            <a:r>
              <a:rPr lang="en-US" sz="1600" i="1" dirty="0"/>
              <a:t> e </a:t>
            </a:r>
            <a:r>
              <a:rPr lang="en-US" sz="1600" i="1" dirty="0" err="1"/>
              <a:t>utilizzo</a:t>
            </a:r>
            <a:r>
              <a:rPr lang="en-US" sz="1600" i="1" dirty="0"/>
              <a:t> CPU</a:t>
            </a:r>
            <a:r>
              <a:rPr lang="en-US" sz="1600" dirty="0"/>
              <a:t>) e </a:t>
            </a:r>
            <a:r>
              <a:rPr lang="en-US" sz="1600" dirty="0" err="1"/>
              <a:t>valore</a:t>
            </a:r>
            <a:r>
              <a:rPr lang="en-US" sz="1600" dirty="0"/>
              <a:t> </a:t>
            </a:r>
            <a:r>
              <a:rPr lang="en-US" sz="1600" dirty="0" err="1"/>
              <a:t>desiderato</a:t>
            </a:r>
            <a:r>
              <a:rPr lang="en-US" sz="1600" dirty="0"/>
              <a:t>. Tale </a:t>
            </a:r>
            <a:r>
              <a:rPr lang="en-US" sz="1600" dirty="0" err="1"/>
              <a:t>soluzione</a:t>
            </a:r>
            <a:r>
              <a:rPr lang="en-US" sz="1600" dirty="0"/>
              <a:t> è data da un </a:t>
            </a:r>
            <a:r>
              <a:rPr lang="en-US" sz="1600" b="1" u="sng" dirty="0" err="1"/>
              <a:t>modello</a:t>
            </a:r>
            <a:r>
              <a:rPr lang="en-US" sz="1600" b="1" u="sng" dirty="0"/>
              <a:t> </a:t>
            </a:r>
            <a:r>
              <a:rPr lang="en-US" sz="1600" b="1" u="sng" dirty="0" err="1"/>
              <a:t>basato</a:t>
            </a:r>
            <a:r>
              <a:rPr lang="en-US" sz="1600" b="1" u="sng" dirty="0"/>
              <a:t> </a:t>
            </a:r>
            <a:r>
              <a:rPr lang="en-US" sz="1600" b="1" u="sng" dirty="0" err="1"/>
              <a:t>su</a:t>
            </a:r>
            <a:r>
              <a:rPr lang="en-US" sz="1600" b="1" u="sng" dirty="0"/>
              <a:t> </a:t>
            </a:r>
            <a:r>
              <a:rPr lang="en-US" sz="1600" b="1" u="sng" dirty="0" err="1"/>
              <a:t>TinyML</a:t>
            </a:r>
            <a:endParaRPr lang="en-US" sz="1600" b="1" u="sng" dirty="0"/>
          </a:p>
          <a:p>
            <a:pPr marL="643451" lvl="1" indent="0">
              <a:spcBef>
                <a:spcPts val="800"/>
              </a:spcBef>
              <a:buNone/>
            </a:pPr>
            <a:endParaRPr lang="en-US" sz="1600" dirty="0"/>
          </a:p>
          <a:p>
            <a:pPr marL="1255152" lvl="2" indent="0">
              <a:spcBef>
                <a:spcPts val="800"/>
              </a:spcBef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None/>
            </a:pPr>
            <a:endParaRPr lang="en-US" sz="1333" dirty="0"/>
          </a:p>
          <a:p>
            <a:pPr marL="656151" lvl="1" indent="0">
              <a:spcBef>
                <a:spcPts val="800"/>
              </a:spcBef>
              <a:buNone/>
            </a:pPr>
            <a:endParaRPr lang="en-US" sz="16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04DB8CD-0225-4FFF-8059-2E819D3D9DEC}"/>
              </a:ext>
            </a:extLst>
          </p:cNvPr>
          <p:cNvSpPr txBox="1">
            <a:spLocks/>
          </p:cNvSpPr>
          <p:nvPr/>
        </p:nvSpPr>
        <p:spPr>
          <a:xfrm>
            <a:off x="859750" y="4090086"/>
            <a:ext cx="8484973" cy="11124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74720" lvl="3" indent="0">
              <a:spcBef>
                <a:spcPts val="800"/>
              </a:spcBef>
              <a:buFont typeface="+mj-lt"/>
              <a:buNone/>
            </a:pPr>
            <a:endParaRPr lang="en-US" sz="1000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6C1447-B12E-4B04-839E-CA0B6C43CEEF}"/>
              </a:ext>
            </a:extLst>
          </p:cNvPr>
          <p:cNvSpPr txBox="1">
            <a:spLocks/>
          </p:cNvSpPr>
          <p:nvPr/>
        </p:nvSpPr>
        <p:spPr>
          <a:xfrm>
            <a:off x="765137" y="3432782"/>
            <a:ext cx="10920358" cy="17735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908762" lvl="2" indent="-653610">
              <a:spcBef>
                <a:spcPts val="800"/>
              </a:spcBef>
              <a:buFont typeface="Courier New,monospace"/>
              <a:buChar char="o"/>
            </a:pPr>
            <a:endParaRPr lang="en-US" sz="1333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BF20EE-BC01-44B3-AEB6-700E3433509D}"/>
              </a:ext>
            </a:extLst>
          </p:cNvPr>
          <p:cNvSpPr txBox="1">
            <a:spLocks/>
          </p:cNvSpPr>
          <p:nvPr/>
        </p:nvSpPr>
        <p:spPr>
          <a:xfrm>
            <a:off x="654576" y="3449932"/>
            <a:ext cx="10920358" cy="17735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3451" lvl="1" indent="0">
              <a:spcBef>
                <a:spcPts val="800"/>
              </a:spcBef>
              <a:buFont typeface="+mj-lt"/>
              <a:buNone/>
            </a:pPr>
            <a:r>
              <a:rPr lang="en-US" sz="1600" dirty="0" err="1"/>
              <a:t>Tramite</a:t>
            </a:r>
            <a:r>
              <a:rPr lang="en-US" sz="1600" dirty="0"/>
              <a:t> </a:t>
            </a:r>
            <a:r>
              <a:rPr lang="en-US" sz="1600" b="1" dirty="0"/>
              <a:t>Eclipse Ditto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definisce</a:t>
            </a:r>
            <a:r>
              <a:rPr lang="en-US" sz="1600" dirty="0"/>
              <a:t> un </a:t>
            </a:r>
            <a:r>
              <a:rPr lang="en-US" sz="1600" b="1" dirty="0"/>
              <a:t>Digital Twin </a:t>
            </a:r>
            <a:r>
              <a:rPr lang="en-US" sz="1600" dirty="0"/>
              <a:t>in </a:t>
            </a:r>
            <a:r>
              <a:rPr lang="en-US" sz="1600" dirty="0" err="1"/>
              <a:t>grado</a:t>
            </a:r>
            <a:r>
              <a:rPr lang="en-US" sz="1600" dirty="0"/>
              <a:t> di </a:t>
            </a:r>
            <a:r>
              <a:rPr lang="en-US" sz="1600" dirty="0" err="1"/>
              <a:t>mantenere</a:t>
            </a:r>
            <a:r>
              <a:rPr lang="en-US" sz="1600" dirty="0"/>
              <a:t> </a:t>
            </a:r>
            <a:r>
              <a:rPr lang="en-US" sz="1600" dirty="0" err="1"/>
              <a:t>uno</a:t>
            </a:r>
            <a:r>
              <a:rPr lang="en-US" sz="1600" dirty="0"/>
              <a:t> </a:t>
            </a:r>
            <a:r>
              <a:rPr lang="en-US" sz="1600" dirty="0" err="1"/>
              <a:t>stato</a:t>
            </a:r>
            <a:r>
              <a:rPr lang="en-US" sz="1600" dirty="0"/>
              <a:t> </a:t>
            </a:r>
            <a:r>
              <a:rPr lang="en-US" sz="1600" dirty="0" err="1"/>
              <a:t>corrente</a:t>
            </a:r>
            <a:r>
              <a:rPr lang="en-US" sz="1600" dirty="0"/>
              <a:t> e </a:t>
            </a:r>
            <a:r>
              <a:rPr lang="en-US" sz="1600" dirty="0" err="1"/>
              <a:t>uno</a:t>
            </a:r>
            <a:r>
              <a:rPr lang="en-US" sz="1600" dirty="0"/>
              <a:t> </a:t>
            </a:r>
            <a:r>
              <a:rPr lang="en-US" sz="1600" dirty="0" err="1"/>
              <a:t>stato</a:t>
            </a:r>
            <a:r>
              <a:rPr lang="en-US" sz="1600" dirty="0"/>
              <a:t> </a:t>
            </a:r>
            <a:r>
              <a:rPr lang="en-US" sz="1600" dirty="0" err="1"/>
              <a:t>desiderato</a:t>
            </a:r>
            <a:r>
              <a:rPr lang="en-US" sz="1600" dirty="0"/>
              <a:t> di </a:t>
            </a:r>
            <a:r>
              <a:rPr lang="en-US" sz="1600" dirty="0" err="1"/>
              <a:t>thoughput</a:t>
            </a:r>
            <a:r>
              <a:rPr lang="en-US" sz="1600" dirty="0"/>
              <a:t> </a:t>
            </a:r>
            <a:r>
              <a:rPr lang="en-US" sz="1600" dirty="0" err="1"/>
              <a:t>basato</a:t>
            </a:r>
            <a:r>
              <a:rPr lang="en-US" sz="1600" dirty="0"/>
              <a:t> sui </a:t>
            </a:r>
            <a:r>
              <a:rPr lang="en-US" sz="1600" dirty="0" err="1"/>
              <a:t>valori</a:t>
            </a:r>
            <a:r>
              <a:rPr lang="en-US" sz="1600" dirty="0"/>
              <a:t> di RAM e CPU, in modo da </a:t>
            </a:r>
            <a:r>
              <a:rPr lang="en-US" sz="1600" dirty="0" err="1"/>
              <a:t>ottimizzare</a:t>
            </a:r>
            <a:r>
              <a:rPr lang="en-US" sz="1600" dirty="0"/>
              <a:t>:</a:t>
            </a:r>
          </a:p>
          <a:p>
            <a:pPr marL="929201" lvl="1" indent="-285750">
              <a:spcBef>
                <a:spcPts val="800"/>
              </a:spcBef>
              <a:buFontTx/>
              <a:buChar char="-"/>
            </a:pPr>
            <a:r>
              <a:rPr lang="en-US" sz="1600" i="1" dirty="0" err="1"/>
              <a:t>Consumi</a:t>
            </a:r>
            <a:r>
              <a:rPr lang="en-US" sz="1600" i="1" dirty="0"/>
              <a:t> edge gateway</a:t>
            </a:r>
          </a:p>
          <a:p>
            <a:pPr marL="929201" lvl="1" indent="-285750">
              <a:spcBef>
                <a:spcPts val="800"/>
              </a:spcBef>
              <a:buFontTx/>
              <a:buChar char="-"/>
            </a:pPr>
            <a:r>
              <a:rPr lang="en-US" sz="1600" i="1" dirty="0" err="1"/>
              <a:t>Frequenze</a:t>
            </a:r>
            <a:r>
              <a:rPr lang="en-US" sz="1600" i="1" dirty="0"/>
              <a:t> di </a:t>
            </a:r>
            <a:r>
              <a:rPr lang="en-US" sz="1600" i="1" dirty="0" err="1"/>
              <a:t>invio</a:t>
            </a:r>
            <a:r>
              <a:rPr lang="en-US" sz="1600" i="1" dirty="0"/>
              <a:t> </a:t>
            </a:r>
            <a:r>
              <a:rPr lang="en-US" sz="1600" i="1" dirty="0" err="1"/>
              <a:t>dati</a:t>
            </a:r>
            <a:endParaRPr lang="en-US" sz="1600" i="1" dirty="0"/>
          </a:p>
          <a:p>
            <a:pPr marL="929201" lvl="1" indent="-285750">
              <a:spcBef>
                <a:spcPts val="800"/>
              </a:spcBef>
              <a:buFontTx/>
              <a:buChar char="-"/>
            </a:pPr>
            <a:r>
              <a:rPr lang="en-US" sz="1600" i="1" dirty="0" err="1"/>
              <a:t>Costi</a:t>
            </a:r>
            <a:r>
              <a:rPr lang="en-US" sz="1600" i="1" dirty="0"/>
              <a:t> di </a:t>
            </a:r>
            <a:r>
              <a:rPr lang="en-US" sz="1600" i="1" dirty="0" err="1"/>
              <a:t>servizi</a:t>
            </a:r>
            <a:r>
              <a:rPr lang="en-US" sz="1600" i="1" dirty="0"/>
              <a:t> </a:t>
            </a:r>
            <a:r>
              <a:rPr lang="en-US" sz="1600" i="1" dirty="0" err="1"/>
              <a:t>utilizzati</a:t>
            </a:r>
            <a:r>
              <a:rPr lang="en-US" sz="1600" i="1" dirty="0"/>
              <a:t> </a:t>
            </a:r>
          </a:p>
          <a:p>
            <a:pPr marL="643451" lvl="1" indent="0">
              <a:spcBef>
                <a:spcPts val="800"/>
              </a:spcBef>
              <a:buNone/>
            </a:pPr>
            <a:endParaRPr lang="en-US" sz="1600" dirty="0"/>
          </a:p>
          <a:p>
            <a:pPr marL="643451" lvl="1" indent="0">
              <a:spcBef>
                <a:spcPts val="800"/>
              </a:spcBef>
              <a:buNone/>
            </a:pPr>
            <a:endParaRPr lang="en-US" sz="1600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908762" lvl="2" indent="-653610">
              <a:spcBef>
                <a:spcPts val="800"/>
              </a:spcBef>
              <a:buFont typeface="Courier New,monospace"/>
              <a:buChar char="o"/>
            </a:pPr>
            <a:endParaRPr lang="en-US" sz="1333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B479D86-CDA6-47A9-97B0-9DFB5073A43E}"/>
              </a:ext>
            </a:extLst>
          </p:cNvPr>
          <p:cNvSpPr txBox="1">
            <a:spLocks/>
          </p:cNvSpPr>
          <p:nvPr/>
        </p:nvSpPr>
        <p:spPr>
          <a:xfrm>
            <a:off x="617066" y="4966218"/>
            <a:ext cx="10920358" cy="17735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3451" lvl="1" indent="0">
              <a:spcBef>
                <a:spcPts val="800"/>
              </a:spcBef>
              <a:buNone/>
            </a:pPr>
            <a:endParaRPr lang="en-US" sz="1600" dirty="0"/>
          </a:p>
          <a:p>
            <a:pPr marL="643451" lvl="1" indent="0">
              <a:spcBef>
                <a:spcPts val="800"/>
              </a:spcBef>
              <a:buNone/>
            </a:pPr>
            <a:endParaRPr lang="en-US" sz="1600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908762" lvl="2" indent="-653610">
              <a:spcBef>
                <a:spcPts val="800"/>
              </a:spcBef>
              <a:buFont typeface="Courier New,monospace"/>
              <a:buChar char="o"/>
            </a:pPr>
            <a:endParaRPr lang="en-US" sz="1333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421F7E6-5B64-4D12-A6EA-437370708566}"/>
              </a:ext>
            </a:extLst>
          </p:cNvPr>
          <p:cNvSpPr txBox="1">
            <a:spLocks/>
          </p:cNvSpPr>
          <p:nvPr/>
        </p:nvSpPr>
        <p:spPr>
          <a:xfrm>
            <a:off x="654576" y="5284384"/>
            <a:ext cx="10920358" cy="17735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3451" lvl="1" indent="0">
              <a:spcBef>
                <a:spcPts val="800"/>
              </a:spcBef>
              <a:buNone/>
            </a:pPr>
            <a:r>
              <a:rPr lang="en-US" sz="1600" dirty="0" err="1"/>
              <a:t>Tramite</a:t>
            </a:r>
            <a:r>
              <a:rPr lang="en-US" sz="1600" dirty="0"/>
              <a:t> la UI di Ditto </a:t>
            </a:r>
            <a:r>
              <a:rPr lang="en-US" sz="1600" dirty="0" err="1"/>
              <a:t>vengono</a:t>
            </a:r>
            <a:r>
              <a:rPr lang="en-US" sz="1600" dirty="0"/>
              <a:t> </a:t>
            </a:r>
            <a:r>
              <a:rPr lang="en-US" sz="1600" dirty="0" err="1"/>
              <a:t>visualizzate</a:t>
            </a:r>
            <a:r>
              <a:rPr lang="en-US" sz="1600" dirty="0"/>
              <a:t> in tempo </a:t>
            </a:r>
            <a:r>
              <a:rPr lang="en-US" sz="1600" dirty="0" err="1"/>
              <a:t>reale</a:t>
            </a:r>
            <a:r>
              <a:rPr lang="en-US" sz="1600" dirty="0"/>
              <a:t> </a:t>
            </a:r>
            <a:r>
              <a:rPr lang="en-US" sz="1600" dirty="0" err="1"/>
              <a:t>andamento</a:t>
            </a:r>
            <a:r>
              <a:rPr lang="en-US" sz="1600" dirty="0"/>
              <a:t> di </a:t>
            </a:r>
            <a:r>
              <a:rPr lang="en-US" sz="1600" dirty="0" err="1"/>
              <a:t>energia</a:t>
            </a:r>
            <a:r>
              <a:rPr lang="en-US" sz="1600" dirty="0"/>
              <a:t> (I/O memory, CPU utilization) </a:t>
            </a:r>
            <a:r>
              <a:rPr lang="en-US" sz="1600" dirty="0" err="1"/>
              <a:t>forniti</a:t>
            </a:r>
            <a:r>
              <a:rPr lang="en-US" sz="1600" dirty="0"/>
              <a:t> </a:t>
            </a:r>
            <a:r>
              <a:rPr lang="en-US" sz="1600" dirty="0" err="1"/>
              <a:t>tramite</a:t>
            </a:r>
            <a:r>
              <a:rPr lang="en-US" sz="1600" dirty="0"/>
              <a:t> MQTT broker; con un </a:t>
            </a:r>
            <a:r>
              <a:rPr lang="en-US" sz="1600" dirty="0" err="1"/>
              <a:t>servizio</a:t>
            </a:r>
            <a:r>
              <a:rPr lang="en-US" sz="1600" dirty="0"/>
              <a:t> di API </a:t>
            </a:r>
            <a:r>
              <a:rPr lang="en-US" sz="1600" dirty="0" err="1"/>
              <a:t>integrato</a:t>
            </a:r>
            <a:r>
              <a:rPr lang="en-US" sz="1600" dirty="0"/>
              <a:t> in modo </a:t>
            </a:r>
            <a:r>
              <a:rPr lang="en-US" sz="1600" b="1" dirty="0"/>
              <a:t>da </a:t>
            </a:r>
            <a:r>
              <a:rPr lang="en-US" sz="1600" b="1" dirty="0" err="1"/>
              <a:t>cambiare</a:t>
            </a:r>
            <a:r>
              <a:rPr lang="en-US" sz="1600" b="1" dirty="0"/>
              <a:t> la </a:t>
            </a:r>
            <a:r>
              <a:rPr lang="en-US" sz="1600" b="1" dirty="0" err="1"/>
              <a:t>modalità</a:t>
            </a:r>
            <a:r>
              <a:rPr lang="en-US" sz="1600" b="1" dirty="0"/>
              <a:t> di </a:t>
            </a:r>
            <a:r>
              <a:rPr lang="en-US" sz="1600" b="1" dirty="0" err="1"/>
              <a:t>funzionamento</a:t>
            </a:r>
            <a:r>
              <a:rPr lang="en-US" sz="1600" b="1" dirty="0"/>
              <a:t> del </a:t>
            </a:r>
            <a:r>
              <a:rPr lang="en-US" sz="1600" b="1" dirty="0" err="1"/>
              <a:t>modello</a:t>
            </a:r>
            <a:r>
              <a:rPr lang="en-US" sz="1600" b="1" dirty="0"/>
              <a:t> ML. </a:t>
            </a:r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255152" lvl="2" indent="0">
              <a:spcBef>
                <a:spcPts val="800"/>
              </a:spcBef>
              <a:buFont typeface="+mj-lt"/>
              <a:buNone/>
            </a:pPr>
            <a:endParaRPr lang="en-US" sz="1333" dirty="0"/>
          </a:p>
          <a:p>
            <a:pPr marL="1908762" lvl="2" indent="-653610">
              <a:spcBef>
                <a:spcPts val="800"/>
              </a:spcBef>
              <a:buFont typeface="Courier New,monospace"/>
              <a:buChar char="o"/>
            </a:pPr>
            <a:endParaRPr lang="en-US" sz="1333" dirty="0"/>
          </a:p>
          <a:p>
            <a:pPr marL="1309761" lvl="1" indent="-653610">
              <a:spcBef>
                <a:spcPts val="800"/>
              </a:spcBef>
              <a:buFont typeface="Courier New,monospace"/>
              <a:buChar char="o"/>
            </a:pPr>
            <a:endParaRPr lang="en-US" sz="16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831AD25-6229-4F82-AA44-329C60A3FA89}"/>
              </a:ext>
            </a:extLst>
          </p:cNvPr>
          <p:cNvSpPr/>
          <p:nvPr/>
        </p:nvSpPr>
        <p:spPr>
          <a:xfrm>
            <a:off x="10168992" y="-120588"/>
            <a:ext cx="2736864" cy="5368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C6221D3-4F6A-47A9-BB71-31886AA7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5" y="3408068"/>
            <a:ext cx="665361" cy="82653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8654626-1FB8-4F1B-9CD6-5D2BFFD88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5" y="1693563"/>
            <a:ext cx="749415" cy="7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C2D895-9A3E-49DB-B133-0834369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Project plan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ED3B7F-07F7-4C2E-87EA-B5A1FEDFAB5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5137" y="2044144"/>
            <a:ext cx="10583335" cy="3282951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Analisi e Comprensione dei Framework (2w) </a:t>
            </a:r>
          </a:p>
          <a:p>
            <a:r>
              <a:rPr lang="it-IT" dirty="0"/>
              <a:t>Sviluppo Simulatore Dati (2d) </a:t>
            </a:r>
          </a:p>
          <a:p>
            <a:r>
              <a:rPr lang="it-IT" dirty="0"/>
              <a:t>Sviluppo Driver (2d) </a:t>
            </a:r>
          </a:p>
          <a:p>
            <a:r>
              <a:rPr lang="it-IT" dirty="0"/>
              <a:t>Sviluppo Thoughput Adapter (30d) </a:t>
            </a:r>
          </a:p>
          <a:p>
            <a:r>
              <a:rPr lang="it-IT" dirty="0"/>
              <a:t>Acquisizione dati sintetici e learning modello (15d) </a:t>
            </a:r>
          </a:p>
          <a:p>
            <a:r>
              <a:rPr lang="it-IT" dirty="0"/>
              <a:t>Sviluppo Twin e comunicazioni Ditto (15d)</a:t>
            </a:r>
          </a:p>
          <a:p>
            <a:r>
              <a:rPr lang="it-IT" dirty="0"/>
              <a:t>Sviluppo Interfacce </a:t>
            </a:r>
            <a:r>
              <a:rPr lang="it-IT" dirty="0" err="1"/>
              <a:t>Grafana</a:t>
            </a:r>
            <a:r>
              <a:rPr lang="it-IT" dirty="0"/>
              <a:t> (20d)</a:t>
            </a:r>
          </a:p>
          <a:p>
            <a:r>
              <a:rPr lang="it-IT" dirty="0"/>
              <a:t>Debugging e Demo </a:t>
            </a:r>
            <a:r>
              <a:rPr lang="it-IT" dirty="0" err="1"/>
              <a:t>Simulation</a:t>
            </a:r>
            <a:r>
              <a:rPr lang="it-IT" dirty="0"/>
              <a:t> (5d)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8370339E-1A95-4BAB-969A-2BB711729037}"/>
              </a:ext>
            </a:extLst>
          </p:cNvPr>
          <p:cNvSpPr txBox="1">
            <a:spLocks/>
          </p:cNvSpPr>
          <p:nvPr/>
        </p:nvSpPr>
        <p:spPr>
          <a:xfrm>
            <a:off x="804331" y="5582296"/>
            <a:ext cx="10583335" cy="3282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endParaRPr lang="it-IT" dirty="0"/>
          </a:p>
        </p:txBody>
      </p:sp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57CADB61-0059-445A-910D-6775B30E609C}"/>
              </a:ext>
            </a:extLst>
          </p:cNvPr>
          <p:cNvSpPr txBox="1">
            <a:spLocks/>
          </p:cNvSpPr>
          <p:nvPr/>
        </p:nvSpPr>
        <p:spPr>
          <a:xfrm>
            <a:off x="804331" y="5582296"/>
            <a:ext cx="10624217" cy="601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666734" indent="-6667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0185" indent="-654034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400" kern="1200" cap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909186" indent="-601118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943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it-IT" b="1" dirty="0"/>
              <a:t>Effort Complessivo con Contingency: </a:t>
            </a:r>
            <a:r>
              <a:rPr lang="it-IT" dirty="0"/>
              <a:t>4 Mesi (*)</a:t>
            </a:r>
          </a:p>
          <a:p>
            <a:pPr marL="0" indent="0">
              <a:buFont typeface="+mj-lt"/>
              <a:buNone/>
            </a:pPr>
            <a:r>
              <a:rPr lang="it-IT" dirty="0"/>
              <a:t> (*) Da considerare l’approccio best effort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F8582A1-631C-49CB-A612-993CB39C84C1}"/>
              </a:ext>
            </a:extLst>
          </p:cNvPr>
          <p:cNvSpPr/>
          <p:nvPr/>
        </p:nvSpPr>
        <p:spPr>
          <a:xfrm>
            <a:off x="10321392" y="31812"/>
            <a:ext cx="2736864" cy="53689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40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470</Words>
  <Application>Microsoft Office PowerPoint</Application>
  <PresentationFormat>Widescreen</PresentationFormat>
  <Paragraphs>48</Paragraphs>
  <Slides>5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Courier New,monospace</vt:lpstr>
      <vt:lpstr>Tema di Office</vt:lpstr>
      <vt:lpstr>PROJECT PROPOSAL: ADAPTIVE TWIN FOR EDGE THrOUGHPUT OPTIMIZATION</vt:lpstr>
      <vt:lpstr>Utility</vt:lpstr>
      <vt:lpstr>ARCHITECTURE - OVERVIEW</vt:lpstr>
      <vt:lpstr>Architettura - Overview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PROPOSAL: ADAPTIVE TWIN FOR EDGE THOUGHPUT OPTIMIZATION</dc:title>
  <dc:creator>Mario Sessa</dc:creator>
  <cp:lastModifiedBy>Marco Scalerandi</cp:lastModifiedBy>
  <cp:revision>18</cp:revision>
  <dcterms:created xsi:type="dcterms:W3CDTF">2024-06-17T21:54:42Z</dcterms:created>
  <dcterms:modified xsi:type="dcterms:W3CDTF">2025-02-20T14:01:22Z</dcterms:modified>
</cp:coreProperties>
</file>