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5809dad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5809da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5809dad76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5809dad76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5809dad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5809dad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5809db1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5809db1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5809db1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5809db1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5809db13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5809db13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00"/>
              <a:t>From the dataset, we see the job categories, wealth segments of our customers. We see that the most purchase are from males from the Entertainment, IT and Retail industry, under the Affluent Customer, Mass Customers and High net worth wealth segments.</a:t>
            </a:r>
            <a:endParaRPr sz="1000"/>
          </a:p>
          <a:p>
            <a:pPr indent="0" lvl="0" marL="0" rtl="0" algn="l">
              <a:spcBef>
                <a:spcPts val="1600"/>
              </a:spcBef>
              <a:spcAft>
                <a:spcPts val="0"/>
              </a:spcAft>
              <a:buClr>
                <a:schemeClr val="dk1"/>
              </a:buClr>
              <a:buSzPts val="1100"/>
              <a:buFont typeface="Arial"/>
              <a:buNone/>
            </a:pPr>
            <a:r>
              <a:rPr lang="en-GB" sz="1000"/>
              <a:t>Based on the data set presented here, it has been concluded that the highest customer category ranges from age 44 to 55. As a result, this customer segment should be the target group when promoting the product. </a:t>
            </a:r>
            <a:endParaRPr sz="1000"/>
          </a:p>
          <a:p>
            <a:pPr indent="0" lvl="0" marL="0" rtl="0" algn="l">
              <a:spcBef>
                <a:spcPts val="1600"/>
              </a:spcBef>
              <a:spcAft>
                <a:spcPts val="0"/>
              </a:spcAft>
              <a:buClr>
                <a:schemeClr val="dk1"/>
              </a:buClr>
              <a:buSzPts val="1100"/>
              <a:buFont typeface="Arial"/>
              <a:buNone/>
            </a:pPr>
            <a:r>
              <a:t/>
            </a:r>
            <a:endParaRPr b="1" sz="1200"/>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5809db1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5809db1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Sprocket Central Pty Ltd</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Analytical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Agenda</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a:p>
            <a:pPr indent="0" lvl="0" marL="0" rtl="0" algn="l">
              <a:spcBef>
                <a:spcPts val="1600"/>
              </a:spcBef>
              <a:spcAft>
                <a:spcPts val="0"/>
              </a:spcAft>
              <a:buNone/>
            </a:pPr>
            <a:r>
              <a:rPr lang="en-GB"/>
              <a:t>Data Exploration</a:t>
            </a:r>
            <a:endParaRPr/>
          </a:p>
          <a:p>
            <a:pPr indent="0" lvl="0" marL="0" rtl="0" algn="l">
              <a:spcBef>
                <a:spcPts val="1600"/>
              </a:spcBef>
              <a:spcAft>
                <a:spcPts val="0"/>
              </a:spcAft>
              <a:buNone/>
            </a:pPr>
            <a:r>
              <a:rPr lang="en-GB"/>
              <a:t>Model Development</a:t>
            </a:r>
            <a:endParaRPr/>
          </a:p>
          <a:p>
            <a:pPr indent="0" lvl="0" marL="0" rtl="0" algn="l">
              <a:spcBef>
                <a:spcPts val="1600"/>
              </a:spcBef>
              <a:spcAft>
                <a:spcPts val="1600"/>
              </a:spcAft>
              <a:buNone/>
            </a:pPr>
            <a:r>
              <a:rPr lang="en-GB"/>
              <a:t>Interpretation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Introduction</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rial"/>
                <a:ea typeface="Arial"/>
                <a:cs typeface="Arial"/>
                <a:sym typeface="Arial"/>
              </a:rPr>
              <a:t>This document will explore the following parts of the document:</a:t>
            </a:r>
            <a:endParaRPr>
              <a:latin typeface="Arial"/>
              <a:ea typeface="Arial"/>
              <a:cs typeface="Arial"/>
              <a:sym typeface="Arial"/>
            </a:endParaRPr>
          </a:p>
          <a:p>
            <a:pPr indent="0" lvl="0" marL="0" rtl="0" algn="l">
              <a:spcBef>
                <a:spcPts val="1600"/>
              </a:spcBef>
              <a:spcAft>
                <a:spcPts val="0"/>
              </a:spcAft>
              <a:buNone/>
            </a:pPr>
            <a:r>
              <a:rPr lang="en-GB">
                <a:latin typeface="Arial"/>
                <a:ea typeface="Arial"/>
                <a:cs typeface="Arial"/>
                <a:sym typeface="Arial"/>
              </a:rPr>
              <a:t>Age distribution</a:t>
            </a:r>
            <a:endParaRPr>
              <a:latin typeface="Arial"/>
              <a:ea typeface="Arial"/>
              <a:cs typeface="Arial"/>
              <a:sym typeface="Arial"/>
            </a:endParaRPr>
          </a:p>
          <a:p>
            <a:pPr indent="0" lvl="0" marL="0" rtl="0" algn="l">
              <a:spcBef>
                <a:spcPts val="1600"/>
              </a:spcBef>
              <a:spcAft>
                <a:spcPts val="0"/>
              </a:spcAft>
              <a:buNone/>
            </a:pPr>
            <a:r>
              <a:rPr lang="en-GB">
                <a:latin typeface="Arial"/>
                <a:ea typeface="Arial"/>
                <a:cs typeface="Arial"/>
                <a:sym typeface="Arial"/>
              </a:rPr>
              <a:t>Number of bikes purchased in last 3 Years</a:t>
            </a:r>
            <a:endParaRPr>
              <a:latin typeface="Arial"/>
              <a:ea typeface="Arial"/>
              <a:cs typeface="Arial"/>
              <a:sym typeface="Arial"/>
            </a:endParaRPr>
          </a:p>
          <a:p>
            <a:pPr indent="0" lvl="0" marL="0" rtl="0" algn="l">
              <a:spcBef>
                <a:spcPts val="1600"/>
              </a:spcBef>
              <a:spcAft>
                <a:spcPts val="1600"/>
              </a:spcAft>
              <a:buNone/>
            </a:pPr>
            <a:r>
              <a:rPr lang="en-GB">
                <a:latin typeface="Arial"/>
                <a:ea typeface="Arial"/>
                <a:cs typeface="Arial"/>
                <a:sym typeface="Arial"/>
              </a:rPr>
              <a:t>Attributes of high valued customers like: Wealth segments, State of residency, Car ownership by state, Job category</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92275"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Data Exploration &amp; Model Development</a:t>
            </a:r>
            <a:endParaRPr sz="1600"/>
          </a:p>
        </p:txBody>
      </p:sp>
      <p:sp>
        <p:nvSpPr>
          <p:cNvPr id="153" name="Google Shape;153;p16"/>
          <p:cNvSpPr txBox="1"/>
          <p:nvPr>
            <p:ph idx="1" type="body"/>
          </p:nvPr>
        </p:nvSpPr>
        <p:spPr>
          <a:xfrm>
            <a:off x="1297500" y="1054200"/>
            <a:ext cx="7038900" cy="3536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200"/>
              <a:t>General dataset total bike purchase</a:t>
            </a:r>
            <a:endParaRPr b="1" sz="1200"/>
          </a:p>
          <a:p>
            <a:pPr indent="0" lvl="0" marL="0" rtl="0" algn="l">
              <a:lnSpc>
                <a:spcPct val="100000"/>
              </a:lnSpc>
              <a:spcBef>
                <a:spcPts val="1600"/>
              </a:spcBef>
              <a:spcAft>
                <a:spcPts val="0"/>
              </a:spcAft>
              <a:buNone/>
            </a:pPr>
            <a:r>
              <a:rPr lang="en-GB" sz="1000"/>
              <a:t>Data shows bikes purchased across three states;</a:t>
            </a:r>
            <a:endParaRPr sz="1000"/>
          </a:p>
          <a:p>
            <a:pPr indent="0" lvl="0" marL="0" rtl="0" algn="l">
              <a:lnSpc>
                <a:spcPct val="100000"/>
              </a:lnSpc>
              <a:spcBef>
                <a:spcPts val="1600"/>
              </a:spcBef>
              <a:spcAft>
                <a:spcPts val="0"/>
              </a:spcAft>
              <a:buNone/>
            </a:pPr>
            <a:r>
              <a:rPr lang="en-GB" sz="1000"/>
              <a:t>Females 25212, Males bought 23765 bikes while 859 by </a:t>
            </a:r>
            <a:endParaRPr sz="1000"/>
          </a:p>
          <a:p>
            <a:pPr indent="0" lvl="0" marL="0" rtl="0" algn="l">
              <a:lnSpc>
                <a:spcPct val="100000"/>
              </a:lnSpc>
              <a:spcBef>
                <a:spcPts val="1600"/>
              </a:spcBef>
              <a:spcAft>
                <a:spcPts val="0"/>
              </a:spcAft>
              <a:buNone/>
            </a:pPr>
            <a:r>
              <a:rPr lang="en-GB" sz="1000"/>
              <a:t>Unknown gender.</a:t>
            </a:r>
            <a:endParaRPr sz="1000"/>
          </a:p>
          <a:p>
            <a:pPr indent="0" lvl="0" marL="0" rtl="0" algn="l">
              <a:lnSpc>
                <a:spcPct val="100000"/>
              </a:lnSpc>
              <a:spcBef>
                <a:spcPts val="1600"/>
              </a:spcBef>
              <a:spcAft>
                <a:spcPts val="0"/>
              </a:spcAft>
              <a:buNone/>
            </a:pPr>
            <a:r>
              <a:rPr b="1" lang="en-GB" sz="1200"/>
              <a:t>By state purchase</a:t>
            </a:r>
            <a:endParaRPr b="1" sz="1200"/>
          </a:p>
          <a:p>
            <a:pPr indent="0" lvl="0" marL="0" rtl="0" algn="l">
              <a:lnSpc>
                <a:spcPct val="100000"/>
              </a:lnSpc>
              <a:spcBef>
                <a:spcPts val="1600"/>
              </a:spcBef>
              <a:spcAft>
                <a:spcPts val="0"/>
              </a:spcAft>
              <a:buNone/>
            </a:pPr>
            <a:r>
              <a:rPr lang="en-GB" sz="1000"/>
              <a:t>We can see that the by state, NSW bought more bikes , followed </a:t>
            </a:r>
            <a:endParaRPr sz="1000"/>
          </a:p>
          <a:p>
            <a:pPr indent="0" lvl="0" marL="0" rtl="0" algn="l">
              <a:lnSpc>
                <a:spcPct val="100000"/>
              </a:lnSpc>
              <a:spcBef>
                <a:spcPts val="1600"/>
              </a:spcBef>
              <a:spcAft>
                <a:spcPts val="0"/>
              </a:spcAft>
              <a:buNone/>
            </a:pPr>
            <a:r>
              <a:rPr lang="en-GB" sz="1000"/>
              <a:t>by  VIC.</a:t>
            </a:r>
            <a:endParaRPr sz="1000"/>
          </a:p>
          <a:p>
            <a:pPr indent="0" lvl="0" marL="0" rtl="0" algn="l">
              <a:lnSpc>
                <a:spcPct val="100000"/>
              </a:lnSpc>
              <a:spcBef>
                <a:spcPts val="1600"/>
              </a:spcBef>
              <a:spcAft>
                <a:spcPts val="0"/>
              </a:spcAft>
              <a:buNone/>
            </a:pPr>
            <a:r>
              <a:rPr lang="en-GB" sz="700"/>
              <a:t>&gt; &gt; So since most of our customers come from NSW, we will focus on NSW and </a:t>
            </a:r>
            <a:endParaRPr sz="700"/>
          </a:p>
          <a:p>
            <a:pPr indent="0" lvl="0" marL="0" rtl="0" algn="l">
              <a:lnSpc>
                <a:spcPct val="100000"/>
              </a:lnSpc>
              <a:spcBef>
                <a:spcPts val="1600"/>
              </a:spcBef>
              <a:spcAft>
                <a:spcPts val="0"/>
              </a:spcAft>
              <a:buNone/>
            </a:pPr>
            <a:r>
              <a:rPr lang="en-GB" sz="700"/>
              <a:t>Understand the market and also draft our focus customers.</a:t>
            </a:r>
            <a:endParaRPr sz="700"/>
          </a:p>
          <a:p>
            <a:pPr indent="0" lvl="0" marL="0" rtl="0" algn="l">
              <a:spcBef>
                <a:spcPts val="160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5856200" y="580025"/>
            <a:ext cx="2888924" cy="2269900"/>
          </a:xfrm>
          <a:prstGeom prst="rect">
            <a:avLst/>
          </a:prstGeom>
          <a:noFill/>
          <a:ln>
            <a:noFill/>
          </a:ln>
        </p:spPr>
      </p:pic>
      <p:pic>
        <p:nvPicPr>
          <p:cNvPr id="155" name="Google Shape;155;p16"/>
          <p:cNvPicPr preferRelativeResize="0"/>
          <p:nvPr/>
        </p:nvPicPr>
        <p:blipFill>
          <a:blip r:embed="rId4">
            <a:alphaModFix/>
          </a:blip>
          <a:stretch>
            <a:fillRect/>
          </a:stretch>
        </p:blipFill>
        <p:spPr>
          <a:xfrm>
            <a:off x="5856200" y="2709750"/>
            <a:ext cx="2888923" cy="2269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902850" y="406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Data Exploration &amp; Model Development</a:t>
            </a:r>
            <a:endParaRPr b="1" sz="2500"/>
          </a:p>
        </p:txBody>
      </p:sp>
      <p:sp>
        <p:nvSpPr>
          <p:cNvPr id="161" name="Google Shape;161;p17"/>
          <p:cNvSpPr txBox="1"/>
          <p:nvPr>
            <p:ph idx="1" type="body"/>
          </p:nvPr>
        </p:nvSpPr>
        <p:spPr>
          <a:xfrm>
            <a:off x="823925" y="9960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t>Car owned in State</a:t>
            </a:r>
            <a:endParaRPr b="1" sz="1200"/>
          </a:p>
          <a:p>
            <a:pPr indent="0" lvl="0" marL="0" rtl="0" algn="l">
              <a:lnSpc>
                <a:spcPct val="100000"/>
              </a:lnSpc>
              <a:spcBef>
                <a:spcPts val="1600"/>
              </a:spcBef>
              <a:spcAft>
                <a:spcPts val="0"/>
              </a:spcAft>
              <a:buNone/>
            </a:pPr>
            <a:r>
              <a:rPr lang="en-GB" sz="900"/>
              <a:t>NSW  is a good focus because the city shows that many of its residents</a:t>
            </a:r>
            <a:endParaRPr sz="900"/>
          </a:p>
          <a:p>
            <a:pPr indent="0" lvl="0" marL="0" rtl="0" algn="l">
              <a:lnSpc>
                <a:spcPct val="100000"/>
              </a:lnSpc>
              <a:spcBef>
                <a:spcPts val="1600"/>
              </a:spcBef>
              <a:spcAft>
                <a:spcPts val="0"/>
              </a:spcAft>
              <a:buNone/>
            </a:pPr>
            <a:r>
              <a:rPr lang="en-GB" sz="900"/>
              <a:t>use  public transport, and this one of the reasons they got more bikes</a:t>
            </a:r>
            <a:endParaRPr sz="900"/>
          </a:p>
          <a:p>
            <a:pPr indent="0" lvl="0" marL="0" rtl="0" algn="l">
              <a:lnSpc>
                <a:spcPct val="100000"/>
              </a:lnSpc>
              <a:spcBef>
                <a:spcPts val="1600"/>
              </a:spcBef>
              <a:spcAft>
                <a:spcPts val="0"/>
              </a:spcAft>
              <a:buNone/>
            </a:pPr>
            <a:r>
              <a:rPr lang="en-GB" sz="900"/>
              <a:t>as  compared to other cities.</a:t>
            </a:r>
            <a:endParaRPr sz="900"/>
          </a:p>
          <a:p>
            <a:pPr indent="0" lvl="0" marL="0" rtl="0" algn="l">
              <a:lnSpc>
                <a:spcPct val="100000"/>
              </a:lnSpc>
              <a:spcBef>
                <a:spcPts val="1600"/>
              </a:spcBef>
              <a:spcAft>
                <a:spcPts val="0"/>
              </a:spcAft>
              <a:buNone/>
            </a:pPr>
            <a:r>
              <a:rPr b="1" lang="en-GB" sz="1200"/>
              <a:t>Age Distribution</a:t>
            </a:r>
            <a:endParaRPr b="1" sz="1200"/>
          </a:p>
          <a:p>
            <a:pPr indent="0" lvl="0" marL="0" rtl="0" algn="l">
              <a:lnSpc>
                <a:spcPct val="100000"/>
              </a:lnSpc>
              <a:spcBef>
                <a:spcPts val="1600"/>
              </a:spcBef>
              <a:spcAft>
                <a:spcPts val="0"/>
              </a:spcAft>
              <a:buNone/>
            </a:pPr>
            <a:r>
              <a:rPr lang="en-GB" sz="1000"/>
              <a:t>General dataset shows that our customers range from </a:t>
            </a:r>
            <a:endParaRPr sz="1000"/>
          </a:p>
          <a:p>
            <a:pPr indent="0" lvl="0" marL="0" rtl="0" algn="l">
              <a:lnSpc>
                <a:spcPct val="100000"/>
              </a:lnSpc>
              <a:spcBef>
                <a:spcPts val="1600"/>
              </a:spcBef>
              <a:spcAft>
                <a:spcPts val="0"/>
              </a:spcAft>
              <a:buNone/>
            </a:pPr>
            <a:r>
              <a:rPr lang="en-GB" sz="1000"/>
              <a:t>age  18 to 82.  Also from the dataset we see that age</a:t>
            </a:r>
            <a:endParaRPr sz="1000"/>
          </a:p>
          <a:p>
            <a:pPr indent="0" lvl="0" marL="0" rtl="0" algn="l">
              <a:lnSpc>
                <a:spcPct val="100000"/>
              </a:lnSpc>
              <a:spcBef>
                <a:spcPts val="1600"/>
              </a:spcBef>
              <a:spcAft>
                <a:spcPts val="0"/>
              </a:spcAft>
              <a:buNone/>
            </a:pPr>
            <a:r>
              <a:rPr lang="en-GB" sz="1000"/>
              <a:t>bracket with the most purchase are between age 40 - 46.</a:t>
            </a:r>
            <a:endParaRPr sz="1000"/>
          </a:p>
          <a:p>
            <a:pPr indent="0" lvl="0" marL="0" rtl="0" algn="l">
              <a:lnSpc>
                <a:spcPct val="100000"/>
              </a:lnSpc>
              <a:spcBef>
                <a:spcPts val="1600"/>
              </a:spcBef>
              <a:spcAft>
                <a:spcPts val="0"/>
              </a:spcAft>
              <a:buNone/>
            </a:pPr>
            <a:r>
              <a:rPr lang="en-GB" sz="1000"/>
              <a:t>Also we see that age 46 shows the most purchase compared to the other </a:t>
            </a:r>
            <a:endParaRPr sz="1000"/>
          </a:p>
          <a:p>
            <a:pPr indent="0" lvl="0" marL="0" rtl="0" algn="l">
              <a:lnSpc>
                <a:spcPct val="100000"/>
              </a:lnSpc>
              <a:spcBef>
                <a:spcPts val="1600"/>
              </a:spcBef>
              <a:spcAft>
                <a:spcPts val="1600"/>
              </a:spcAft>
              <a:buNone/>
            </a:pPr>
            <a:r>
              <a:rPr lang="en-GB" sz="1000"/>
              <a:t>age brackets.</a:t>
            </a:r>
            <a:endParaRPr sz="1000"/>
          </a:p>
        </p:txBody>
      </p:sp>
      <p:pic>
        <p:nvPicPr>
          <p:cNvPr id="162" name="Google Shape;162;p17"/>
          <p:cNvPicPr preferRelativeResize="0"/>
          <p:nvPr/>
        </p:nvPicPr>
        <p:blipFill>
          <a:blip r:embed="rId3">
            <a:alphaModFix/>
          </a:blip>
          <a:stretch>
            <a:fillRect/>
          </a:stretch>
        </p:blipFill>
        <p:spPr>
          <a:xfrm>
            <a:off x="6144775" y="203800"/>
            <a:ext cx="2783648" cy="2272499"/>
          </a:xfrm>
          <a:prstGeom prst="rect">
            <a:avLst/>
          </a:prstGeom>
          <a:noFill/>
          <a:ln>
            <a:noFill/>
          </a:ln>
        </p:spPr>
      </p:pic>
      <p:pic>
        <p:nvPicPr>
          <p:cNvPr id="163" name="Google Shape;163;p17"/>
          <p:cNvPicPr preferRelativeResize="0"/>
          <p:nvPr/>
        </p:nvPicPr>
        <p:blipFill>
          <a:blip r:embed="rId4">
            <a:alphaModFix/>
          </a:blip>
          <a:stretch>
            <a:fillRect/>
          </a:stretch>
        </p:blipFill>
        <p:spPr>
          <a:xfrm>
            <a:off x="5025100" y="2476300"/>
            <a:ext cx="3903325" cy="260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24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Data Exploration &amp; Model Development</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700"/>
          </a:p>
          <a:p>
            <a:pPr indent="0" lvl="0" marL="0" rtl="0" algn="l">
              <a:spcBef>
                <a:spcPts val="0"/>
              </a:spcBef>
              <a:spcAft>
                <a:spcPts val="0"/>
              </a:spcAft>
              <a:buNone/>
            </a:pPr>
            <a:r>
              <a:t/>
            </a:r>
            <a:endParaRPr sz="1000"/>
          </a:p>
        </p:txBody>
      </p:sp>
      <p:sp>
        <p:nvSpPr>
          <p:cNvPr id="169" name="Google Shape;169;p18"/>
          <p:cNvSpPr txBox="1"/>
          <p:nvPr>
            <p:ph idx="1" type="body"/>
          </p:nvPr>
        </p:nvSpPr>
        <p:spPr>
          <a:xfrm>
            <a:off x="1297500" y="848275"/>
            <a:ext cx="7038900" cy="229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a:t>From the dataset, we see the job categories, wealth segments of our customers. We see that the most purchase are from males from the Entertainment, IT and Retail industry, under the Affluent Customer, Mass Customers and High net worth wealth segments.</a:t>
            </a:r>
            <a:endParaRPr sz="1000"/>
          </a:p>
          <a:p>
            <a:pPr indent="0" lvl="0" marL="0" rtl="0" algn="l">
              <a:lnSpc>
                <a:spcPct val="100000"/>
              </a:lnSpc>
              <a:spcBef>
                <a:spcPts val="1600"/>
              </a:spcBef>
              <a:spcAft>
                <a:spcPts val="1600"/>
              </a:spcAft>
              <a:buNone/>
            </a:pPr>
            <a:r>
              <a:t/>
            </a:r>
            <a:endParaRPr b="1" sz="1200"/>
          </a:p>
        </p:txBody>
      </p:sp>
      <p:pic>
        <p:nvPicPr>
          <p:cNvPr id="170" name="Google Shape;170;p18"/>
          <p:cNvPicPr preferRelativeResize="0"/>
          <p:nvPr/>
        </p:nvPicPr>
        <p:blipFill>
          <a:blip r:embed="rId3">
            <a:alphaModFix/>
          </a:blip>
          <a:stretch>
            <a:fillRect/>
          </a:stretch>
        </p:blipFill>
        <p:spPr>
          <a:xfrm>
            <a:off x="1407550" y="1499625"/>
            <a:ext cx="6537900" cy="29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24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Model Interpretation</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t/>
            </a:r>
            <a:endParaRPr sz="1000"/>
          </a:p>
          <a:p>
            <a:pPr indent="0" lvl="0" marL="0" rtl="0" algn="l">
              <a:spcBef>
                <a:spcPts val="0"/>
              </a:spcBef>
              <a:spcAft>
                <a:spcPts val="0"/>
              </a:spcAft>
              <a:buNone/>
            </a:pPr>
            <a:r>
              <a:t/>
            </a:r>
            <a:endParaRPr b="1" sz="1700"/>
          </a:p>
          <a:p>
            <a:pPr indent="0" lvl="0" marL="0" rtl="0" algn="l">
              <a:spcBef>
                <a:spcPts val="0"/>
              </a:spcBef>
              <a:spcAft>
                <a:spcPts val="0"/>
              </a:spcAft>
              <a:buNone/>
            </a:pPr>
            <a:r>
              <a:t/>
            </a:r>
            <a:endParaRPr sz="1000"/>
          </a:p>
        </p:txBody>
      </p:sp>
      <p:sp>
        <p:nvSpPr>
          <p:cNvPr id="176" name="Google Shape;176;p19"/>
          <p:cNvSpPr txBox="1"/>
          <p:nvPr>
            <p:ph idx="1" type="body"/>
          </p:nvPr>
        </p:nvSpPr>
        <p:spPr>
          <a:xfrm>
            <a:off x="1117200" y="848275"/>
            <a:ext cx="2732100" cy="40770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GB" sz="1000"/>
              <a:t>From the dataset, we see that our customers</a:t>
            </a:r>
            <a:endParaRPr sz="1000"/>
          </a:p>
          <a:p>
            <a:pPr indent="0" lvl="0" marL="457200" rtl="0" algn="l">
              <a:lnSpc>
                <a:spcPct val="100000"/>
              </a:lnSpc>
              <a:spcBef>
                <a:spcPts val="1600"/>
              </a:spcBef>
              <a:spcAft>
                <a:spcPts val="0"/>
              </a:spcAft>
              <a:buNone/>
            </a:pPr>
            <a:r>
              <a:rPr lang="en-GB" sz="1000"/>
              <a:t>w</a:t>
            </a:r>
            <a:r>
              <a:rPr lang="en-GB" sz="1000"/>
              <a:t>ith no vehicle bought most bikes, and they </a:t>
            </a:r>
            <a:r>
              <a:rPr lang="en-GB" sz="1000"/>
              <a:t>f</a:t>
            </a:r>
            <a:r>
              <a:rPr lang="en-GB" sz="1000"/>
              <a:t>all under the Manufacturing industry.</a:t>
            </a:r>
            <a:endParaRPr sz="1000"/>
          </a:p>
          <a:p>
            <a:pPr indent="-292100" lvl="0" marL="457200" rtl="0" algn="l">
              <a:lnSpc>
                <a:spcPct val="100000"/>
              </a:lnSpc>
              <a:spcBef>
                <a:spcPts val="1600"/>
              </a:spcBef>
              <a:spcAft>
                <a:spcPts val="0"/>
              </a:spcAft>
              <a:buSzPts val="1000"/>
              <a:buChar char="●"/>
            </a:pPr>
            <a:r>
              <a:rPr lang="en-GB" sz="1000"/>
              <a:t>Another segments are the customers from the </a:t>
            </a:r>
            <a:r>
              <a:rPr lang="en-GB" sz="1000"/>
              <a:t>h</a:t>
            </a:r>
            <a:r>
              <a:rPr lang="en-GB" sz="1000"/>
              <a:t>ealth  sector and financial industry.</a:t>
            </a:r>
            <a:endParaRPr sz="1000"/>
          </a:p>
        </p:txBody>
      </p:sp>
      <p:pic>
        <p:nvPicPr>
          <p:cNvPr id="177" name="Google Shape;177;p19"/>
          <p:cNvPicPr preferRelativeResize="0"/>
          <p:nvPr/>
        </p:nvPicPr>
        <p:blipFill>
          <a:blip r:embed="rId3">
            <a:alphaModFix/>
          </a:blip>
          <a:stretch>
            <a:fillRect/>
          </a:stretch>
        </p:blipFill>
        <p:spPr>
          <a:xfrm>
            <a:off x="3893801" y="1565400"/>
            <a:ext cx="5035852" cy="335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Interpretation</a:t>
            </a:r>
            <a:endParaRPr b="1" sz="1600"/>
          </a:p>
        </p:txBody>
      </p:sp>
      <p:sp>
        <p:nvSpPr>
          <p:cNvPr id="183" name="Google Shape;183;p20"/>
          <p:cNvSpPr txBox="1"/>
          <p:nvPr>
            <p:ph idx="1" type="body"/>
          </p:nvPr>
        </p:nvSpPr>
        <p:spPr>
          <a:xfrm>
            <a:off x="1297500" y="947150"/>
            <a:ext cx="7038900" cy="353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a:t>Based on the dataset, we can draw to conclusion that;</a:t>
            </a:r>
            <a:endParaRPr sz="1000"/>
          </a:p>
          <a:p>
            <a:pPr indent="-311150" lvl="0" marL="457200" rtl="0" algn="l">
              <a:lnSpc>
                <a:spcPct val="100000"/>
              </a:lnSpc>
              <a:spcBef>
                <a:spcPts val="1600"/>
              </a:spcBef>
              <a:spcAft>
                <a:spcPts val="0"/>
              </a:spcAft>
              <a:buSzPts val="1300"/>
              <a:buChar char="●"/>
            </a:pPr>
            <a:r>
              <a:rPr lang="en-GB"/>
              <a:t>NSW residents bought more bikes</a:t>
            </a:r>
            <a:endParaRPr/>
          </a:p>
          <a:p>
            <a:pPr indent="-311150" lvl="0" marL="457200" rtl="0" algn="l">
              <a:lnSpc>
                <a:spcPct val="100000"/>
              </a:lnSpc>
              <a:spcBef>
                <a:spcPts val="0"/>
              </a:spcBef>
              <a:spcAft>
                <a:spcPts val="0"/>
              </a:spcAft>
              <a:buSzPts val="1300"/>
              <a:buChar char="●"/>
            </a:pPr>
            <a:r>
              <a:rPr lang="en-GB"/>
              <a:t>NSW residents mostly use public transport (owned no cars), when compared with other states</a:t>
            </a:r>
            <a:endParaRPr/>
          </a:p>
          <a:p>
            <a:pPr indent="-311150" lvl="0" marL="457200" rtl="0" algn="l">
              <a:lnSpc>
                <a:spcPct val="100000"/>
              </a:lnSpc>
              <a:spcBef>
                <a:spcPts val="0"/>
              </a:spcBef>
              <a:spcAft>
                <a:spcPts val="0"/>
              </a:spcAft>
              <a:buSzPts val="1300"/>
              <a:buChar char="●"/>
            </a:pPr>
            <a:r>
              <a:rPr lang="en-GB"/>
              <a:t>Males from the NSW state bought more bikes when compared to the females</a:t>
            </a:r>
            <a:endParaRPr/>
          </a:p>
          <a:p>
            <a:pPr indent="-311150" lvl="0" marL="457200" rtl="0" algn="l">
              <a:lnSpc>
                <a:spcPct val="100000"/>
              </a:lnSpc>
              <a:spcBef>
                <a:spcPts val="0"/>
              </a:spcBef>
              <a:spcAft>
                <a:spcPts val="0"/>
              </a:spcAft>
              <a:buSzPts val="1300"/>
              <a:buChar char="●"/>
            </a:pPr>
            <a:r>
              <a:rPr lang="en-GB"/>
              <a:t>Customers from manufacturing industry of age 44 - 55, showed high purchase of bikes. These customers owned no cars and fall under Mass customer &amp; Affluent wealth segment. </a:t>
            </a:r>
            <a:endParaRPr/>
          </a:p>
          <a:p>
            <a:pPr indent="-311150" lvl="0" marL="457200" rtl="0" algn="l">
              <a:lnSpc>
                <a:spcPct val="100000"/>
              </a:lnSpc>
              <a:spcBef>
                <a:spcPts val="0"/>
              </a:spcBef>
              <a:spcAft>
                <a:spcPts val="0"/>
              </a:spcAft>
              <a:buSzPts val="1300"/>
              <a:buChar char="●"/>
            </a:pPr>
            <a:r>
              <a:rPr lang="en-GB"/>
              <a:t>Customers from the financial service of age 36 - 65 also bought more bikes when compared with other wealth segments, falling under the wealth segment high network </a:t>
            </a:r>
            <a:endParaRPr/>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0"/>
              </a:spcAft>
              <a:buNone/>
            </a:pPr>
            <a:r>
              <a:t/>
            </a:r>
            <a:endParaRPr b="1" sz="12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