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1pPr>
    <a:lvl2pPr marL="0" marR="0" indent="3429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2pPr>
    <a:lvl3pPr marL="0" marR="0" indent="6858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3pPr>
    <a:lvl4pPr marL="0" marR="0" indent="10287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4pPr>
    <a:lvl5pPr marL="0" marR="0" indent="13716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5pPr>
    <a:lvl6pPr marL="0" marR="0" indent="17145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6pPr>
    <a:lvl7pPr marL="0" marR="0" indent="20574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7pPr>
    <a:lvl8pPr marL="0" marR="0" indent="24003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8pPr>
    <a:lvl9pPr marL="0" marR="0" indent="274320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929292"/>
      </a:tcTxStyle>
      <a:tcStyle>
        <a:tcBdr>
          <a:left>
            <a:ln w="12700" cap="flat">
              <a:solidFill>
                <a:srgbClr val="C0BDBB"/>
              </a:solidFill>
              <a:prstDash val="solid"/>
              <a:miter lim="400000"/>
            </a:ln>
          </a:left>
          <a:right>
            <a:ln w="12700" cap="flat">
              <a:solidFill>
                <a:srgbClr val="C0BDBB"/>
              </a:solidFill>
              <a:prstDash val="solid"/>
              <a:miter lim="400000"/>
            </a:ln>
          </a:right>
          <a:top>
            <a:ln w="12700" cap="flat">
              <a:solidFill>
                <a:srgbClr val="C0BDBB"/>
              </a:solidFill>
              <a:prstDash val="solid"/>
              <a:miter lim="400000"/>
            </a:ln>
          </a:top>
          <a:bottom>
            <a:ln w="12700" cap="flat">
              <a:solidFill>
                <a:srgbClr val="C0BDBB"/>
              </a:solidFill>
              <a:prstDash val="solid"/>
              <a:miter lim="400000"/>
            </a:ln>
          </a:bottom>
          <a:insideH>
            <a:ln w="12700" cap="flat">
              <a:solidFill>
                <a:srgbClr val="C0BDBB"/>
              </a:solidFill>
              <a:prstDash val="solid"/>
              <a:miter lim="400000"/>
            </a:ln>
          </a:insideH>
          <a:insideV>
            <a:ln w="12700" cap="flat">
              <a:solidFill>
                <a:srgbClr val="C0BDBB"/>
              </a:solidFill>
              <a:prstDash val="solid"/>
              <a:miter lim="400000"/>
            </a:ln>
          </a:insideV>
        </a:tcBdr>
        <a:fill>
          <a:noFill/>
        </a:fill>
      </a:tcStyle>
    </a:wholeTbl>
    <a:band2H>
      <a:tcTxStyle/>
      <a:tcStyle>
        <a:tcBdr/>
        <a:fill>
          <a:solidFill>
            <a:srgbClr val="D2D4D6">
              <a:alpha val="68000"/>
            </a:srgbClr>
          </a:solidFill>
        </a:fill>
      </a:tcStyle>
    </a:band2H>
    <a:firstCol>
      <a:tcTxStyle b="on" i="off">
        <a:font>
          <a:latin typeface="Lucida Sans"/>
          <a:ea typeface="Lucida Sans"/>
          <a:cs typeface="Lucida Sans"/>
        </a:font>
        <a:srgbClr val="FFFFFF"/>
      </a:tcTxStyle>
      <a:tcStyle>
        <a:tcBdr>
          <a:left>
            <a:ln w="12700" cap="flat">
              <a:solidFill>
                <a:srgbClr val="C0BDBB"/>
              </a:solidFill>
              <a:prstDash val="solid"/>
              <a:miter lim="400000"/>
            </a:ln>
          </a:left>
          <a:right>
            <a:ln w="12700" cap="flat">
              <a:solidFill>
                <a:srgbClr val="C0BDBB"/>
              </a:solidFill>
              <a:prstDash val="solid"/>
              <a:miter lim="400000"/>
            </a:ln>
          </a:right>
          <a:top>
            <a:ln w="12700" cap="flat">
              <a:solidFill>
                <a:srgbClr val="C0BDBB"/>
              </a:solidFill>
              <a:prstDash val="solid"/>
              <a:miter lim="400000"/>
            </a:ln>
          </a:top>
          <a:bottom>
            <a:ln w="12700" cap="flat">
              <a:solidFill>
                <a:srgbClr val="C0BDBB"/>
              </a:solidFill>
              <a:prstDash val="solid"/>
              <a:miter lim="400000"/>
            </a:ln>
          </a:bottom>
          <a:insideH>
            <a:ln w="12700" cap="flat">
              <a:solidFill>
                <a:srgbClr val="C0BDBB"/>
              </a:solidFill>
              <a:prstDash val="solid"/>
              <a:miter lim="400000"/>
            </a:ln>
          </a:insideH>
          <a:insideV>
            <a:ln w="12700" cap="flat">
              <a:solidFill>
                <a:srgbClr val="C0BDBB"/>
              </a:solidFill>
              <a:prstDash val="solid"/>
              <a:miter lim="400000"/>
            </a:ln>
          </a:insideV>
        </a:tcBdr>
        <a:fill>
          <a:noFill/>
        </a:fill>
      </a:tcStyle>
    </a:firstCol>
    <a:lastRow>
      <a:tcTxStyle b="on" i="off">
        <a:font>
          <a:latin typeface="Lucida Sans"/>
          <a:ea typeface="Lucida Sans"/>
          <a:cs typeface="Lucida Sans"/>
        </a:font>
        <a:srgbClr val="FFFFFF"/>
      </a:tcTxStyle>
      <a:tcStyle>
        <a:tcBdr>
          <a:left>
            <a:ln w="12700" cap="flat">
              <a:solidFill>
                <a:srgbClr val="C0BDBB"/>
              </a:solidFill>
              <a:prstDash val="solid"/>
              <a:miter lim="400000"/>
            </a:ln>
          </a:left>
          <a:right>
            <a:ln w="12700" cap="flat">
              <a:solidFill>
                <a:srgbClr val="C0BDBB"/>
              </a:solidFill>
              <a:prstDash val="solid"/>
              <a:miter lim="400000"/>
            </a:ln>
          </a:right>
          <a:top>
            <a:ln w="25400" cap="flat">
              <a:solidFill>
                <a:srgbClr val="C0BDBB"/>
              </a:solidFill>
              <a:prstDash val="solid"/>
              <a:miter lim="400000"/>
            </a:ln>
          </a:top>
          <a:bottom>
            <a:ln w="12700" cap="flat">
              <a:solidFill>
                <a:srgbClr val="C0BDBB"/>
              </a:solidFill>
              <a:prstDash val="solid"/>
              <a:miter lim="400000"/>
            </a:ln>
          </a:bottom>
          <a:insideH>
            <a:ln w="12700" cap="flat">
              <a:solidFill>
                <a:srgbClr val="C0BDBB"/>
              </a:solidFill>
              <a:prstDash val="solid"/>
              <a:miter lim="400000"/>
            </a:ln>
          </a:insideH>
          <a:insideV>
            <a:ln w="12700" cap="flat">
              <a:solidFill>
                <a:srgbClr val="C0BDBB"/>
              </a:solidFill>
              <a:prstDash val="solid"/>
              <a:miter lim="400000"/>
            </a:ln>
          </a:insideV>
        </a:tcBdr>
        <a:fill>
          <a:noFill/>
        </a:fill>
      </a:tcStyle>
    </a:lastRow>
    <a:firstRow>
      <a:tcTxStyle b="on" i="off">
        <a:font>
          <a:latin typeface="Lucida Sans"/>
          <a:ea typeface="Lucida Sans"/>
          <a:cs typeface="Lucida Sans"/>
        </a:font>
        <a:srgbClr val="FFFFFF"/>
      </a:tcTxStyle>
      <a:tcStyle>
        <a:tcBdr>
          <a:left>
            <a:ln w="12700" cap="flat">
              <a:solidFill>
                <a:srgbClr val="C0BDBB"/>
              </a:solidFill>
              <a:prstDash val="solid"/>
              <a:miter lim="400000"/>
            </a:ln>
          </a:left>
          <a:right>
            <a:ln w="12700" cap="flat">
              <a:solidFill>
                <a:srgbClr val="C0BDBB"/>
              </a:solidFill>
              <a:prstDash val="solid"/>
              <a:miter lim="400000"/>
            </a:ln>
          </a:right>
          <a:top>
            <a:ln w="12700" cap="flat">
              <a:solidFill>
                <a:srgbClr val="C0BDBB"/>
              </a:solidFill>
              <a:prstDash val="solid"/>
              <a:miter lim="400000"/>
            </a:ln>
          </a:top>
          <a:bottom>
            <a:ln w="12700" cap="flat">
              <a:solidFill>
                <a:srgbClr val="C0BDBB"/>
              </a:solidFill>
              <a:prstDash val="solid"/>
              <a:miter lim="400000"/>
            </a:ln>
          </a:bottom>
          <a:insideH>
            <a:ln w="12700" cap="flat">
              <a:solidFill>
                <a:srgbClr val="C0BDBB"/>
              </a:solidFill>
              <a:prstDash val="solid"/>
              <a:miter lim="400000"/>
            </a:ln>
          </a:insideH>
          <a:insideV>
            <a:ln w="12700" cap="flat">
              <a:solidFill>
                <a:srgbClr val="C0BDBB"/>
              </a:solidFill>
              <a:prstDash val="solid"/>
              <a:miter lim="400000"/>
            </a:ln>
          </a:insideV>
        </a:tcBdr>
        <a:fill>
          <a:no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57" autoAdjust="0"/>
  </p:normalViewPr>
  <p:slideViewPr>
    <p:cSldViewPr snapToGrid="0">
      <p:cViewPr varScale="1">
        <p:scale>
          <a:sx n="50" d="100"/>
          <a:sy n="50"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xfrm>
            <a:off x="1143000" y="685800"/>
            <a:ext cx="4572000" cy="3429000"/>
          </a:xfrm>
          <a:prstGeom prst="rect">
            <a:avLst/>
          </a:prstGeom>
        </p:spPr>
        <p:txBody>
          <a:bodyPr/>
          <a:lstStyle/>
          <a:p>
            <a:endParaRPr/>
          </a:p>
        </p:txBody>
      </p:sp>
      <p:sp>
        <p:nvSpPr>
          <p:cNvPr id="100" name="Shape 1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Hey everyone, I’m your Unity certified instructor, Myles, and in this video course I’ll be showing you how Pathfinding with </a:t>
            </a:r>
            <a:r>
              <a:rPr lang="en-US" dirty="0" err="1"/>
              <a:t>Navmesh</a:t>
            </a:r>
            <a:r>
              <a:rPr lang="en-US" dirty="0"/>
              <a:t> works - in Unity </a:t>
            </a:r>
          </a:p>
          <a:p>
            <a:endParaRPr lang="en-US" dirty="0"/>
          </a:p>
          <a:p>
            <a:r>
              <a:rPr lang="en-US" dirty="0"/>
              <a:t>The A * algorithm calculates the shortest path between two points by reading the cost of each cell and picking the cheapest one to move to next. </a:t>
            </a:r>
          </a:p>
          <a:p>
            <a:r>
              <a:rPr lang="en-US" dirty="0"/>
              <a:t>This process is repeated until the destination is reached.</a:t>
            </a:r>
          </a:p>
          <a:p>
            <a:endParaRPr lang="en-AU" dirty="0"/>
          </a:p>
        </p:txBody>
      </p:sp>
    </p:spTree>
    <p:extLst>
      <p:ext uri="{BB962C8B-B14F-4D97-AF65-F5344CB8AC3E}">
        <p14:creationId xmlns:p14="http://schemas.microsoft.com/office/powerpoint/2010/main" val="124699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solution is useful in a lot of ways especially in video games. Let’s say you want the character in your game to move to the location of a mouse click. This is pretty easy when the path is a straight line but what if there is obstacles in the way such as rocks and trees in an exterior environment or furniture if it’s an interior environment. The character should be able to maneuver around these obstacles and still reach the destination of the mouse click in the shortest time.</a:t>
            </a:r>
            <a:endParaRPr lang="en-AU" dirty="0"/>
          </a:p>
        </p:txBody>
      </p:sp>
    </p:spTree>
    <p:extLst>
      <p:ext uri="{BB962C8B-B14F-4D97-AF65-F5344CB8AC3E}">
        <p14:creationId xmlns:p14="http://schemas.microsoft.com/office/powerpoint/2010/main" val="253439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order to figure out the shortest path using the A* algorithm we first need to convert our environment into a navigational mesh but dividing it into nodes or cells that we can use to calculate the path.</a:t>
            </a:r>
          </a:p>
          <a:p>
            <a:endParaRPr lang="en-US" dirty="0"/>
          </a:p>
          <a:p>
            <a:r>
              <a:rPr lang="en-US" b="0" i="0" dirty="0">
                <a:solidFill>
                  <a:srgbClr val="333333"/>
                </a:solidFill>
                <a:effectLst/>
                <a:latin typeface="IBM Plex Serif" panose="02060503050406000203" pitchFamily="18" charset="0"/>
              </a:rPr>
              <a:t>A* can work with other shapes, too! All the algorithm needs is a graph of connected nodes, and a grid of squares is merely one such graph. You can even use A* with maps of the real world: The intersections of roads are nodes, and roads are the connections between nodes.</a:t>
            </a:r>
            <a:endParaRPr lang="en-US" dirty="0"/>
          </a:p>
          <a:p>
            <a:endParaRPr lang="en-US" dirty="0"/>
          </a:p>
          <a:p>
            <a:r>
              <a:rPr lang="en-US" dirty="0"/>
              <a:t>Unity allows us to do this very easily. Let’s have a look.</a:t>
            </a:r>
          </a:p>
        </p:txBody>
      </p:sp>
    </p:spTree>
    <p:extLst>
      <p:ext uri="{BB962C8B-B14F-4D97-AF65-F5344CB8AC3E}">
        <p14:creationId xmlns:p14="http://schemas.microsoft.com/office/powerpoint/2010/main" val="291998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Part #: Title"/>
          <p:cNvSpPr txBox="1">
            <a:spLocks noGrp="1"/>
          </p:cNvSpPr>
          <p:nvPr>
            <p:ph type="body" sz="quarter" idx="13"/>
          </p:nvPr>
        </p:nvSpPr>
        <p:spPr>
          <a:xfrm>
            <a:off x="3644891" y="11609960"/>
            <a:ext cx="15062201" cy="1816101"/>
          </a:xfrm>
          <a:prstGeom prst="rect">
            <a:avLst/>
          </a:prstGeom>
        </p:spPr>
        <p:txBody>
          <a:bodyPr anchor="ctr">
            <a:spAutoFit/>
          </a:bodyPr>
          <a:lstStyle>
            <a:lvl1pPr>
              <a:spcBef>
                <a:spcPts val="0"/>
              </a:spcBef>
              <a:defRPr sz="13500" cap="small">
                <a:solidFill>
                  <a:srgbClr val="FFFFFF"/>
                </a:solidFill>
                <a:latin typeface="+mn-lt"/>
                <a:ea typeface="+mn-ea"/>
                <a:cs typeface="+mn-cs"/>
                <a:sym typeface="CoolStoryregular"/>
              </a:defRPr>
            </a:lvl1pPr>
          </a:lstStyle>
          <a:p>
            <a:r>
              <a:t>Part #: Title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ullets with Title">
    <p:spTree>
      <p:nvGrpSpPr>
        <p:cNvPr id="1" name=""/>
        <p:cNvGrpSpPr/>
        <p:nvPr/>
      </p:nvGrpSpPr>
      <p:grpSpPr>
        <a:xfrm>
          <a:off x="0" y="0"/>
          <a:ext cx="0" cy="0"/>
          <a:chOff x="0" y="0"/>
          <a:chExt cx="0" cy="0"/>
        </a:xfrm>
      </p:grpSpPr>
      <p:sp>
        <p:nvSpPr>
          <p:cNvPr id="28" name="Bullets Level One…"/>
          <p:cNvSpPr txBox="1">
            <a:spLocks noGrp="1"/>
          </p:cNvSpPr>
          <p:nvPr>
            <p:ph type="body" idx="13"/>
          </p:nvPr>
        </p:nvSpPr>
        <p:spPr>
          <a:xfrm>
            <a:off x="2313229" y="3381028"/>
            <a:ext cx="19783638" cy="7564014"/>
          </a:xfrm>
          <a:prstGeom prst="rect">
            <a:avLst/>
          </a:prstGeom>
        </p:spPr>
        <p:txBody>
          <a:bodyPr/>
          <a:lstStyle>
            <a:lvl1pPr marL="1139428" indent="-1139428">
              <a:lnSpc>
                <a:spcPct val="90000"/>
              </a:lnSpc>
              <a:spcBef>
                <a:spcPts val="2000"/>
              </a:spcBef>
              <a:buSzPct val="60000"/>
              <a:buBlip>
                <a:blip r:embed="rId2"/>
              </a:buBlip>
              <a:defRPr sz="6800">
                <a:latin typeface="Open Sans"/>
                <a:ea typeface="Open Sans"/>
                <a:cs typeface="Open Sans"/>
                <a:sym typeface="Open Sans"/>
              </a:defRPr>
            </a:lvl1pPr>
            <a:lvl2pPr marL="1641475" indent="-1196975">
              <a:lnSpc>
                <a:spcPct val="90000"/>
              </a:lnSpc>
              <a:spcBef>
                <a:spcPts val="2000"/>
              </a:spcBef>
              <a:buSzPct val="60000"/>
              <a:buBlip>
                <a:blip r:embed="rId2"/>
              </a:buBlip>
              <a:defRPr sz="6800">
                <a:latin typeface="Open Sans"/>
                <a:ea typeface="Open Sans"/>
                <a:cs typeface="Open Sans"/>
                <a:sym typeface="Open Sans"/>
              </a:defRPr>
            </a:lvl2pPr>
          </a:lstStyle>
          <a:p>
            <a:r>
              <a:t>Bullets Level One</a:t>
            </a:r>
          </a:p>
          <a:p>
            <a:pPr lvl="1"/>
            <a:r>
              <a:t>Bullets Level Two</a:t>
            </a:r>
          </a:p>
        </p:txBody>
      </p:sp>
      <p:pic>
        <p:nvPicPr>
          <p:cNvPr id="29" name="Line" descr="Line"/>
          <p:cNvPicPr>
            <a:picLocks/>
          </p:cNvPicPr>
          <p:nvPr/>
        </p:nvPicPr>
        <p:blipFill>
          <a:blip r:embed="rId3"/>
          <a:stretch>
            <a:fillRect/>
          </a:stretch>
        </p:blipFill>
        <p:spPr>
          <a:xfrm>
            <a:off x="2301625" y="2482337"/>
            <a:ext cx="19780752" cy="101601"/>
          </a:xfrm>
          <a:prstGeom prst="rect">
            <a:avLst/>
          </a:prstGeom>
        </p:spPr>
      </p:pic>
      <p:sp>
        <p:nvSpPr>
          <p:cNvPr id="31" name="Title Text"/>
          <p:cNvSpPr txBox="1">
            <a:spLocks noGrp="1"/>
          </p:cNvSpPr>
          <p:nvPr>
            <p:ph type="title"/>
          </p:nvPr>
        </p:nvSpPr>
        <p:spPr>
          <a:xfrm>
            <a:off x="1949450" y="220034"/>
            <a:ext cx="20485100" cy="2057756"/>
          </a:xfrm>
          <a:prstGeom prst="rect">
            <a:avLst/>
          </a:prstGeom>
        </p:spPr>
        <p:txBody>
          <a:bodyPr/>
          <a:lstStyle>
            <a:lvl1pPr algn="ctr">
              <a:defRPr sz="10000" b="0">
                <a:solidFill>
                  <a:srgbClr val="000000"/>
                </a:solidFill>
                <a:latin typeface="+mn-lt"/>
                <a:ea typeface="+mn-ea"/>
                <a:cs typeface="+mn-cs"/>
                <a:sym typeface="CoolStoryregular"/>
              </a:defRPr>
            </a:lvl1pPr>
          </a:lstStyle>
          <a:p>
            <a:r>
              <a:t>Title Text</a:t>
            </a:r>
          </a:p>
        </p:txBody>
      </p:sp>
      <p:sp>
        <p:nvSpPr>
          <p:cNvPr id="32"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pic>
        <p:nvPicPr>
          <p:cNvPr id="40" name="backdrop_android_02_int.png" descr="backdrop_android_02_int.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41" name="Title Text"/>
          <p:cNvSpPr txBox="1">
            <a:spLocks noGrp="1"/>
          </p:cNvSpPr>
          <p:nvPr>
            <p:ph type="title"/>
          </p:nvPr>
        </p:nvSpPr>
        <p:spPr>
          <a:xfrm>
            <a:off x="762000" y="5676900"/>
            <a:ext cx="22860000" cy="6350000"/>
          </a:xfrm>
          <a:prstGeom prst="rect">
            <a:avLst/>
          </a:prstGeom>
        </p:spPr>
        <p:txBody>
          <a:bodyPr anchor="t"/>
          <a:lstStyle>
            <a:lvl1pPr>
              <a:lnSpc>
                <a:spcPct val="80000"/>
              </a:lnSpc>
              <a:defRPr sz="30300" b="0" cap="all">
                <a:solidFill>
                  <a:srgbClr val="34A5DA"/>
                </a:solidFill>
                <a:latin typeface="DIN Condensed"/>
                <a:ea typeface="DIN Condensed"/>
                <a:cs typeface="DIN Condensed"/>
                <a:sym typeface="DIN Condensed"/>
              </a:defRPr>
            </a:lvl1pPr>
          </a:lstStyle>
          <a:p>
            <a:r>
              <a:t>Title Text</a:t>
            </a:r>
          </a:p>
        </p:txBody>
      </p:sp>
      <p:sp>
        <p:nvSpPr>
          <p:cNvPr id="42" name="Slide Number"/>
          <p:cNvSpPr txBox="1">
            <a:spLocks noGrp="1"/>
          </p:cNvSpPr>
          <p:nvPr>
            <p:ph type="sldNum" sz="quarter" idx="2"/>
          </p:nvPr>
        </p:nvSpPr>
        <p:spPr>
          <a:xfrm>
            <a:off x="23063199" y="609600"/>
            <a:ext cx="553196" cy="635000"/>
          </a:xfrm>
          <a:prstGeom prst="rect">
            <a:avLst/>
          </a:prstGeom>
        </p:spPr>
        <p:txBody>
          <a:bodyPr>
            <a:spAutoFit/>
          </a:bodyPr>
          <a:lstStyle>
            <a:lvl1pPr algn="r">
              <a:lnSpc>
                <a:spcPct val="80000"/>
              </a:lnSpc>
              <a:defRPr sz="3600" b="0" cap="none">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pic>
        <p:nvPicPr>
          <p:cNvPr id="49" name="Line" descr="Line"/>
          <p:cNvPicPr>
            <a:picLocks/>
          </p:cNvPicPr>
          <p:nvPr/>
        </p:nvPicPr>
        <p:blipFill>
          <a:blip r:embed="rId2"/>
          <a:stretch>
            <a:fillRect/>
          </a:stretch>
        </p:blipFill>
        <p:spPr>
          <a:xfrm>
            <a:off x="2301625" y="2482337"/>
            <a:ext cx="19780752" cy="101601"/>
          </a:xfrm>
          <a:prstGeom prst="rect">
            <a:avLst/>
          </a:prstGeom>
        </p:spPr>
      </p:pic>
      <p:sp>
        <p:nvSpPr>
          <p:cNvPr id="51" name="Title Text"/>
          <p:cNvSpPr txBox="1">
            <a:spLocks noGrp="1"/>
          </p:cNvSpPr>
          <p:nvPr>
            <p:ph type="title"/>
          </p:nvPr>
        </p:nvSpPr>
        <p:spPr>
          <a:xfrm>
            <a:off x="1949450" y="220034"/>
            <a:ext cx="20485100" cy="2057756"/>
          </a:xfrm>
          <a:prstGeom prst="rect">
            <a:avLst/>
          </a:prstGeom>
        </p:spPr>
        <p:txBody>
          <a:bodyPr/>
          <a:lstStyle>
            <a:lvl1pPr algn="ctr">
              <a:defRPr sz="10000" b="0">
                <a:solidFill>
                  <a:srgbClr val="000000"/>
                </a:solidFill>
                <a:latin typeface="+mn-lt"/>
                <a:ea typeface="+mn-ea"/>
                <a:cs typeface="+mn-cs"/>
                <a:sym typeface="CoolStoryregular"/>
              </a:defRPr>
            </a:lvl1pPr>
          </a:lstStyle>
          <a:p>
            <a:r>
              <a:t>Title Text</a:t>
            </a:r>
          </a:p>
        </p:txBody>
      </p:sp>
      <p:sp>
        <p:nvSpPr>
          <p:cNvPr id="52"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iPad Portrait">
    <p:spTree>
      <p:nvGrpSpPr>
        <p:cNvPr id="1" name=""/>
        <p:cNvGrpSpPr/>
        <p:nvPr/>
      </p:nvGrpSpPr>
      <p:grpSpPr>
        <a:xfrm>
          <a:off x="0" y="0"/>
          <a:ext cx="0" cy="0"/>
          <a:chOff x="0" y="0"/>
          <a:chExt cx="0" cy="0"/>
        </a:xfrm>
      </p:grpSpPr>
      <p:pic>
        <p:nvPicPr>
          <p:cNvPr id="60" name="iPad-Portrait.png" descr="iPad-Portrait.png"/>
          <p:cNvPicPr>
            <a:picLocks noChangeAspect="1"/>
          </p:cNvPicPr>
          <p:nvPr/>
        </p:nvPicPr>
        <p:blipFill>
          <a:blip r:embed="rId2"/>
          <a:stretch>
            <a:fillRect/>
          </a:stretch>
        </p:blipFill>
        <p:spPr>
          <a:xfrm>
            <a:off x="7304370" y="503194"/>
            <a:ext cx="9775261" cy="12499745"/>
          </a:xfrm>
          <a:prstGeom prst="rect">
            <a:avLst/>
          </a:prstGeom>
          <a:ln w="12700">
            <a:miter lim="400000"/>
          </a:ln>
        </p:spPr>
      </p:pic>
      <p:sp>
        <p:nvSpPr>
          <p:cNvPr id="61"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62" name="Image"/>
          <p:cNvSpPr>
            <a:spLocks noGrp="1"/>
          </p:cNvSpPr>
          <p:nvPr>
            <p:ph type="pic" sz="half" idx="13"/>
          </p:nvPr>
        </p:nvSpPr>
        <p:spPr>
          <a:xfrm>
            <a:off x="8590430" y="1823467"/>
            <a:ext cx="7228539" cy="9638051"/>
          </a:xfrm>
          <a:prstGeom prst="rect">
            <a:avLst/>
          </a:prstGeom>
        </p:spPr>
        <p:txBody>
          <a:bodyPr lIns="91439" tIns="45719" rIns="91439" bIns="45719">
            <a:noAutofit/>
          </a:bodyPr>
          <a:lstStyle/>
          <a:p>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iPad Landscape">
    <p:spTree>
      <p:nvGrpSpPr>
        <p:cNvPr id="1" name=""/>
        <p:cNvGrpSpPr/>
        <p:nvPr/>
      </p:nvGrpSpPr>
      <p:grpSpPr>
        <a:xfrm>
          <a:off x="0" y="0"/>
          <a:ext cx="0" cy="0"/>
          <a:chOff x="0" y="0"/>
          <a:chExt cx="0" cy="0"/>
        </a:xfrm>
      </p:grpSpPr>
      <p:sp>
        <p:nvSpPr>
          <p:cNvPr id="70"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pic>
        <p:nvPicPr>
          <p:cNvPr id="71" name="iPad-Landscape.png" descr="iPad-Landscape.png"/>
          <p:cNvPicPr>
            <a:picLocks noChangeAspect="1"/>
          </p:cNvPicPr>
          <p:nvPr/>
        </p:nvPicPr>
        <p:blipFill>
          <a:blip r:embed="rId2"/>
          <a:stretch>
            <a:fillRect/>
          </a:stretch>
        </p:blipFill>
        <p:spPr>
          <a:xfrm>
            <a:off x="3152046" y="-1"/>
            <a:ext cx="18079907" cy="13716001"/>
          </a:xfrm>
          <a:prstGeom prst="rect">
            <a:avLst/>
          </a:prstGeom>
          <a:ln w="12700">
            <a:miter lim="400000"/>
          </a:ln>
        </p:spPr>
      </p:pic>
      <p:sp>
        <p:nvSpPr>
          <p:cNvPr id="72" name="Image"/>
          <p:cNvSpPr>
            <a:spLocks noGrp="1"/>
          </p:cNvSpPr>
          <p:nvPr>
            <p:ph type="pic" sz="half" idx="13"/>
          </p:nvPr>
        </p:nvSpPr>
        <p:spPr>
          <a:xfrm rot="16200000">
            <a:off x="7668084" y="747270"/>
            <a:ext cx="9300068" cy="12400090"/>
          </a:xfrm>
          <a:prstGeom prst="rect">
            <a:avLst/>
          </a:prstGeom>
        </p:spPr>
        <p:txBody>
          <a:bodyPr lIns="91439" tIns="45719" rIns="91439" bIns="45719">
            <a:noAutofit/>
          </a:bodyPr>
          <a:lstStyle/>
          <a:p>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iPhone Portrait">
    <p:spTree>
      <p:nvGrpSpPr>
        <p:cNvPr id="1" name=""/>
        <p:cNvGrpSpPr/>
        <p:nvPr/>
      </p:nvGrpSpPr>
      <p:grpSpPr>
        <a:xfrm>
          <a:off x="0" y="0"/>
          <a:ext cx="0" cy="0"/>
          <a:chOff x="0" y="0"/>
          <a:chExt cx="0" cy="0"/>
        </a:xfrm>
      </p:grpSpPr>
      <p:pic>
        <p:nvPicPr>
          <p:cNvPr id="80" name="iphone-6.png" descr="iphone-6.png"/>
          <p:cNvPicPr>
            <a:picLocks noChangeAspect="1"/>
          </p:cNvPicPr>
          <p:nvPr/>
        </p:nvPicPr>
        <p:blipFill>
          <a:blip r:embed="rId2"/>
          <a:stretch>
            <a:fillRect/>
          </a:stretch>
        </p:blipFill>
        <p:spPr>
          <a:xfrm>
            <a:off x="9131648" y="584811"/>
            <a:ext cx="6120704" cy="12546378"/>
          </a:xfrm>
          <a:prstGeom prst="rect">
            <a:avLst/>
          </a:prstGeom>
          <a:ln w="12700">
            <a:miter lim="400000"/>
          </a:ln>
        </p:spPr>
      </p:pic>
      <p:sp>
        <p:nvSpPr>
          <p:cNvPr id="81"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82" name="Image"/>
          <p:cNvSpPr>
            <a:spLocks noGrp="1"/>
          </p:cNvSpPr>
          <p:nvPr>
            <p:ph type="pic" sz="quarter" idx="13"/>
          </p:nvPr>
        </p:nvSpPr>
        <p:spPr>
          <a:xfrm>
            <a:off x="9555359" y="2155595"/>
            <a:ext cx="5273282" cy="9379410"/>
          </a:xfrm>
          <a:prstGeom prst="rect">
            <a:avLst/>
          </a:prstGeom>
        </p:spPr>
        <p:txBody>
          <a:bodyPr lIns="91439" tIns="45719" rIns="91439" bIns="45719">
            <a:noAutofit/>
          </a:bodyPr>
          <a:lstStyle/>
          <a:p>
            <a:endParaRP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iPhone Landscape">
    <p:spTree>
      <p:nvGrpSpPr>
        <p:cNvPr id="1" name=""/>
        <p:cNvGrpSpPr/>
        <p:nvPr/>
      </p:nvGrpSpPr>
      <p:grpSpPr>
        <a:xfrm>
          <a:off x="0" y="0"/>
          <a:ext cx="0" cy="0"/>
          <a:chOff x="0" y="0"/>
          <a:chExt cx="0" cy="0"/>
        </a:xfrm>
      </p:grpSpPr>
      <p:pic>
        <p:nvPicPr>
          <p:cNvPr id="90" name="iphone-6.png" descr="iphone-6.png"/>
          <p:cNvPicPr>
            <a:picLocks noChangeAspect="1"/>
          </p:cNvPicPr>
          <p:nvPr/>
        </p:nvPicPr>
        <p:blipFill>
          <a:blip r:embed="rId2"/>
          <a:stretch>
            <a:fillRect/>
          </a:stretch>
        </p:blipFill>
        <p:spPr>
          <a:xfrm rot="16200000">
            <a:off x="7574547" y="-2606975"/>
            <a:ext cx="9234907" cy="18929950"/>
          </a:xfrm>
          <a:prstGeom prst="rect">
            <a:avLst/>
          </a:prstGeom>
          <a:ln w="12700">
            <a:miter lim="400000"/>
          </a:ln>
        </p:spPr>
      </p:pic>
      <p:sp>
        <p:nvSpPr>
          <p:cNvPr id="91" name="Shape"/>
          <p:cNvSpPr/>
          <p:nvPr/>
        </p:nvSpPr>
        <p:spPr>
          <a:xfrm>
            <a:off x="0" y="11394158"/>
            <a:ext cx="2243678" cy="2323203"/>
          </a:xfrm>
          <a:custGeom>
            <a:avLst/>
            <a:gdLst/>
            <a:ahLst/>
            <a:cxnLst>
              <a:cxn ang="0">
                <a:pos x="wd2" y="hd2"/>
              </a:cxn>
              <a:cxn ang="5400000">
                <a:pos x="wd2" y="hd2"/>
              </a:cxn>
              <a:cxn ang="10800000">
                <a:pos x="wd2" y="hd2"/>
              </a:cxn>
              <a:cxn ang="16200000">
                <a:pos x="wd2" y="hd2"/>
              </a:cxn>
            </a:cxnLst>
            <a:rect l="0" t="0" r="r" b="b"/>
            <a:pathLst>
              <a:path w="21600" h="21442" extrusionOk="0">
                <a:moveTo>
                  <a:pt x="0" y="21442"/>
                </a:moveTo>
                <a:lnTo>
                  <a:pt x="21587" y="21429"/>
                </a:lnTo>
                <a:lnTo>
                  <a:pt x="21600" y="3941"/>
                </a:lnTo>
                <a:lnTo>
                  <a:pt x="14412" y="15702"/>
                </a:lnTo>
                <a:lnTo>
                  <a:pt x="11204" y="11078"/>
                </a:lnTo>
                <a:lnTo>
                  <a:pt x="7619" y="16225"/>
                </a:lnTo>
                <a:lnTo>
                  <a:pt x="4880" y="8677"/>
                </a:lnTo>
                <a:cubicBezTo>
                  <a:pt x="5838" y="8225"/>
                  <a:pt x="10139" y="5903"/>
                  <a:pt x="9570" y="3037"/>
                </a:cubicBezTo>
                <a:cubicBezTo>
                  <a:pt x="8942" y="-121"/>
                  <a:pt x="1375" y="-158"/>
                  <a:pt x="36" y="95"/>
                </a:cubicBezTo>
                <a:lnTo>
                  <a:pt x="0" y="21442"/>
                </a:lnTo>
                <a:close/>
              </a:path>
            </a:pathLst>
          </a:custGeom>
          <a:solidFill>
            <a:srgbClr val="000000"/>
          </a:solidFill>
          <a:ln w="12700">
            <a:miter lim="400000"/>
          </a:ln>
        </p:spPr>
        <p:txBody>
          <a:bodyPr lIns="0" tIns="0" rIns="0" bIns="0"/>
          <a:lstStyle/>
          <a:p>
            <a:pPr>
              <a:defRPr sz="4500" b="1">
                <a:solidFill>
                  <a:srgbClr val="FFFFFF"/>
                </a:solidFill>
              </a:defRPr>
            </a:pPr>
            <a:endParaRPr/>
          </a:p>
        </p:txBody>
      </p:sp>
      <p:sp>
        <p:nvSpPr>
          <p:cNvPr id="92" name="Image"/>
          <p:cNvSpPr>
            <a:spLocks noGrp="1"/>
          </p:cNvSpPr>
          <p:nvPr>
            <p:ph type="pic" sz="half" idx="13"/>
          </p:nvPr>
        </p:nvSpPr>
        <p:spPr>
          <a:xfrm rot="16200000">
            <a:off x="8179423" y="-246559"/>
            <a:ext cx="7974354" cy="14183718"/>
          </a:xfrm>
          <a:prstGeom prst="rect">
            <a:avLst/>
          </a:prstGeom>
        </p:spPr>
        <p:txBody>
          <a:bodyPr lIns="91439" tIns="45719" rIns="91439" bIns="45719">
            <a:noAutofit/>
          </a:bodyPr>
          <a:lstStyle/>
          <a:p>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p:cNvSpPr/>
          <p:nvPr/>
        </p:nvSpPr>
        <p:spPr>
          <a:xfrm>
            <a:off x="0" y="10435216"/>
            <a:ext cx="24524397" cy="3313959"/>
          </a:xfrm>
          <a:custGeom>
            <a:avLst/>
            <a:gdLst/>
            <a:ahLst/>
            <a:cxnLst>
              <a:cxn ang="0">
                <a:pos x="wd2" y="hd2"/>
              </a:cxn>
              <a:cxn ang="5400000">
                <a:pos x="wd2" y="hd2"/>
              </a:cxn>
              <a:cxn ang="10800000">
                <a:pos x="wd2" y="hd2"/>
              </a:cxn>
              <a:cxn ang="16200000">
                <a:pos x="wd2" y="hd2"/>
              </a:cxn>
            </a:cxnLst>
            <a:rect l="0" t="0" r="r" b="b"/>
            <a:pathLst>
              <a:path w="21600" h="21442" extrusionOk="0">
                <a:moveTo>
                  <a:pt x="0" y="21246"/>
                </a:moveTo>
                <a:lnTo>
                  <a:pt x="21600" y="21442"/>
                </a:lnTo>
                <a:lnTo>
                  <a:pt x="21579" y="3934"/>
                </a:lnTo>
                <a:lnTo>
                  <a:pt x="2909" y="3926"/>
                </a:lnTo>
                <a:lnTo>
                  <a:pt x="1974" y="15643"/>
                </a:lnTo>
                <a:lnTo>
                  <a:pt x="1557" y="11036"/>
                </a:lnTo>
                <a:lnTo>
                  <a:pt x="1091" y="16165"/>
                </a:lnTo>
                <a:lnTo>
                  <a:pt x="735" y="8644"/>
                </a:lnTo>
                <a:cubicBezTo>
                  <a:pt x="860" y="8194"/>
                  <a:pt x="1419" y="5881"/>
                  <a:pt x="1345" y="3025"/>
                </a:cubicBezTo>
                <a:cubicBezTo>
                  <a:pt x="1263" y="-121"/>
                  <a:pt x="179" y="-158"/>
                  <a:pt x="5" y="94"/>
                </a:cubicBezTo>
                <a:lnTo>
                  <a:pt x="0" y="21246"/>
                </a:lnTo>
                <a:close/>
              </a:path>
            </a:pathLst>
          </a:custGeom>
          <a:solidFill>
            <a:srgbClr val="000000"/>
          </a:solidFill>
          <a:ln w="12700">
            <a:miter lim="400000"/>
          </a:ln>
        </p:spPr>
        <p:txBody>
          <a:bodyPr lIns="0" tIns="0" rIns="0" bIns="0"/>
          <a:lstStyle/>
          <a:p>
            <a:pPr>
              <a:defRPr sz="4400" b="1">
                <a:solidFill>
                  <a:srgbClr val="FFFFFF"/>
                </a:solidFill>
              </a:defRPr>
            </a:pPr>
            <a:endParaRPr/>
          </a:p>
        </p:txBody>
      </p:sp>
      <p:sp>
        <p:nvSpPr>
          <p:cNvPr id="3" name="Title Text"/>
          <p:cNvSpPr txBox="1">
            <a:spLocks noGrp="1"/>
          </p:cNvSpPr>
          <p:nvPr>
            <p:ph type="title"/>
          </p:nvPr>
        </p:nvSpPr>
        <p:spPr>
          <a:xfrm>
            <a:off x="1955800" y="2578100"/>
            <a:ext cx="20485100" cy="464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955800" y="7378700"/>
            <a:ext cx="20485100" cy="1790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895834" y="13284200"/>
            <a:ext cx="568524" cy="520700"/>
          </a:xfrm>
          <a:prstGeom prst="rect">
            <a:avLst/>
          </a:prstGeom>
          <a:ln w="12700">
            <a:miter lim="400000"/>
          </a:ln>
        </p:spPr>
        <p:txBody>
          <a:bodyPr wrap="none" lIns="50800" tIns="50800" rIns="50800" bIns="50800">
            <a:normAutofit/>
          </a:bodyPr>
          <a:lstStyle>
            <a:lvl1pPr>
              <a:defRPr sz="2800" b="1" cap="all">
                <a:solidFill>
                  <a:srgbClr val="5C554F"/>
                </a:solidFill>
                <a:latin typeface="Lucida Sans"/>
                <a:ea typeface="Lucida Sans"/>
                <a:cs typeface="Lucida Sans"/>
                <a:sym typeface="Lucida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1pPr>
      <a:lvl2pPr marL="0" marR="0" indent="2286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2pPr>
      <a:lvl3pPr marL="0" marR="0" indent="4572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3pPr>
      <a:lvl4pPr marL="0" marR="0" indent="6858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4pPr>
      <a:lvl5pPr marL="0" marR="0" indent="9144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5pPr>
      <a:lvl6pPr marL="0" marR="0" indent="11430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6pPr>
      <a:lvl7pPr marL="0" marR="0" indent="13716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7pPr>
      <a:lvl8pPr marL="0" marR="0" indent="16002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8pPr>
      <a:lvl9pPr marL="0" marR="0" indent="1828800" algn="l" defTabSz="825500" latinLnBrk="0">
        <a:lnSpc>
          <a:spcPct val="100000"/>
        </a:lnSpc>
        <a:spcBef>
          <a:spcPts val="0"/>
        </a:spcBef>
        <a:spcAft>
          <a:spcPts val="0"/>
        </a:spcAft>
        <a:buClrTx/>
        <a:buSzTx/>
        <a:buFontTx/>
        <a:buNone/>
        <a:tabLst/>
        <a:defRPr sz="6600" b="1" i="0" u="none" strike="noStrike" cap="small" spc="0" baseline="0">
          <a:solidFill>
            <a:srgbClr val="FFFFFF"/>
          </a:solidFill>
          <a:uFillTx/>
          <a:latin typeface="Verdana"/>
          <a:ea typeface="Verdana"/>
          <a:cs typeface="Verdana"/>
          <a:sym typeface="Verdana"/>
        </a:defRPr>
      </a:lvl9pPr>
    </p:titleStyle>
    <p:bodyStyle>
      <a:lvl1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1pPr>
      <a:lvl2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2pPr>
      <a:lvl3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3pPr>
      <a:lvl4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4pPr>
      <a:lvl5pPr marL="0" marR="0" indent="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5pPr>
      <a:lvl6pPr marL="0" marR="0" indent="223520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6pPr>
      <a:lvl7pPr marL="0" marR="0" indent="269240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7pPr>
      <a:lvl8pPr marL="0" marR="0" indent="314960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8pPr>
      <a:lvl9pPr marL="0" marR="0" indent="3606800" algn="l" defTabSz="825500" latinLnBrk="0">
        <a:lnSpc>
          <a:spcPct val="100000"/>
        </a:lnSpc>
        <a:spcBef>
          <a:spcPts val="1700"/>
        </a:spcBef>
        <a:spcAft>
          <a:spcPts val="0"/>
        </a:spcAft>
        <a:buClrTx/>
        <a:buSzTx/>
        <a:buFontTx/>
        <a:buNone/>
        <a:tabLst/>
        <a:defRPr sz="4200" b="0" i="0" u="none" strike="noStrike" cap="none" spc="0" baseline="0">
          <a:solidFill>
            <a:srgbClr val="000000"/>
          </a:solidFill>
          <a:uFillTx/>
          <a:latin typeface="Gill Sans Light"/>
          <a:ea typeface="Gill Sans Light"/>
          <a:cs typeface="Gill Sans Light"/>
          <a:sym typeface="Gill Sans Light"/>
        </a:defRPr>
      </a:lvl9pPr>
    </p:bodyStyle>
    <p:otherStyle>
      <a:lvl1pPr marL="0" marR="0" indent="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1pPr>
      <a:lvl2pPr marL="0" marR="0" indent="2286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2pPr>
      <a:lvl3pPr marL="0" marR="0" indent="4572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3pPr>
      <a:lvl4pPr marL="0" marR="0" indent="6858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4pPr>
      <a:lvl5pPr marL="0" marR="0" indent="9144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5pPr>
      <a:lvl6pPr marL="0" marR="0" indent="11430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6pPr>
      <a:lvl7pPr marL="0" marR="0" indent="13716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7pPr>
      <a:lvl8pPr marL="0" marR="0" indent="16002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8pPr>
      <a:lvl9pPr marL="0" marR="0" indent="1828800" algn="ctr" defTabSz="825500" latinLnBrk="0">
        <a:lnSpc>
          <a:spcPct val="100000"/>
        </a:lnSpc>
        <a:spcBef>
          <a:spcPts val="0"/>
        </a:spcBef>
        <a:spcAft>
          <a:spcPts val="0"/>
        </a:spcAft>
        <a:buClrTx/>
        <a:buSzTx/>
        <a:buFontTx/>
        <a:buNone/>
        <a:tabLst/>
        <a:defRPr sz="2800" b="1" i="0" u="none" strike="noStrike" cap="all" spc="0" baseline="0">
          <a:solidFill>
            <a:schemeClr val="tx1"/>
          </a:solidFill>
          <a:uFillTx/>
          <a:latin typeface="+mn-lt"/>
          <a:ea typeface="+mn-ea"/>
          <a:cs typeface="+mn-cs"/>
          <a:sym typeface="Lucida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dead-code.org/graphics/web/SceneEdit2.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forum.defold.com/t/multiple-tilesources-in-one-tilemap/4521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p:cNvSpPr txBox="1">
            <a:spLocks noGrp="1"/>
          </p:cNvSpPr>
          <p:nvPr>
            <p:ph type="title"/>
          </p:nvPr>
        </p:nvSpPr>
        <p:spPr>
          <a:prstGeom prst="rect">
            <a:avLst/>
          </a:prstGeom>
        </p:spPr>
        <p:txBody>
          <a:bodyPr/>
          <a:lstStyle/>
          <a:p>
            <a:r>
              <a:rPr lang="en-US" dirty="0"/>
              <a:t>A* Pathfinding</a:t>
            </a:r>
            <a:endParaRPr dirty="0"/>
          </a:p>
        </p:txBody>
      </p:sp>
      <p:grpSp>
        <p:nvGrpSpPr>
          <p:cNvPr id="3" name="Group 2">
            <a:extLst>
              <a:ext uri="{FF2B5EF4-FFF2-40B4-BE49-F238E27FC236}">
                <a16:creationId xmlns:a16="http://schemas.microsoft.com/office/drawing/2014/main" id="{489B4EB6-6906-4F80-859A-0660942C9C4D}"/>
              </a:ext>
            </a:extLst>
          </p:cNvPr>
          <p:cNvGrpSpPr/>
          <p:nvPr/>
        </p:nvGrpSpPr>
        <p:grpSpPr>
          <a:xfrm>
            <a:off x="3922346" y="3248283"/>
            <a:ext cx="16539308" cy="8269640"/>
            <a:chOff x="2978092" y="2063685"/>
            <a:chExt cx="6040072" cy="3020031"/>
          </a:xfrm>
        </p:grpSpPr>
        <p:sp>
          <p:nvSpPr>
            <p:cNvPr id="4" name="Rectangle 3">
              <a:extLst>
                <a:ext uri="{FF2B5EF4-FFF2-40B4-BE49-F238E27FC236}">
                  <a16:creationId xmlns:a16="http://schemas.microsoft.com/office/drawing/2014/main" id="{04D183E4-FE41-4485-9498-3FE5CE61F080}"/>
                </a:ext>
              </a:extLst>
            </p:cNvPr>
            <p:cNvSpPr/>
            <p:nvPr/>
          </p:nvSpPr>
          <p:spPr>
            <a:xfrm>
              <a:off x="2978092" y="206369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3E0CFAC0-E9F3-4B00-986C-CC05C94602AF}"/>
                </a:ext>
              </a:extLst>
            </p:cNvPr>
            <p:cNvSpPr/>
            <p:nvPr/>
          </p:nvSpPr>
          <p:spPr>
            <a:xfrm>
              <a:off x="3733101" y="206369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44B3B062-6FF6-4BD2-A701-632DDD4DA036}"/>
                </a:ext>
              </a:extLst>
            </p:cNvPr>
            <p:cNvSpPr/>
            <p:nvPr/>
          </p:nvSpPr>
          <p:spPr>
            <a:xfrm>
              <a:off x="4488110" y="206369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BCA69301-BDA3-4C6B-B10E-EE6A958C810D}"/>
                </a:ext>
              </a:extLst>
            </p:cNvPr>
            <p:cNvSpPr/>
            <p:nvPr/>
          </p:nvSpPr>
          <p:spPr>
            <a:xfrm>
              <a:off x="5243119" y="2063689"/>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C657478E-4D57-47FF-99A4-8D206E72483F}"/>
                </a:ext>
              </a:extLst>
            </p:cNvPr>
            <p:cNvSpPr/>
            <p:nvPr/>
          </p:nvSpPr>
          <p:spPr>
            <a:xfrm>
              <a:off x="5998128" y="206368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7D2C2D68-DC5A-47ED-B343-40A21A0678B7}"/>
                </a:ext>
              </a:extLst>
            </p:cNvPr>
            <p:cNvSpPr/>
            <p:nvPr/>
          </p:nvSpPr>
          <p:spPr>
            <a:xfrm>
              <a:off x="6753137" y="206368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EBDAE8CD-EC10-40BA-9D50-03E6C33BFFF5}"/>
                </a:ext>
              </a:extLst>
            </p:cNvPr>
            <p:cNvSpPr/>
            <p:nvPr/>
          </p:nvSpPr>
          <p:spPr>
            <a:xfrm>
              <a:off x="7508146" y="2063686"/>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F051767A-191C-49BD-A3ED-FB0DB0ADD9D3}"/>
                </a:ext>
              </a:extLst>
            </p:cNvPr>
            <p:cNvSpPr/>
            <p:nvPr/>
          </p:nvSpPr>
          <p:spPr>
            <a:xfrm>
              <a:off x="8263155" y="2063685"/>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EDA0C511-5FB1-4309-B024-08692ED9C35A}"/>
                </a:ext>
              </a:extLst>
            </p:cNvPr>
            <p:cNvSpPr/>
            <p:nvPr/>
          </p:nvSpPr>
          <p:spPr>
            <a:xfrm>
              <a:off x="2978092" y="2818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A28667E6-BCAB-44BF-AC00-E2D8EC6DE4A0}"/>
                </a:ext>
              </a:extLst>
            </p:cNvPr>
            <p:cNvSpPr/>
            <p:nvPr/>
          </p:nvSpPr>
          <p:spPr>
            <a:xfrm>
              <a:off x="3733101" y="2818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3C70A454-F1F0-4E04-B7DE-744B48E642EF}"/>
                </a:ext>
              </a:extLst>
            </p:cNvPr>
            <p:cNvSpPr/>
            <p:nvPr/>
          </p:nvSpPr>
          <p:spPr>
            <a:xfrm>
              <a:off x="4488110" y="2818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986AA47A-7618-4E0A-B9DE-8F22356B4314}"/>
                </a:ext>
              </a:extLst>
            </p:cNvPr>
            <p:cNvSpPr/>
            <p:nvPr/>
          </p:nvSpPr>
          <p:spPr>
            <a:xfrm>
              <a:off x="5243119" y="281869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426D3755-F893-4DBC-A119-407B89431322}"/>
                </a:ext>
              </a:extLst>
            </p:cNvPr>
            <p:cNvSpPr/>
            <p:nvPr/>
          </p:nvSpPr>
          <p:spPr>
            <a:xfrm>
              <a:off x="5998128" y="281869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F4EFC3B5-008D-421B-90B9-8B143D238C21}"/>
                </a:ext>
              </a:extLst>
            </p:cNvPr>
            <p:cNvSpPr/>
            <p:nvPr/>
          </p:nvSpPr>
          <p:spPr>
            <a:xfrm>
              <a:off x="6753137" y="281869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262C017A-DF97-48F4-B4E5-BC0884F9D507}"/>
                </a:ext>
              </a:extLst>
            </p:cNvPr>
            <p:cNvSpPr/>
            <p:nvPr/>
          </p:nvSpPr>
          <p:spPr>
            <a:xfrm>
              <a:off x="7508146" y="281869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6693DA33-1856-43A6-8CA3-8C3161105A47}"/>
                </a:ext>
              </a:extLst>
            </p:cNvPr>
            <p:cNvSpPr/>
            <p:nvPr/>
          </p:nvSpPr>
          <p:spPr>
            <a:xfrm>
              <a:off x="8263155" y="2818690"/>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034018C6-6F78-4365-97FC-1F8EADF6FBF8}"/>
                </a:ext>
              </a:extLst>
            </p:cNvPr>
            <p:cNvSpPr/>
            <p:nvPr/>
          </p:nvSpPr>
          <p:spPr>
            <a:xfrm>
              <a:off x="2978092" y="357370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2BE12A04-1114-4B83-9BFD-95CE997DC4C5}"/>
                </a:ext>
              </a:extLst>
            </p:cNvPr>
            <p:cNvSpPr/>
            <p:nvPr/>
          </p:nvSpPr>
          <p:spPr>
            <a:xfrm>
              <a:off x="3733101" y="357370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ED886D21-8B9B-446B-B316-1A1F3CBA131A}"/>
                </a:ext>
              </a:extLst>
            </p:cNvPr>
            <p:cNvSpPr/>
            <p:nvPr/>
          </p:nvSpPr>
          <p:spPr>
            <a:xfrm>
              <a:off x="4488110" y="3573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0FA5D1CC-6A85-4301-B99F-1A9B97A93BCD}"/>
                </a:ext>
              </a:extLst>
            </p:cNvPr>
            <p:cNvSpPr/>
            <p:nvPr/>
          </p:nvSpPr>
          <p:spPr>
            <a:xfrm>
              <a:off x="5243119" y="3573699"/>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66C78CF4-03F4-4BD8-B396-948B7D739272}"/>
                </a:ext>
              </a:extLst>
            </p:cNvPr>
            <p:cNvSpPr/>
            <p:nvPr/>
          </p:nvSpPr>
          <p:spPr>
            <a:xfrm>
              <a:off x="5998128" y="357369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6C653F1B-C849-4EF4-BE7A-86CD8C57FC85}"/>
                </a:ext>
              </a:extLst>
            </p:cNvPr>
            <p:cNvSpPr/>
            <p:nvPr/>
          </p:nvSpPr>
          <p:spPr>
            <a:xfrm>
              <a:off x="6753137" y="3573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FB7A0161-C5B2-4869-B0E9-BC178B6AABA6}"/>
                </a:ext>
              </a:extLst>
            </p:cNvPr>
            <p:cNvSpPr/>
            <p:nvPr/>
          </p:nvSpPr>
          <p:spPr>
            <a:xfrm>
              <a:off x="7508146" y="3573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134301E2-6F35-4D4F-9E3F-6D5CED4D0F12}"/>
                </a:ext>
              </a:extLst>
            </p:cNvPr>
            <p:cNvSpPr/>
            <p:nvPr/>
          </p:nvSpPr>
          <p:spPr>
            <a:xfrm>
              <a:off x="8263155" y="3573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7F8E5C8-76CB-483A-A27C-28C7A57C6A92}"/>
                </a:ext>
              </a:extLst>
            </p:cNvPr>
            <p:cNvSpPr/>
            <p:nvPr/>
          </p:nvSpPr>
          <p:spPr>
            <a:xfrm>
              <a:off x="2978092" y="432870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71C12D5D-C8BC-4EEA-A29F-A8D4ABAE5925}"/>
                </a:ext>
              </a:extLst>
            </p:cNvPr>
            <p:cNvSpPr/>
            <p:nvPr/>
          </p:nvSpPr>
          <p:spPr>
            <a:xfrm>
              <a:off x="3733101" y="432870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070B6367-9BC8-4675-BF91-5DE941F1CE52}"/>
                </a:ext>
              </a:extLst>
            </p:cNvPr>
            <p:cNvSpPr/>
            <p:nvPr/>
          </p:nvSpPr>
          <p:spPr>
            <a:xfrm>
              <a:off x="4488110" y="432870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BEE03026-C258-4202-B3E2-D05470C971D0}"/>
                </a:ext>
              </a:extLst>
            </p:cNvPr>
            <p:cNvSpPr/>
            <p:nvPr/>
          </p:nvSpPr>
          <p:spPr>
            <a:xfrm>
              <a:off x="5243119" y="432870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0E834FE1-4FFF-491E-84D0-D25EA002E9A8}"/>
                </a:ext>
              </a:extLst>
            </p:cNvPr>
            <p:cNvSpPr/>
            <p:nvPr/>
          </p:nvSpPr>
          <p:spPr>
            <a:xfrm>
              <a:off x="5998128" y="432870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0BF63B06-94F3-42B0-A884-DB39B0B77E1C}"/>
                </a:ext>
              </a:extLst>
            </p:cNvPr>
            <p:cNvSpPr/>
            <p:nvPr/>
          </p:nvSpPr>
          <p:spPr>
            <a:xfrm>
              <a:off x="6753137" y="432870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019042AA-25A0-45C0-877B-7587C3D9007A}"/>
                </a:ext>
              </a:extLst>
            </p:cNvPr>
            <p:cNvSpPr/>
            <p:nvPr/>
          </p:nvSpPr>
          <p:spPr>
            <a:xfrm>
              <a:off x="7508146" y="432870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072B7199-3D93-47E3-8C4C-BD85383C2B88}"/>
                </a:ext>
              </a:extLst>
            </p:cNvPr>
            <p:cNvSpPr/>
            <p:nvPr/>
          </p:nvSpPr>
          <p:spPr>
            <a:xfrm>
              <a:off x="8263155" y="4328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a:extLst>
                <a:ext uri="{FF2B5EF4-FFF2-40B4-BE49-F238E27FC236}">
                  <a16:creationId xmlns:a16="http://schemas.microsoft.com/office/drawing/2014/main" id="{419CE46D-FD93-4F38-BDE0-E3AE8C35E69A}"/>
                </a:ext>
              </a:extLst>
            </p:cNvPr>
            <p:cNvSpPr/>
            <p:nvPr/>
          </p:nvSpPr>
          <p:spPr>
            <a:xfrm>
              <a:off x="3150066" y="2235664"/>
              <a:ext cx="411061" cy="41106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Connector 36">
              <a:extLst>
                <a:ext uri="{FF2B5EF4-FFF2-40B4-BE49-F238E27FC236}">
                  <a16:creationId xmlns:a16="http://schemas.microsoft.com/office/drawing/2014/main" id="{A1ACBB04-335C-492B-8B87-6FAC59AD6586}"/>
                </a:ext>
              </a:extLst>
            </p:cNvPr>
            <p:cNvCxnSpPr>
              <a:cxnSpLocks/>
            </p:cNvCxnSpPr>
            <p:nvPr/>
          </p:nvCxnSpPr>
          <p:spPr>
            <a:xfrm>
              <a:off x="3523376" y="2646725"/>
              <a:ext cx="1338044" cy="1304474"/>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38" name="Straight Connector 37">
              <a:extLst>
                <a:ext uri="{FF2B5EF4-FFF2-40B4-BE49-F238E27FC236}">
                  <a16:creationId xmlns:a16="http://schemas.microsoft.com/office/drawing/2014/main" id="{CC808072-6B90-4379-8671-035126EC28B6}"/>
                </a:ext>
              </a:extLst>
            </p:cNvPr>
            <p:cNvCxnSpPr>
              <a:cxnSpLocks/>
            </p:cNvCxnSpPr>
            <p:nvPr/>
          </p:nvCxnSpPr>
          <p:spPr>
            <a:xfrm>
              <a:off x="4861420" y="3951201"/>
              <a:ext cx="2730616" cy="0"/>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sp>
          <p:nvSpPr>
            <p:cNvPr id="39" name="Oval 38">
              <a:extLst>
                <a:ext uri="{FF2B5EF4-FFF2-40B4-BE49-F238E27FC236}">
                  <a16:creationId xmlns:a16="http://schemas.microsoft.com/office/drawing/2014/main" id="{E44B64B7-64BE-4969-A9E6-1F77FE27C283}"/>
                </a:ext>
              </a:extLst>
            </p:cNvPr>
            <p:cNvSpPr/>
            <p:nvPr/>
          </p:nvSpPr>
          <p:spPr>
            <a:xfrm>
              <a:off x="7680119" y="3745669"/>
              <a:ext cx="411061" cy="4110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p:cNvSpPr txBox="1">
            <a:spLocks noGrp="1"/>
          </p:cNvSpPr>
          <p:nvPr>
            <p:ph type="title"/>
          </p:nvPr>
        </p:nvSpPr>
        <p:spPr>
          <a:prstGeom prst="rect">
            <a:avLst/>
          </a:prstGeom>
        </p:spPr>
        <p:txBody>
          <a:bodyPr/>
          <a:lstStyle/>
          <a:p>
            <a:pPr algn="ctr"/>
            <a:r>
              <a:rPr lang="en-US" sz="9600" dirty="0"/>
              <a:t>Point &amp; Click Design Pattern</a:t>
            </a:r>
            <a:endParaRPr lang="en-AU" sz="9600" dirty="0"/>
          </a:p>
        </p:txBody>
      </p:sp>
      <p:grpSp>
        <p:nvGrpSpPr>
          <p:cNvPr id="2" name="Group 1">
            <a:extLst>
              <a:ext uri="{FF2B5EF4-FFF2-40B4-BE49-F238E27FC236}">
                <a16:creationId xmlns:a16="http://schemas.microsoft.com/office/drawing/2014/main" id="{BE176F66-0B65-4532-BC3F-6F3D889F26B9}"/>
              </a:ext>
            </a:extLst>
          </p:cNvPr>
          <p:cNvGrpSpPr/>
          <p:nvPr/>
        </p:nvGrpSpPr>
        <p:grpSpPr>
          <a:xfrm>
            <a:off x="6520281" y="3012222"/>
            <a:ext cx="11343437" cy="10192429"/>
            <a:chOff x="2944063" y="1088173"/>
            <a:chExt cx="5728524" cy="5147256"/>
          </a:xfrm>
        </p:grpSpPr>
        <p:pic>
          <p:nvPicPr>
            <p:cNvPr id="40" name="Picture 39">
              <a:extLst>
                <a:ext uri="{FF2B5EF4-FFF2-40B4-BE49-F238E27FC236}">
                  <a16:creationId xmlns:a16="http://schemas.microsoft.com/office/drawing/2014/main" id="{F5A84105-B2A7-4501-9677-08884029795C}"/>
                </a:ext>
              </a:extLst>
            </p:cNvPr>
            <p:cNvPicPr>
              <a:picLocks noChangeAspect="1"/>
            </p:cNvPicPr>
            <p:nvPr/>
          </p:nvPicPr>
          <p:blipFill>
            <a:blip r:embed="rId3"/>
            <a:stretch>
              <a:fillRect/>
            </a:stretch>
          </p:blipFill>
          <p:spPr>
            <a:xfrm>
              <a:off x="2944064" y="1088173"/>
              <a:ext cx="5728523" cy="4681653"/>
            </a:xfrm>
            <a:prstGeom prst="rect">
              <a:avLst/>
            </a:prstGeom>
          </p:spPr>
        </p:pic>
        <p:sp>
          <p:nvSpPr>
            <p:cNvPr id="41" name="TextBox 40">
              <a:extLst>
                <a:ext uri="{FF2B5EF4-FFF2-40B4-BE49-F238E27FC236}">
                  <a16:creationId xmlns:a16="http://schemas.microsoft.com/office/drawing/2014/main" id="{B7594D8E-A0AD-4B0B-932B-E0FEC1D7CE57}"/>
                </a:ext>
              </a:extLst>
            </p:cNvPr>
            <p:cNvSpPr txBox="1"/>
            <p:nvPr/>
          </p:nvSpPr>
          <p:spPr>
            <a:xfrm>
              <a:off x="2944063" y="5866097"/>
              <a:ext cx="5728523" cy="369332"/>
            </a:xfrm>
            <a:prstGeom prst="rect">
              <a:avLst/>
            </a:prstGeom>
            <a:noFill/>
          </p:spPr>
          <p:txBody>
            <a:bodyPr wrap="square">
              <a:spAutoFit/>
            </a:bodyPr>
            <a:lstStyle/>
            <a:p>
              <a:pPr algn="ctr"/>
              <a:r>
                <a:rPr lang="en-AU" dirty="0">
                  <a:hlinkClick r:id="rId4"/>
                </a:rPr>
                <a:t>http://dead-code.org/graphics/web/SceneEdit2.png</a:t>
              </a:r>
              <a:endParaRPr lang="en-AU" dirty="0"/>
            </a:p>
          </p:txBody>
        </p:sp>
      </p:grpSp>
    </p:spTree>
    <p:extLst>
      <p:ext uri="{BB962C8B-B14F-4D97-AF65-F5344CB8AC3E}">
        <p14:creationId xmlns:p14="http://schemas.microsoft.com/office/powerpoint/2010/main" val="116683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p:cNvSpPr txBox="1">
            <a:spLocks noGrp="1"/>
          </p:cNvSpPr>
          <p:nvPr>
            <p:ph type="title"/>
          </p:nvPr>
        </p:nvSpPr>
        <p:spPr>
          <a:prstGeom prst="rect">
            <a:avLst/>
          </a:prstGeom>
        </p:spPr>
        <p:txBody>
          <a:bodyPr/>
          <a:lstStyle/>
          <a:p>
            <a:pPr algn="ctr"/>
            <a:r>
              <a:rPr lang="en-US" sz="9600" dirty="0"/>
              <a:t>Navigational Meshes</a:t>
            </a:r>
            <a:endParaRPr lang="en-AU" sz="9600" dirty="0"/>
          </a:p>
        </p:txBody>
      </p:sp>
      <p:grpSp>
        <p:nvGrpSpPr>
          <p:cNvPr id="6" name="Group 5">
            <a:extLst>
              <a:ext uri="{FF2B5EF4-FFF2-40B4-BE49-F238E27FC236}">
                <a16:creationId xmlns:a16="http://schemas.microsoft.com/office/drawing/2014/main" id="{69D227F1-1330-4690-BF3F-C10B46192D59}"/>
              </a:ext>
            </a:extLst>
          </p:cNvPr>
          <p:cNvGrpSpPr/>
          <p:nvPr/>
        </p:nvGrpSpPr>
        <p:grpSpPr>
          <a:xfrm>
            <a:off x="2162758" y="2947540"/>
            <a:ext cx="19649492" cy="10106083"/>
            <a:chOff x="1177748" y="1088173"/>
            <a:chExt cx="10410858" cy="5354489"/>
          </a:xfrm>
        </p:grpSpPr>
        <p:pic>
          <p:nvPicPr>
            <p:cNvPr id="7" name="Picture 6">
              <a:extLst>
                <a:ext uri="{FF2B5EF4-FFF2-40B4-BE49-F238E27FC236}">
                  <a16:creationId xmlns:a16="http://schemas.microsoft.com/office/drawing/2014/main" id="{D44C7072-8404-4977-B443-DD32D4325A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9916" y="1088173"/>
              <a:ext cx="5242239" cy="4681653"/>
            </a:xfrm>
            <a:prstGeom prst="rect">
              <a:avLst/>
            </a:prstGeom>
          </p:spPr>
        </p:pic>
        <p:sp>
          <p:nvSpPr>
            <p:cNvPr id="8" name="TextBox 7">
              <a:extLst>
                <a:ext uri="{FF2B5EF4-FFF2-40B4-BE49-F238E27FC236}">
                  <a16:creationId xmlns:a16="http://schemas.microsoft.com/office/drawing/2014/main" id="{1C8E551C-EA68-43EA-A772-420318180552}"/>
                </a:ext>
              </a:extLst>
            </p:cNvPr>
            <p:cNvSpPr txBox="1"/>
            <p:nvPr/>
          </p:nvSpPr>
          <p:spPr>
            <a:xfrm>
              <a:off x="1177748" y="5806694"/>
              <a:ext cx="5334407" cy="635968"/>
            </a:xfrm>
            <a:prstGeom prst="rect">
              <a:avLst/>
            </a:prstGeom>
            <a:noFill/>
          </p:spPr>
          <p:txBody>
            <a:bodyPr wrap="square">
              <a:spAutoFit/>
            </a:bodyPr>
            <a:lstStyle/>
            <a:p>
              <a:pPr algn="ctr"/>
              <a:r>
                <a:rPr lang="en-AU" dirty="0">
                  <a:hlinkClick r:id="rId4"/>
                </a:rPr>
                <a:t>https://forum.defold.com/t/multiple-tilesources-in-one-tilemap/45214</a:t>
              </a:r>
              <a:endParaRPr lang="en-AU" dirty="0"/>
            </a:p>
          </p:txBody>
        </p:sp>
        <p:grpSp>
          <p:nvGrpSpPr>
            <p:cNvPr id="9" name="Group 8">
              <a:extLst>
                <a:ext uri="{FF2B5EF4-FFF2-40B4-BE49-F238E27FC236}">
                  <a16:creationId xmlns:a16="http://schemas.microsoft.com/office/drawing/2014/main" id="{A6114E47-C660-4C3A-99FD-426B8E60A285}"/>
                </a:ext>
              </a:extLst>
            </p:cNvPr>
            <p:cNvGrpSpPr/>
            <p:nvPr/>
          </p:nvGrpSpPr>
          <p:grpSpPr>
            <a:xfrm>
              <a:off x="7203411" y="2297856"/>
              <a:ext cx="4385195" cy="2192594"/>
              <a:chOff x="2978092" y="2063685"/>
              <a:chExt cx="6040072" cy="3020031"/>
            </a:xfrm>
          </p:grpSpPr>
          <p:sp>
            <p:nvSpPr>
              <p:cNvPr id="10" name="Rectangle 9">
                <a:extLst>
                  <a:ext uri="{FF2B5EF4-FFF2-40B4-BE49-F238E27FC236}">
                    <a16:creationId xmlns:a16="http://schemas.microsoft.com/office/drawing/2014/main" id="{3B3C8205-9D8E-4B36-AF67-63E71CE2DBB3}"/>
                  </a:ext>
                </a:extLst>
              </p:cNvPr>
              <p:cNvSpPr/>
              <p:nvPr/>
            </p:nvSpPr>
            <p:spPr>
              <a:xfrm>
                <a:off x="2978092" y="206369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BE5BAC5C-C25F-4EBD-B9BD-E6A2C1302B35}"/>
                  </a:ext>
                </a:extLst>
              </p:cNvPr>
              <p:cNvSpPr/>
              <p:nvPr/>
            </p:nvSpPr>
            <p:spPr>
              <a:xfrm>
                <a:off x="3733101" y="206369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0BADCEF4-4B72-4714-8DA2-0E4B3912A6FB}"/>
                  </a:ext>
                </a:extLst>
              </p:cNvPr>
              <p:cNvSpPr/>
              <p:nvPr/>
            </p:nvSpPr>
            <p:spPr>
              <a:xfrm>
                <a:off x="4488110" y="206369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B941FC2F-16A1-4E0A-AAFF-4A20911399AC}"/>
                  </a:ext>
                </a:extLst>
              </p:cNvPr>
              <p:cNvSpPr/>
              <p:nvPr/>
            </p:nvSpPr>
            <p:spPr>
              <a:xfrm>
                <a:off x="5243119" y="2063689"/>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F3F39DA4-9B0B-4F4C-BA44-BFC951416B25}"/>
                  </a:ext>
                </a:extLst>
              </p:cNvPr>
              <p:cNvSpPr/>
              <p:nvPr/>
            </p:nvSpPr>
            <p:spPr>
              <a:xfrm>
                <a:off x="5998128" y="206368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B7340539-E77E-495D-A9E5-F6D871372649}"/>
                  </a:ext>
                </a:extLst>
              </p:cNvPr>
              <p:cNvSpPr/>
              <p:nvPr/>
            </p:nvSpPr>
            <p:spPr>
              <a:xfrm>
                <a:off x="6753137" y="206368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2B19323-E85B-4382-AD8C-047803AD37C7}"/>
                  </a:ext>
                </a:extLst>
              </p:cNvPr>
              <p:cNvSpPr/>
              <p:nvPr/>
            </p:nvSpPr>
            <p:spPr>
              <a:xfrm>
                <a:off x="7508146" y="2063686"/>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BB788C1D-0F0A-48C6-BE43-C9047C3358A9}"/>
                  </a:ext>
                </a:extLst>
              </p:cNvPr>
              <p:cNvSpPr/>
              <p:nvPr/>
            </p:nvSpPr>
            <p:spPr>
              <a:xfrm>
                <a:off x="8263155" y="2063685"/>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BE093221-C600-4C7B-824E-04F23B383D94}"/>
                  </a:ext>
                </a:extLst>
              </p:cNvPr>
              <p:cNvSpPr/>
              <p:nvPr/>
            </p:nvSpPr>
            <p:spPr>
              <a:xfrm>
                <a:off x="2978092" y="2818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C6EFFA4-4D79-4100-8DA9-BB1432C37E78}"/>
                  </a:ext>
                </a:extLst>
              </p:cNvPr>
              <p:cNvSpPr/>
              <p:nvPr/>
            </p:nvSpPr>
            <p:spPr>
              <a:xfrm>
                <a:off x="3733101" y="2818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8B35B1B0-9CFB-4BDE-A652-9C432B3475CA}"/>
                  </a:ext>
                </a:extLst>
              </p:cNvPr>
              <p:cNvSpPr/>
              <p:nvPr/>
            </p:nvSpPr>
            <p:spPr>
              <a:xfrm>
                <a:off x="4488110" y="2818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806BD90B-5BEB-4E69-B6A0-F6AD3CFC2F9A}"/>
                  </a:ext>
                </a:extLst>
              </p:cNvPr>
              <p:cNvSpPr/>
              <p:nvPr/>
            </p:nvSpPr>
            <p:spPr>
              <a:xfrm>
                <a:off x="5243119" y="281869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22F6ADC7-84F3-40BA-B93A-93817799FC8F}"/>
                  </a:ext>
                </a:extLst>
              </p:cNvPr>
              <p:cNvSpPr/>
              <p:nvPr/>
            </p:nvSpPr>
            <p:spPr>
              <a:xfrm>
                <a:off x="5998128" y="281869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3A165ED-C1F6-495E-ADE5-16AA43201B93}"/>
                  </a:ext>
                </a:extLst>
              </p:cNvPr>
              <p:cNvSpPr/>
              <p:nvPr/>
            </p:nvSpPr>
            <p:spPr>
              <a:xfrm>
                <a:off x="6753137" y="281869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70FFB322-8E62-4257-9030-E164A0CB7B05}"/>
                  </a:ext>
                </a:extLst>
              </p:cNvPr>
              <p:cNvSpPr/>
              <p:nvPr/>
            </p:nvSpPr>
            <p:spPr>
              <a:xfrm>
                <a:off x="7508146" y="281869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ACC25AE4-D051-4B9B-915E-81BB488C3C4D}"/>
                  </a:ext>
                </a:extLst>
              </p:cNvPr>
              <p:cNvSpPr/>
              <p:nvPr/>
            </p:nvSpPr>
            <p:spPr>
              <a:xfrm>
                <a:off x="8263155" y="2818690"/>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E1150FF5-F4AB-459E-ADA5-3797D8ECB536}"/>
                  </a:ext>
                </a:extLst>
              </p:cNvPr>
              <p:cNvSpPr/>
              <p:nvPr/>
            </p:nvSpPr>
            <p:spPr>
              <a:xfrm>
                <a:off x="2978092" y="357370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2DE3D49D-5A62-41F4-B53A-0B20E14EC181}"/>
                  </a:ext>
                </a:extLst>
              </p:cNvPr>
              <p:cNvSpPr/>
              <p:nvPr/>
            </p:nvSpPr>
            <p:spPr>
              <a:xfrm>
                <a:off x="3733101" y="357370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DB8AE02E-36A2-4A88-8752-D83D2BAAFF66}"/>
                  </a:ext>
                </a:extLst>
              </p:cNvPr>
              <p:cNvSpPr/>
              <p:nvPr/>
            </p:nvSpPr>
            <p:spPr>
              <a:xfrm>
                <a:off x="4488110" y="3573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923886FC-4584-4ECF-956C-DC37F94A979E}"/>
                  </a:ext>
                </a:extLst>
              </p:cNvPr>
              <p:cNvSpPr/>
              <p:nvPr/>
            </p:nvSpPr>
            <p:spPr>
              <a:xfrm>
                <a:off x="5243119" y="3573699"/>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C2EA2EBB-58CB-40C2-9EBF-C92AF27BB458}"/>
                  </a:ext>
                </a:extLst>
              </p:cNvPr>
              <p:cNvSpPr/>
              <p:nvPr/>
            </p:nvSpPr>
            <p:spPr>
              <a:xfrm>
                <a:off x="5998128" y="357369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ED2278A3-A1E9-4996-9841-C19B3F4969D2}"/>
                  </a:ext>
                </a:extLst>
              </p:cNvPr>
              <p:cNvSpPr/>
              <p:nvPr/>
            </p:nvSpPr>
            <p:spPr>
              <a:xfrm>
                <a:off x="6753137" y="3573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A9074B14-2200-4B1E-9CB2-5C59F6D8D2BC}"/>
                  </a:ext>
                </a:extLst>
              </p:cNvPr>
              <p:cNvSpPr/>
              <p:nvPr/>
            </p:nvSpPr>
            <p:spPr>
              <a:xfrm>
                <a:off x="7508146" y="3573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A954712C-8D54-46D2-A300-D1E1DEE1E5AC}"/>
                  </a:ext>
                </a:extLst>
              </p:cNvPr>
              <p:cNvSpPr/>
              <p:nvPr/>
            </p:nvSpPr>
            <p:spPr>
              <a:xfrm>
                <a:off x="8263155" y="3573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5B06E938-3FBA-4FE2-B651-710F25C5713F}"/>
                  </a:ext>
                </a:extLst>
              </p:cNvPr>
              <p:cNvSpPr/>
              <p:nvPr/>
            </p:nvSpPr>
            <p:spPr>
              <a:xfrm>
                <a:off x="2978092" y="432870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D4BBDE84-02BC-42E2-B642-B1B8CB8B8E02}"/>
                  </a:ext>
                </a:extLst>
              </p:cNvPr>
              <p:cNvSpPr/>
              <p:nvPr/>
            </p:nvSpPr>
            <p:spPr>
              <a:xfrm>
                <a:off x="3733101" y="432870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E64CE2E9-624C-4A68-87A5-3ED3C76E85DC}"/>
                  </a:ext>
                </a:extLst>
              </p:cNvPr>
              <p:cNvSpPr/>
              <p:nvPr/>
            </p:nvSpPr>
            <p:spPr>
              <a:xfrm>
                <a:off x="4488110" y="432870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a:extLst>
                  <a:ext uri="{FF2B5EF4-FFF2-40B4-BE49-F238E27FC236}">
                    <a16:creationId xmlns:a16="http://schemas.microsoft.com/office/drawing/2014/main" id="{F6D9A472-90B0-4AB6-A5C9-C54DAC1D80DF}"/>
                  </a:ext>
                </a:extLst>
              </p:cNvPr>
              <p:cNvSpPr/>
              <p:nvPr/>
            </p:nvSpPr>
            <p:spPr>
              <a:xfrm>
                <a:off x="5243119" y="432870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a:extLst>
                  <a:ext uri="{FF2B5EF4-FFF2-40B4-BE49-F238E27FC236}">
                    <a16:creationId xmlns:a16="http://schemas.microsoft.com/office/drawing/2014/main" id="{5B5D9928-52C8-4034-94AD-F1C2AAE02587}"/>
                  </a:ext>
                </a:extLst>
              </p:cNvPr>
              <p:cNvSpPr/>
              <p:nvPr/>
            </p:nvSpPr>
            <p:spPr>
              <a:xfrm>
                <a:off x="5998128" y="432870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a:extLst>
                  <a:ext uri="{FF2B5EF4-FFF2-40B4-BE49-F238E27FC236}">
                    <a16:creationId xmlns:a16="http://schemas.microsoft.com/office/drawing/2014/main" id="{A92A4F34-092A-445C-B726-460B4BCA9C52}"/>
                  </a:ext>
                </a:extLst>
              </p:cNvPr>
              <p:cNvSpPr/>
              <p:nvPr/>
            </p:nvSpPr>
            <p:spPr>
              <a:xfrm>
                <a:off x="6753137" y="432870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Rectangle 41">
                <a:extLst>
                  <a:ext uri="{FF2B5EF4-FFF2-40B4-BE49-F238E27FC236}">
                    <a16:creationId xmlns:a16="http://schemas.microsoft.com/office/drawing/2014/main" id="{E70AC827-4F52-4DEB-A718-CD2686CE54F2}"/>
                  </a:ext>
                </a:extLst>
              </p:cNvPr>
              <p:cNvSpPr/>
              <p:nvPr/>
            </p:nvSpPr>
            <p:spPr>
              <a:xfrm>
                <a:off x="7508146" y="432870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42">
                <a:extLst>
                  <a:ext uri="{FF2B5EF4-FFF2-40B4-BE49-F238E27FC236}">
                    <a16:creationId xmlns:a16="http://schemas.microsoft.com/office/drawing/2014/main" id="{3ADECD39-5C63-44AD-BD9C-C0F2499D7895}"/>
                  </a:ext>
                </a:extLst>
              </p:cNvPr>
              <p:cNvSpPr/>
              <p:nvPr/>
            </p:nvSpPr>
            <p:spPr>
              <a:xfrm>
                <a:off x="8263155" y="4328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BC8F8754-16DD-4007-B6FB-A0FCF5616AF8}"/>
                  </a:ext>
                </a:extLst>
              </p:cNvPr>
              <p:cNvSpPr/>
              <p:nvPr/>
            </p:nvSpPr>
            <p:spPr>
              <a:xfrm>
                <a:off x="3150066" y="2235664"/>
                <a:ext cx="411061" cy="41106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2238F6C4-CE5F-435F-B47B-3CBEED407938}"/>
                  </a:ext>
                </a:extLst>
              </p:cNvPr>
              <p:cNvCxnSpPr>
                <a:cxnSpLocks/>
              </p:cNvCxnSpPr>
              <p:nvPr/>
            </p:nvCxnSpPr>
            <p:spPr>
              <a:xfrm>
                <a:off x="3523376" y="2646725"/>
                <a:ext cx="1338044" cy="1304474"/>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46" name="Straight Connector 45">
                <a:extLst>
                  <a:ext uri="{FF2B5EF4-FFF2-40B4-BE49-F238E27FC236}">
                    <a16:creationId xmlns:a16="http://schemas.microsoft.com/office/drawing/2014/main" id="{20D3CCCA-3238-44B2-9BC1-45680604CB88}"/>
                  </a:ext>
                </a:extLst>
              </p:cNvPr>
              <p:cNvCxnSpPr>
                <a:cxnSpLocks/>
              </p:cNvCxnSpPr>
              <p:nvPr/>
            </p:nvCxnSpPr>
            <p:spPr>
              <a:xfrm>
                <a:off x="4861420" y="3951201"/>
                <a:ext cx="2730616" cy="0"/>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sp>
            <p:nvSpPr>
              <p:cNvPr id="47" name="Oval 46">
                <a:extLst>
                  <a:ext uri="{FF2B5EF4-FFF2-40B4-BE49-F238E27FC236}">
                    <a16:creationId xmlns:a16="http://schemas.microsoft.com/office/drawing/2014/main" id="{510A6B3E-A8E3-450C-B034-62BDAE6B25CE}"/>
                  </a:ext>
                </a:extLst>
              </p:cNvPr>
              <p:cNvSpPr/>
              <p:nvPr/>
            </p:nvSpPr>
            <p:spPr>
              <a:xfrm>
                <a:off x="7680119" y="3745669"/>
                <a:ext cx="411061" cy="4110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Tree>
    <p:extLst>
      <p:ext uri="{BB962C8B-B14F-4D97-AF65-F5344CB8AC3E}">
        <p14:creationId xmlns:p14="http://schemas.microsoft.com/office/powerpoint/2010/main" val="153530020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222222"/>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oolStoryregular"/>
        <a:ea typeface="CoolStoryregular"/>
        <a:cs typeface="CoolStoryregular"/>
      </a:majorFont>
      <a:minorFont>
        <a:latin typeface="CoolStoryregular"/>
        <a:ea typeface="CoolStoryregular"/>
        <a:cs typeface="CoolStory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st="12078" dir="15730036" rotWithShape="0">
              <a:srgbClr val="000000">
                <a:alpha val="5944"/>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1" i="0" u="none" strike="noStrike" cap="none" spc="0" normalizeH="0" baseline="0">
            <a:ln>
              <a:noFill/>
            </a:ln>
            <a:solidFill>
              <a:srgbClr val="FFFFFF"/>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oolStoryregular"/>
        <a:ea typeface="CoolStoryregular"/>
        <a:cs typeface="CoolStoryregular"/>
      </a:majorFont>
      <a:minorFont>
        <a:latin typeface="CoolStoryregular"/>
        <a:ea typeface="CoolStoryregular"/>
        <a:cs typeface="CoolStory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st="12078" dir="15730036" rotWithShape="0">
              <a:srgbClr val="000000">
                <a:alpha val="5944"/>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1" i="0" u="none" strike="noStrike" cap="none" spc="0" normalizeH="0" baseline="0">
            <a:ln>
              <a:noFill/>
            </a:ln>
            <a:solidFill>
              <a:srgbClr val="FFFFFF"/>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310</Words>
  <Application>Microsoft Office PowerPoint</Application>
  <PresentationFormat>Custom</PresentationFormat>
  <Paragraphs>15</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CoolStoryregular</vt:lpstr>
      <vt:lpstr>DIN Alternate</vt:lpstr>
      <vt:lpstr>DIN Condensed</vt:lpstr>
      <vt:lpstr>Gill Sans Light</vt:lpstr>
      <vt:lpstr>IBM Plex Serif</vt:lpstr>
      <vt:lpstr>Lucida Grande</vt:lpstr>
      <vt:lpstr>Lucida Sans</vt:lpstr>
      <vt:lpstr>Open Sans</vt:lpstr>
      <vt:lpstr>Verdana</vt:lpstr>
      <vt:lpstr>White</vt:lpstr>
      <vt:lpstr>A* Pathfinding</vt:lpstr>
      <vt:lpstr>Point &amp; Click Design Pattern</vt:lpstr>
      <vt:lpstr>Navigational Meshes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Pathfinding</dc:title>
  <cp:lastModifiedBy>Myles Blasonato</cp:lastModifiedBy>
  <cp:revision>6</cp:revision>
  <dcterms:modified xsi:type="dcterms:W3CDTF">2022-02-13T05:01:16Z</dcterms:modified>
</cp:coreProperties>
</file>