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33"/>
    <p:restoredTop sz="94700"/>
  </p:normalViewPr>
  <p:slideViewPr>
    <p:cSldViewPr snapToGrid="0">
      <p:cViewPr varScale="1">
        <p:scale>
          <a:sx n="92" d="100"/>
          <a:sy n="92" d="100"/>
        </p:scale>
        <p:origin x="17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youtube.com/watch?v=LTQfBfvpv_k" TargetMode="Externa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youtube.com/watch?v=LTQfBfvpv_k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CBFE08-D397-40A9-B6E7-916A8FB6D67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6F962C8-1A51-48A3-82FE-E8B1C74DCF4B}">
      <dgm:prSet/>
      <dgm:spPr/>
      <dgm:t>
        <a:bodyPr/>
        <a:lstStyle/>
        <a:p>
          <a:r>
            <a:rPr lang="en-US"/>
            <a:t>ML supplies algorithms to AI systems.</a:t>
          </a:r>
        </a:p>
      </dgm:t>
    </dgm:pt>
    <dgm:pt modelId="{1F62699B-6580-43E4-9F12-1E5C6FFE0092}" type="parTrans" cxnId="{15AF3C7B-B79F-411B-B75E-A411CF30D4E5}">
      <dgm:prSet/>
      <dgm:spPr/>
      <dgm:t>
        <a:bodyPr/>
        <a:lstStyle/>
        <a:p>
          <a:endParaRPr lang="en-US"/>
        </a:p>
      </dgm:t>
    </dgm:pt>
    <dgm:pt modelId="{FE4A55DE-73FF-4118-A9E5-178402F8F520}" type="sibTrans" cxnId="{15AF3C7B-B79F-411B-B75E-A411CF30D4E5}">
      <dgm:prSet/>
      <dgm:spPr/>
      <dgm:t>
        <a:bodyPr/>
        <a:lstStyle/>
        <a:p>
          <a:endParaRPr lang="en-US"/>
        </a:p>
      </dgm:t>
    </dgm:pt>
    <dgm:pt modelId="{939EB71C-F67C-459D-BF6E-9AFB8B31B11C}">
      <dgm:prSet/>
      <dgm:spPr/>
      <dgm:t>
        <a:bodyPr/>
        <a:lstStyle/>
        <a:p>
          <a:r>
            <a:rPr lang="en-US"/>
            <a:t>A facial recognition system uses machine learning to identify faces based on a training database of facial images. The AI becomes better at the task of facial recognition with the more training data it receives. </a:t>
          </a:r>
        </a:p>
      </dgm:t>
    </dgm:pt>
    <dgm:pt modelId="{067356DF-3465-444B-BA16-52D3316926C3}" type="parTrans" cxnId="{01217573-5B13-491B-AC3B-BD0E88F59C35}">
      <dgm:prSet/>
      <dgm:spPr/>
      <dgm:t>
        <a:bodyPr/>
        <a:lstStyle/>
        <a:p>
          <a:endParaRPr lang="en-US"/>
        </a:p>
      </dgm:t>
    </dgm:pt>
    <dgm:pt modelId="{B72B4613-E0A1-40FC-BC00-C4D6B7F2E2BC}" type="sibTrans" cxnId="{01217573-5B13-491B-AC3B-BD0E88F59C35}">
      <dgm:prSet/>
      <dgm:spPr/>
      <dgm:t>
        <a:bodyPr/>
        <a:lstStyle/>
        <a:p>
          <a:endParaRPr lang="en-US"/>
        </a:p>
      </dgm:t>
    </dgm:pt>
    <dgm:pt modelId="{92035029-A2CF-4007-BFEF-BABB78F5BECD}" type="pres">
      <dgm:prSet presAssocID="{C5CBFE08-D397-40A9-B6E7-916A8FB6D679}" presName="root" presStyleCnt="0">
        <dgm:presLayoutVars>
          <dgm:dir/>
          <dgm:resizeHandles val="exact"/>
        </dgm:presLayoutVars>
      </dgm:prSet>
      <dgm:spPr/>
    </dgm:pt>
    <dgm:pt modelId="{AD2D1568-2814-4D0D-A120-28CA611E25DD}" type="pres">
      <dgm:prSet presAssocID="{16F962C8-1A51-48A3-82FE-E8B1C74DCF4B}" presName="compNode" presStyleCnt="0"/>
      <dgm:spPr/>
    </dgm:pt>
    <dgm:pt modelId="{36199A27-9A25-4ED1-93B7-0CA21056B2E1}" type="pres">
      <dgm:prSet presAssocID="{16F962C8-1A51-48A3-82FE-E8B1C74DCF4B}" presName="bgRect" presStyleLbl="bgShp" presStyleIdx="0" presStyleCnt="2"/>
      <dgm:spPr/>
    </dgm:pt>
    <dgm:pt modelId="{3CCCC248-B366-4B62-B0CD-C7657554E476}" type="pres">
      <dgm:prSet presAssocID="{16F962C8-1A51-48A3-82FE-E8B1C74DCF4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E9C8729-BFBF-4226-A283-55D5F070781B}" type="pres">
      <dgm:prSet presAssocID="{16F962C8-1A51-48A3-82FE-E8B1C74DCF4B}" presName="spaceRect" presStyleCnt="0"/>
      <dgm:spPr/>
    </dgm:pt>
    <dgm:pt modelId="{C9142480-807C-4E30-A8FD-F7CC3422E2C4}" type="pres">
      <dgm:prSet presAssocID="{16F962C8-1A51-48A3-82FE-E8B1C74DCF4B}" presName="parTx" presStyleLbl="revTx" presStyleIdx="0" presStyleCnt="2">
        <dgm:presLayoutVars>
          <dgm:chMax val="0"/>
          <dgm:chPref val="0"/>
        </dgm:presLayoutVars>
      </dgm:prSet>
      <dgm:spPr/>
    </dgm:pt>
    <dgm:pt modelId="{36CD05BC-28D9-4879-8C74-EBBD5C141E5F}" type="pres">
      <dgm:prSet presAssocID="{FE4A55DE-73FF-4118-A9E5-178402F8F520}" presName="sibTrans" presStyleCnt="0"/>
      <dgm:spPr/>
    </dgm:pt>
    <dgm:pt modelId="{7B2D8DC1-BBC2-48DF-80FE-CE4731073A77}" type="pres">
      <dgm:prSet presAssocID="{939EB71C-F67C-459D-BF6E-9AFB8B31B11C}" presName="compNode" presStyleCnt="0"/>
      <dgm:spPr/>
    </dgm:pt>
    <dgm:pt modelId="{7CBEF882-8199-4D71-8259-E41878F57808}" type="pres">
      <dgm:prSet presAssocID="{939EB71C-F67C-459D-BF6E-9AFB8B31B11C}" presName="bgRect" presStyleLbl="bgShp" presStyleIdx="1" presStyleCnt="2"/>
      <dgm:spPr/>
    </dgm:pt>
    <dgm:pt modelId="{CD53102E-3D97-4029-A393-D6F19276E239}" type="pres">
      <dgm:prSet presAssocID="{939EB71C-F67C-459D-BF6E-9AFB8B31B11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313BDB9-6DCC-4063-9AE1-56CA4407444D}" type="pres">
      <dgm:prSet presAssocID="{939EB71C-F67C-459D-BF6E-9AFB8B31B11C}" presName="spaceRect" presStyleCnt="0"/>
      <dgm:spPr/>
    </dgm:pt>
    <dgm:pt modelId="{72D88FE3-7D02-4514-9DE8-647F8BE8863B}" type="pres">
      <dgm:prSet presAssocID="{939EB71C-F67C-459D-BF6E-9AFB8B31B11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6BE3437-39A0-45DB-8908-A8720BEB879B}" type="presOf" srcId="{16F962C8-1A51-48A3-82FE-E8B1C74DCF4B}" destId="{C9142480-807C-4E30-A8FD-F7CC3422E2C4}" srcOrd="0" destOrd="0" presId="urn:microsoft.com/office/officeart/2018/2/layout/IconVerticalSolidList"/>
    <dgm:cxn modelId="{8601C844-A884-478C-BA41-050A089614ED}" type="presOf" srcId="{939EB71C-F67C-459D-BF6E-9AFB8B31B11C}" destId="{72D88FE3-7D02-4514-9DE8-647F8BE8863B}" srcOrd="0" destOrd="0" presId="urn:microsoft.com/office/officeart/2018/2/layout/IconVerticalSolidList"/>
    <dgm:cxn modelId="{6A454A70-6720-4CB7-B448-CE97EC40F1DF}" type="presOf" srcId="{C5CBFE08-D397-40A9-B6E7-916A8FB6D679}" destId="{92035029-A2CF-4007-BFEF-BABB78F5BECD}" srcOrd="0" destOrd="0" presId="urn:microsoft.com/office/officeart/2018/2/layout/IconVerticalSolidList"/>
    <dgm:cxn modelId="{01217573-5B13-491B-AC3B-BD0E88F59C35}" srcId="{C5CBFE08-D397-40A9-B6E7-916A8FB6D679}" destId="{939EB71C-F67C-459D-BF6E-9AFB8B31B11C}" srcOrd="1" destOrd="0" parTransId="{067356DF-3465-444B-BA16-52D3316926C3}" sibTransId="{B72B4613-E0A1-40FC-BC00-C4D6B7F2E2BC}"/>
    <dgm:cxn modelId="{15AF3C7B-B79F-411B-B75E-A411CF30D4E5}" srcId="{C5CBFE08-D397-40A9-B6E7-916A8FB6D679}" destId="{16F962C8-1A51-48A3-82FE-E8B1C74DCF4B}" srcOrd="0" destOrd="0" parTransId="{1F62699B-6580-43E4-9F12-1E5C6FFE0092}" sibTransId="{FE4A55DE-73FF-4118-A9E5-178402F8F520}"/>
    <dgm:cxn modelId="{01CC131D-78CE-4BF4-B223-98A28E370592}" type="presParOf" srcId="{92035029-A2CF-4007-BFEF-BABB78F5BECD}" destId="{AD2D1568-2814-4D0D-A120-28CA611E25DD}" srcOrd="0" destOrd="0" presId="urn:microsoft.com/office/officeart/2018/2/layout/IconVerticalSolidList"/>
    <dgm:cxn modelId="{533EF31E-6157-40D5-B723-58F584AEEF21}" type="presParOf" srcId="{AD2D1568-2814-4D0D-A120-28CA611E25DD}" destId="{36199A27-9A25-4ED1-93B7-0CA21056B2E1}" srcOrd="0" destOrd="0" presId="urn:microsoft.com/office/officeart/2018/2/layout/IconVerticalSolidList"/>
    <dgm:cxn modelId="{F15B50D8-BB29-4F44-8B36-6D48F24A88A3}" type="presParOf" srcId="{AD2D1568-2814-4D0D-A120-28CA611E25DD}" destId="{3CCCC248-B366-4B62-B0CD-C7657554E476}" srcOrd="1" destOrd="0" presId="urn:microsoft.com/office/officeart/2018/2/layout/IconVerticalSolidList"/>
    <dgm:cxn modelId="{974BB9E5-5A59-45E9-9E69-6FF16EA67B19}" type="presParOf" srcId="{AD2D1568-2814-4D0D-A120-28CA611E25DD}" destId="{0E9C8729-BFBF-4226-A283-55D5F070781B}" srcOrd="2" destOrd="0" presId="urn:microsoft.com/office/officeart/2018/2/layout/IconVerticalSolidList"/>
    <dgm:cxn modelId="{094E80C8-FA3A-4257-88E2-2DA3529DE9FF}" type="presParOf" srcId="{AD2D1568-2814-4D0D-A120-28CA611E25DD}" destId="{C9142480-807C-4E30-A8FD-F7CC3422E2C4}" srcOrd="3" destOrd="0" presId="urn:microsoft.com/office/officeart/2018/2/layout/IconVerticalSolidList"/>
    <dgm:cxn modelId="{C0A3AB27-E599-4144-9DF6-1E9135BAA26F}" type="presParOf" srcId="{92035029-A2CF-4007-BFEF-BABB78F5BECD}" destId="{36CD05BC-28D9-4879-8C74-EBBD5C141E5F}" srcOrd="1" destOrd="0" presId="urn:microsoft.com/office/officeart/2018/2/layout/IconVerticalSolidList"/>
    <dgm:cxn modelId="{C2BDB62D-1F3F-4079-9CE6-924B723C67E7}" type="presParOf" srcId="{92035029-A2CF-4007-BFEF-BABB78F5BECD}" destId="{7B2D8DC1-BBC2-48DF-80FE-CE4731073A77}" srcOrd="2" destOrd="0" presId="urn:microsoft.com/office/officeart/2018/2/layout/IconVerticalSolidList"/>
    <dgm:cxn modelId="{30060F0B-923F-4917-AC67-1F3F0EF525CA}" type="presParOf" srcId="{7B2D8DC1-BBC2-48DF-80FE-CE4731073A77}" destId="{7CBEF882-8199-4D71-8259-E41878F57808}" srcOrd="0" destOrd="0" presId="urn:microsoft.com/office/officeart/2018/2/layout/IconVerticalSolidList"/>
    <dgm:cxn modelId="{11AC0121-76C2-4CAA-B5F5-FED3CFE6218D}" type="presParOf" srcId="{7B2D8DC1-BBC2-48DF-80FE-CE4731073A77}" destId="{CD53102E-3D97-4029-A393-D6F19276E239}" srcOrd="1" destOrd="0" presId="urn:microsoft.com/office/officeart/2018/2/layout/IconVerticalSolidList"/>
    <dgm:cxn modelId="{0BA8F821-FA99-41FE-82C4-D1DCDF83C189}" type="presParOf" srcId="{7B2D8DC1-BBC2-48DF-80FE-CE4731073A77}" destId="{2313BDB9-6DCC-4063-9AE1-56CA4407444D}" srcOrd="2" destOrd="0" presId="urn:microsoft.com/office/officeart/2018/2/layout/IconVerticalSolidList"/>
    <dgm:cxn modelId="{57994597-FBC9-44A5-8FC9-07AEC8DE5F82}" type="presParOf" srcId="{7B2D8DC1-BBC2-48DF-80FE-CE4731073A77}" destId="{72D88FE3-7D02-4514-9DE8-647F8BE886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92E232-A21A-4B37-9DCF-E85524A80D0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98AAB56-34D1-4C90-B51C-D8EB623713A0}">
      <dgm:prSet/>
      <dgm:spPr/>
      <dgm:t>
        <a:bodyPr/>
        <a:lstStyle/>
        <a:p>
          <a:r>
            <a:rPr lang="en-US"/>
            <a:t>Generative AI is a type of AI system that can create new content like text, images, music, or other computer-generated content.</a:t>
          </a:r>
        </a:p>
      </dgm:t>
    </dgm:pt>
    <dgm:pt modelId="{EBF9D676-7B35-4538-B317-C9EB7C6CD7C0}" type="parTrans" cxnId="{F1830566-125E-4DDD-A89A-C1D7F0C85310}">
      <dgm:prSet/>
      <dgm:spPr/>
      <dgm:t>
        <a:bodyPr/>
        <a:lstStyle/>
        <a:p>
          <a:endParaRPr lang="en-US"/>
        </a:p>
      </dgm:t>
    </dgm:pt>
    <dgm:pt modelId="{8A18367C-C1B3-4BCE-B22E-B71044FB448C}" type="sibTrans" cxnId="{F1830566-125E-4DDD-A89A-C1D7F0C85310}">
      <dgm:prSet/>
      <dgm:spPr/>
      <dgm:t>
        <a:bodyPr/>
        <a:lstStyle/>
        <a:p>
          <a:endParaRPr lang="en-US"/>
        </a:p>
      </dgm:t>
    </dgm:pt>
    <dgm:pt modelId="{13703E04-830C-47D1-B150-A64C4A3D42CF}">
      <dgm:prSet/>
      <dgm:spPr/>
      <dgm:t>
        <a:bodyPr/>
        <a:lstStyle/>
        <a:p>
          <a:r>
            <a:rPr lang="en-US"/>
            <a:t>Deep Fakes- a type of AI that creates realistic videos of people who appear to say things that were never actually said. </a:t>
          </a:r>
        </a:p>
      </dgm:t>
    </dgm:pt>
    <dgm:pt modelId="{E77EE515-A24C-49B5-A2C3-4C6FC81205AC}" type="parTrans" cxnId="{C56FFD5D-C922-4E2A-95F0-DFDA94374C87}">
      <dgm:prSet/>
      <dgm:spPr/>
      <dgm:t>
        <a:bodyPr/>
        <a:lstStyle/>
        <a:p>
          <a:endParaRPr lang="en-US"/>
        </a:p>
      </dgm:t>
    </dgm:pt>
    <dgm:pt modelId="{3BB818CB-82BC-4CED-AC40-20E53D6B50A2}" type="sibTrans" cxnId="{C56FFD5D-C922-4E2A-95F0-DFDA94374C87}">
      <dgm:prSet/>
      <dgm:spPr/>
      <dgm:t>
        <a:bodyPr/>
        <a:lstStyle/>
        <a:p>
          <a:endParaRPr lang="en-US"/>
        </a:p>
      </dgm:t>
    </dgm:pt>
    <dgm:pt modelId="{56EC174A-C7CC-4219-B4E8-2499E640A8FE}">
      <dgm:prSet/>
      <dgm:spPr/>
      <dgm:t>
        <a:bodyPr/>
        <a:lstStyle/>
        <a:p>
          <a:r>
            <a:rPr lang="en-US"/>
            <a:t>There are ethical considerations to this type of AI. </a:t>
          </a:r>
        </a:p>
      </dgm:t>
    </dgm:pt>
    <dgm:pt modelId="{6B07CA02-3323-4E4E-8B1D-531AF77089BB}" type="parTrans" cxnId="{2C60EC14-7451-4F97-9675-405BFB1D65DF}">
      <dgm:prSet/>
      <dgm:spPr/>
      <dgm:t>
        <a:bodyPr/>
        <a:lstStyle/>
        <a:p>
          <a:endParaRPr lang="en-US"/>
        </a:p>
      </dgm:t>
    </dgm:pt>
    <dgm:pt modelId="{A5942899-0635-4041-97B8-C317412F4D88}" type="sibTrans" cxnId="{2C60EC14-7451-4F97-9675-405BFB1D65DF}">
      <dgm:prSet/>
      <dgm:spPr/>
      <dgm:t>
        <a:bodyPr/>
        <a:lstStyle/>
        <a:p>
          <a:endParaRPr lang="en-US"/>
        </a:p>
      </dgm:t>
    </dgm:pt>
    <dgm:pt modelId="{90797BCE-3BC3-451A-A60F-5DC43C7A6D72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https://www.youtube.com/watch?v=LTQfBfvpv_k</a:t>
          </a:r>
          <a:r>
            <a:rPr lang="en-US"/>
            <a:t> </a:t>
          </a:r>
        </a:p>
      </dgm:t>
    </dgm:pt>
    <dgm:pt modelId="{F92D52F3-69BA-432E-BAD8-FDBDBBD8BEB7}" type="parTrans" cxnId="{233485FC-31DE-45F4-827B-C892CDCD2721}">
      <dgm:prSet/>
      <dgm:spPr/>
      <dgm:t>
        <a:bodyPr/>
        <a:lstStyle/>
        <a:p>
          <a:endParaRPr lang="en-US"/>
        </a:p>
      </dgm:t>
    </dgm:pt>
    <dgm:pt modelId="{20B97325-76BC-4756-978A-817DB0EE2431}" type="sibTrans" cxnId="{233485FC-31DE-45F4-827B-C892CDCD2721}">
      <dgm:prSet/>
      <dgm:spPr/>
      <dgm:t>
        <a:bodyPr/>
        <a:lstStyle/>
        <a:p>
          <a:endParaRPr lang="en-US"/>
        </a:p>
      </dgm:t>
    </dgm:pt>
    <dgm:pt modelId="{81AA6E73-3699-214A-BC6B-9D5BA90C8A3A}" type="pres">
      <dgm:prSet presAssocID="{BC92E232-A21A-4B37-9DCF-E85524A80D07}" presName="linear" presStyleCnt="0">
        <dgm:presLayoutVars>
          <dgm:animLvl val="lvl"/>
          <dgm:resizeHandles val="exact"/>
        </dgm:presLayoutVars>
      </dgm:prSet>
      <dgm:spPr/>
    </dgm:pt>
    <dgm:pt modelId="{80541DF0-6D14-CA40-8249-19816F193652}" type="pres">
      <dgm:prSet presAssocID="{598AAB56-34D1-4C90-B51C-D8EB623713A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B6FBD6B-376E-9047-9FF6-3AB8AEEB0A6B}" type="pres">
      <dgm:prSet presAssocID="{8A18367C-C1B3-4BCE-B22E-B71044FB448C}" presName="spacer" presStyleCnt="0"/>
      <dgm:spPr/>
    </dgm:pt>
    <dgm:pt modelId="{228368D4-690D-D24B-AB24-42A1B6969102}" type="pres">
      <dgm:prSet presAssocID="{13703E04-830C-47D1-B150-A64C4A3D42C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96A5CD6-E513-B84F-A384-816082EC5A93}" type="pres">
      <dgm:prSet presAssocID="{3BB818CB-82BC-4CED-AC40-20E53D6B50A2}" presName="spacer" presStyleCnt="0"/>
      <dgm:spPr/>
    </dgm:pt>
    <dgm:pt modelId="{CCC78674-5438-C84E-A417-FB84FFA5BEA6}" type="pres">
      <dgm:prSet presAssocID="{56EC174A-C7CC-4219-B4E8-2499E640A8F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F316240-1D94-674F-A838-35736E93CC04}" type="pres">
      <dgm:prSet presAssocID="{A5942899-0635-4041-97B8-C317412F4D88}" presName="spacer" presStyleCnt="0"/>
      <dgm:spPr/>
    </dgm:pt>
    <dgm:pt modelId="{FB1D39F0-D80E-CA4F-A152-326FF781C757}" type="pres">
      <dgm:prSet presAssocID="{90797BCE-3BC3-451A-A60F-5DC43C7A6D7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C60EC14-7451-4F97-9675-405BFB1D65DF}" srcId="{BC92E232-A21A-4B37-9DCF-E85524A80D07}" destId="{56EC174A-C7CC-4219-B4E8-2499E640A8FE}" srcOrd="2" destOrd="0" parTransId="{6B07CA02-3323-4E4E-8B1D-531AF77089BB}" sibTransId="{A5942899-0635-4041-97B8-C317412F4D88}"/>
    <dgm:cxn modelId="{23C06F4A-60CF-9A41-B3F4-D4CD1E84AC89}" type="presOf" srcId="{90797BCE-3BC3-451A-A60F-5DC43C7A6D72}" destId="{FB1D39F0-D80E-CA4F-A152-326FF781C757}" srcOrd="0" destOrd="0" presId="urn:microsoft.com/office/officeart/2005/8/layout/vList2"/>
    <dgm:cxn modelId="{C56FFD5D-C922-4E2A-95F0-DFDA94374C87}" srcId="{BC92E232-A21A-4B37-9DCF-E85524A80D07}" destId="{13703E04-830C-47D1-B150-A64C4A3D42CF}" srcOrd="1" destOrd="0" parTransId="{E77EE515-A24C-49B5-A2C3-4C6FC81205AC}" sibTransId="{3BB818CB-82BC-4CED-AC40-20E53D6B50A2}"/>
    <dgm:cxn modelId="{E04C8265-6E59-384E-B042-E24B4EF9A043}" type="presOf" srcId="{13703E04-830C-47D1-B150-A64C4A3D42CF}" destId="{228368D4-690D-D24B-AB24-42A1B6969102}" srcOrd="0" destOrd="0" presId="urn:microsoft.com/office/officeart/2005/8/layout/vList2"/>
    <dgm:cxn modelId="{F1830566-125E-4DDD-A89A-C1D7F0C85310}" srcId="{BC92E232-A21A-4B37-9DCF-E85524A80D07}" destId="{598AAB56-34D1-4C90-B51C-D8EB623713A0}" srcOrd="0" destOrd="0" parTransId="{EBF9D676-7B35-4538-B317-C9EB7C6CD7C0}" sibTransId="{8A18367C-C1B3-4BCE-B22E-B71044FB448C}"/>
    <dgm:cxn modelId="{7C7D9E71-66FC-1A45-8EFD-F7E387F6FCE8}" type="presOf" srcId="{BC92E232-A21A-4B37-9DCF-E85524A80D07}" destId="{81AA6E73-3699-214A-BC6B-9D5BA90C8A3A}" srcOrd="0" destOrd="0" presId="urn:microsoft.com/office/officeart/2005/8/layout/vList2"/>
    <dgm:cxn modelId="{20B8E4CF-3C04-0044-84A1-37B26D4ABA03}" type="presOf" srcId="{56EC174A-C7CC-4219-B4E8-2499E640A8FE}" destId="{CCC78674-5438-C84E-A417-FB84FFA5BEA6}" srcOrd="0" destOrd="0" presId="urn:microsoft.com/office/officeart/2005/8/layout/vList2"/>
    <dgm:cxn modelId="{6313D6F3-355E-214A-983D-D208084953B1}" type="presOf" srcId="{598AAB56-34D1-4C90-B51C-D8EB623713A0}" destId="{80541DF0-6D14-CA40-8249-19816F193652}" srcOrd="0" destOrd="0" presId="urn:microsoft.com/office/officeart/2005/8/layout/vList2"/>
    <dgm:cxn modelId="{233485FC-31DE-45F4-827B-C892CDCD2721}" srcId="{BC92E232-A21A-4B37-9DCF-E85524A80D07}" destId="{90797BCE-3BC3-451A-A60F-5DC43C7A6D72}" srcOrd="3" destOrd="0" parTransId="{F92D52F3-69BA-432E-BAD8-FDBDBBD8BEB7}" sibTransId="{20B97325-76BC-4756-978A-817DB0EE2431}"/>
    <dgm:cxn modelId="{B2943D18-DB33-5349-B13A-597074DB0EA9}" type="presParOf" srcId="{81AA6E73-3699-214A-BC6B-9D5BA90C8A3A}" destId="{80541DF0-6D14-CA40-8249-19816F193652}" srcOrd="0" destOrd="0" presId="urn:microsoft.com/office/officeart/2005/8/layout/vList2"/>
    <dgm:cxn modelId="{67DB7B58-3478-494D-8B1E-AF522BF16719}" type="presParOf" srcId="{81AA6E73-3699-214A-BC6B-9D5BA90C8A3A}" destId="{DB6FBD6B-376E-9047-9FF6-3AB8AEEB0A6B}" srcOrd="1" destOrd="0" presId="urn:microsoft.com/office/officeart/2005/8/layout/vList2"/>
    <dgm:cxn modelId="{E903CB70-B11A-F548-80EC-E548D8C05338}" type="presParOf" srcId="{81AA6E73-3699-214A-BC6B-9D5BA90C8A3A}" destId="{228368D4-690D-D24B-AB24-42A1B6969102}" srcOrd="2" destOrd="0" presId="urn:microsoft.com/office/officeart/2005/8/layout/vList2"/>
    <dgm:cxn modelId="{28E88C24-BB55-8449-8CAB-DA9E7947E71F}" type="presParOf" srcId="{81AA6E73-3699-214A-BC6B-9D5BA90C8A3A}" destId="{996A5CD6-E513-B84F-A384-816082EC5A93}" srcOrd="3" destOrd="0" presId="urn:microsoft.com/office/officeart/2005/8/layout/vList2"/>
    <dgm:cxn modelId="{D01778FD-45E6-B84A-8D7B-3BED2434501A}" type="presParOf" srcId="{81AA6E73-3699-214A-BC6B-9D5BA90C8A3A}" destId="{CCC78674-5438-C84E-A417-FB84FFA5BEA6}" srcOrd="4" destOrd="0" presId="urn:microsoft.com/office/officeart/2005/8/layout/vList2"/>
    <dgm:cxn modelId="{6351CB03-0956-8140-8C7F-85006CD234D7}" type="presParOf" srcId="{81AA6E73-3699-214A-BC6B-9D5BA90C8A3A}" destId="{6F316240-1D94-674F-A838-35736E93CC04}" srcOrd="5" destOrd="0" presId="urn:microsoft.com/office/officeart/2005/8/layout/vList2"/>
    <dgm:cxn modelId="{C487B648-DB8A-394F-848E-D4A1BA66446B}" type="presParOf" srcId="{81AA6E73-3699-214A-BC6B-9D5BA90C8A3A}" destId="{FB1D39F0-D80E-CA4F-A152-326FF781C75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F0B9C9-83D5-46C7-8FBD-4A2BCA75542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8B600B-726A-4085-8BB9-5B1AFEE615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are some issues with AI generated content like videos (deep fakes) or pictures? </a:t>
          </a:r>
        </a:p>
      </dgm:t>
    </dgm:pt>
    <dgm:pt modelId="{2CD1AEB4-D4E9-4994-934E-F0944FE3C559}" type="parTrans" cxnId="{27FD3FA9-5CCA-4C2D-AFAE-936BBAF334B2}">
      <dgm:prSet/>
      <dgm:spPr/>
      <dgm:t>
        <a:bodyPr/>
        <a:lstStyle/>
        <a:p>
          <a:endParaRPr lang="en-US"/>
        </a:p>
      </dgm:t>
    </dgm:pt>
    <dgm:pt modelId="{FFD32F85-7BEB-4A23-AE9C-193590584B0A}" type="sibTrans" cxnId="{27FD3FA9-5CCA-4C2D-AFAE-936BBAF334B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E6E0CAD-1848-4DB1-98F9-514A050F7F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Should AI generated content be labeled “AI-generated”? </a:t>
          </a:r>
        </a:p>
      </dgm:t>
    </dgm:pt>
    <dgm:pt modelId="{B9332803-39A5-4998-8BC0-074F30CA14AA}" type="parTrans" cxnId="{ECFA085B-44B4-4AA3-BA62-3A64D71AE486}">
      <dgm:prSet/>
      <dgm:spPr/>
      <dgm:t>
        <a:bodyPr/>
        <a:lstStyle/>
        <a:p>
          <a:endParaRPr lang="en-US"/>
        </a:p>
      </dgm:t>
    </dgm:pt>
    <dgm:pt modelId="{31DCFD76-0653-4EFD-B77F-785E652236BD}" type="sibTrans" cxnId="{ECFA085B-44B4-4AA3-BA62-3A64D71AE486}">
      <dgm:prSet/>
      <dgm:spPr/>
      <dgm:t>
        <a:bodyPr/>
        <a:lstStyle/>
        <a:p>
          <a:endParaRPr lang="en-US"/>
        </a:p>
      </dgm:t>
    </dgm:pt>
    <dgm:pt modelId="{00696DA7-8D71-47F2-98D5-F6D410A7D0E3}" type="pres">
      <dgm:prSet presAssocID="{0FF0B9C9-83D5-46C7-8FBD-4A2BCA755425}" presName="root" presStyleCnt="0">
        <dgm:presLayoutVars>
          <dgm:dir/>
          <dgm:resizeHandles val="exact"/>
        </dgm:presLayoutVars>
      </dgm:prSet>
      <dgm:spPr/>
    </dgm:pt>
    <dgm:pt modelId="{53F778EC-9756-41D1-B154-22057EBC150C}" type="pres">
      <dgm:prSet presAssocID="{0FF0B9C9-83D5-46C7-8FBD-4A2BCA755425}" presName="container" presStyleCnt="0">
        <dgm:presLayoutVars>
          <dgm:dir/>
          <dgm:resizeHandles val="exact"/>
        </dgm:presLayoutVars>
      </dgm:prSet>
      <dgm:spPr/>
    </dgm:pt>
    <dgm:pt modelId="{AD3CA2D1-1FF6-4320-B82C-891C8CE7196B}" type="pres">
      <dgm:prSet presAssocID="{A58B600B-726A-4085-8BB9-5B1AFEE61551}" presName="compNode" presStyleCnt="0"/>
      <dgm:spPr/>
    </dgm:pt>
    <dgm:pt modelId="{E54B9A82-FEA4-45BA-8933-486823054EF9}" type="pres">
      <dgm:prSet presAssocID="{A58B600B-726A-4085-8BB9-5B1AFEE61551}" presName="iconBgRect" presStyleLbl="bgShp" presStyleIdx="0" presStyleCnt="2"/>
      <dgm:spPr/>
    </dgm:pt>
    <dgm:pt modelId="{5B78778C-0DA3-48A1-ACCC-7FD3C554D78C}" type="pres">
      <dgm:prSet presAssocID="{A58B600B-726A-4085-8BB9-5B1AFEE6155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4EF7F6EC-11B2-4735-841F-B2A7DC39355C}" type="pres">
      <dgm:prSet presAssocID="{A58B600B-726A-4085-8BB9-5B1AFEE61551}" presName="spaceRect" presStyleCnt="0"/>
      <dgm:spPr/>
    </dgm:pt>
    <dgm:pt modelId="{E753200A-5F79-420A-B48E-F98050930D37}" type="pres">
      <dgm:prSet presAssocID="{A58B600B-726A-4085-8BB9-5B1AFEE61551}" presName="textRect" presStyleLbl="revTx" presStyleIdx="0" presStyleCnt="2">
        <dgm:presLayoutVars>
          <dgm:chMax val="1"/>
          <dgm:chPref val="1"/>
        </dgm:presLayoutVars>
      </dgm:prSet>
      <dgm:spPr/>
    </dgm:pt>
    <dgm:pt modelId="{781A3F03-0A00-4137-B297-FDBA944EE0DA}" type="pres">
      <dgm:prSet presAssocID="{FFD32F85-7BEB-4A23-AE9C-193590584B0A}" presName="sibTrans" presStyleLbl="sibTrans2D1" presStyleIdx="0" presStyleCnt="0"/>
      <dgm:spPr/>
    </dgm:pt>
    <dgm:pt modelId="{DD83FF22-AAA0-451C-9D44-816CA3FEB947}" type="pres">
      <dgm:prSet presAssocID="{4E6E0CAD-1848-4DB1-98F9-514A050F7FD2}" presName="compNode" presStyleCnt="0"/>
      <dgm:spPr/>
    </dgm:pt>
    <dgm:pt modelId="{351F2CD1-C7F7-4FEF-B8AC-452B46197774}" type="pres">
      <dgm:prSet presAssocID="{4E6E0CAD-1848-4DB1-98F9-514A050F7FD2}" presName="iconBgRect" presStyleLbl="bgShp" presStyleIdx="1" presStyleCnt="2"/>
      <dgm:spPr/>
    </dgm:pt>
    <dgm:pt modelId="{7610CD43-3C08-42B2-84C2-39AA3D4696BB}" type="pres">
      <dgm:prSet presAssocID="{4E6E0CAD-1848-4DB1-98F9-514A050F7FD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34037C1-7BB3-417D-B540-6D58EE90CD4B}" type="pres">
      <dgm:prSet presAssocID="{4E6E0CAD-1848-4DB1-98F9-514A050F7FD2}" presName="spaceRect" presStyleCnt="0"/>
      <dgm:spPr/>
    </dgm:pt>
    <dgm:pt modelId="{BB6243AE-7BE4-4792-9642-AF0D0B4FC360}" type="pres">
      <dgm:prSet presAssocID="{4E6E0CAD-1848-4DB1-98F9-514A050F7FD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CFA085B-44B4-4AA3-BA62-3A64D71AE486}" srcId="{0FF0B9C9-83D5-46C7-8FBD-4A2BCA755425}" destId="{4E6E0CAD-1848-4DB1-98F9-514A050F7FD2}" srcOrd="1" destOrd="0" parTransId="{B9332803-39A5-4998-8BC0-074F30CA14AA}" sibTransId="{31DCFD76-0653-4EFD-B77F-785E652236BD}"/>
    <dgm:cxn modelId="{FF6C26A2-44EA-4627-BBD4-D27D032D37B4}" type="presOf" srcId="{4E6E0CAD-1848-4DB1-98F9-514A050F7FD2}" destId="{BB6243AE-7BE4-4792-9642-AF0D0B4FC360}" srcOrd="0" destOrd="0" presId="urn:microsoft.com/office/officeart/2018/2/layout/IconCircleList"/>
    <dgm:cxn modelId="{27FD3FA9-5CCA-4C2D-AFAE-936BBAF334B2}" srcId="{0FF0B9C9-83D5-46C7-8FBD-4A2BCA755425}" destId="{A58B600B-726A-4085-8BB9-5B1AFEE61551}" srcOrd="0" destOrd="0" parTransId="{2CD1AEB4-D4E9-4994-934E-F0944FE3C559}" sibTransId="{FFD32F85-7BEB-4A23-AE9C-193590584B0A}"/>
    <dgm:cxn modelId="{D33346F8-7506-4457-974E-54F79DC8E563}" type="presOf" srcId="{FFD32F85-7BEB-4A23-AE9C-193590584B0A}" destId="{781A3F03-0A00-4137-B297-FDBA944EE0DA}" srcOrd="0" destOrd="0" presId="urn:microsoft.com/office/officeart/2018/2/layout/IconCircleList"/>
    <dgm:cxn modelId="{E49259F8-C382-41B2-BDC5-781AC4F3C689}" type="presOf" srcId="{A58B600B-726A-4085-8BB9-5B1AFEE61551}" destId="{E753200A-5F79-420A-B48E-F98050930D37}" srcOrd="0" destOrd="0" presId="urn:microsoft.com/office/officeart/2018/2/layout/IconCircleList"/>
    <dgm:cxn modelId="{EBA85DFC-A556-4440-92B7-1A8D2EEC46F2}" type="presOf" srcId="{0FF0B9C9-83D5-46C7-8FBD-4A2BCA755425}" destId="{00696DA7-8D71-47F2-98D5-F6D410A7D0E3}" srcOrd="0" destOrd="0" presId="urn:microsoft.com/office/officeart/2018/2/layout/IconCircleList"/>
    <dgm:cxn modelId="{608DA39F-8E70-419B-904A-BE3F03F98E83}" type="presParOf" srcId="{00696DA7-8D71-47F2-98D5-F6D410A7D0E3}" destId="{53F778EC-9756-41D1-B154-22057EBC150C}" srcOrd="0" destOrd="0" presId="urn:microsoft.com/office/officeart/2018/2/layout/IconCircleList"/>
    <dgm:cxn modelId="{11E2D5CA-5653-41BC-84C6-E52A0565E64F}" type="presParOf" srcId="{53F778EC-9756-41D1-B154-22057EBC150C}" destId="{AD3CA2D1-1FF6-4320-B82C-891C8CE7196B}" srcOrd="0" destOrd="0" presId="urn:microsoft.com/office/officeart/2018/2/layout/IconCircleList"/>
    <dgm:cxn modelId="{023265EA-AA1C-45B0-8C34-5DCA3D2C53FE}" type="presParOf" srcId="{AD3CA2D1-1FF6-4320-B82C-891C8CE7196B}" destId="{E54B9A82-FEA4-45BA-8933-486823054EF9}" srcOrd="0" destOrd="0" presId="urn:microsoft.com/office/officeart/2018/2/layout/IconCircleList"/>
    <dgm:cxn modelId="{D243C5EE-F83F-4AF6-82C9-5F6F4092E42E}" type="presParOf" srcId="{AD3CA2D1-1FF6-4320-B82C-891C8CE7196B}" destId="{5B78778C-0DA3-48A1-ACCC-7FD3C554D78C}" srcOrd="1" destOrd="0" presId="urn:microsoft.com/office/officeart/2018/2/layout/IconCircleList"/>
    <dgm:cxn modelId="{D6B48A5B-53A3-47BA-9209-17D6FF6518BB}" type="presParOf" srcId="{AD3CA2D1-1FF6-4320-B82C-891C8CE7196B}" destId="{4EF7F6EC-11B2-4735-841F-B2A7DC39355C}" srcOrd="2" destOrd="0" presId="urn:microsoft.com/office/officeart/2018/2/layout/IconCircleList"/>
    <dgm:cxn modelId="{A613666F-0D60-419F-AB00-DCBDD4ADB56F}" type="presParOf" srcId="{AD3CA2D1-1FF6-4320-B82C-891C8CE7196B}" destId="{E753200A-5F79-420A-B48E-F98050930D37}" srcOrd="3" destOrd="0" presId="urn:microsoft.com/office/officeart/2018/2/layout/IconCircleList"/>
    <dgm:cxn modelId="{15BCEBEE-71C6-4DFD-8E82-494EFC46F78E}" type="presParOf" srcId="{53F778EC-9756-41D1-B154-22057EBC150C}" destId="{781A3F03-0A00-4137-B297-FDBA944EE0DA}" srcOrd="1" destOrd="0" presId="urn:microsoft.com/office/officeart/2018/2/layout/IconCircleList"/>
    <dgm:cxn modelId="{22475595-BF1D-4A81-A5AC-37BCC7B234B8}" type="presParOf" srcId="{53F778EC-9756-41D1-B154-22057EBC150C}" destId="{DD83FF22-AAA0-451C-9D44-816CA3FEB947}" srcOrd="2" destOrd="0" presId="urn:microsoft.com/office/officeart/2018/2/layout/IconCircleList"/>
    <dgm:cxn modelId="{0087605A-20D9-480F-8250-A80EE6E4289A}" type="presParOf" srcId="{DD83FF22-AAA0-451C-9D44-816CA3FEB947}" destId="{351F2CD1-C7F7-4FEF-B8AC-452B46197774}" srcOrd="0" destOrd="0" presId="urn:microsoft.com/office/officeart/2018/2/layout/IconCircleList"/>
    <dgm:cxn modelId="{5DF5E630-C26C-438E-AFFE-FCE16B687FF3}" type="presParOf" srcId="{DD83FF22-AAA0-451C-9D44-816CA3FEB947}" destId="{7610CD43-3C08-42B2-84C2-39AA3D4696BB}" srcOrd="1" destOrd="0" presId="urn:microsoft.com/office/officeart/2018/2/layout/IconCircleList"/>
    <dgm:cxn modelId="{C5A057CA-7029-4811-982D-EE249D34023E}" type="presParOf" srcId="{DD83FF22-AAA0-451C-9D44-816CA3FEB947}" destId="{034037C1-7BB3-417D-B540-6D58EE90CD4B}" srcOrd="2" destOrd="0" presId="urn:microsoft.com/office/officeart/2018/2/layout/IconCircleList"/>
    <dgm:cxn modelId="{5752B990-0D59-44AE-B7D1-975FD70CD100}" type="presParOf" srcId="{DD83FF22-AAA0-451C-9D44-816CA3FEB947}" destId="{BB6243AE-7BE4-4792-9642-AF0D0B4FC36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99A27-9A25-4ED1-93B7-0CA21056B2E1}">
      <dsp:nvSpPr>
        <dsp:cNvPr id="0" name=""/>
        <dsp:cNvSpPr/>
      </dsp:nvSpPr>
      <dsp:spPr>
        <a:xfrm>
          <a:off x="0" y="840284"/>
          <a:ext cx="5741533" cy="15512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CCC248-B366-4B62-B0CD-C7657554E476}">
      <dsp:nvSpPr>
        <dsp:cNvPr id="0" name=""/>
        <dsp:cNvSpPr/>
      </dsp:nvSpPr>
      <dsp:spPr>
        <a:xfrm>
          <a:off x="469266" y="1189326"/>
          <a:ext cx="853212" cy="8532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42480-807C-4E30-A8FD-F7CC3422E2C4}">
      <dsp:nvSpPr>
        <dsp:cNvPr id="0" name=""/>
        <dsp:cNvSpPr/>
      </dsp:nvSpPr>
      <dsp:spPr>
        <a:xfrm>
          <a:off x="1791745" y="840284"/>
          <a:ext cx="3949788" cy="1551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179" tIns="164179" rIns="164179" bIns="16417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ML supplies algorithms to AI systems.</a:t>
          </a:r>
        </a:p>
      </dsp:txBody>
      <dsp:txXfrm>
        <a:off x="1791745" y="840284"/>
        <a:ext cx="3949788" cy="1551294"/>
      </dsp:txXfrm>
    </dsp:sp>
    <dsp:sp modelId="{7CBEF882-8199-4D71-8259-E41878F57808}">
      <dsp:nvSpPr>
        <dsp:cNvPr id="0" name=""/>
        <dsp:cNvSpPr/>
      </dsp:nvSpPr>
      <dsp:spPr>
        <a:xfrm>
          <a:off x="0" y="2779403"/>
          <a:ext cx="5741533" cy="15512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3102E-3D97-4029-A393-D6F19276E239}">
      <dsp:nvSpPr>
        <dsp:cNvPr id="0" name=""/>
        <dsp:cNvSpPr/>
      </dsp:nvSpPr>
      <dsp:spPr>
        <a:xfrm>
          <a:off x="469266" y="3128444"/>
          <a:ext cx="853212" cy="8532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88FE3-7D02-4514-9DE8-647F8BE8863B}">
      <dsp:nvSpPr>
        <dsp:cNvPr id="0" name=""/>
        <dsp:cNvSpPr/>
      </dsp:nvSpPr>
      <dsp:spPr>
        <a:xfrm>
          <a:off x="1791745" y="2779403"/>
          <a:ext cx="3949788" cy="1551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179" tIns="164179" rIns="164179" bIns="16417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 facial recognition system uses machine learning to identify faces based on a training database of facial images. The AI becomes better at the task of facial recognition with the more training data it receives. </a:t>
          </a:r>
        </a:p>
      </dsp:txBody>
      <dsp:txXfrm>
        <a:off x="1791745" y="2779403"/>
        <a:ext cx="3949788" cy="15512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41DF0-6D14-CA40-8249-19816F193652}">
      <dsp:nvSpPr>
        <dsp:cNvPr id="0" name=""/>
        <dsp:cNvSpPr/>
      </dsp:nvSpPr>
      <dsp:spPr>
        <a:xfrm>
          <a:off x="0" y="185191"/>
          <a:ext cx="5741533" cy="11547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Generative AI is a type of AI system that can create new content like text, images, music, or other computer-generated content.</a:t>
          </a:r>
        </a:p>
      </dsp:txBody>
      <dsp:txXfrm>
        <a:off x="56372" y="241563"/>
        <a:ext cx="5628789" cy="1042045"/>
      </dsp:txXfrm>
    </dsp:sp>
    <dsp:sp modelId="{228368D4-690D-D24B-AB24-42A1B6969102}">
      <dsp:nvSpPr>
        <dsp:cNvPr id="0" name=""/>
        <dsp:cNvSpPr/>
      </dsp:nvSpPr>
      <dsp:spPr>
        <a:xfrm>
          <a:off x="0" y="1400461"/>
          <a:ext cx="5741533" cy="1154789"/>
        </a:xfrm>
        <a:prstGeom prst="roundRect">
          <a:avLst/>
        </a:prstGeom>
        <a:solidFill>
          <a:schemeClr val="accent2">
            <a:hueOff val="-1036716"/>
            <a:satOff val="-5484"/>
            <a:lumOff val="-209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Deep Fakes- a type of AI that creates realistic videos of people who appear to say things that were never actually said. </a:t>
          </a:r>
        </a:p>
      </dsp:txBody>
      <dsp:txXfrm>
        <a:off x="56372" y="1456833"/>
        <a:ext cx="5628789" cy="1042045"/>
      </dsp:txXfrm>
    </dsp:sp>
    <dsp:sp modelId="{CCC78674-5438-C84E-A417-FB84FFA5BEA6}">
      <dsp:nvSpPr>
        <dsp:cNvPr id="0" name=""/>
        <dsp:cNvSpPr/>
      </dsp:nvSpPr>
      <dsp:spPr>
        <a:xfrm>
          <a:off x="0" y="2615731"/>
          <a:ext cx="5741533" cy="1154789"/>
        </a:xfrm>
        <a:prstGeom prst="roundRect">
          <a:avLst/>
        </a:prstGeom>
        <a:solidFill>
          <a:schemeClr val="accent2">
            <a:hueOff val="-2073431"/>
            <a:satOff val="-10969"/>
            <a:lumOff val="-41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There are ethical considerations to this type of AI. </a:t>
          </a:r>
        </a:p>
      </dsp:txBody>
      <dsp:txXfrm>
        <a:off x="56372" y="2672103"/>
        <a:ext cx="5628789" cy="1042045"/>
      </dsp:txXfrm>
    </dsp:sp>
    <dsp:sp modelId="{FB1D39F0-D80E-CA4F-A152-326FF781C757}">
      <dsp:nvSpPr>
        <dsp:cNvPr id="0" name=""/>
        <dsp:cNvSpPr/>
      </dsp:nvSpPr>
      <dsp:spPr>
        <a:xfrm>
          <a:off x="0" y="3831001"/>
          <a:ext cx="5741533" cy="1154789"/>
        </a:xfrm>
        <a:prstGeom prst="roundRect">
          <a:avLst/>
        </a:prstGeom>
        <a:solidFill>
          <a:schemeClr val="accent2">
            <a:hueOff val="-3110147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hlinkClick xmlns:r="http://schemas.openxmlformats.org/officeDocument/2006/relationships" r:id="rId1"/>
            </a:rPr>
            <a:t>https://www.youtube.com/watch?v=LTQfBfvpv_k</a:t>
          </a:r>
          <a:r>
            <a:rPr lang="en-US" sz="2100" kern="1200"/>
            <a:t> </a:t>
          </a:r>
        </a:p>
      </dsp:txBody>
      <dsp:txXfrm>
        <a:off x="56372" y="3887373"/>
        <a:ext cx="5628789" cy="10420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4B9A82-FEA4-45BA-8933-486823054EF9}">
      <dsp:nvSpPr>
        <dsp:cNvPr id="0" name=""/>
        <dsp:cNvSpPr/>
      </dsp:nvSpPr>
      <dsp:spPr>
        <a:xfrm>
          <a:off x="147205" y="1173416"/>
          <a:ext cx="1302299" cy="130229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78778C-0DA3-48A1-ACCC-7FD3C554D78C}">
      <dsp:nvSpPr>
        <dsp:cNvPr id="0" name=""/>
        <dsp:cNvSpPr/>
      </dsp:nvSpPr>
      <dsp:spPr>
        <a:xfrm>
          <a:off x="420688" y="1446899"/>
          <a:ext cx="755333" cy="7553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3200A-5F79-420A-B48E-F98050930D37}">
      <dsp:nvSpPr>
        <dsp:cNvPr id="0" name=""/>
        <dsp:cNvSpPr/>
      </dsp:nvSpPr>
      <dsp:spPr>
        <a:xfrm>
          <a:off x="1728569" y="1173416"/>
          <a:ext cx="3069706" cy="130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What are some issues with AI generated content like videos (deep fakes) or pictures? </a:t>
          </a:r>
        </a:p>
      </dsp:txBody>
      <dsp:txXfrm>
        <a:off x="1728569" y="1173416"/>
        <a:ext cx="3069706" cy="1302299"/>
      </dsp:txXfrm>
    </dsp:sp>
    <dsp:sp modelId="{351F2CD1-C7F7-4FEF-B8AC-452B46197774}">
      <dsp:nvSpPr>
        <dsp:cNvPr id="0" name=""/>
        <dsp:cNvSpPr/>
      </dsp:nvSpPr>
      <dsp:spPr>
        <a:xfrm>
          <a:off x="5333149" y="1173416"/>
          <a:ext cx="1302299" cy="130229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10CD43-3C08-42B2-84C2-39AA3D4696BB}">
      <dsp:nvSpPr>
        <dsp:cNvPr id="0" name=""/>
        <dsp:cNvSpPr/>
      </dsp:nvSpPr>
      <dsp:spPr>
        <a:xfrm>
          <a:off x="5606631" y="1446899"/>
          <a:ext cx="755333" cy="7553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243AE-7BE4-4792-9642-AF0D0B4FC360}">
      <dsp:nvSpPr>
        <dsp:cNvPr id="0" name=""/>
        <dsp:cNvSpPr/>
      </dsp:nvSpPr>
      <dsp:spPr>
        <a:xfrm>
          <a:off x="6914512" y="1173416"/>
          <a:ext cx="3069706" cy="130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Should AI generated content be labeled “AI-generated”? </a:t>
          </a:r>
        </a:p>
      </dsp:txBody>
      <dsp:txXfrm>
        <a:off x="6914512" y="1173416"/>
        <a:ext cx="3069706" cy="1302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267B0F1-FF50-A940-8C0A-FAE8546695A6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3DCBA58-2A45-DE42-B457-B08EB3C6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28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B0F1-FF50-A940-8C0A-FAE8546695A6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BA58-2A45-DE42-B457-B08EB3C6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5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B0F1-FF50-A940-8C0A-FAE8546695A6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BA58-2A45-DE42-B457-B08EB3C6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89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B0F1-FF50-A940-8C0A-FAE8546695A6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BA58-2A45-DE42-B457-B08EB3C6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62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B0F1-FF50-A940-8C0A-FAE8546695A6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BA58-2A45-DE42-B457-B08EB3C6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23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B0F1-FF50-A940-8C0A-FAE8546695A6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BA58-2A45-DE42-B457-B08EB3C6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66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B0F1-FF50-A940-8C0A-FAE8546695A6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BA58-2A45-DE42-B457-B08EB3C6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41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B0F1-FF50-A940-8C0A-FAE8546695A6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BA58-2A45-DE42-B457-B08EB3C674A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45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B0F1-FF50-A940-8C0A-FAE8546695A6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BA58-2A45-DE42-B457-B08EB3C6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4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B0F1-FF50-A940-8C0A-FAE8546695A6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BA58-2A45-DE42-B457-B08EB3C6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B0F1-FF50-A940-8C0A-FAE8546695A6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BA58-2A45-DE42-B457-B08EB3C6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3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B0F1-FF50-A940-8C0A-FAE8546695A6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BA58-2A45-DE42-B457-B08EB3C6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2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B0F1-FF50-A940-8C0A-FAE8546695A6}" type="datetimeFigureOut">
              <a:rPr lang="en-US" smtClean="0"/>
              <a:t>7/2/25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BA58-2A45-DE42-B457-B08EB3C6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5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B0F1-FF50-A940-8C0A-FAE8546695A6}" type="datetimeFigureOut">
              <a:rPr lang="en-US" smtClean="0"/>
              <a:t>7/2/25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BA58-2A45-DE42-B457-B08EB3C6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1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B0F1-FF50-A940-8C0A-FAE8546695A6}" type="datetimeFigureOut">
              <a:rPr lang="en-US" smtClean="0"/>
              <a:t>7/2/25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BA58-2A45-DE42-B457-B08EB3C6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0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B0F1-FF50-A940-8C0A-FAE8546695A6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BA58-2A45-DE42-B457-B08EB3C6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7B0F1-FF50-A940-8C0A-FAE8546695A6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BA58-2A45-DE42-B457-B08EB3C6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0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67B0F1-FF50-A940-8C0A-FAE8546695A6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DCBA58-2A45-DE42-B457-B08EB3C6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77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685D-DABA-01B7-9928-D4F2454B9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4" y="639097"/>
            <a:ext cx="4789678" cy="3746634"/>
          </a:xfrm>
        </p:spPr>
        <p:txBody>
          <a:bodyPr>
            <a:normAutofit/>
          </a:bodyPr>
          <a:lstStyle/>
          <a:p>
            <a:r>
              <a:rPr lang="en-US" dirty="0"/>
              <a:t>What is AI/ML? </a:t>
            </a:r>
            <a:br>
              <a:rPr lang="en-US" dirty="0"/>
            </a:br>
            <a:r>
              <a:rPr lang="en-US" dirty="0"/>
              <a:t>&amp; Ethics in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8ADA9-F523-DD26-FF1D-D8AB4D124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4" y="4385732"/>
            <a:ext cx="4813437" cy="1838087"/>
          </a:xfrm>
        </p:spPr>
        <p:txBody>
          <a:bodyPr>
            <a:normAutofit/>
          </a:bodyPr>
          <a:lstStyle/>
          <a:p>
            <a:r>
              <a:rPr lang="en-US" dirty="0"/>
              <a:t>AI Bootcamp Lecture 1</a:t>
            </a: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B8AF725F-24F2-6805-3598-F961C6DE9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6606" y="690853"/>
            <a:ext cx="5471927" cy="547192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578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603E1-EF6C-F1E7-85B2-151DF6471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What is Artificial Intelligence (AI)? 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1B1CB-A0C2-428F-C180-6E73EE8AE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 dirty="0"/>
              <a:t>Artificial Intelligence (AI) is a technology that allows computer systems to do tasks that normally require human thinking. These systems can recognize speech, help in decision making, see images, and understand language. </a:t>
            </a:r>
          </a:p>
          <a:p>
            <a:r>
              <a:rPr lang="en-US" dirty="0"/>
              <a:t>Types of AI</a:t>
            </a:r>
          </a:p>
          <a:p>
            <a:pPr lvl="1"/>
            <a:r>
              <a:rPr lang="en-US" dirty="0"/>
              <a:t>Narrow AI – most common type of AI today which is designed to do specific tasks (Siri or Alexa)</a:t>
            </a:r>
          </a:p>
          <a:p>
            <a:pPr lvl="1"/>
            <a:r>
              <a:rPr lang="en-US" dirty="0"/>
              <a:t>General AI – Notional AI that mimics human cognitive abilities which can apply knowledge to intellectual tasks</a:t>
            </a:r>
          </a:p>
          <a:p>
            <a:pPr lvl="1"/>
            <a:r>
              <a:rPr lang="en-US" dirty="0"/>
              <a:t>Superintelligence AI – This AI is also notional and refers to AI that surpasses human intelligence which includes AI capable of creativity and problem-solving.</a:t>
            </a:r>
          </a:p>
        </p:txBody>
      </p:sp>
    </p:spTree>
    <p:extLst>
      <p:ext uri="{BB962C8B-B14F-4D97-AF65-F5344CB8AC3E}">
        <p14:creationId xmlns:p14="http://schemas.microsoft.com/office/powerpoint/2010/main" val="74787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3B9F2-F463-4BB7-CFD6-D6C53C6F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What is Machine Learning (ML)?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AF8F7-784B-CA09-AAF5-B1C565CFA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 dirty="0"/>
              <a:t>Machine Learning (ML) is a subtype of AI that allows systems to learn and improve. Data is used to train models that can predict or make decisions. </a:t>
            </a:r>
          </a:p>
          <a:p>
            <a:r>
              <a:rPr lang="en-US" dirty="0"/>
              <a:t>Types of ML</a:t>
            </a:r>
          </a:p>
          <a:p>
            <a:pPr lvl="1"/>
            <a:r>
              <a:rPr lang="en-US" dirty="0"/>
              <a:t>Supervised Learning – a model is trained on labeled data (spam email filters)</a:t>
            </a:r>
          </a:p>
          <a:p>
            <a:pPr lvl="1"/>
            <a:r>
              <a:rPr lang="en-US" dirty="0"/>
              <a:t>Unsupervised Learning – a model that looks for patterns, groupings, and structures within data</a:t>
            </a:r>
          </a:p>
          <a:p>
            <a:pPr lvl="1"/>
            <a:r>
              <a:rPr lang="en-US" dirty="0"/>
              <a:t>Reinforcement Learning – technology learns through environmental interaction (robots)</a:t>
            </a:r>
          </a:p>
        </p:txBody>
      </p:sp>
    </p:spTree>
    <p:extLst>
      <p:ext uri="{BB962C8B-B14F-4D97-AF65-F5344CB8AC3E}">
        <p14:creationId xmlns:p14="http://schemas.microsoft.com/office/powerpoint/2010/main" val="249152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700D1E-3092-5DD1-FF3D-C3011B07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AI/ML 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EA934E-B850-AB25-A57B-EC7855B841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102866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6461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12BCDC-3811-B7E8-1B2D-0982EFEA9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Generative AI</a:t>
            </a:r>
          </a:p>
        </p:txBody>
      </p:sp>
      <p:sp useBgFill="1">
        <p:nvSpPr>
          <p:cNvPr id="20" name="Freeform: Shape 14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ECA7AF29-1563-2842-0143-D1CD64DAB6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265898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2283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119C7-9B8A-7346-68D6-23148C75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BDF72D-C006-0701-AE46-3E7C006A28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010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4050-68EF-EA33-50DC-A21D20F67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Responsible AI Development</a:t>
            </a:r>
          </a:p>
        </p:txBody>
      </p:sp>
      <p:pic>
        <p:nvPicPr>
          <p:cNvPr id="5" name="Picture 4" descr="A robot using a laptop sitting on a blue chair">
            <a:extLst>
              <a:ext uri="{FF2B5EF4-FFF2-40B4-BE49-F238E27FC236}">
                <a16:creationId xmlns:a16="http://schemas.microsoft.com/office/drawing/2014/main" id="{EB4462B5-1173-A506-EFEB-3B7A1BAFAC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050"/>
          <a:stretch>
            <a:fillRect/>
          </a:stretch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97C35-B610-A8C1-8749-80F6BB9F0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Ethical principles in AI development such as transparency, accountability, and human oversight ensure ethical AI development.</a:t>
            </a:r>
          </a:p>
          <a:p>
            <a:r>
              <a:rPr lang="en-US" dirty="0"/>
              <a:t>There are new laws being created to regulate AI as the technology evolves.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214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18</TotalTime>
  <Words>396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What is AI/ML?  &amp; Ethics in AI</vt:lpstr>
      <vt:lpstr>What is Artificial Intelligence (AI)? </vt:lpstr>
      <vt:lpstr>What is Machine Learning (ML)?</vt:lpstr>
      <vt:lpstr>AI/ML </vt:lpstr>
      <vt:lpstr>Generative AI</vt:lpstr>
      <vt:lpstr>Discussion </vt:lpstr>
      <vt:lpstr>Responsible AI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HOBBS, DESTANI</dc:creator>
  <cp:lastModifiedBy>HOBBS, DESTANI</cp:lastModifiedBy>
  <cp:revision>4</cp:revision>
  <dcterms:created xsi:type="dcterms:W3CDTF">2025-07-03T01:22:03Z</dcterms:created>
  <dcterms:modified xsi:type="dcterms:W3CDTF">2025-07-03T01:48:57Z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8bb7484-22c2-4b98-9fb8-3ab13d821527_Enabled">
    <vt:lpwstr>true</vt:lpwstr>
  </property>
  <property fmtid="{D5CDD505-2E9C-101B-9397-08002B2CF9AE}" pid="3" name="MSIP_Label_d8bb7484-22c2-4b98-9fb8-3ab13d821527_SetDate">
    <vt:lpwstr>2025-07-03T01:30:01Z</vt:lpwstr>
  </property>
  <property fmtid="{D5CDD505-2E9C-101B-9397-08002B2CF9AE}" pid="4" name="MSIP_Label_d8bb7484-22c2-4b98-9fb8-3ab13d821527_Method">
    <vt:lpwstr>Standard</vt:lpwstr>
  </property>
  <property fmtid="{D5CDD505-2E9C-101B-9397-08002B2CF9AE}" pid="5" name="MSIP_Label_d8bb7484-22c2-4b98-9fb8-3ab13d821527_Name">
    <vt:lpwstr>defa4170-0d19-0005-0004-bc88714345d2</vt:lpwstr>
  </property>
  <property fmtid="{D5CDD505-2E9C-101B-9397-08002B2CF9AE}" pid="6" name="MSIP_Label_d8bb7484-22c2-4b98-9fb8-3ab13d821527_SiteId">
    <vt:lpwstr>f50e076b-86a5-45f3-87b0-3f4d0ec5e94e</vt:lpwstr>
  </property>
  <property fmtid="{D5CDD505-2E9C-101B-9397-08002B2CF9AE}" pid="7" name="MSIP_Label_d8bb7484-22c2-4b98-9fb8-3ab13d821527_ActionId">
    <vt:lpwstr>6e0a8549-86c4-4498-8345-11abbaf16066</vt:lpwstr>
  </property>
  <property fmtid="{D5CDD505-2E9C-101B-9397-08002B2CF9AE}" pid="8" name="MSIP_Label_d8bb7484-22c2-4b98-9fb8-3ab13d821527_ContentBits">
    <vt:lpwstr>0</vt:lpwstr>
  </property>
</Properties>
</file>