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71" r:id="rId2"/>
    <p:sldId id="276" r:id="rId3"/>
    <p:sldId id="301" r:id="rId4"/>
    <p:sldId id="299" r:id="rId5"/>
    <p:sldId id="304" r:id="rId6"/>
    <p:sldId id="300" r:id="rId7"/>
    <p:sldId id="303" r:id="rId8"/>
    <p:sldId id="298" r:id="rId9"/>
    <p:sldId id="302" r:id="rId10"/>
    <p:sldId id="277" r:id="rId11"/>
    <p:sldId id="286" r:id="rId12"/>
    <p:sldId id="289" r:id="rId13"/>
    <p:sldId id="287" r:id="rId14"/>
    <p:sldId id="288" r:id="rId15"/>
    <p:sldId id="290" r:id="rId16"/>
    <p:sldId id="278" r:id="rId17"/>
    <p:sldId id="279" r:id="rId18"/>
    <p:sldId id="280" r:id="rId19"/>
    <p:sldId id="281" r:id="rId20"/>
    <p:sldId id="282" r:id="rId21"/>
    <p:sldId id="283" r:id="rId22"/>
    <p:sldId id="284" r:id="rId23"/>
    <p:sldId id="285" r:id="rId24"/>
    <p:sldId id="272" r:id="rId25"/>
    <p:sldId id="273" r:id="rId26"/>
    <p:sldId id="274" r:id="rId27"/>
    <p:sldId id="275" r:id="rId28"/>
    <p:sldId id="292" r:id="rId29"/>
    <p:sldId id="291" r:id="rId30"/>
    <p:sldId id="293" r:id="rId31"/>
    <p:sldId id="294" r:id="rId32"/>
    <p:sldId id="305" r:id="rId33"/>
    <p:sldId id="295" r:id="rId34"/>
    <p:sldId id="296" r:id="rId35"/>
    <p:sldId id="29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7CBF33"/>
    <a:srgbClr val="34330E"/>
    <a:srgbClr val="1D0C43"/>
    <a:srgbClr val="333333"/>
    <a:srgbClr val="204846"/>
    <a:srgbClr val="C36D05"/>
    <a:srgbClr val="E50FA8"/>
    <a:srgbClr val="FF9C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4" autoAdjust="0"/>
  </p:normalViewPr>
  <p:slideViewPr>
    <p:cSldViewPr snapToGrid="0" snapToObjects="1">
      <p:cViewPr>
        <p:scale>
          <a:sx n="81" d="100"/>
          <a:sy n="81" d="100"/>
        </p:scale>
        <p:origin x="-148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05180-909B-6747-B8AC-9EE0B195CEF1}" type="datetimeFigureOut">
              <a:rPr lang="en-US" smtClean="0"/>
              <a:pPr/>
              <a:t>3/23/2011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3F7A4-7341-634B-AD96-82F14E983F24}" type="slidenum">
              <a:rPr lang="en-US" smtClean="0"/>
              <a:pPr/>
              <a:t>‹#›</a:t>
            </a:fld>
            <a:endParaRPr lang="en-US"/>
          </a:p>
        </p:txBody>
      </p:sp>
    </p:spTree>
    <p:extLst>
      <p:ext uri="{BB962C8B-B14F-4D97-AF65-F5344CB8AC3E}">
        <p14:creationId xmlns:p14="http://schemas.microsoft.com/office/powerpoint/2010/main" val="39966686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idea of tablet PCs has been around for a while. I recall attending sessions in 99 or 2000 with Bill Gates advocating this idea. However, it took a decade for the price and size of hardware to become reduced enough for it to truly catch on.</a:t>
            </a:r>
            <a:endParaRPr lang="en-US" dirty="0"/>
          </a:p>
        </p:txBody>
      </p:sp>
      <p:sp>
        <p:nvSpPr>
          <p:cNvPr id="4" name="Slide Number Placeholder 3"/>
          <p:cNvSpPr>
            <a:spLocks noGrp="1"/>
          </p:cNvSpPr>
          <p:nvPr>
            <p:ph type="sldNum" sz="quarter" idx="10"/>
          </p:nvPr>
        </p:nvSpPr>
        <p:spPr/>
        <p:txBody>
          <a:bodyPr/>
          <a:lstStyle/>
          <a:p>
            <a:fld id="{0443F7A4-7341-634B-AD96-82F14E983F24}" type="slidenum">
              <a:rPr lang="en-US" smtClean="0"/>
              <a:pPr/>
              <a:t>2</a:t>
            </a:fld>
            <a:endParaRPr lang="en-US"/>
          </a:p>
        </p:txBody>
      </p:sp>
    </p:spTree>
    <p:extLst>
      <p:ext uri="{BB962C8B-B14F-4D97-AF65-F5344CB8AC3E}">
        <p14:creationId xmlns:p14="http://schemas.microsoft.com/office/powerpoint/2010/main" val="81684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Attribution:</a:t>
            </a:r>
            <a:r>
              <a:rPr lang="en-US" baseline="0" dirty="0" smtClean="0"/>
              <a:t> http://www.flickr.com/photos/webhamster/2476756607/</a:t>
            </a:r>
            <a:endParaRPr lang="en-US" dirty="0"/>
          </a:p>
        </p:txBody>
      </p:sp>
      <p:sp>
        <p:nvSpPr>
          <p:cNvPr id="4" name="Slide Number Placeholder 3"/>
          <p:cNvSpPr>
            <a:spLocks noGrp="1"/>
          </p:cNvSpPr>
          <p:nvPr>
            <p:ph type="sldNum" sz="quarter" idx="10"/>
          </p:nvPr>
        </p:nvSpPr>
        <p:spPr/>
        <p:txBody>
          <a:bodyPr/>
          <a:lstStyle/>
          <a:p>
            <a:fld id="{0443F7A4-7341-634B-AD96-82F14E983F24}" type="slidenum">
              <a:rPr lang="en-US" smtClean="0"/>
              <a:pPr/>
              <a:t>11</a:t>
            </a:fld>
            <a:endParaRPr lang="en-US"/>
          </a:p>
        </p:txBody>
      </p:sp>
    </p:spTree>
    <p:extLst>
      <p:ext uri="{BB962C8B-B14F-4D97-AF65-F5344CB8AC3E}">
        <p14:creationId xmlns:p14="http://schemas.microsoft.com/office/powerpoint/2010/main" val="54642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Attribution:</a:t>
            </a:r>
            <a:r>
              <a:rPr lang="en-US" baseline="0" dirty="0" smtClean="0"/>
              <a:t> http://www.flickr.com/photos/silverfox09/2404140958</a:t>
            </a:r>
            <a:endParaRPr lang="en-US" dirty="0"/>
          </a:p>
        </p:txBody>
      </p:sp>
      <p:sp>
        <p:nvSpPr>
          <p:cNvPr id="4" name="Slide Number Placeholder 3"/>
          <p:cNvSpPr>
            <a:spLocks noGrp="1"/>
          </p:cNvSpPr>
          <p:nvPr>
            <p:ph type="sldNum" sz="quarter" idx="10"/>
          </p:nvPr>
        </p:nvSpPr>
        <p:spPr/>
        <p:txBody>
          <a:bodyPr/>
          <a:lstStyle/>
          <a:p>
            <a:fld id="{0443F7A4-7341-634B-AD96-82F14E983F24}" type="slidenum">
              <a:rPr lang="en-US" smtClean="0"/>
              <a:pPr/>
              <a:t>12</a:t>
            </a:fld>
            <a:endParaRPr lang="en-US"/>
          </a:p>
        </p:txBody>
      </p:sp>
    </p:spTree>
    <p:extLst>
      <p:ext uri="{BB962C8B-B14F-4D97-AF65-F5344CB8AC3E}">
        <p14:creationId xmlns:p14="http://schemas.microsoft.com/office/powerpoint/2010/main" val="54642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43F7A4-7341-634B-AD96-82F14E983F24}" type="slidenum">
              <a:rPr lang="en-US" smtClean="0"/>
              <a:pPr/>
              <a:t>34</a:t>
            </a:fld>
            <a:endParaRPr lang="en-US"/>
          </a:p>
        </p:txBody>
      </p:sp>
    </p:spTree>
    <p:extLst>
      <p:ext uri="{BB962C8B-B14F-4D97-AF65-F5344CB8AC3E}">
        <p14:creationId xmlns:p14="http://schemas.microsoft.com/office/powerpoint/2010/main" val="2284580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title slid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4342"/>
          </a:xfrm>
          <a:prstGeom prst="rect">
            <a:avLst/>
          </a:prstGeom>
        </p:spPr>
      </p:pic>
      <p:sp>
        <p:nvSpPr>
          <p:cNvPr id="2" name="Title 1"/>
          <p:cNvSpPr>
            <a:spLocks noGrp="1"/>
          </p:cNvSpPr>
          <p:nvPr>
            <p:ph type="ctrTitle"/>
          </p:nvPr>
        </p:nvSpPr>
        <p:spPr>
          <a:xfrm>
            <a:off x="685800" y="2130425"/>
            <a:ext cx="7772400" cy="1470025"/>
          </a:xfrm>
        </p:spPr>
        <p:txBody>
          <a:bodyPr/>
          <a:lstStyle>
            <a:lvl1pPr>
              <a:defRPr b="1">
                <a:solidFill>
                  <a:srgbClr val="0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258976-5D2E-C545-AAD0-CCF94C0B4232}"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AF0E9-060B-CD4C-9C6C-33D781501D40}" type="slidenum">
              <a:rPr lang="en-US" smtClean="0"/>
              <a:pPr/>
              <a:t>‹#›</a:t>
            </a:fld>
            <a:endParaRPr lang="en-US"/>
          </a:p>
        </p:txBody>
      </p:sp>
    </p:spTree>
    <p:extLst>
      <p:ext uri="{BB962C8B-B14F-4D97-AF65-F5344CB8AC3E}">
        <p14:creationId xmlns:p14="http://schemas.microsoft.com/office/powerpoint/2010/main" val="41253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781"/>
            <a:ext cx="8229600" cy="1143000"/>
          </a:xfrm>
        </p:spPr>
        <p:txBody>
          <a:bodyPr/>
          <a:lstStyle>
            <a:lvl1pPr algn="r">
              <a:defRPr b="1">
                <a:solidFill>
                  <a:srgbClr val="215968"/>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rgbClr val="215968"/>
                </a:solidFill>
              </a:defRPr>
            </a:lvl1pPr>
            <a:lvl2pPr>
              <a:defRPr>
                <a:solidFill>
                  <a:srgbClr val="215968"/>
                </a:solidFill>
              </a:defRPr>
            </a:lvl2pPr>
            <a:lvl3pPr>
              <a:defRPr>
                <a:solidFill>
                  <a:srgbClr val="215968"/>
                </a:solidFill>
              </a:defRPr>
            </a:lvl3pPr>
            <a:lvl4pPr>
              <a:defRPr>
                <a:solidFill>
                  <a:srgbClr val="215968"/>
                </a:solidFill>
              </a:defRPr>
            </a:lvl4pPr>
            <a:lvl5pPr>
              <a:defRPr>
                <a:solidFill>
                  <a:srgbClr val="215968"/>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215968"/>
                </a:solidFill>
              </a:defRPr>
            </a:lvl1pPr>
          </a:lstStyle>
          <a:p>
            <a:fld id="{AF258976-5D2E-C545-AAD0-CCF94C0B4232}" type="datetimeFigureOut">
              <a:rPr lang="en-US" smtClean="0"/>
              <a:pPr/>
              <a:t>3/23/2011</a:t>
            </a:fld>
            <a:endParaRPr lang="en-US"/>
          </a:p>
        </p:txBody>
      </p:sp>
      <p:sp>
        <p:nvSpPr>
          <p:cNvPr id="5" name="Footer Placeholder 4"/>
          <p:cNvSpPr>
            <a:spLocks noGrp="1"/>
          </p:cNvSpPr>
          <p:nvPr>
            <p:ph type="ftr" sz="quarter" idx="11"/>
          </p:nvPr>
        </p:nvSpPr>
        <p:spPr/>
        <p:txBody>
          <a:bodyPr/>
          <a:lstStyle>
            <a:lvl1pPr>
              <a:defRPr>
                <a:solidFill>
                  <a:srgbClr val="215968"/>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215968"/>
                </a:solidFill>
              </a:defRPr>
            </a:lvl1pPr>
          </a:lstStyle>
          <a:p>
            <a:fld id="{0A7AF0E9-060B-CD4C-9C6C-33D781501D40}" type="slidenum">
              <a:rPr lang="en-US" smtClean="0"/>
              <a:pPr/>
              <a:t>‹#›</a:t>
            </a:fld>
            <a:endParaRPr lang="en-US"/>
          </a:p>
        </p:txBody>
      </p:sp>
    </p:spTree>
    <p:extLst>
      <p:ext uri="{BB962C8B-B14F-4D97-AF65-F5344CB8AC3E}">
        <p14:creationId xmlns:p14="http://schemas.microsoft.com/office/powerpoint/2010/main" val="305383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r">
              <a:defRPr b="1">
                <a:solidFill>
                  <a:srgbClr val="215968"/>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solidFill>
                  <a:srgbClr val="215968"/>
                </a:solidFill>
              </a:defRPr>
            </a:lvl1pPr>
            <a:lvl2pPr>
              <a:defRPr b="1">
                <a:solidFill>
                  <a:srgbClr val="215968"/>
                </a:solidFill>
              </a:defRPr>
            </a:lvl2pPr>
            <a:lvl3pPr>
              <a:defRPr b="1">
                <a:solidFill>
                  <a:srgbClr val="215968"/>
                </a:solidFill>
              </a:defRPr>
            </a:lvl3pPr>
            <a:lvl4pPr>
              <a:defRPr b="1">
                <a:solidFill>
                  <a:srgbClr val="215968"/>
                </a:solidFill>
              </a:defRPr>
            </a:lvl4pPr>
            <a:lvl5pPr>
              <a:defRPr b="1">
                <a:solidFill>
                  <a:srgbClr val="215968"/>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1">
                <a:solidFill>
                  <a:srgbClr val="215968"/>
                </a:solidFill>
              </a:defRPr>
            </a:lvl1pPr>
          </a:lstStyle>
          <a:p>
            <a:fld id="{AF258976-5D2E-C545-AAD0-CCF94C0B4232}" type="datetimeFigureOut">
              <a:rPr lang="en-US" smtClean="0"/>
              <a:pPr/>
              <a:t>3/23/2011</a:t>
            </a:fld>
            <a:endParaRPr lang="en-US"/>
          </a:p>
        </p:txBody>
      </p:sp>
      <p:sp>
        <p:nvSpPr>
          <p:cNvPr id="5" name="Footer Placeholder 4"/>
          <p:cNvSpPr>
            <a:spLocks noGrp="1"/>
          </p:cNvSpPr>
          <p:nvPr>
            <p:ph type="ftr" sz="quarter" idx="11"/>
          </p:nvPr>
        </p:nvSpPr>
        <p:spPr/>
        <p:txBody>
          <a:bodyPr/>
          <a:lstStyle>
            <a:lvl1pPr>
              <a:defRPr b="1">
                <a:solidFill>
                  <a:srgbClr val="215968"/>
                </a:solidFill>
              </a:defRPr>
            </a:lvl1pPr>
          </a:lstStyle>
          <a:p>
            <a:endParaRPr lang="en-US"/>
          </a:p>
        </p:txBody>
      </p:sp>
      <p:sp>
        <p:nvSpPr>
          <p:cNvPr id="6" name="Slide Number Placeholder 5"/>
          <p:cNvSpPr>
            <a:spLocks noGrp="1"/>
          </p:cNvSpPr>
          <p:nvPr>
            <p:ph type="sldNum" sz="quarter" idx="12"/>
          </p:nvPr>
        </p:nvSpPr>
        <p:spPr/>
        <p:txBody>
          <a:bodyPr/>
          <a:lstStyle>
            <a:lvl1pPr>
              <a:defRPr b="1">
                <a:solidFill>
                  <a:srgbClr val="215968"/>
                </a:solidFill>
              </a:defRPr>
            </a:lvl1pPr>
          </a:lstStyle>
          <a:p>
            <a:fld id="{0A7AF0E9-060B-CD4C-9C6C-33D781501D40}" type="slidenum">
              <a:rPr lang="en-US" smtClean="0"/>
              <a:pPr/>
              <a:t>‹#›</a:t>
            </a:fld>
            <a:endParaRPr lang="en-US"/>
          </a:p>
        </p:txBody>
      </p:sp>
    </p:spTree>
    <p:extLst>
      <p:ext uri="{BB962C8B-B14F-4D97-AF65-F5344CB8AC3E}">
        <p14:creationId xmlns:p14="http://schemas.microsoft.com/office/powerpoint/2010/main" val="119078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b="1">
                <a:solidFill>
                  <a:srgbClr val="21596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215968"/>
                </a:solidFill>
              </a:defRPr>
            </a:lvl1pPr>
            <a:lvl2pPr>
              <a:defRPr>
                <a:solidFill>
                  <a:srgbClr val="215968"/>
                </a:solidFill>
              </a:defRPr>
            </a:lvl2pPr>
            <a:lvl3pPr>
              <a:defRPr>
                <a:solidFill>
                  <a:srgbClr val="215968"/>
                </a:solidFill>
              </a:defRPr>
            </a:lvl3pPr>
            <a:lvl4pPr>
              <a:defRPr>
                <a:solidFill>
                  <a:srgbClr val="215968"/>
                </a:solidFill>
              </a:defRPr>
            </a:lvl4pPr>
            <a:lvl5pPr>
              <a:defRPr>
                <a:solidFill>
                  <a:srgbClr val="215968"/>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58976-5D2E-C545-AAD0-CCF94C0B4232}"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AF0E9-060B-CD4C-9C6C-33D781501D40}" type="slidenum">
              <a:rPr lang="en-US" smtClean="0"/>
              <a:pPr/>
              <a:t>‹#›</a:t>
            </a:fld>
            <a:endParaRPr lang="en-US"/>
          </a:p>
        </p:txBody>
      </p:sp>
    </p:spTree>
    <p:extLst>
      <p:ext uri="{BB962C8B-B14F-4D97-AF65-F5344CB8AC3E}">
        <p14:creationId xmlns:p14="http://schemas.microsoft.com/office/powerpoint/2010/main" val="386433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5182"/>
            <a:ext cx="7772400" cy="1362075"/>
          </a:xfrm>
        </p:spPr>
        <p:txBody>
          <a:bodyPr anchor="t"/>
          <a:lstStyle>
            <a:lvl1pPr algn="l">
              <a:defRPr sz="4000" b="1" cap="all">
                <a:solidFill>
                  <a:srgbClr val="215968"/>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434995"/>
            <a:ext cx="7772400" cy="1500187"/>
          </a:xfrm>
        </p:spPr>
        <p:txBody>
          <a:bodyPr anchor="b"/>
          <a:lstStyle>
            <a:lvl1pPr marL="0" indent="0">
              <a:buNone/>
              <a:defRPr sz="2000">
                <a:solidFill>
                  <a:srgbClr val="21596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258976-5D2E-C545-AAD0-CCF94C0B4232}"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AF0E9-060B-CD4C-9C6C-33D781501D40}" type="slidenum">
              <a:rPr lang="en-US" smtClean="0"/>
              <a:pPr/>
              <a:t>‹#›</a:t>
            </a:fld>
            <a:endParaRPr lang="en-US"/>
          </a:p>
        </p:txBody>
      </p:sp>
    </p:spTree>
    <p:extLst>
      <p:ext uri="{BB962C8B-B14F-4D97-AF65-F5344CB8AC3E}">
        <p14:creationId xmlns:p14="http://schemas.microsoft.com/office/powerpoint/2010/main" val="288455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0924"/>
            <a:ext cx="8229600" cy="1143000"/>
          </a:xfrm>
        </p:spPr>
        <p:txBody>
          <a:bodyPr/>
          <a:lstStyle>
            <a:lvl1pPr algn="r">
              <a:defRPr b="1">
                <a:solidFill>
                  <a:srgbClr val="215968"/>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215968"/>
                </a:solidFill>
              </a:defRPr>
            </a:lvl1pPr>
            <a:lvl2pPr>
              <a:defRPr sz="2400">
                <a:solidFill>
                  <a:srgbClr val="215968"/>
                </a:solidFill>
              </a:defRPr>
            </a:lvl2pPr>
            <a:lvl3pPr>
              <a:defRPr sz="2000">
                <a:solidFill>
                  <a:srgbClr val="215968"/>
                </a:solidFill>
              </a:defRPr>
            </a:lvl3pPr>
            <a:lvl4pPr>
              <a:defRPr sz="1800">
                <a:solidFill>
                  <a:srgbClr val="215968"/>
                </a:solidFill>
              </a:defRPr>
            </a:lvl4pPr>
            <a:lvl5pPr>
              <a:defRPr sz="1800">
                <a:solidFill>
                  <a:srgbClr val="215968"/>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215968"/>
                </a:solidFill>
              </a:defRPr>
            </a:lvl1pPr>
            <a:lvl2pPr>
              <a:defRPr sz="2400">
                <a:solidFill>
                  <a:srgbClr val="215968"/>
                </a:solidFill>
              </a:defRPr>
            </a:lvl2pPr>
            <a:lvl3pPr>
              <a:defRPr sz="2000">
                <a:solidFill>
                  <a:srgbClr val="215968"/>
                </a:solidFill>
              </a:defRPr>
            </a:lvl3pPr>
            <a:lvl4pPr>
              <a:defRPr sz="1800">
                <a:solidFill>
                  <a:srgbClr val="215968"/>
                </a:solidFill>
              </a:defRPr>
            </a:lvl4pPr>
            <a:lvl5pPr>
              <a:defRPr sz="1800">
                <a:solidFill>
                  <a:srgbClr val="215968"/>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solidFill>
                  <a:srgbClr val="215968"/>
                </a:solidFill>
              </a:defRPr>
            </a:lvl1pPr>
          </a:lstStyle>
          <a:p>
            <a:fld id="{AF258976-5D2E-C545-AAD0-CCF94C0B4232}" type="datetimeFigureOut">
              <a:rPr lang="en-US" smtClean="0"/>
              <a:pPr/>
              <a:t>3/23/2011</a:t>
            </a:fld>
            <a:endParaRPr lang="en-US"/>
          </a:p>
        </p:txBody>
      </p:sp>
      <p:sp>
        <p:nvSpPr>
          <p:cNvPr id="6" name="Footer Placeholder 5"/>
          <p:cNvSpPr>
            <a:spLocks noGrp="1"/>
          </p:cNvSpPr>
          <p:nvPr>
            <p:ph type="ftr" sz="quarter" idx="11"/>
          </p:nvPr>
        </p:nvSpPr>
        <p:spPr/>
        <p:txBody>
          <a:bodyPr/>
          <a:lstStyle>
            <a:lvl1pPr>
              <a:defRPr>
                <a:solidFill>
                  <a:srgbClr val="215968"/>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215968"/>
                </a:solidFill>
              </a:defRPr>
            </a:lvl1pPr>
          </a:lstStyle>
          <a:p>
            <a:fld id="{0A7AF0E9-060B-CD4C-9C6C-33D781501D40}" type="slidenum">
              <a:rPr lang="en-US" smtClean="0"/>
              <a:pPr/>
              <a:t>‹#›</a:t>
            </a:fld>
            <a:endParaRPr lang="en-US"/>
          </a:p>
        </p:txBody>
      </p:sp>
    </p:spTree>
    <p:extLst>
      <p:ext uri="{BB962C8B-B14F-4D97-AF65-F5344CB8AC3E}">
        <p14:creationId xmlns:p14="http://schemas.microsoft.com/office/powerpoint/2010/main" val="386855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b="1">
                <a:solidFill>
                  <a:srgbClr val="215968"/>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159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15968"/>
                </a:solidFill>
              </a:defRPr>
            </a:lvl1pPr>
            <a:lvl2pPr>
              <a:defRPr sz="2000">
                <a:solidFill>
                  <a:srgbClr val="215968"/>
                </a:solidFill>
              </a:defRPr>
            </a:lvl2pPr>
            <a:lvl3pPr>
              <a:defRPr sz="1800">
                <a:solidFill>
                  <a:srgbClr val="215968"/>
                </a:solidFill>
              </a:defRPr>
            </a:lvl3pPr>
            <a:lvl4pPr>
              <a:defRPr sz="1600">
                <a:solidFill>
                  <a:srgbClr val="215968"/>
                </a:solidFill>
              </a:defRPr>
            </a:lvl4pPr>
            <a:lvl5pPr>
              <a:defRPr sz="1600">
                <a:solidFill>
                  <a:srgbClr val="215968"/>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l">
              <a:buNone/>
              <a:defRPr sz="2400" b="1">
                <a:solidFill>
                  <a:srgbClr val="2159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15968"/>
                </a:solidFill>
              </a:defRPr>
            </a:lvl1pPr>
            <a:lvl2pPr>
              <a:defRPr sz="2000">
                <a:solidFill>
                  <a:srgbClr val="215968"/>
                </a:solidFill>
              </a:defRPr>
            </a:lvl2pPr>
            <a:lvl3pPr>
              <a:defRPr sz="1800">
                <a:solidFill>
                  <a:srgbClr val="215968"/>
                </a:solidFill>
              </a:defRPr>
            </a:lvl3pPr>
            <a:lvl4pPr>
              <a:defRPr sz="1600">
                <a:solidFill>
                  <a:srgbClr val="215968"/>
                </a:solidFill>
              </a:defRPr>
            </a:lvl4pPr>
            <a:lvl5pPr>
              <a:defRPr sz="1600">
                <a:solidFill>
                  <a:srgbClr val="215968"/>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solidFill>
                  <a:srgbClr val="215968"/>
                </a:solidFill>
              </a:defRPr>
            </a:lvl1pPr>
          </a:lstStyle>
          <a:p>
            <a:fld id="{AF258976-5D2E-C545-AAD0-CCF94C0B4232}" type="datetimeFigureOut">
              <a:rPr lang="en-US" smtClean="0"/>
              <a:pPr/>
              <a:t>3/23/2011</a:t>
            </a:fld>
            <a:endParaRPr lang="en-US"/>
          </a:p>
        </p:txBody>
      </p:sp>
      <p:sp>
        <p:nvSpPr>
          <p:cNvPr id="8" name="Footer Placeholder 7"/>
          <p:cNvSpPr>
            <a:spLocks noGrp="1"/>
          </p:cNvSpPr>
          <p:nvPr>
            <p:ph type="ftr" sz="quarter" idx="11"/>
          </p:nvPr>
        </p:nvSpPr>
        <p:spPr/>
        <p:txBody>
          <a:bodyPr/>
          <a:lstStyle>
            <a:lvl1pPr>
              <a:defRPr>
                <a:solidFill>
                  <a:srgbClr val="215968"/>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215968"/>
                </a:solidFill>
              </a:defRPr>
            </a:lvl1pPr>
          </a:lstStyle>
          <a:p>
            <a:fld id="{0A7AF0E9-060B-CD4C-9C6C-33D781501D40}" type="slidenum">
              <a:rPr lang="en-US" smtClean="0"/>
              <a:pPr/>
              <a:t>‹#›</a:t>
            </a:fld>
            <a:endParaRPr lang="en-US"/>
          </a:p>
        </p:txBody>
      </p:sp>
    </p:spTree>
    <p:extLst>
      <p:ext uri="{BB962C8B-B14F-4D97-AF65-F5344CB8AC3E}">
        <p14:creationId xmlns:p14="http://schemas.microsoft.com/office/powerpoint/2010/main" val="313081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b="1">
                <a:solidFill>
                  <a:srgbClr val="215968"/>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58976-5D2E-C545-AAD0-CCF94C0B4232}" type="datetimeFigureOut">
              <a:rPr lang="en-US" smtClean="0"/>
              <a:pPr/>
              <a:t>3/23/2011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7AF0E9-060B-CD4C-9C6C-33D781501D40}" type="slidenum">
              <a:rPr lang="en-US" smtClean="0"/>
              <a:pPr/>
              <a:t>‹#›</a:t>
            </a:fld>
            <a:endParaRPr lang="en-US"/>
          </a:p>
        </p:txBody>
      </p:sp>
    </p:spTree>
    <p:extLst>
      <p:ext uri="{BB962C8B-B14F-4D97-AF65-F5344CB8AC3E}">
        <p14:creationId xmlns:p14="http://schemas.microsoft.com/office/powerpoint/2010/main" val="127645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58976-5D2E-C545-AAD0-CCF94C0B4232}" type="datetimeFigureOut">
              <a:rPr lang="en-US" smtClean="0"/>
              <a:pPr/>
              <a:t>3/23/2011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7AF0E9-060B-CD4C-9C6C-33D781501D40}" type="slidenum">
              <a:rPr lang="en-US" smtClean="0"/>
              <a:pPr/>
              <a:t>‹#›</a:t>
            </a:fld>
            <a:endParaRPr lang="en-US"/>
          </a:p>
        </p:txBody>
      </p:sp>
    </p:spTree>
    <p:extLst>
      <p:ext uri="{BB962C8B-B14F-4D97-AF65-F5344CB8AC3E}">
        <p14:creationId xmlns:p14="http://schemas.microsoft.com/office/powerpoint/2010/main" val="284630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215968"/>
                </a:solidFill>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b="1">
                <a:solidFill>
                  <a:srgbClr val="215968"/>
                </a:solidFill>
              </a:defRPr>
            </a:lvl1pPr>
            <a:lvl2pPr>
              <a:defRPr sz="2800">
                <a:solidFill>
                  <a:srgbClr val="215968"/>
                </a:solidFill>
              </a:defRPr>
            </a:lvl2pPr>
            <a:lvl3pPr>
              <a:defRPr sz="2400">
                <a:solidFill>
                  <a:srgbClr val="215968"/>
                </a:solidFill>
              </a:defRPr>
            </a:lvl3pPr>
            <a:lvl4pPr>
              <a:defRPr sz="2000">
                <a:solidFill>
                  <a:srgbClr val="215968"/>
                </a:solidFill>
              </a:defRPr>
            </a:lvl4pPr>
            <a:lvl5pPr>
              <a:defRPr sz="2000">
                <a:solidFill>
                  <a:srgbClr val="215968"/>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21596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215968"/>
                </a:solidFill>
              </a:defRPr>
            </a:lvl1pPr>
          </a:lstStyle>
          <a:p>
            <a:fld id="{AF258976-5D2E-C545-AAD0-CCF94C0B4232}" type="datetimeFigureOut">
              <a:rPr lang="en-US" smtClean="0"/>
              <a:pPr/>
              <a:t>3/23/2011</a:t>
            </a:fld>
            <a:endParaRPr lang="en-US"/>
          </a:p>
        </p:txBody>
      </p:sp>
      <p:sp>
        <p:nvSpPr>
          <p:cNvPr id="6" name="Footer Placeholder 5"/>
          <p:cNvSpPr>
            <a:spLocks noGrp="1"/>
          </p:cNvSpPr>
          <p:nvPr>
            <p:ph type="ftr" sz="quarter" idx="11"/>
          </p:nvPr>
        </p:nvSpPr>
        <p:spPr/>
        <p:txBody>
          <a:bodyPr/>
          <a:lstStyle>
            <a:lvl1pPr>
              <a:defRPr>
                <a:solidFill>
                  <a:srgbClr val="215968"/>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215968"/>
                </a:solidFill>
              </a:defRPr>
            </a:lvl1pPr>
          </a:lstStyle>
          <a:p>
            <a:fld id="{0A7AF0E9-060B-CD4C-9C6C-33D781501D40}" type="slidenum">
              <a:rPr lang="en-US" smtClean="0"/>
              <a:pPr/>
              <a:t>‹#›</a:t>
            </a:fld>
            <a:endParaRPr lang="en-US"/>
          </a:p>
        </p:txBody>
      </p:sp>
    </p:spTree>
    <p:extLst>
      <p:ext uri="{BB962C8B-B14F-4D97-AF65-F5344CB8AC3E}">
        <p14:creationId xmlns:p14="http://schemas.microsoft.com/office/powerpoint/2010/main" val="38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58976-5D2E-C545-AAD0-CCF94C0B4232}" type="datetimeFigureOut">
              <a:rPr lang="en-US" smtClean="0"/>
              <a:pPr/>
              <a:t>3/23/2011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AF0E9-060B-CD4C-9C6C-33D781501D40}" type="slidenum">
              <a:rPr lang="en-US" smtClean="0"/>
              <a:pPr/>
              <a:t>‹#›</a:t>
            </a:fld>
            <a:endParaRPr lang="en-US"/>
          </a:p>
        </p:txBody>
      </p:sp>
    </p:spTree>
    <p:extLst>
      <p:ext uri="{BB962C8B-B14F-4D97-AF65-F5344CB8AC3E}">
        <p14:creationId xmlns:p14="http://schemas.microsoft.com/office/powerpoint/2010/main" val="383989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Sukriti\Tech Ed 2011\other\template.jpg"/>
          <p:cNvPicPr>
            <a:picLocks noChangeAspect="1" noChangeArrowheads="1"/>
          </p:cNvPicPr>
          <p:nvPr/>
        </p:nvPicPr>
        <p:blipFill>
          <a:blip r:embed="rId13"/>
          <a:srcRect/>
          <a:stretch>
            <a:fillRect/>
          </a:stretch>
        </p:blipFill>
        <p:spPr bwMode="auto">
          <a:xfrm>
            <a:off x="0" y="0"/>
            <a:ext cx="9134475" cy="6858000"/>
          </a:xfrm>
          <a:prstGeom prst="rect">
            <a:avLst/>
          </a:prstGeom>
          <a:noFill/>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defRPr>
            </a:lvl1pPr>
          </a:lstStyle>
          <a:p>
            <a:fld id="{AF258976-5D2E-C545-AAD0-CCF94C0B4232}" type="datetimeFigureOut">
              <a:rPr lang="en-US" smtClean="0"/>
              <a:pPr/>
              <a:t>3/23/2011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a:defRPr>
            </a:lvl1pPr>
          </a:lstStyle>
          <a:p>
            <a:fld id="{0A7AF0E9-060B-CD4C-9C6C-33D781501D40}" type="slidenum">
              <a:rPr lang="en-US" smtClean="0"/>
              <a:pPr/>
              <a:t>‹#›</a:t>
            </a:fld>
            <a:endParaRPr lang="en-US"/>
          </a:p>
        </p:txBody>
      </p:sp>
    </p:spTree>
    <p:extLst>
      <p:ext uri="{BB962C8B-B14F-4D97-AF65-F5344CB8AC3E}">
        <p14:creationId xmlns:p14="http://schemas.microsoft.com/office/powerpoint/2010/main" val="2761074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Sego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hyperlink" Target="http://msdn.microsoft.com/" TargetMode="External"/><Relationship Id="rId7"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hyperlink" Target="http://technet.microsoft.com/" TargetMode="External"/><Relationship Id="rId9" Type="http://schemas.openxmlformats.org/officeDocument/2006/relationships/hyperlink" Target="http://facebook.com/msdnindia"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t>Windows 7</a:t>
            </a:r>
            <a:endParaRPr lang="en-US" dirty="0"/>
          </a:p>
        </p:txBody>
      </p:sp>
      <p:sp>
        <p:nvSpPr>
          <p:cNvPr id="3" name="Subtitle 2"/>
          <p:cNvSpPr>
            <a:spLocks noGrp="1"/>
          </p:cNvSpPr>
          <p:nvPr>
            <p:ph type="subTitle" idx="1"/>
          </p:nvPr>
        </p:nvSpPr>
        <p:spPr/>
        <p:txBody>
          <a:bodyPr/>
          <a:lstStyle/>
          <a:p>
            <a:r>
              <a:rPr lang="en-US" dirty="0" smtClean="0">
                <a:solidFill>
                  <a:srgbClr val="FFFFFF"/>
                </a:solidFill>
              </a:rPr>
              <a:t>Building a Multi-Touch Enabled Point of Sales System</a:t>
            </a:r>
            <a:endParaRPr lang="en-US" dirty="0">
              <a:solidFill>
                <a:srgbClr val="FFFFFF"/>
              </a:solidFill>
            </a:endParaRPr>
          </a:p>
        </p:txBody>
      </p:sp>
    </p:spTree>
    <p:extLst>
      <p:ext uri="{BB962C8B-B14F-4D97-AF65-F5344CB8AC3E}">
        <p14:creationId xmlns:p14="http://schemas.microsoft.com/office/powerpoint/2010/main" val="1054768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234368" y="1597257"/>
            <a:ext cx="3079597" cy="3877420"/>
          </a:xfrm>
          <a:prstGeom prst="rect">
            <a:avLst/>
          </a:prstGeom>
          <a:noFill/>
          <a:ln w="9525">
            <a:noFill/>
            <a:miter lim="800000"/>
            <a:headEnd/>
            <a:tailEnd/>
          </a:ln>
          <a:effectLst>
            <a:outerShdw blurRad="190500" dist="228600" dir="2700000" sx="1000" sy="1000" algn="ctr">
              <a:srgbClr val="000000">
                <a:alpha val="30000"/>
              </a:srgbClr>
            </a:outerShdw>
            <a:reflection blurRad="6350" stA="52000" endA="300" endPos="0" dir="5400000" sy="-100000" algn="bl" rotWithShape="0"/>
          </a:effectLst>
        </p:spPr>
      </p:pic>
      <p:pic>
        <p:nvPicPr>
          <p:cNvPr id="5" name="Picture 3"/>
          <p:cNvPicPr>
            <a:picLocks noChangeAspect="1" noChangeArrowheads="1"/>
          </p:cNvPicPr>
          <p:nvPr/>
        </p:nvPicPr>
        <p:blipFill>
          <a:blip r:embed="rId3" cstate="print"/>
          <a:srcRect/>
          <a:stretch>
            <a:fillRect/>
          </a:stretch>
        </p:blipFill>
        <p:spPr bwMode="auto">
          <a:xfrm>
            <a:off x="4765823" y="1597257"/>
            <a:ext cx="3079597" cy="3877420"/>
          </a:xfrm>
          <a:prstGeom prst="rect">
            <a:avLst/>
          </a:prstGeom>
          <a:noFill/>
          <a:ln w="9525">
            <a:noFill/>
            <a:miter lim="800000"/>
            <a:headEnd/>
            <a:tailEnd/>
          </a:ln>
          <a:effectLst>
            <a:outerShdw blurRad="190500" dist="228600" dir="2700000" sx="1000" sy="1000" algn="ctr">
              <a:srgbClr val="000000">
                <a:alpha val="30000"/>
              </a:srgbClr>
            </a:outerShdw>
            <a:reflection blurRad="6350" stA="52000" endA="300" endPos="0" dir="5400000" sy="-100000" algn="bl" rotWithShape="0"/>
          </a:effectLst>
        </p:spPr>
      </p:pic>
    </p:spTree>
    <p:extLst>
      <p:ext uri="{BB962C8B-B14F-4D97-AF65-F5344CB8AC3E}">
        <p14:creationId xmlns:p14="http://schemas.microsoft.com/office/powerpoint/2010/main" val="2127291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Accepting Input</a:t>
            </a:r>
            <a:endParaRPr lang="en-US" dirty="0"/>
          </a:p>
        </p:txBody>
      </p:sp>
      <p:pic>
        <p:nvPicPr>
          <p:cNvPr id="3075" name="Picture 3" descr="C:\Users\kodefuguru\Documents\TechEdIndia\Building a Multitouch Windows 7 POS Application\MouseKeybo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653" y="1857742"/>
            <a:ext cx="6103294" cy="346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34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Accepting Input</a:t>
            </a:r>
            <a:endParaRPr lang="en-US" dirty="0"/>
          </a:p>
        </p:txBody>
      </p:sp>
      <p:pic>
        <p:nvPicPr>
          <p:cNvPr id="5122" name="Picture 2" descr="C:\Users\kodefuguru\Documents\TechEdIndia\Building a Multitouch Windows 7 POS Application\tou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684" y="1952992"/>
            <a:ext cx="4928428" cy="328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54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Accepting Input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61" y="1861405"/>
            <a:ext cx="8712607" cy="314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981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Accepting Input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61846"/>
            <a:ext cx="9136590" cy="223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597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64" y="864794"/>
            <a:ext cx="6623267" cy="1143000"/>
          </a:xfrm>
        </p:spPr>
        <p:txBody>
          <a:bodyPr>
            <a:normAutofit/>
          </a:bodyPr>
          <a:lstStyle/>
          <a:p>
            <a:r>
              <a:rPr lang="en-US" sz="6000" dirty="0" smtClean="0"/>
              <a:t>DEMO</a:t>
            </a:r>
            <a:endParaRPr lang="en-US" sz="6000" dirty="0"/>
          </a:p>
        </p:txBody>
      </p:sp>
      <p:sp>
        <p:nvSpPr>
          <p:cNvPr id="3" name="Content Placeholder 2"/>
          <p:cNvSpPr>
            <a:spLocks noGrp="1"/>
          </p:cNvSpPr>
          <p:nvPr>
            <p:ph idx="1"/>
          </p:nvPr>
        </p:nvSpPr>
        <p:spPr>
          <a:xfrm>
            <a:off x="630364" y="2828834"/>
            <a:ext cx="8229600" cy="1808916"/>
          </a:xfrm>
        </p:spPr>
        <p:txBody>
          <a:bodyPr>
            <a:normAutofit/>
          </a:bodyPr>
          <a:lstStyle/>
          <a:p>
            <a:pPr marL="0" indent="0">
              <a:buNone/>
            </a:pPr>
            <a:r>
              <a:rPr lang="en-US" b="1" dirty="0" smtClean="0">
                <a:solidFill>
                  <a:srgbClr val="7030A0"/>
                </a:solidFill>
              </a:rPr>
              <a:t>Input</a:t>
            </a:r>
          </a:p>
        </p:txBody>
      </p:sp>
    </p:spTree>
    <p:extLst>
      <p:ext uri="{BB962C8B-B14F-4D97-AF65-F5344CB8AC3E}">
        <p14:creationId xmlns:p14="http://schemas.microsoft.com/office/powerpoint/2010/main" val="3688774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Taking advantage of </a:t>
            </a:r>
            <a:r>
              <a:rPr lang="en-US" dirty="0" err="1" smtClean="0"/>
              <a:t>Multitouch</a:t>
            </a:r>
            <a:endParaRPr lang="en-US" dirty="0"/>
          </a:p>
        </p:txBody>
      </p:sp>
      <p:sp>
        <p:nvSpPr>
          <p:cNvPr id="3" name="Content Placeholder 2"/>
          <p:cNvSpPr>
            <a:spLocks noGrp="1"/>
          </p:cNvSpPr>
          <p:nvPr>
            <p:ph idx="1"/>
          </p:nvPr>
        </p:nvSpPr>
        <p:spPr/>
        <p:txBody>
          <a:bodyPr/>
          <a:lstStyle/>
          <a:p>
            <a:r>
              <a:rPr lang="en-US" dirty="0" smtClean="0"/>
              <a:t>APIs</a:t>
            </a:r>
          </a:p>
          <a:p>
            <a:r>
              <a:rPr lang="en-US" dirty="0" smtClean="0"/>
              <a:t>Native Win32</a:t>
            </a:r>
          </a:p>
          <a:p>
            <a:r>
              <a:rPr lang="en-US" dirty="0" err="1" smtClean="0"/>
              <a:t>WinForms</a:t>
            </a:r>
            <a:endParaRPr lang="en-US" dirty="0" smtClean="0"/>
          </a:p>
          <a:p>
            <a:r>
              <a:rPr lang="en-US" dirty="0" smtClean="0"/>
              <a:t>WPF</a:t>
            </a:r>
            <a:endParaRPr lang="en-US" dirty="0"/>
          </a:p>
        </p:txBody>
      </p:sp>
    </p:spTree>
    <p:extLst>
      <p:ext uri="{BB962C8B-B14F-4D97-AF65-F5344CB8AC3E}">
        <p14:creationId xmlns:p14="http://schemas.microsoft.com/office/powerpoint/2010/main" val="24143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Gestures</a:t>
            </a:r>
            <a:endParaRPr lang="en-US" dirty="0"/>
          </a:p>
        </p:txBody>
      </p:sp>
      <p:sp>
        <p:nvSpPr>
          <p:cNvPr id="4" name="Content Placeholder 2"/>
          <p:cNvSpPr>
            <a:spLocks noGrp="1"/>
          </p:cNvSpPr>
          <p:nvPr>
            <p:ph idx="1"/>
          </p:nvPr>
        </p:nvSpPr>
        <p:spPr>
          <a:xfrm>
            <a:off x="771040" y="1112340"/>
            <a:ext cx="7915759" cy="610596"/>
          </a:xfrm>
        </p:spPr>
        <p:txBody>
          <a:bodyPr>
            <a:normAutofit/>
          </a:bodyPr>
          <a:lstStyle/>
          <a:p>
            <a:pPr marL="0" indent="0" algn="r">
              <a:buNone/>
            </a:pPr>
            <a:r>
              <a:rPr lang="en-US" b="1" dirty="0" smtClean="0">
                <a:solidFill>
                  <a:srgbClr val="7030A0"/>
                </a:solidFill>
              </a:rPr>
              <a:t>Panning</a:t>
            </a:r>
          </a:p>
        </p:txBody>
      </p:sp>
      <p:pic>
        <p:nvPicPr>
          <p:cNvPr id="5" name="Picture 4"/>
          <p:cNvPicPr/>
          <p:nvPr/>
        </p:nvPicPr>
        <p:blipFill>
          <a:blip r:embed="rId2" cstate="print"/>
          <a:srcRect/>
          <a:stretch>
            <a:fillRect/>
          </a:stretch>
        </p:blipFill>
        <p:spPr bwMode="auto">
          <a:xfrm>
            <a:off x="1494874" y="2431802"/>
            <a:ext cx="6154249" cy="1990361"/>
          </a:xfrm>
          <a:prstGeom prst="rect">
            <a:avLst/>
          </a:prstGeom>
          <a:noFill/>
          <a:ln w="9525">
            <a:noFill/>
            <a:miter lim="800000"/>
            <a:headEnd/>
            <a:tailEnd/>
          </a:ln>
          <a:effectLst>
            <a:outerShdw blurRad="50800" dist="38100" dir="5400000" sx="1000" sy="1000" algn="t" rotWithShape="0">
              <a:prstClr val="black">
                <a:alpha val="40000"/>
              </a:prstClr>
            </a:outerShdw>
            <a:reflection blurRad="6350" stA="52000" endA="300" endPos="0" dir="5400000" sy="-100000" algn="bl" rotWithShape="0"/>
          </a:effectLst>
          <a:scene3d>
            <a:camera prst="orthographicFront">
              <a:rot lat="0" lon="0" rev="0"/>
            </a:camera>
            <a:lightRig rig="glow" dir="t">
              <a:rot lat="0" lon="0" rev="4800000"/>
            </a:lightRig>
          </a:scene3d>
          <a:sp3d prstMaterial="matte">
            <a:bevelT w="127000" h="63500"/>
          </a:sp3d>
        </p:spPr>
      </p:pic>
      <p:sp>
        <p:nvSpPr>
          <p:cNvPr id="6" name="Content Placeholder 2"/>
          <p:cNvSpPr txBox="1">
            <a:spLocks/>
          </p:cNvSpPr>
          <p:nvPr/>
        </p:nvSpPr>
        <p:spPr>
          <a:xfrm>
            <a:off x="457200" y="4689231"/>
            <a:ext cx="8229600" cy="1436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215968"/>
                </a:solidFill>
                <a:latin typeface="Segoe"/>
                <a:ea typeface="+mn-ea"/>
                <a:cs typeface="+mn-cs"/>
              </a:defRPr>
            </a:lvl1pPr>
            <a:lvl2pPr marL="742950" indent="-285750" algn="l" defTabSz="457200" rtl="0" eaLnBrk="1" latinLnBrk="0" hangingPunct="1">
              <a:spcBef>
                <a:spcPct val="20000"/>
              </a:spcBef>
              <a:buFont typeface="Arial"/>
              <a:buChar char="–"/>
              <a:defRPr sz="2800" kern="1200">
                <a:solidFill>
                  <a:srgbClr val="215968"/>
                </a:solidFill>
                <a:latin typeface="Segoe"/>
                <a:ea typeface="+mn-ea"/>
                <a:cs typeface="+mn-cs"/>
              </a:defRPr>
            </a:lvl2pPr>
            <a:lvl3pPr marL="1143000" indent="-228600" algn="l" defTabSz="457200" rtl="0" eaLnBrk="1" latinLnBrk="0" hangingPunct="1">
              <a:spcBef>
                <a:spcPct val="20000"/>
              </a:spcBef>
              <a:buFont typeface="Arial"/>
              <a:buChar char="•"/>
              <a:defRPr sz="2400" kern="1200">
                <a:solidFill>
                  <a:srgbClr val="215968"/>
                </a:solidFill>
                <a:latin typeface="Segoe"/>
                <a:ea typeface="+mn-ea"/>
                <a:cs typeface="+mn-cs"/>
              </a:defRPr>
            </a:lvl3pPr>
            <a:lvl4pPr marL="1600200" indent="-228600" algn="l" defTabSz="457200" rtl="0" eaLnBrk="1" latinLnBrk="0" hangingPunct="1">
              <a:spcBef>
                <a:spcPct val="20000"/>
              </a:spcBef>
              <a:buFont typeface="Arial"/>
              <a:buChar char="–"/>
              <a:defRPr sz="2000" kern="1200">
                <a:solidFill>
                  <a:srgbClr val="215968"/>
                </a:solidFill>
                <a:latin typeface="Segoe"/>
                <a:ea typeface="+mn-ea"/>
                <a:cs typeface="+mn-cs"/>
              </a:defRPr>
            </a:lvl4pPr>
            <a:lvl5pPr marL="2057400" indent="-228600" algn="l" defTabSz="457200" rtl="0" eaLnBrk="1" latinLnBrk="0" hangingPunct="1">
              <a:spcBef>
                <a:spcPct val="20000"/>
              </a:spcBef>
              <a:buFont typeface="Arial"/>
              <a:buChar char="»"/>
              <a:defRPr sz="2000" kern="1200">
                <a:solidFill>
                  <a:srgbClr val="215968"/>
                </a:solidFill>
                <a:latin typeface="Sego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Place two fingers in the application window and drag in the direction you </a:t>
            </a:r>
            <a:r>
              <a:rPr lang="en-US" dirty="0" smtClean="0"/>
              <a:t>want</a:t>
            </a:r>
            <a:endParaRPr lang="en-US" dirty="0"/>
          </a:p>
        </p:txBody>
      </p:sp>
    </p:spTree>
    <p:extLst>
      <p:ext uri="{BB962C8B-B14F-4D97-AF65-F5344CB8AC3E}">
        <p14:creationId xmlns:p14="http://schemas.microsoft.com/office/powerpoint/2010/main" val="3571127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Gestures</a:t>
            </a:r>
            <a:endParaRPr lang="en-US" dirty="0"/>
          </a:p>
        </p:txBody>
      </p:sp>
      <p:sp>
        <p:nvSpPr>
          <p:cNvPr id="4" name="Content Placeholder 2"/>
          <p:cNvSpPr>
            <a:spLocks noGrp="1"/>
          </p:cNvSpPr>
          <p:nvPr>
            <p:ph idx="1"/>
          </p:nvPr>
        </p:nvSpPr>
        <p:spPr>
          <a:xfrm>
            <a:off x="771040" y="1112340"/>
            <a:ext cx="7915759" cy="610596"/>
          </a:xfrm>
        </p:spPr>
        <p:txBody>
          <a:bodyPr>
            <a:normAutofit/>
          </a:bodyPr>
          <a:lstStyle/>
          <a:p>
            <a:pPr marL="0" indent="0" algn="r">
              <a:buNone/>
            </a:pPr>
            <a:r>
              <a:rPr lang="en-US" b="1" dirty="0" smtClean="0">
                <a:solidFill>
                  <a:srgbClr val="7030A0"/>
                </a:solidFill>
              </a:rPr>
              <a:t>Zoom</a:t>
            </a:r>
          </a:p>
        </p:txBody>
      </p:sp>
      <p:sp>
        <p:nvSpPr>
          <p:cNvPr id="6" name="Content Placeholder 2"/>
          <p:cNvSpPr txBox="1">
            <a:spLocks/>
          </p:cNvSpPr>
          <p:nvPr/>
        </p:nvSpPr>
        <p:spPr>
          <a:xfrm>
            <a:off x="457200" y="4689231"/>
            <a:ext cx="8229600" cy="1436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215968"/>
                </a:solidFill>
                <a:latin typeface="Segoe"/>
                <a:ea typeface="+mn-ea"/>
                <a:cs typeface="+mn-cs"/>
              </a:defRPr>
            </a:lvl1pPr>
            <a:lvl2pPr marL="742950" indent="-285750" algn="l" defTabSz="457200" rtl="0" eaLnBrk="1" latinLnBrk="0" hangingPunct="1">
              <a:spcBef>
                <a:spcPct val="20000"/>
              </a:spcBef>
              <a:buFont typeface="Arial"/>
              <a:buChar char="–"/>
              <a:defRPr sz="2800" kern="1200">
                <a:solidFill>
                  <a:srgbClr val="215968"/>
                </a:solidFill>
                <a:latin typeface="Segoe"/>
                <a:ea typeface="+mn-ea"/>
                <a:cs typeface="+mn-cs"/>
              </a:defRPr>
            </a:lvl2pPr>
            <a:lvl3pPr marL="1143000" indent="-228600" algn="l" defTabSz="457200" rtl="0" eaLnBrk="1" latinLnBrk="0" hangingPunct="1">
              <a:spcBef>
                <a:spcPct val="20000"/>
              </a:spcBef>
              <a:buFont typeface="Arial"/>
              <a:buChar char="•"/>
              <a:defRPr sz="2400" kern="1200">
                <a:solidFill>
                  <a:srgbClr val="215968"/>
                </a:solidFill>
                <a:latin typeface="Segoe"/>
                <a:ea typeface="+mn-ea"/>
                <a:cs typeface="+mn-cs"/>
              </a:defRPr>
            </a:lvl3pPr>
            <a:lvl4pPr marL="1600200" indent="-228600" algn="l" defTabSz="457200" rtl="0" eaLnBrk="1" latinLnBrk="0" hangingPunct="1">
              <a:spcBef>
                <a:spcPct val="20000"/>
              </a:spcBef>
              <a:buFont typeface="Arial"/>
              <a:buChar char="–"/>
              <a:defRPr sz="2000" kern="1200">
                <a:solidFill>
                  <a:srgbClr val="215968"/>
                </a:solidFill>
                <a:latin typeface="Segoe"/>
                <a:ea typeface="+mn-ea"/>
                <a:cs typeface="+mn-cs"/>
              </a:defRPr>
            </a:lvl4pPr>
            <a:lvl5pPr marL="2057400" indent="-228600" algn="l" defTabSz="457200" rtl="0" eaLnBrk="1" latinLnBrk="0" hangingPunct="1">
              <a:spcBef>
                <a:spcPct val="20000"/>
              </a:spcBef>
              <a:buFont typeface="Arial"/>
              <a:buChar char="»"/>
              <a:defRPr sz="2000" kern="1200">
                <a:solidFill>
                  <a:srgbClr val="215968"/>
                </a:solidFill>
                <a:latin typeface="Sego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Touch the image </a:t>
            </a:r>
            <a:r>
              <a:rPr lang="en-US" dirty="0" smtClean="0"/>
              <a:t>with </a:t>
            </a:r>
            <a:r>
              <a:rPr lang="en-US" dirty="0"/>
              <a:t>two fingers and move them closer or further apart</a:t>
            </a:r>
          </a:p>
        </p:txBody>
      </p:sp>
      <p:pic>
        <p:nvPicPr>
          <p:cNvPr id="7" name="Picture 6"/>
          <p:cNvPicPr/>
          <p:nvPr/>
        </p:nvPicPr>
        <p:blipFill>
          <a:blip r:embed="rId2" cstate="print"/>
          <a:srcRect/>
          <a:stretch>
            <a:fillRect/>
          </a:stretch>
        </p:blipFill>
        <p:spPr bwMode="auto">
          <a:xfrm>
            <a:off x="1949329" y="2343986"/>
            <a:ext cx="5002456" cy="2345245"/>
          </a:xfrm>
          <a:prstGeom prst="rect">
            <a:avLst/>
          </a:prstGeom>
          <a:noFill/>
          <a:ln w="9525">
            <a:noFill/>
            <a:miter lim="800000"/>
            <a:headEnd/>
            <a:tailEnd/>
          </a:ln>
          <a:effectLst>
            <a:outerShdw blurRad="50800" dist="38100" dir="5400000" sx="1000" sy="1000" algn="t" rotWithShape="0">
              <a:prstClr val="black">
                <a:alpha val="40000"/>
              </a:prstClr>
            </a:outerShdw>
            <a:reflection blurRad="6350" stA="52000" endA="300" endPos="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26607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Gestures</a:t>
            </a:r>
            <a:endParaRPr lang="en-US" dirty="0"/>
          </a:p>
        </p:txBody>
      </p:sp>
      <p:sp>
        <p:nvSpPr>
          <p:cNvPr id="4" name="Content Placeholder 2"/>
          <p:cNvSpPr>
            <a:spLocks noGrp="1"/>
          </p:cNvSpPr>
          <p:nvPr>
            <p:ph idx="1"/>
          </p:nvPr>
        </p:nvSpPr>
        <p:spPr>
          <a:xfrm>
            <a:off x="771040" y="1112340"/>
            <a:ext cx="7915759" cy="610596"/>
          </a:xfrm>
        </p:spPr>
        <p:txBody>
          <a:bodyPr>
            <a:normAutofit/>
          </a:bodyPr>
          <a:lstStyle/>
          <a:p>
            <a:pPr marL="0" indent="0" algn="r">
              <a:buNone/>
            </a:pPr>
            <a:r>
              <a:rPr lang="en-US" b="1" dirty="0" smtClean="0">
                <a:solidFill>
                  <a:srgbClr val="7030A0"/>
                </a:solidFill>
              </a:rPr>
              <a:t>Rotate</a:t>
            </a:r>
          </a:p>
        </p:txBody>
      </p:sp>
      <p:sp>
        <p:nvSpPr>
          <p:cNvPr id="6" name="Content Placeholder 2"/>
          <p:cNvSpPr txBox="1">
            <a:spLocks/>
          </p:cNvSpPr>
          <p:nvPr/>
        </p:nvSpPr>
        <p:spPr>
          <a:xfrm>
            <a:off x="457200" y="4689231"/>
            <a:ext cx="8229600" cy="1436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215968"/>
                </a:solidFill>
                <a:latin typeface="Segoe"/>
                <a:ea typeface="+mn-ea"/>
                <a:cs typeface="+mn-cs"/>
              </a:defRPr>
            </a:lvl1pPr>
            <a:lvl2pPr marL="742950" indent="-285750" algn="l" defTabSz="457200" rtl="0" eaLnBrk="1" latinLnBrk="0" hangingPunct="1">
              <a:spcBef>
                <a:spcPct val="20000"/>
              </a:spcBef>
              <a:buFont typeface="Arial"/>
              <a:buChar char="–"/>
              <a:defRPr sz="2800" kern="1200">
                <a:solidFill>
                  <a:srgbClr val="215968"/>
                </a:solidFill>
                <a:latin typeface="Segoe"/>
                <a:ea typeface="+mn-ea"/>
                <a:cs typeface="+mn-cs"/>
              </a:defRPr>
            </a:lvl2pPr>
            <a:lvl3pPr marL="1143000" indent="-228600" algn="l" defTabSz="457200" rtl="0" eaLnBrk="1" latinLnBrk="0" hangingPunct="1">
              <a:spcBef>
                <a:spcPct val="20000"/>
              </a:spcBef>
              <a:buFont typeface="Arial"/>
              <a:buChar char="•"/>
              <a:defRPr sz="2400" kern="1200">
                <a:solidFill>
                  <a:srgbClr val="215968"/>
                </a:solidFill>
                <a:latin typeface="Segoe"/>
                <a:ea typeface="+mn-ea"/>
                <a:cs typeface="+mn-cs"/>
              </a:defRPr>
            </a:lvl3pPr>
            <a:lvl4pPr marL="1600200" indent="-228600" algn="l" defTabSz="457200" rtl="0" eaLnBrk="1" latinLnBrk="0" hangingPunct="1">
              <a:spcBef>
                <a:spcPct val="20000"/>
              </a:spcBef>
              <a:buFont typeface="Arial"/>
              <a:buChar char="–"/>
              <a:defRPr sz="2000" kern="1200">
                <a:solidFill>
                  <a:srgbClr val="215968"/>
                </a:solidFill>
                <a:latin typeface="Segoe"/>
                <a:ea typeface="+mn-ea"/>
                <a:cs typeface="+mn-cs"/>
              </a:defRPr>
            </a:lvl4pPr>
            <a:lvl5pPr marL="2057400" indent="-228600" algn="l" defTabSz="457200" rtl="0" eaLnBrk="1" latinLnBrk="0" hangingPunct="1">
              <a:spcBef>
                <a:spcPct val="20000"/>
              </a:spcBef>
              <a:buFont typeface="Arial"/>
              <a:buChar char="»"/>
              <a:defRPr sz="2000" kern="1200">
                <a:solidFill>
                  <a:srgbClr val="215968"/>
                </a:solidFill>
                <a:latin typeface="Sego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Touch the image with two fingers and turn fingers in a circle</a:t>
            </a:r>
          </a:p>
        </p:txBody>
      </p:sp>
      <p:pic>
        <p:nvPicPr>
          <p:cNvPr id="8" name="Picture 7"/>
          <p:cNvPicPr/>
          <p:nvPr/>
        </p:nvPicPr>
        <p:blipFill>
          <a:blip r:embed="rId2" cstate="print"/>
          <a:srcRect/>
          <a:stretch>
            <a:fillRect/>
          </a:stretch>
        </p:blipFill>
        <p:spPr bwMode="auto">
          <a:xfrm>
            <a:off x="2784597" y="2188797"/>
            <a:ext cx="2936265" cy="2500434"/>
          </a:xfrm>
          <a:prstGeom prst="rect">
            <a:avLst/>
          </a:prstGeom>
          <a:noFill/>
          <a:ln w="9525">
            <a:noFill/>
            <a:miter lim="800000"/>
            <a:headEnd/>
            <a:tailEnd/>
          </a:ln>
          <a:effectLst>
            <a:outerShdw blurRad="50800" dist="38100" dir="5400000" sx="1000" sy="1000" algn="t" rotWithShape="0">
              <a:prstClr val="black">
                <a:alpha val="40000"/>
              </a:prstClr>
            </a:outerShdw>
            <a:reflection blurRad="6350" stA="52000" endA="300" endPos="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065816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Changing Paradigm</a:t>
            </a:r>
            <a:endParaRPr lang="en-US" dirty="0"/>
          </a:p>
        </p:txBody>
      </p:sp>
      <p:sp>
        <p:nvSpPr>
          <p:cNvPr id="3" name="Content Placeholder 2"/>
          <p:cNvSpPr>
            <a:spLocks noGrp="1"/>
          </p:cNvSpPr>
          <p:nvPr>
            <p:ph idx="1"/>
          </p:nvPr>
        </p:nvSpPr>
        <p:spPr/>
        <p:txBody>
          <a:bodyPr/>
          <a:lstStyle/>
          <a:p>
            <a:r>
              <a:rPr lang="en-US" dirty="0" smtClean="0"/>
              <a:t>Hardware available!</a:t>
            </a:r>
          </a:p>
          <a:p>
            <a:r>
              <a:rPr lang="en-US" dirty="0" smtClean="0"/>
              <a:t>Consumers accustomed</a:t>
            </a:r>
            <a:br>
              <a:rPr lang="en-US" dirty="0" smtClean="0"/>
            </a:br>
            <a:r>
              <a:rPr lang="en-US" dirty="0" smtClean="0"/>
              <a:t>to mobile touchscreens</a:t>
            </a:r>
          </a:p>
          <a:p>
            <a:r>
              <a:rPr lang="en-US" dirty="0"/>
              <a:t>Windows 7</a:t>
            </a:r>
          </a:p>
          <a:p>
            <a:r>
              <a:rPr lang="en-US" dirty="0"/>
              <a:t>.NET 4</a:t>
            </a:r>
          </a:p>
          <a:p>
            <a:endParaRPr lang="en-US" dirty="0"/>
          </a:p>
        </p:txBody>
      </p:sp>
      <p:pic>
        <p:nvPicPr>
          <p:cNvPr id="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47885" y="2021503"/>
            <a:ext cx="4027897" cy="3673166"/>
          </a:xfrm>
          <a:prstGeom prst="rect">
            <a:avLst/>
          </a:prstGeom>
          <a:noFill/>
          <a:ln w="9525">
            <a:noFill/>
            <a:miter lim="800000"/>
            <a:headEnd/>
            <a:tailEnd/>
          </a:ln>
          <a:effectLst/>
        </p:spPr>
      </p:pic>
    </p:spTree>
    <p:extLst>
      <p:ext uri="{BB962C8B-B14F-4D97-AF65-F5344CB8AC3E}">
        <p14:creationId xmlns:p14="http://schemas.microsoft.com/office/powerpoint/2010/main" val="41009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Gestures</a:t>
            </a:r>
            <a:endParaRPr lang="en-US" dirty="0"/>
          </a:p>
        </p:txBody>
      </p:sp>
      <p:sp>
        <p:nvSpPr>
          <p:cNvPr id="4" name="Content Placeholder 2"/>
          <p:cNvSpPr>
            <a:spLocks noGrp="1"/>
          </p:cNvSpPr>
          <p:nvPr>
            <p:ph idx="1"/>
          </p:nvPr>
        </p:nvSpPr>
        <p:spPr>
          <a:xfrm>
            <a:off x="771040" y="1112340"/>
            <a:ext cx="7915759" cy="610596"/>
          </a:xfrm>
        </p:spPr>
        <p:txBody>
          <a:bodyPr>
            <a:normAutofit/>
          </a:bodyPr>
          <a:lstStyle/>
          <a:p>
            <a:pPr marL="0" indent="0" algn="r">
              <a:buNone/>
            </a:pPr>
            <a:r>
              <a:rPr lang="en-US" b="1" dirty="0" smtClean="0">
                <a:solidFill>
                  <a:srgbClr val="7030A0"/>
                </a:solidFill>
              </a:rPr>
              <a:t>Two Finger Tap</a:t>
            </a:r>
          </a:p>
        </p:txBody>
      </p:sp>
      <p:sp>
        <p:nvSpPr>
          <p:cNvPr id="6" name="Content Placeholder 2"/>
          <p:cNvSpPr txBox="1">
            <a:spLocks/>
          </p:cNvSpPr>
          <p:nvPr/>
        </p:nvSpPr>
        <p:spPr>
          <a:xfrm>
            <a:off x="457200" y="4689231"/>
            <a:ext cx="8229600" cy="1436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215968"/>
                </a:solidFill>
                <a:latin typeface="Segoe"/>
                <a:ea typeface="+mn-ea"/>
                <a:cs typeface="+mn-cs"/>
              </a:defRPr>
            </a:lvl1pPr>
            <a:lvl2pPr marL="742950" indent="-285750" algn="l" defTabSz="457200" rtl="0" eaLnBrk="1" latinLnBrk="0" hangingPunct="1">
              <a:spcBef>
                <a:spcPct val="20000"/>
              </a:spcBef>
              <a:buFont typeface="Arial"/>
              <a:buChar char="–"/>
              <a:defRPr sz="2800" kern="1200">
                <a:solidFill>
                  <a:srgbClr val="215968"/>
                </a:solidFill>
                <a:latin typeface="Segoe"/>
                <a:ea typeface="+mn-ea"/>
                <a:cs typeface="+mn-cs"/>
              </a:defRPr>
            </a:lvl2pPr>
            <a:lvl3pPr marL="1143000" indent="-228600" algn="l" defTabSz="457200" rtl="0" eaLnBrk="1" latinLnBrk="0" hangingPunct="1">
              <a:spcBef>
                <a:spcPct val="20000"/>
              </a:spcBef>
              <a:buFont typeface="Arial"/>
              <a:buChar char="•"/>
              <a:defRPr sz="2400" kern="1200">
                <a:solidFill>
                  <a:srgbClr val="215968"/>
                </a:solidFill>
                <a:latin typeface="Segoe"/>
                <a:ea typeface="+mn-ea"/>
                <a:cs typeface="+mn-cs"/>
              </a:defRPr>
            </a:lvl3pPr>
            <a:lvl4pPr marL="1600200" indent="-228600" algn="l" defTabSz="457200" rtl="0" eaLnBrk="1" latinLnBrk="0" hangingPunct="1">
              <a:spcBef>
                <a:spcPct val="20000"/>
              </a:spcBef>
              <a:buFont typeface="Arial"/>
              <a:buChar char="–"/>
              <a:defRPr sz="2000" kern="1200">
                <a:solidFill>
                  <a:srgbClr val="215968"/>
                </a:solidFill>
                <a:latin typeface="Segoe"/>
                <a:ea typeface="+mn-ea"/>
                <a:cs typeface="+mn-cs"/>
              </a:defRPr>
            </a:lvl4pPr>
            <a:lvl5pPr marL="2057400" indent="-228600" algn="l" defTabSz="457200" rtl="0" eaLnBrk="1" latinLnBrk="0" hangingPunct="1">
              <a:spcBef>
                <a:spcPct val="20000"/>
              </a:spcBef>
              <a:buFont typeface="Arial"/>
              <a:buChar char="»"/>
              <a:defRPr sz="2000" kern="1200">
                <a:solidFill>
                  <a:srgbClr val="215968"/>
                </a:solidFill>
                <a:latin typeface="Sego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Tap once with both </a:t>
            </a:r>
            <a:r>
              <a:rPr lang="en-US" dirty="0" smtClean="0"/>
              <a:t>fingers</a:t>
            </a:r>
            <a:endParaRPr lang="en-US" dirty="0"/>
          </a:p>
        </p:txBody>
      </p:sp>
      <p:pic>
        <p:nvPicPr>
          <p:cNvPr id="7" name="Picture 6"/>
          <p:cNvPicPr/>
          <p:nvPr/>
        </p:nvPicPr>
        <p:blipFill>
          <a:blip r:embed="rId2" cstate="print"/>
          <a:srcRect/>
          <a:stretch>
            <a:fillRect/>
          </a:stretch>
        </p:blipFill>
        <p:spPr bwMode="auto">
          <a:xfrm>
            <a:off x="2156130" y="2546228"/>
            <a:ext cx="4831740" cy="1920264"/>
          </a:xfrm>
          <a:prstGeom prst="rect">
            <a:avLst/>
          </a:prstGeom>
          <a:noFill/>
          <a:ln w="9525">
            <a:noFill/>
            <a:miter lim="800000"/>
            <a:headEnd/>
            <a:tailEnd/>
          </a:ln>
          <a:effectLst>
            <a:outerShdw blurRad="50800" dist="38100" dir="5400000" sx="1000" sy="1000" algn="t" rotWithShape="0">
              <a:prstClr val="black">
                <a:alpha val="40000"/>
              </a:prstClr>
            </a:outerShdw>
            <a:reflection blurRad="6350" stA="52000" endA="300" endPos="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301989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Gestures</a:t>
            </a:r>
            <a:endParaRPr lang="en-US" dirty="0"/>
          </a:p>
        </p:txBody>
      </p:sp>
      <p:sp>
        <p:nvSpPr>
          <p:cNvPr id="4" name="Content Placeholder 2"/>
          <p:cNvSpPr>
            <a:spLocks noGrp="1"/>
          </p:cNvSpPr>
          <p:nvPr>
            <p:ph idx="1"/>
          </p:nvPr>
        </p:nvSpPr>
        <p:spPr>
          <a:xfrm>
            <a:off x="771040" y="1112340"/>
            <a:ext cx="7915759" cy="610596"/>
          </a:xfrm>
        </p:spPr>
        <p:txBody>
          <a:bodyPr>
            <a:normAutofit/>
          </a:bodyPr>
          <a:lstStyle/>
          <a:p>
            <a:pPr marL="0" indent="0" algn="r">
              <a:buNone/>
            </a:pPr>
            <a:r>
              <a:rPr lang="en-US" b="1" dirty="0" smtClean="0">
                <a:solidFill>
                  <a:srgbClr val="7030A0"/>
                </a:solidFill>
              </a:rPr>
              <a:t>Finger Roll</a:t>
            </a:r>
          </a:p>
        </p:txBody>
      </p:sp>
      <p:sp>
        <p:nvSpPr>
          <p:cNvPr id="6" name="Content Placeholder 2"/>
          <p:cNvSpPr txBox="1">
            <a:spLocks/>
          </p:cNvSpPr>
          <p:nvPr/>
        </p:nvSpPr>
        <p:spPr>
          <a:xfrm>
            <a:off x="457200" y="4689231"/>
            <a:ext cx="8229600" cy="143693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rgbClr val="215968"/>
                </a:solidFill>
                <a:latin typeface="Segoe"/>
                <a:ea typeface="+mn-ea"/>
                <a:cs typeface="+mn-cs"/>
              </a:defRPr>
            </a:lvl1pPr>
            <a:lvl2pPr marL="742950" indent="-285750" algn="l" defTabSz="457200" rtl="0" eaLnBrk="1" latinLnBrk="0" hangingPunct="1">
              <a:spcBef>
                <a:spcPct val="20000"/>
              </a:spcBef>
              <a:buFont typeface="Arial"/>
              <a:buChar char="–"/>
              <a:defRPr sz="2800" kern="1200">
                <a:solidFill>
                  <a:srgbClr val="215968"/>
                </a:solidFill>
                <a:latin typeface="Segoe"/>
                <a:ea typeface="+mn-ea"/>
                <a:cs typeface="+mn-cs"/>
              </a:defRPr>
            </a:lvl2pPr>
            <a:lvl3pPr marL="1143000" indent="-228600" algn="l" defTabSz="457200" rtl="0" eaLnBrk="1" latinLnBrk="0" hangingPunct="1">
              <a:spcBef>
                <a:spcPct val="20000"/>
              </a:spcBef>
              <a:buFont typeface="Arial"/>
              <a:buChar char="•"/>
              <a:defRPr sz="2400" kern="1200">
                <a:solidFill>
                  <a:srgbClr val="215968"/>
                </a:solidFill>
                <a:latin typeface="Segoe"/>
                <a:ea typeface="+mn-ea"/>
                <a:cs typeface="+mn-cs"/>
              </a:defRPr>
            </a:lvl3pPr>
            <a:lvl4pPr marL="1600200" indent="-228600" algn="l" defTabSz="457200" rtl="0" eaLnBrk="1" latinLnBrk="0" hangingPunct="1">
              <a:spcBef>
                <a:spcPct val="20000"/>
              </a:spcBef>
              <a:buFont typeface="Arial"/>
              <a:buChar char="–"/>
              <a:defRPr sz="2000" kern="1200">
                <a:solidFill>
                  <a:srgbClr val="215968"/>
                </a:solidFill>
                <a:latin typeface="Segoe"/>
                <a:ea typeface="+mn-ea"/>
                <a:cs typeface="+mn-cs"/>
              </a:defRPr>
            </a:lvl4pPr>
            <a:lvl5pPr marL="2057400" indent="-228600" algn="l" defTabSz="457200" rtl="0" eaLnBrk="1" latinLnBrk="0" hangingPunct="1">
              <a:spcBef>
                <a:spcPct val="20000"/>
              </a:spcBef>
              <a:buFont typeface="Arial"/>
              <a:buChar char="»"/>
              <a:defRPr sz="2000" kern="1200">
                <a:solidFill>
                  <a:srgbClr val="215968"/>
                </a:solidFill>
                <a:latin typeface="Sego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Place one finger on the screen, </a:t>
            </a:r>
            <a:r>
              <a:rPr lang="en-US" dirty="0" smtClean="0"/>
              <a:t>place second </a:t>
            </a:r>
            <a:r>
              <a:rPr lang="en-US" dirty="0"/>
              <a:t>finger on the screen, lift the </a:t>
            </a:r>
            <a:r>
              <a:rPr lang="en-US" dirty="0" smtClean="0"/>
              <a:t>second finger</a:t>
            </a:r>
            <a:r>
              <a:rPr lang="en-US" dirty="0"/>
              <a:t>, and then lift the first finger</a:t>
            </a:r>
          </a:p>
        </p:txBody>
      </p:sp>
      <p:pic>
        <p:nvPicPr>
          <p:cNvPr id="8" name="Picture 3"/>
          <p:cNvPicPr>
            <a:picLocks noChangeAspect="1" noChangeArrowheads="1"/>
          </p:cNvPicPr>
          <p:nvPr/>
        </p:nvPicPr>
        <p:blipFill>
          <a:blip r:embed="rId2" cstate="print"/>
          <a:srcRect/>
          <a:stretch>
            <a:fillRect/>
          </a:stretch>
        </p:blipFill>
        <p:spPr bwMode="auto">
          <a:xfrm>
            <a:off x="1643312" y="2520462"/>
            <a:ext cx="5857375" cy="1727070"/>
          </a:xfrm>
          <a:prstGeom prst="rect">
            <a:avLst/>
          </a:prstGeom>
          <a:noFill/>
          <a:ln w="9525">
            <a:noFill/>
            <a:miter lim="800000"/>
            <a:headEnd/>
            <a:tailEnd/>
          </a:ln>
          <a:effectLst>
            <a:reflection blurRad="6350" stA="52000" endA="300" endPos="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712831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lstStyle/>
          <a:p>
            <a:r>
              <a:rPr lang="en-US" dirty="0" smtClean="0"/>
              <a:t>Support for non-touch devices</a:t>
            </a:r>
          </a:p>
          <a:p>
            <a:r>
              <a:rPr lang="en-US" dirty="0" smtClean="0"/>
              <a:t>Natural interaction</a:t>
            </a:r>
          </a:p>
          <a:p>
            <a:r>
              <a:rPr lang="en-US" dirty="0" smtClean="0"/>
              <a:t>Established gestures</a:t>
            </a:r>
            <a:endParaRPr lang="en-US" dirty="0"/>
          </a:p>
        </p:txBody>
      </p:sp>
    </p:spTree>
    <p:extLst>
      <p:ext uri="{BB962C8B-B14F-4D97-AF65-F5344CB8AC3E}">
        <p14:creationId xmlns:p14="http://schemas.microsoft.com/office/powerpoint/2010/main" val="223839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64" y="864794"/>
            <a:ext cx="6623267" cy="1143000"/>
          </a:xfrm>
        </p:spPr>
        <p:txBody>
          <a:bodyPr>
            <a:normAutofit/>
          </a:bodyPr>
          <a:lstStyle/>
          <a:p>
            <a:r>
              <a:rPr lang="en-US" sz="6000" dirty="0" smtClean="0"/>
              <a:t>DEMO</a:t>
            </a:r>
            <a:endParaRPr lang="en-US" sz="6000" dirty="0"/>
          </a:p>
        </p:txBody>
      </p:sp>
      <p:sp>
        <p:nvSpPr>
          <p:cNvPr id="3" name="Content Placeholder 2"/>
          <p:cNvSpPr>
            <a:spLocks noGrp="1"/>
          </p:cNvSpPr>
          <p:nvPr>
            <p:ph idx="1"/>
          </p:nvPr>
        </p:nvSpPr>
        <p:spPr>
          <a:xfrm>
            <a:off x="630364" y="2828834"/>
            <a:ext cx="8229600" cy="1808916"/>
          </a:xfrm>
        </p:spPr>
        <p:txBody>
          <a:bodyPr>
            <a:normAutofit/>
          </a:bodyPr>
          <a:lstStyle/>
          <a:p>
            <a:pPr marL="0" indent="0">
              <a:buNone/>
            </a:pPr>
            <a:r>
              <a:rPr lang="en-US" b="1" dirty="0" smtClean="0">
                <a:solidFill>
                  <a:srgbClr val="7030A0"/>
                </a:solidFill>
              </a:rPr>
              <a:t>Implementing WPF </a:t>
            </a:r>
            <a:r>
              <a:rPr lang="en-US" b="1" dirty="0" err="1" smtClean="0">
                <a:solidFill>
                  <a:srgbClr val="7030A0"/>
                </a:solidFill>
              </a:rPr>
              <a:t>Multitouch</a:t>
            </a:r>
            <a:endParaRPr lang="en-US" b="1" dirty="0" smtClean="0">
              <a:solidFill>
                <a:srgbClr val="7030A0"/>
              </a:solidFill>
            </a:endParaRPr>
          </a:p>
        </p:txBody>
      </p:sp>
    </p:spTree>
    <p:extLst>
      <p:ext uri="{BB962C8B-B14F-4D97-AF65-F5344CB8AC3E}">
        <p14:creationId xmlns:p14="http://schemas.microsoft.com/office/powerpoint/2010/main" val="3993996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and Location Platform</a:t>
            </a:r>
            <a:endParaRPr lang="en-US" dirty="0"/>
          </a:p>
        </p:txBody>
      </p:sp>
      <p:grpSp>
        <p:nvGrpSpPr>
          <p:cNvPr id="29" name="Group 28"/>
          <p:cNvGrpSpPr/>
          <p:nvPr/>
        </p:nvGrpSpPr>
        <p:grpSpPr>
          <a:xfrm>
            <a:off x="1124901" y="1690821"/>
            <a:ext cx="6833057" cy="4819468"/>
            <a:chOff x="903235" y="1714488"/>
            <a:chExt cx="6833057" cy="4819468"/>
          </a:xfrm>
        </p:grpSpPr>
        <p:pic>
          <p:nvPicPr>
            <p:cNvPr id="4" name="Picture 2" descr="http://www.windowsfordevices.com/files/misc/phidget_accelerometer-thm.jpg"/>
            <p:cNvPicPr>
              <a:picLocks noChangeAspect="1" noChangeArrowheads="1"/>
            </p:cNvPicPr>
            <p:nvPr/>
          </p:nvPicPr>
          <p:blipFill>
            <a:blip r:embed="rId2" cstate="print"/>
            <a:stretch>
              <a:fillRect/>
            </a:stretch>
          </p:blipFill>
          <p:spPr bwMode="auto">
            <a:xfrm>
              <a:off x="1143094" y="5656692"/>
              <a:ext cx="689596" cy="792480"/>
            </a:xfrm>
            <a:prstGeom prst="rect">
              <a:avLst/>
            </a:prstGeom>
            <a:noFill/>
            <a:effectLst>
              <a:outerShdw blurRad="50800" dist="38100" dir="8100000" algn="tr" rotWithShape="0">
                <a:prstClr val="black">
                  <a:alpha val="40000"/>
                </a:prstClr>
              </a:outerShdw>
            </a:effectLst>
          </p:spPr>
        </p:pic>
        <p:sp>
          <p:nvSpPr>
            <p:cNvPr id="5" name="Rounded Rectangle 4"/>
            <p:cNvSpPr/>
            <p:nvPr/>
          </p:nvSpPr>
          <p:spPr>
            <a:xfrm>
              <a:off x="969732" y="4864212"/>
              <a:ext cx="2377440" cy="42672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UMDF </a:t>
              </a:r>
              <a:r>
                <a:rPr lang="en-US"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sensor driver</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ounded Rectangle 5"/>
            <p:cNvSpPr/>
            <p:nvPr/>
          </p:nvSpPr>
          <p:spPr>
            <a:xfrm>
              <a:off x="969732" y="4271734"/>
              <a:ext cx="2377440" cy="49191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Sensor </a:t>
              </a:r>
              <a:r>
                <a:rPr lang="en-US"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class extension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7" name="Rounded Rectangle 6"/>
            <p:cNvSpPr/>
            <p:nvPr/>
          </p:nvSpPr>
          <p:spPr>
            <a:xfrm>
              <a:off x="969732" y="3047826"/>
              <a:ext cx="6705600" cy="43450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Sensor API</a:t>
              </a:r>
            </a:p>
          </p:txBody>
        </p:sp>
        <p:sp>
          <p:nvSpPr>
            <p:cNvPr id="8" name="Rounded Rectangle 7"/>
            <p:cNvSpPr/>
            <p:nvPr/>
          </p:nvSpPr>
          <p:spPr>
            <a:xfrm>
              <a:off x="969732" y="1714488"/>
              <a:ext cx="2566126" cy="434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Gadget or </a:t>
              </a:r>
              <a:r>
                <a:rPr lang="en-US"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script</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Rounded Rectangle 8"/>
            <p:cNvSpPr/>
            <p:nvPr/>
          </p:nvSpPr>
          <p:spPr>
            <a:xfrm>
              <a:off x="3591012" y="1714488"/>
              <a:ext cx="1962387" cy="434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Application</a:t>
              </a:r>
            </a:p>
          </p:txBody>
        </p:sp>
        <p:sp>
          <p:nvSpPr>
            <p:cNvPr id="10" name="Left-Right Arrow 9"/>
            <p:cNvSpPr/>
            <p:nvPr/>
          </p:nvSpPr>
          <p:spPr>
            <a:xfrm rot="5400000">
              <a:off x="4418516" y="2222609"/>
              <a:ext cx="345371" cy="182570"/>
            </a:xfrm>
            <a:prstGeom prst="left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lstStyle/>
            <a:p>
              <a:pPr algn="ctr" defTabSz="731490">
                <a:lnSpc>
                  <a:spcPct val="90000"/>
                </a:lnSpc>
              </a:pPr>
              <a:endParaRPr lang="en-US" kern="1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11" name="Left-Right Arrow 10"/>
            <p:cNvSpPr/>
            <p:nvPr/>
          </p:nvSpPr>
          <p:spPr>
            <a:xfrm rot="5400000">
              <a:off x="2159376" y="2231725"/>
              <a:ext cx="365758" cy="184727"/>
            </a:xfrm>
            <a:prstGeom prst="left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lstStyle/>
            <a:p>
              <a:pPr algn="ctr" defTabSz="731490">
                <a:lnSpc>
                  <a:spcPct val="90000"/>
                </a:lnSpc>
              </a:pPr>
              <a:endParaRPr lang="en-US" kern="1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12" name="Rounded Rectangle 11"/>
            <p:cNvSpPr/>
            <p:nvPr/>
          </p:nvSpPr>
          <p:spPr>
            <a:xfrm>
              <a:off x="6151332" y="3543288"/>
              <a:ext cx="1584960" cy="163813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Location and Other Sensors Control Panel</a:t>
              </a:r>
            </a:p>
          </p:txBody>
        </p:sp>
        <p:sp>
          <p:nvSpPr>
            <p:cNvPr id="13" name="Left-Right Arrow 12"/>
            <p:cNvSpPr/>
            <p:nvPr/>
          </p:nvSpPr>
          <p:spPr>
            <a:xfrm rot="5400000">
              <a:off x="1251510" y="5374914"/>
              <a:ext cx="350845" cy="182880"/>
            </a:xfrm>
            <a:prstGeom prst="left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lstStyle/>
            <a:p>
              <a:pPr algn="ctr" defTabSz="731490">
                <a:lnSpc>
                  <a:spcPct val="90000"/>
                </a:lnSpc>
              </a:pPr>
              <a:endParaRPr lang="en-US" kern="1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14" name="TextBox 13"/>
            <p:cNvSpPr txBox="1"/>
            <p:nvPr/>
          </p:nvSpPr>
          <p:spPr>
            <a:xfrm>
              <a:off x="1945093" y="5961492"/>
              <a:ext cx="833818" cy="572464"/>
            </a:xfrm>
            <a:prstGeom prst="rect">
              <a:avLst/>
            </a:prstGeom>
            <a:noFill/>
          </p:spPr>
          <p:txBody>
            <a:bodyPr wrap="none" lIns="73152" tIns="36576" rIns="73152" bIns="36576" rtlCol="0">
              <a:spAutoFit/>
            </a:bodyPr>
            <a:lstStyle/>
            <a:p>
              <a:pPr defTabSz="731490">
                <a:lnSpc>
                  <a:spcPct val="90000"/>
                </a:lnSpc>
              </a:pPr>
              <a:r>
                <a:rPr lang="en-US" dirty="0">
                  <a:gradFill>
                    <a:gsLst>
                      <a:gs pos="0">
                        <a:schemeClr val="bg1"/>
                      </a:gs>
                      <a:gs pos="100000">
                        <a:schemeClr val="bg1"/>
                      </a:gs>
                    </a:gsLst>
                    <a:lin ang="5400000" scaled="0"/>
                  </a:gradFill>
                  <a:latin typeface="Segoe UI" pitchFamily="34" charset="0"/>
                  <a:ea typeface="Segoe UI" pitchFamily="34" charset="0"/>
                  <a:cs typeface="Segoe UI" pitchFamily="34" charset="0"/>
                </a:rPr>
                <a:t>Sensor</a:t>
              </a:r>
            </a:p>
            <a:p>
              <a:pPr defTabSz="731490">
                <a:lnSpc>
                  <a:spcPct val="90000"/>
                </a:lnSpc>
              </a:pPr>
              <a:r>
                <a:rPr lang="en-US"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device</a:t>
              </a:r>
              <a:endParaRPr lang="en-US"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cxnSp>
          <p:nvCxnSpPr>
            <p:cNvPr id="15" name="Straight Connector 14"/>
            <p:cNvCxnSpPr/>
            <p:nvPr/>
          </p:nvCxnSpPr>
          <p:spPr>
            <a:xfrm rot="10800000">
              <a:off x="969732" y="3962188"/>
              <a:ext cx="4941720" cy="17406"/>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591012" y="2506968"/>
              <a:ext cx="1920467" cy="42672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Location API</a:t>
              </a:r>
            </a:p>
          </p:txBody>
        </p:sp>
        <p:sp>
          <p:nvSpPr>
            <p:cNvPr id="17" name="Rounded Rectangle 16"/>
            <p:cNvSpPr/>
            <p:nvPr/>
          </p:nvSpPr>
          <p:spPr>
            <a:xfrm>
              <a:off x="969732" y="2506969"/>
              <a:ext cx="2560320" cy="42672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sz="1600" dirty="0">
                  <a:gradFill>
                    <a:gsLst>
                      <a:gs pos="0">
                        <a:schemeClr val="tx1"/>
                      </a:gs>
                      <a:gs pos="100000">
                        <a:schemeClr val="tx1"/>
                      </a:gs>
                    </a:gsLst>
                    <a:lin ang="5400000" scaled="0"/>
                  </a:gradFill>
                  <a:latin typeface="Segoe UI" pitchFamily="34" charset="0"/>
                  <a:ea typeface="Segoe UI" pitchFamily="34" charset="0"/>
                  <a:cs typeface="Segoe UI" pitchFamily="34" charset="0"/>
                </a:rPr>
                <a:t>Location </a:t>
              </a:r>
              <a:r>
                <a:rPr lang="en-US" sz="1600" dirty="0" err="1">
                  <a:gradFill>
                    <a:gsLst>
                      <a:gs pos="0">
                        <a:schemeClr val="tx1"/>
                      </a:gs>
                      <a:gs pos="100000">
                        <a:schemeClr val="tx1"/>
                      </a:gs>
                    </a:gsLst>
                    <a:lin ang="5400000" scaled="0"/>
                  </a:gradFill>
                  <a:latin typeface="Segoe UI" pitchFamily="34" charset="0"/>
                  <a:ea typeface="Segoe UI" pitchFamily="34" charset="0"/>
                  <a:cs typeface="Segoe UI" pitchFamily="34" charset="0"/>
                </a:rPr>
                <a:t>IDispatch</a:t>
              </a:r>
              <a:r>
                <a:rPr lang="en-US" sz="1600" dirty="0">
                  <a:gradFill>
                    <a:gsLst>
                      <a:gs pos="0">
                        <a:schemeClr val="tx1"/>
                      </a:gs>
                      <a:gs pos="100000">
                        <a:schemeClr val="tx1"/>
                      </a:gs>
                    </a:gsLst>
                    <a:lin ang="5400000" scaled="0"/>
                  </a:gradFill>
                  <a:latin typeface="Segoe UI" pitchFamily="34" charset="0"/>
                  <a:ea typeface="Segoe UI" pitchFamily="34" charset="0"/>
                  <a:cs typeface="Segoe UI" pitchFamily="34" charset="0"/>
                </a:rPr>
                <a:t> Interface</a:t>
              </a:r>
            </a:p>
          </p:txBody>
        </p:sp>
        <p:sp>
          <p:nvSpPr>
            <p:cNvPr id="18" name="Rounded Rectangle 17"/>
            <p:cNvSpPr/>
            <p:nvPr/>
          </p:nvSpPr>
          <p:spPr>
            <a:xfrm>
              <a:off x="5602692" y="1714488"/>
              <a:ext cx="1962387" cy="43450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Application</a:t>
              </a:r>
            </a:p>
          </p:txBody>
        </p:sp>
        <p:sp>
          <p:nvSpPr>
            <p:cNvPr id="19" name="Left-Right Arrow 18"/>
            <p:cNvSpPr/>
            <p:nvPr/>
          </p:nvSpPr>
          <p:spPr>
            <a:xfrm rot="5400000">
              <a:off x="6148584" y="2504220"/>
              <a:ext cx="914400" cy="188375"/>
            </a:xfrm>
            <a:prstGeom prst="left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lstStyle/>
            <a:p>
              <a:pPr algn="ctr" defTabSz="731490">
                <a:lnSpc>
                  <a:spcPct val="90000"/>
                </a:lnSpc>
              </a:pPr>
              <a:endParaRPr lang="en-US" kern="1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20" name="Left-Right Arrow 19"/>
            <p:cNvSpPr/>
            <p:nvPr/>
          </p:nvSpPr>
          <p:spPr>
            <a:xfrm rot="5400000">
              <a:off x="1884133" y="3604250"/>
              <a:ext cx="426720" cy="182879"/>
            </a:xfrm>
            <a:prstGeom prst="left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lstStyle/>
            <a:p>
              <a:pPr algn="ctr" defTabSz="731490">
                <a:lnSpc>
                  <a:spcPct val="90000"/>
                </a:lnSpc>
              </a:pPr>
              <a:endParaRPr lang="en-US" kern="1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21" name="Rounded Rectangle 20"/>
            <p:cNvSpPr/>
            <p:nvPr/>
          </p:nvSpPr>
          <p:spPr>
            <a:xfrm>
              <a:off x="3530052" y="4871994"/>
              <a:ext cx="2377440" cy="42672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UMDF </a:t>
              </a:r>
              <a:r>
                <a:rPr lang="en-US"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sensor driver</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22" name="Rounded Rectangle 21"/>
            <p:cNvSpPr/>
            <p:nvPr/>
          </p:nvSpPr>
          <p:spPr>
            <a:xfrm>
              <a:off x="3530052" y="4279516"/>
              <a:ext cx="2377440" cy="49191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3149" tIns="36574" rIns="73149" bIns="36574" numCol="1" rtlCol="0" anchor="ctr" anchorCtr="0" compatLnSpc="1">
              <a:prstTxWarp prst="textNoShape">
                <a:avLst/>
              </a:prstTxWarp>
            </a:bodyPr>
            <a:lstStyle/>
            <a:p>
              <a:pPr algn="ctr" defTabSz="731279" fontAlgn="base">
                <a:lnSpc>
                  <a:spcPct val="90000"/>
                </a:lnSpc>
                <a:spcBef>
                  <a:spcPct val="0"/>
                </a:spcBef>
                <a:spcAft>
                  <a:spcPct val="0"/>
                </a:spcAft>
                <a:defRPr/>
              </a:pPr>
              <a:r>
                <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rPr>
                <a:t>Sensor </a:t>
              </a:r>
              <a:r>
                <a:rPr lang="en-US"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class extension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23" name="Left-Right Arrow 22"/>
            <p:cNvSpPr/>
            <p:nvPr/>
          </p:nvSpPr>
          <p:spPr>
            <a:xfrm rot="5400000">
              <a:off x="3781350" y="5344434"/>
              <a:ext cx="289885" cy="182880"/>
            </a:xfrm>
            <a:prstGeom prst="left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lstStyle/>
            <a:p>
              <a:pPr algn="ctr" defTabSz="731490">
                <a:lnSpc>
                  <a:spcPct val="90000"/>
                </a:lnSpc>
              </a:pPr>
              <a:endParaRPr lang="en-US" kern="1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24" name="TextBox 23"/>
            <p:cNvSpPr txBox="1"/>
            <p:nvPr/>
          </p:nvSpPr>
          <p:spPr>
            <a:xfrm>
              <a:off x="4322532" y="5818616"/>
              <a:ext cx="2464072" cy="572464"/>
            </a:xfrm>
            <a:prstGeom prst="rect">
              <a:avLst/>
            </a:prstGeom>
            <a:noFill/>
          </p:spPr>
          <p:txBody>
            <a:bodyPr wrap="none" lIns="73152" tIns="36576" rIns="73152" bIns="36576" rtlCol="0">
              <a:spAutoFit/>
            </a:bodyPr>
            <a:lstStyle/>
            <a:p>
              <a:pPr defTabSz="731490">
                <a:lnSpc>
                  <a:spcPct val="90000"/>
                </a:lnSpc>
              </a:pPr>
              <a:r>
                <a:rPr lang="en-US" dirty="0">
                  <a:gradFill>
                    <a:gsLst>
                      <a:gs pos="0">
                        <a:schemeClr val="bg1"/>
                      </a:gs>
                      <a:gs pos="100000">
                        <a:schemeClr val="bg1"/>
                      </a:gs>
                    </a:gsLst>
                    <a:lin ang="5400000" scaled="0"/>
                  </a:gradFill>
                  <a:latin typeface="Segoe UI" pitchFamily="34" charset="0"/>
                  <a:ea typeface="Segoe UI" pitchFamily="34" charset="0"/>
                  <a:cs typeface="Segoe UI" pitchFamily="34" charset="0"/>
                </a:rPr>
                <a:t>Logical </a:t>
              </a:r>
              <a:r>
                <a:rPr lang="en-US"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location sensor</a:t>
              </a:r>
              <a:endParaRPr lang="en-US"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a:p>
              <a:pPr defTabSz="731490">
                <a:lnSpc>
                  <a:spcPct val="90000"/>
                </a:lnSpc>
              </a:pPr>
              <a:r>
                <a:rPr lang="en-US" dirty="0">
                  <a:gradFill>
                    <a:gsLst>
                      <a:gs pos="0">
                        <a:schemeClr val="bg1"/>
                      </a:gs>
                      <a:gs pos="100000">
                        <a:schemeClr val="bg1"/>
                      </a:gs>
                    </a:gsLst>
                    <a:lin ang="5400000" scaled="0"/>
                  </a:gradFill>
                  <a:latin typeface="Segoe UI" pitchFamily="34" charset="0"/>
                  <a:ea typeface="Segoe UI" pitchFamily="34" charset="0"/>
                  <a:cs typeface="Segoe UI" pitchFamily="34" charset="0"/>
                </a:rPr>
                <a:t>(Triangulation)</a:t>
              </a:r>
            </a:p>
          </p:txBody>
        </p:sp>
        <p:sp>
          <p:nvSpPr>
            <p:cNvPr id="25" name="Left-Right Arrow 24"/>
            <p:cNvSpPr/>
            <p:nvPr/>
          </p:nvSpPr>
          <p:spPr>
            <a:xfrm rot="5400000">
              <a:off x="4444453" y="3612032"/>
              <a:ext cx="426720" cy="182879"/>
            </a:xfrm>
            <a:prstGeom prst="left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36576" rIns="73152" bIns="36576" rtlCol="0" anchor="ctr"/>
            <a:lstStyle/>
            <a:p>
              <a:pPr algn="ctr" defTabSz="731490">
                <a:lnSpc>
                  <a:spcPct val="90000"/>
                </a:lnSpc>
              </a:pPr>
              <a:endParaRPr lang="en-US" kern="12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26" name="Picture 2" descr="\\eventsql\dvd\Online_ART\DVD_ART34\Artwork_Imagery\Icons - Illustrations\communication towers satellites\radio cell tower signal wireless 3.png"/>
            <p:cNvPicPr>
              <a:picLocks noChangeAspect="1" noChangeArrowheads="1"/>
            </p:cNvPicPr>
            <p:nvPr/>
          </p:nvPicPr>
          <p:blipFill>
            <a:blip r:embed="rId3" cstate="print"/>
            <a:srcRect/>
            <a:stretch>
              <a:fillRect/>
            </a:stretch>
          </p:blipFill>
          <p:spPr bwMode="auto">
            <a:xfrm>
              <a:off x="3834852" y="5534773"/>
              <a:ext cx="579120" cy="965655"/>
            </a:xfrm>
            <a:prstGeom prst="rect">
              <a:avLst/>
            </a:prstGeom>
            <a:noFill/>
          </p:spPr>
        </p:pic>
        <p:sp>
          <p:nvSpPr>
            <p:cNvPr id="27" name="TextBox 26"/>
            <p:cNvSpPr txBox="1"/>
            <p:nvPr/>
          </p:nvSpPr>
          <p:spPr>
            <a:xfrm>
              <a:off x="939660" y="3616829"/>
              <a:ext cx="554895" cy="295466"/>
            </a:xfrm>
            <a:prstGeom prst="rect">
              <a:avLst/>
            </a:prstGeom>
            <a:noFill/>
          </p:spPr>
          <p:txBody>
            <a:bodyPr wrap="none" lIns="73152" tIns="36576" rIns="73152" bIns="36576" rtlCol="0">
              <a:spAutoFit/>
            </a:bodyPr>
            <a:lstStyle/>
            <a:p>
              <a:pPr defTabSz="731490">
                <a:lnSpc>
                  <a:spcPct val="90000"/>
                </a:lnSpc>
              </a:pPr>
              <a:r>
                <a:rPr lang="en-US" sz="1600" dirty="0">
                  <a:gradFill>
                    <a:gsLst>
                      <a:gs pos="0">
                        <a:schemeClr val="bg1"/>
                      </a:gs>
                      <a:gs pos="100000">
                        <a:schemeClr val="bg1"/>
                      </a:gs>
                    </a:gsLst>
                    <a:lin ang="5400000" scaled="0"/>
                  </a:gradFill>
                  <a:latin typeface="Segoe UI" pitchFamily="34" charset="0"/>
                  <a:ea typeface="Segoe UI" pitchFamily="34" charset="0"/>
                  <a:cs typeface="Segoe UI" pitchFamily="34" charset="0"/>
                </a:rPr>
                <a:t>User</a:t>
              </a:r>
              <a:endParaRPr lang="en-US" sz="2400" kern="12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28" name="TextBox 27"/>
            <p:cNvSpPr txBox="1"/>
            <p:nvPr/>
          </p:nvSpPr>
          <p:spPr>
            <a:xfrm>
              <a:off x="903235" y="3962188"/>
              <a:ext cx="789062" cy="295466"/>
            </a:xfrm>
            <a:prstGeom prst="rect">
              <a:avLst/>
            </a:prstGeom>
            <a:noFill/>
          </p:spPr>
          <p:txBody>
            <a:bodyPr wrap="none" lIns="73152" tIns="36576" rIns="73152" bIns="36576" rtlCol="0">
              <a:spAutoFit/>
            </a:bodyPr>
            <a:lstStyle/>
            <a:p>
              <a:pPr defTabSz="731490">
                <a:lnSpc>
                  <a:spcPct val="90000"/>
                </a:lnSpc>
              </a:pPr>
              <a:r>
                <a:rPr lang="en-US" sz="1600" dirty="0">
                  <a:gradFill>
                    <a:gsLst>
                      <a:gs pos="0">
                        <a:schemeClr val="bg1"/>
                      </a:gs>
                      <a:gs pos="100000">
                        <a:schemeClr val="bg1"/>
                      </a:gs>
                    </a:gsLst>
                    <a:lin ang="5400000" scaled="0"/>
                  </a:gradFill>
                  <a:latin typeface="Segoe UI" pitchFamily="34" charset="0"/>
                  <a:ea typeface="Segoe UI" pitchFamily="34" charset="0"/>
                  <a:cs typeface="Segoe UI" pitchFamily="34" charset="0"/>
                </a:rPr>
                <a:t>System</a:t>
              </a:r>
              <a:endParaRPr lang="en-US" sz="2400" kern="12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467787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am I?</a:t>
            </a:r>
            <a:endParaRPr lang="en-US" dirty="0"/>
          </a:p>
        </p:txBody>
      </p:sp>
      <p:sp>
        <p:nvSpPr>
          <p:cNvPr id="3" name="Content Placeholder 2"/>
          <p:cNvSpPr>
            <a:spLocks noGrp="1"/>
          </p:cNvSpPr>
          <p:nvPr>
            <p:ph idx="1"/>
          </p:nvPr>
        </p:nvSpPr>
        <p:spPr/>
        <p:txBody>
          <a:bodyPr/>
          <a:lstStyle/>
          <a:p>
            <a:r>
              <a:rPr lang="en-US" dirty="0" smtClean="0"/>
              <a:t>Single call</a:t>
            </a:r>
          </a:p>
          <a:p>
            <a:r>
              <a:rPr lang="en-US" dirty="0" smtClean="0"/>
              <a:t>Provider independent</a:t>
            </a:r>
          </a:p>
          <a:p>
            <a:r>
              <a:rPr lang="en-US" dirty="0" smtClean="0"/>
              <a:t>Uses most accurate provider</a:t>
            </a:r>
          </a:p>
          <a:p>
            <a:r>
              <a:rPr lang="en-US" dirty="0" smtClean="0"/>
              <a:t>Synchronous or asynchronous</a:t>
            </a:r>
          </a:p>
          <a:p>
            <a:r>
              <a:rPr lang="en-US" dirty="0" smtClean="0"/>
              <a:t>Code, script, or automation</a:t>
            </a:r>
          </a:p>
          <a:p>
            <a:r>
              <a:rPr lang="en-US" dirty="0" smtClean="0"/>
              <a:t>Default location</a:t>
            </a:r>
            <a:endParaRPr lang="en-US" dirty="0"/>
          </a:p>
        </p:txBody>
      </p:sp>
    </p:spTree>
    <p:extLst>
      <p:ext uri="{BB962C8B-B14F-4D97-AF65-F5344CB8AC3E}">
        <p14:creationId xmlns:p14="http://schemas.microsoft.com/office/powerpoint/2010/main" val="384517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Location</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496" y="1557704"/>
            <a:ext cx="5762258" cy="400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849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Location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047" y="1554479"/>
            <a:ext cx="5758052" cy="4005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2250831" y="1652954"/>
            <a:ext cx="6893169" cy="2709591"/>
            <a:chOff x="2250831" y="1652954"/>
            <a:chExt cx="6893169" cy="2709591"/>
          </a:xfrm>
        </p:grpSpPr>
        <p:sp>
          <p:nvSpPr>
            <p:cNvPr id="3" name="Oval 2"/>
            <p:cNvSpPr/>
            <p:nvPr/>
          </p:nvSpPr>
          <p:spPr>
            <a:xfrm>
              <a:off x="2250831" y="1652954"/>
              <a:ext cx="4419600" cy="937846"/>
            </a:xfrm>
            <a:prstGeom prst="ellipse">
              <a:avLst/>
            </a:prstGeom>
            <a:noFill/>
            <a:ln w="6667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6178060" y="2450123"/>
              <a:ext cx="445478" cy="1359876"/>
            </a:xfrm>
            <a:prstGeom prst="straightConnector1">
              <a:avLst/>
            </a:prstGeom>
            <a:ln w="508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379845" y="3716214"/>
              <a:ext cx="2764155" cy="646331"/>
            </a:xfrm>
            <a:prstGeom prst="rect">
              <a:avLst/>
            </a:prstGeom>
            <a:noFill/>
          </p:spPr>
          <p:txBody>
            <a:bodyPr wrap="none" rtlCol="0">
              <a:spAutoFit/>
            </a:bodyPr>
            <a:lstStyle/>
            <a:p>
              <a:r>
                <a:rPr lang="en-US" sz="3600" b="1" dirty="0" smtClean="0">
                  <a:solidFill>
                    <a:schemeClr val="accent2"/>
                  </a:solidFill>
                </a:rPr>
                <a:t>Control Panel</a:t>
              </a:r>
              <a:endParaRPr lang="en-US" sz="3600" b="1" dirty="0">
                <a:solidFill>
                  <a:schemeClr val="accent2"/>
                </a:solidFill>
              </a:endParaRPr>
            </a:p>
          </p:txBody>
        </p:sp>
      </p:grpSp>
    </p:spTree>
    <p:extLst>
      <p:ext uri="{BB962C8B-B14F-4D97-AF65-F5344CB8AC3E}">
        <p14:creationId xmlns:p14="http://schemas.microsoft.com/office/powerpoint/2010/main" val="327721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API Architecture</a:t>
            </a:r>
            <a:endParaRPr lang="en-US" dirty="0"/>
          </a:p>
        </p:txBody>
      </p:sp>
      <p:pic>
        <p:nvPicPr>
          <p:cNvPr id="4" name="Picture 2"/>
          <p:cNvPicPr>
            <a:picLocks noChangeAspect="1" noChangeArrowheads="1"/>
          </p:cNvPicPr>
          <p:nvPr/>
        </p:nvPicPr>
        <p:blipFill>
          <a:blip r:embed="rId2" cstate="print"/>
          <a:srcRect l="4681" t="4438" r="4255" b="4134"/>
          <a:stretch>
            <a:fillRect/>
          </a:stretch>
        </p:blipFill>
        <p:spPr bwMode="auto">
          <a:xfrm>
            <a:off x="5721179" y="1875519"/>
            <a:ext cx="3024342" cy="3036452"/>
          </a:xfrm>
          <a:prstGeom prst="roundRect">
            <a:avLst>
              <a:gd name="adj" fmla="val 5968"/>
            </a:avLst>
          </a:prstGeom>
          <a:noFill/>
          <a:ln w="9525">
            <a:noFill/>
            <a:miter lim="800000"/>
            <a:headEnd/>
            <a:tailEnd/>
          </a:ln>
          <a:effectLst/>
        </p:spPr>
      </p:pic>
      <p:sp>
        <p:nvSpPr>
          <p:cNvPr id="6" name="Content Placeholder 2"/>
          <p:cNvSpPr>
            <a:spLocks noGrp="1"/>
          </p:cNvSpPr>
          <p:nvPr>
            <p:ph idx="1"/>
          </p:nvPr>
        </p:nvSpPr>
        <p:spPr>
          <a:xfrm>
            <a:off x="457200" y="1600200"/>
            <a:ext cx="8229600" cy="4525963"/>
          </a:xfrm>
        </p:spPr>
        <p:txBody>
          <a:bodyPr/>
          <a:lstStyle/>
          <a:p>
            <a:r>
              <a:rPr lang="en-US" dirty="0" smtClean="0"/>
              <a:t>Get Location Report</a:t>
            </a:r>
          </a:p>
          <a:p>
            <a:pPr lvl="1"/>
            <a:r>
              <a:rPr lang="en-US" dirty="0" smtClean="0"/>
              <a:t>Synchronous</a:t>
            </a:r>
          </a:p>
          <a:p>
            <a:r>
              <a:rPr lang="en-US" dirty="0" smtClean="0"/>
              <a:t>Register for Notification</a:t>
            </a:r>
          </a:p>
          <a:p>
            <a:pPr lvl="1"/>
            <a:r>
              <a:rPr lang="en-US" dirty="0" smtClean="0"/>
              <a:t>Asynchronous</a:t>
            </a:r>
          </a:p>
          <a:p>
            <a:r>
              <a:rPr lang="en-US" dirty="0" smtClean="0"/>
              <a:t>Query Status</a:t>
            </a:r>
          </a:p>
          <a:p>
            <a:r>
              <a:rPr lang="en-US" dirty="0" smtClean="0"/>
              <a:t>Request Permissions</a:t>
            </a:r>
            <a:endParaRPr lang="en-US" dirty="0"/>
          </a:p>
        </p:txBody>
      </p:sp>
    </p:spTree>
    <p:extLst>
      <p:ext uri="{BB962C8B-B14F-4D97-AF65-F5344CB8AC3E}">
        <p14:creationId xmlns:p14="http://schemas.microsoft.com/office/powerpoint/2010/main" val="174464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API Architecture</a:t>
            </a:r>
            <a:endParaRPr lang="en-US" dirty="0"/>
          </a:p>
        </p:txBody>
      </p:sp>
      <p:pic>
        <p:nvPicPr>
          <p:cNvPr id="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721595" y="1405057"/>
            <a:ext cx="3152775" cy="4486275"/>
          </a:xfrm>
          <a:prstGeom prst="rect">
            <a:avLst/>
          </a:prstGeom>
          <a:noFill/>
          <a:ln w="9525">
            <a:noFill/>
            <a:miter lim="800000"/>
            <a:headEnd/>
            <a:tailEnd/>
          </a:ln>
          <a:effectLst/>
        </p:spPr>
      </p:pic>
      <p:sp>
        <p:nvSpPr>
          <p:cNvPr id="6" name="Content Placeholder 2"/>
          <p:cNvSpPr>
            <a:spLocks noGrp="1"/>
          </p:cNvSpPr>
          <p:nvPr>
            <p:ph idx="1"/>
          </p:nvPr>
        </p:nvSpPr>
        <p:spPr>
          <a:xfrm>
            <a:off x="457200" y="1600200"/>
            <a:ext cx="8229600" cy="4525963"/>
          </a:xfrm>
        </p:spPr>
        <p:txBody>
          <a:bodyPr/>
          <a:lstStyle/>
          <a:p>
            <a:r>
              <a:rPr lang="en-US" dirty="0" err="1" smtClean="0"/>
              <a:t>ILatLongReport</a:t>
            </a:r>
            <a:endParaRPr lang="en-US" dirty="0" smtClean="0"/>
          </a:p>
          <a:p>
            <a:pPr lvl="1"/>
            <a:r>
              <a:rPr lang="en-US" dirty="0" err="1" smtClean="0"/>
              <a:t>Lat</a:t>
            </a:r>
            <a:r>
              <a:rPr lang="en-US" dirty="0" smtClean="0"/>
              <a:t>, Long, Altitude</a:t>
            </a:r>
          </a:p>
          <a:p>
            <a:pPr lvl="1"/>
            <a:r>
              <a:rPr lang="en-US" dirty="0" smtClean="0"/>
              <a:t>Most Common</a:t>
            </a:r>
          </a:p>
          <a:p>
            <a:pPr lvl="1"/>
            <a:r>
              <a:rPr lang="en-US" dirty="0" smtClean="0"/>
              <a:t>Precise</a:t>
            </a:r>
          </a:p>
          <a:p>
            <a:r>
              <a:rPr lang="en-US" dirty="0" err="1" smtClean="0"/>
              <a:t>ICivicAddressReport</a:t>
            </a:r>
            <a:endParaRPr lang="en-US" dirty="0" smtClean="0"/>
          </a:p>
          <a:p>
            <a:pPr lvl="1"/>
            <a:r>
              <a:rPr lang="en-US" dirty="0" smtClean="0"/>
              <a:t>Zip Code, Country Required</a:t>
            </a:r>
          </a:p>
          <a:p>
            <a:pPr lvl="1"/>
            <a:r>
              <a:rPr lang="en-US" dirty="0" smtClean="0"/>
              <a:t>Human Readable</a:t>
            </a:r>
          </a:p>
          <a:p>
            <a:pPr lvl="1"/>
            <a:r>
              <a:rPr lang="en-US" dirty="0" smtClean="0"/>
              <a:t>Rough Estimates</a:t>
            </a:r>
            <a:endParaRPr lang="en-US" dirty="0"/>
          </a:p>
        </p:txBody>
      </p:sp>
    </p:spTree>
    <p:extLst>
      <p:ext uri="{BB962C8B-B14F-4D97-AF65-F5344CB8AC3E}">
        <p14:creationId xmlns:p14="http://schemas.microsoft.com/office/powerpoint/2010/main" val="2614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a:t>
            </a:r>
            <a:endParaRPr lang="en-US" dirty="0"/>
          </a:p>
        </p:txBody>
      </p:sp>
      <p:sp>
        <p:nvSpPr>
          <p:cNvPr id="3" name="Content Placeholder 2"/>
          <p:cNvSpPr>
            <a:spLocks noGrp="1"/>
          </p:cNvSpPr>
          <p:nvPr>
            <p:ph idx="1"/>
          </p:nvPr>
        </p:nvSpPr>
        <p:spPr/>
        <p:txBody>
          <a:bodyPr/>
          <a:lstStyle/>
          <a:p>
            <a:r>
              <a:rPr lang="en-US" dirty="0" smtClean="0"/>
              <a:t>Closest for the Touch style</a:t>
            </a:r>
          </a:p>
          <a:p>
            <a:r>
              <a:rPr lang="en-US" dirty="0" smtClean="0"/>
              <a:t>Cosmopolitan</a:t>
            </a:r>
          </a:p>
          <a:p>
            <a:pPr lvl="1"/>
            <a:r>
              <a:rPr lang="en-US" b="1" dirty="0" smtClean="0"/>
              <a:t>tinyurl.com/</a:t>
            </a:r>
            <a:r>
              <a:rPr lang="en-US" b="1" dirty="0" err="1" smtClean="0"/>
              <a:t>cosmotheme</a:t>
            </a:r>
            <a:endParaRPr lang="en-US" dirty="0"/>
          </a:p>
          <a:p>
            <a:r>
              <a:rPr lang="en-US" dirty="0" err="1" smtClean="0"/>
              <a:t>MetroToolkit</a:t>
            </a:r>
            <a:endParaRPr lang="en-US" dirty="0" smtClean="0"/>
          </a:p>
          <a:p>
            <a:pPr lvl="1"/>
            <a:r>
              <a:rPr lang="en-US" b="1" dirty="0" smtClean="0"/>
              <a:t>metrotoolkit.codeplex.com</a:t>
            </a:r>
          </a:p>
          <a:p>
            <a:pPr marL="457200" lvl="1" indent="0">
              <a:buNone/>
            </a:pPr>
            <a:endParaRPr lang="en-US" dirty="0"/>
          </a:p>
        </p:txBody>
      </p:sp>
    </p:spTree>
    <p:extLst>
      <p:ext uri="{BB962C8B-B14F-4D97-AF65-F5344CB8AC3E}">
        <p14:creationId xmlns:p14="http://schemas.microsoft.com/office/powerpoint/2010/main" val="112076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4656460" y="1417638"/>
            <a:ext cx="4138657" cy="423960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Location Wrapper</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Instantiate desired provider</a:t>
            </a:r>
          </a:p>
          <a:p>
            <a:r>
              <a:rPr lang="en-US" dirty="0" smtClean="0"/>
              <a:t>Query status</a:t>
            </a:r>
          </a:p>
          <a:p>
            <a:r>
              <a:rPr lang="en-US" dirty="0" err="1" smtClean="0"/>
              <a:t>GetReport</a:t>
            </a:r>
            <a:r>
              <a:rPr lang="en-US" dirty="0" smtClean="0"/>
              <a:t>()</a:t>
            </a:r>
          </a:p>
          <a:p>
            <a:r>
              <a:rPr lang="en-US" dirty="0" smtClean="0"/>
              <a:t>Subscribe to </a:t>
            </a:r>
            <a:br>
              <a:rPr lang="en-US" dirty="0" smtClean="0"/>
            </a:br>
            <a:r>
              <a:rPr lang="en-US" dirty="0" err="1" smtClean="0"/>
              <a:t>LocationChanged</a:t>
            </a:r>
            <a:endParaRPr lang="en-US" dirty="0"/>
          </a:p>
        </p:txBody>
      </p:sp>
    </p:spTree>
    <p:extLst>
      <p:ext uri="{BB962C8B-B14F-4D97-AF65-F5344CB8AC3E}">
        <p14:creationId xmlns:p14="http://schemas.microsoft.com/office/powerpoint/2010/main" val="17436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5421923" y="1417638"/>
            <a:ext cx="3293822" cy="427977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Location Wrapper</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Contains retrieved data</a:t>
            </a:r>
          </a:p>
          <a:p>
            <a:r>
              <a:rPr lang="en-US" dirty="0" smtClean="0"/>
              <a:t>Cast to appropriate type</a:t>
            </a:r>
          </a:p>
          <a:p>
            <a:r>
              <a:rPr lang="en-US" dirty="0" smtClean="0"/>
              <a:t>Use properties for </a:t>
            </a:r>
            <a:br>
              <a:rPr lang="en-US" dirty="0" smtClean="0"/>
            </a:br>
            <a:r>
              <a:rPr lang="en-US" dirty="0" smtClean="0"/>
              <a:t>information</a:t>
            </a:r>
            <a:endParaRPr lang="en-US" dirty="0"/>
          </a:p>
        </p:txBody>
      </p:sp>
    </p:spTree>
    <p:extLst>
      <p:ext uri="{BB962C8B-B14F-4D97-AF65-F5344CB8AC3E}">
        <p14:creationId xmlns:p14="http://schemas.microsoft.com/office/powerpoint/2010/main" val="342769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Wrapper</a:t>
            </a:r>
            <a:endParaRPr lang="en-US" dirty="0"/>
          </a:p>
        </p:txBody>
      </p:sp>
      <p:sp>
        <p:nvSpPr>
          <p:cNvPr id="5" name="Content Placeholder 2"/>
          <p:cNvSpPr>
            <a:spLocks noGrp="1"/>
          </p:cNvSpPr>
          <p:nvPr>
            <p:ph idx="1"/>
          </p:nvPr>
        </p:nvSpPr>
        <p:spPr>
          <a:xfrm>
            <a:off x="630364" y="2828834"/>
            <a:ext cx="8229600" cy="1808916"/>
          </a:xfrm>
        </p:spPr>
        <p:txBody>
          <a:bodyPr>
            <a:normAutofit/>
          </a:bodyPr>
          <a:lstStyle/>
          <a:p>
            <a:pPr marL="0" indent="0" algn="ctr">
              <a:buNone/>
            </a:pPr>
            <a:r>
              <a:rPr lang="en-US" sz="2600" b="1" dirty="0" smtClean="0">
                <a:solidFill>
                  <a:schemeClr val="accent4"/>
                </a:solidFill>
              </a:rPr>
              <a:t>Sensor </a:t>
            </a:r>
            <a:r>
              <a:rPr lang="en-US" sz="2600" b="1" dirty="0">
                <a:solidFill>
                  <a:schemeClr val="accent4"/>
                </a:solidFill>
              </a:rPr>
              <a:t>and Location .NET </a:t>
            </a:r>
            <a:r>
              <a:rPr lang="en-US" sz="2600" b="1" dirty="0" err="1">
                <a:solidFill>
                  <a:schemeClr val="accent4"/>
                </a:solidFill>
              </a:rPr>
              <a:t>Interop</a:t>
            </a:r>
            <a:r>
              <a:rPr lang="en-US" sz="2600" b="1" dirty="0">
                <a:solidFill>
                  <a:schemeClr val="accent4"/>
                </a:solidFill>
              </a:rPr>
              <a:t> Sample Library</a:t>
            </a:r>
            <a:endParaRPr lang="en-US" sz="2600" b="1" dirty="0" smtClean="0">
              <a:solidFill>
                <a:schemeClr val="accent4"/>
              </a:solidFill>
            </a:endParaRPr>
          </a:p>
          <a:p>
            <a:pPr marL="0" indent="0" algn="ctr">
              <a:buNone/>
            </a:pPr>
            <a:endParaRPr lang="en-US" b="1" dirty="0">
              <a:solidFill>
                <a:srgbClr val="7030A0"/>
              </a:solidFill>
            </a:endParaRPr>
          </a:p>
          <a:p>
            <a:pPr marL="0" indent="0" algn="ctr">
              <a:buNone/>
            </a:pPr>
            <a:r>
              <a:rPr lang="en-US" b="1" dirty="0"/>
              <a:t>t</a:t>
            </a:r>
            <a:r>
              <a:rPr lang="en-US" b="1" dirty="0" smtClean="0"/>
              <a:t>inyurl.com/</a:t>
            </a:r>
            <a:r>
              <a:rPr lang="en-US" b="1" dirty="0" err="1" smtClean="0"/>
              <a:t>LocationWrapper</a:t>
            </a:r>
            <a:endParaRPr lang="en-US" b="1" dirty="0" smtClean="0">
              <a:solidFill>
                <a:srgbClr val="7030A0"/>
              </a:solidFill>
            </a:endParaRPr>
          </a:p>
        </p:txBody>
      </p:sp>
    </p:spTree>
    <p:extLst>
      <p:ext uri="{BB962C8B-B14F-4D97-AF65-F5344CB8AC3E}">
        <p14:creationId xmlns:p14="http://schemas.microsoft.com/office/powerpoint/2010/main" val="2303068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64" y="864794"/>
            <a:ext cx="6623267" cy="1143000"/>
          </a:xfrm>
        </p:spPr>
        <p:txBody>
          <a:bodyPr>
            <a:normAutofit/>
          </a:bodyPr>
          <a:lstStyle/>
          <a:p>
            <a:r>
              <a:rPr lang="en-US" sz="6000" dirty="0" smtClean="0"/>
              <a:t>DEMO</a:t>
            </a:r>
            <a:endParaRPr lang="en-US" sz="6000" dirty="0"/>
          </a:p>
        </p:txBody>
      </p:sp>
      <p:sp>
        <p:nvSpPr>
          <p:cNvPr id="3" name="Content Placeholder 2"/>
          <p:cNvSpPr>
            <a:spLocks noGrp="1"/>
          </p:cNvSpPr>
          <p:nvPr>
            <p:ph idx="1"/>
          </p:nvPr>
        </p:nvSpPr>
        <p:spPr>
          <a:xfrm>
            <a:off x="630364" y="2828834"/>
            <a:ext cx="8229600" cy="1808916"/>
          </a:xfrm>
        </p:spPr>
        <p:txBody>
          <a:bodyPr>
            <a:normAutofit/>
          </a:bodyPr>
          <a:lstStyle/>
          <a:p>
            <a:pPr marL="0" indent="0">
              <a:buNone/>
            </a:pPr>
            <a:r>
              <a:rPr lang="en-US" b="1" dirty="0" smtClean="0">
                <a:solidFill>
                  <a:srgbClr val="7030A0"/>
                </a:solidFill>
              </a:rPr>
              <a:t>Implementing Location Services</a:t>
            </a:r>
          </a:p>
        </p:txBody>
      </p:sp>
    </p:spTree>
    <p:extLst>
      <p:ext uri="{BB962C8B-B14F-4D97-AF65-F5344CB8AC3E}">
        <p14:creationId xmlns:p14="http://schemas.microsoft.com/office/powerpoint/2010/main" val="3707205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a:t>
            </a:r>
            <a:endParaRPr lang="en-US" dirty="0"/>
          </a:p>
        </p:txBody>
      </p:sp>
      <p:sp>
        <p:nvSpPr>
          <p:cNvPr id="12" name="Text Placeholder 11"/>
          <p:cNvSpPr>
            <a:spLocks noGrp="1"/>
          </p:cNvSpPr>
          <p:nvPr>
            <p:ph type="body" idx="1"/>
          </p:nvPr>
        </p:nvSpPr>
        <p:spPr/>
        <p:txBody>
          <a:bodyPr>
            <a:noAutofit/>
          </a:bodyPr>
          <a:lstStyle/>
          <a:p>
            <a:pPr algn="ctr"/>
            <a:r>
              <a:rPr lang="en-US" sz="1800" dirty="0" smtClean="0">
                <a:solidFill>
                  <a:schemeClr val="accent4"/>
                </a:solidFill>
                <a:effectLst>
                  <a:outerShdw blurRad="38100" dist="38100" dir="2700000" algn="tl">
                    <a:srgbClr val="000000">
                      <a:alpha val="43137"/>
                    </a:srgbClr>
                  </a:outerShdw>
                </a:effectLst>
              </a:rPr>
              <a:t>Software Application Developers</a:t>
            </a:r>
            <a:endParaRPr lang="en-IN" sz="1800" dirty="0">
              <a:solidFill>
                <a:schemeClr val="accent4"/>
              </a:solidFill>
              <a:effectLst>
                <a:outerShdw blurRad="38100" dist="38100" dir="2700000" algn="tl">
                  <a:srgbClr val="000000">
                    <a:alpha val="43137"/>
                  </a:srgbClr>
                </a:outerShdw>
              </a:effectLst>
            </a:endParaRPr>
          </a:p>
        </p:txBody>
      </p:sp>
      <p:sp>
        <p:nvSpPr>
          <p:cNvPr id="13" name="Content Placeholder 12"/>
          <p:cNvSpPr>
            <a:spLocks noGrp="1"/>
          </p:cNvSpPr>
          <p:nvPr>
            <p:ph sz="half" idx="2"/>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1800" b="1" dirty="0" smtClean="0">
                <a:hlinkClick r:id="rId3"/>
              </a:rPr>
              <a:t>http://msdn.microsoft.com/</a:t>
            </a:r>
            <a:r>
              <a:rPr lang="en-US" sz="1800" b="1" dirty="0" smtClean="0"/>
              <a:t> </a:t>
            </a:r>
            <a:endParaRPr lang="en-IN" sz="1800" b="1" dirty="0"/>
          </a:p>
        </p:txBody>
      </p:sp>
      <p:sp>
        <p:nvSpPr>
          <p:cNvPr id="14" name="Text Placeholder 13"/>
          <p:cNvSpPr>
            <a:spLocks noGrp="1"/>
          </p:cNvSpPr>
          <p:nvPr>
            <p:ph type="body" sz="quarter" idx="3"/>
          </p:nvPr>
        </p:nvSpPr>
        <p:spPr/>
        <p:txBody>
          <a:bodyPr>
            <a:normAutofit/>
          </a:bodyPr>
          <a:lstStyle/>
          <a:p>
            <a:pPr algn="ctr"/>
            <a:r>
              <a:rPr lang="en-US" sz="1800" dirty="0" smtClean="0">
                <a:solidFill>
                  <a:schemeClr val="accent4"/>
                </a:solidFill>
                <a:effectLst>
                  <a:outerShdw blurRad="38100" dist="38100" dir="2700000" algn="tl">
                    <a:srgbClr val="000000">
                      <a:alpha val="43137"/>
                    </a:srgbClr>
                  </a:outerShdw>
                </a:effectLst>
              </a:rPr>
              <a:t>Infrastructure Professionals</a:t>
            </a:r>
            <a:endParaRPr lang="en-IN" sz="1800" dirty="0">
              <a:solidFill>
                <a:schemeClr val="accent4"/>
              </a:solidFill>
              <a:effectLst>
                <a:outerShdw blurRad="38100" dist="38100" dir="2700000" algn="tl">
                  <a:srgbClr val="000000">
                    <a:alpha val="43137"/>
                  </a:srgbClr>
                </a:outerShdw>
              </a:effectLst>
            </a:endParaRPr>
          </a:p>
        </p:txBody>
      </p:sp>
      <p:sp>
        <p:nvSpPr>
          <p:cNvPr id="15" name="Content Placeholder 14"/>
          <p:cNvSpPr>
            <a:spLocks noGrp="1"/>
          </p:cNvSpPr>
          <p:nvPr>
            <p:ph sz="quarter" idx="4"/>
          </p:nvPr>
        </p:nvSpPr>
        <p:spPr/>
        <p:txBody>
          <a:bodyPr/>
          <a:lstStyle/>
          <a:p>
            <a:endParaRPr lang="en-US" dirty="0" smtClean="0"/>
          </a:p>
          <a:p>
            <a:endParaRPr lang="en-US" dirty="0"/>
          </a:p>
          <a:p>
            <a:endParaRPr lang="en-US" dirty="0" smtClean="0"/>
          </a:p>
          <a:p>
            <a:pPr marL="0" indent="0" algn="ctr">
              <a:buNone/>
            </a:pPr>
            <a:r>
              <a:rPr lang="en-US" sz="1800" b="1" dirty="0" smtClean="0">
                <a:hlinkClick r:id="rId4"/>
              </a:rPr>
              <a:t>http://technet.microsoft.com/</a:t>
            </a:r>
            <a:r>
              <a:rPr lang="en-US" sz="1800" b="1" dirty="0" smtClean="0"/>
              <a:t> </a:t>
            </a:r>
            <a:endParaRPr lang="en-IN" sz="1800" b="1" dirty="0"/>
          </a:p>
        </p:txBody>
      </p:sp>
      <p:pic>
        <p:nvPicPr>
          <p:cNvPr id="1026" name="Picture 2" descr="C:\Users\richikn.FAREAST\Desktop\Cloud Advertorial Images\MSDN 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632" y="2339854"/>
            <a:ext cx="2944080" cy="7847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ichikn.FAREAST\Desktop\Cloud Advertorial Images\TechNet 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1389" y="2478015"/>
            <a:ext cx="3463312" cy="64655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ts1.mm.bing.net/images/thumbnail.aspx?q=545133893600&amp;id=0142cfd610a5bd205d28fddd1d2959f4&amp;url=http%3a%2f%2fwww.liveworld.com%2fsocialvoice%2fwp-content%2fuploads%2f2010%2f11%2ffacebook-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449" y="4980814"/>
            <a:ext cx="425007" cy="4250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http://ts1.mm.bing.net/images/thumbnail.aspx?q=545133893600&amp;id=0142cfd610a5bd205d28fddd1d2959f4&amp;url=http%3a%2f%2fwww.liveworld.com%2fsocialvoice%2fwp-content%2fuploads%2f2010%2f11%2ffacebook-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2582" y="4960444"/>
            <a:ext cx="405515" cy="40551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ts2.mm.bing.net/images/thumbnail.aspx?q=636626350077&amp;id=52e81822dc9ccbf6b16054608be3542d&amp;url=http%3a%2f%2fwww.anzaloneresearch.com%2fuploadedImages%2fHome_Page%2ftwitter-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2517" y="5002678"/>
            <a:ext cx="425006" cy="4250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7" descr="http://ts2.mm.bing.net/images/thumbnail.aspx?q=636626350077&amp;id=52e81822dc9ccbf6b16054608be3542d&amp;url=http%3a%2f%2fwww.anzaloneresearch.com%2fuploadedImages%2fHome_Page%2ftwitter-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1436" y="4970583"/>
            <a:ext cx="425004" cy="42500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230924" y="5017472"/>
            <a:ext cx="3012830" cy="307777"/>
          </a:xfrm>
          <a:prstGeom prst="rect">
            <a:avLst/>
          </a:prstGeom>
          <a:noFill/>
        </p:spPr>
        <p:txBody>
          <a:bodyPr wrap="square" rtlCol="0">
            <a:spAutoFit/>
          </a:bodyPr>
          <a:lstStyle/>
          <a:p>
            <a:r>
              <a:rPr lang="en-US" sz="1400" dirty="0" smtClean="0">
                <a:hlinkClick r:id="rId9"/>
              </a:rPr>
              <a:t> msdnindia</a:t>
            </a:r>
            <a:r>
              <a:rPr lang="en-US" sz="1400" dirty="0" smtClean="0"/>
              <a:t> </a:t>
            </a:r>
            <a:endParaRPr lang="en-IN" sz="1400" dirty="0"/>
          </a:p>
        </p:txBody>
      </p:sp>
      <p:sp>
        <p:nvSpPr>
          <p:cNvPr id="28" name="TextBox 27"/>
          <p:cNvSpPr txBox="1"/>
          <p:nvPr/>
        </p:nvSpPr>
        <p:spPr>
          <a:xfrm>
            <a:off x="5498097" y="5005750"/>
            <a:ext cx="1269816" cy="307777"/>
          </a:xfrm>
          <a:prstGeom prst="rect">
            <a:avLst/>
          </a:prstGeom>
          <a:noFill/>
        </p:spPr>
        <p:txBody>
          <a:bodyPr wrap="square" rtlCol="0">
            <a:spAutoFit/>
          </a:bodyPr>
          <a:lstStyle/>
          <a:p>
            <a:r>
              <a:rPr lang="en-US" sz="1400" dirty="0">
                <a:hlinkClick r:id="rId9"/>
              </a:rPr>
              <a:t> </a:t>
            </a:r>
            <a:r>
              <a:rPr lang="en-US" sz="1400" dirty="0" smtClean="0">
                <a:hlinkClick r:id="rId9"/>
              </a:rPr>
              <a:t>technetindia</a:t>
            </a:r>
            <a:r>
              <a:rPr lang="en-US" sz="1400" dirty="0" smtClean="0"/>
              <a:t> </a:t>
            </a:r>
            <a:endParaRPr lang="en-IN" sz="1400" dirty="0"/>
          </a:p>
        </p:txBody>
      </p:sp>
      <p:sp>
        <p:nvSpPr>
          <p:cNvPr id="30" name="TextBox 29"/>
          <p:cNvSpPr txBox="1"/>
          <p:nvPr/>
        </p:nvSpPr>
        <p:spPr>
          <a:xfrm>
            <a:off x="3130051" y="5040919"/>
            <a:ext cx="1234646" cy="307777"/>
          </a:xfrm>
          <a:prstGeom prst="rect">
            <a:avLst/>
          </a:prstGeom>
          <a:noFill/>
        </p:spPr>
        <p:txBody>
          <a:bodyPr wrap="square" rtlCol="0">
            <a:spAutoFit/>
          </a:bodyPr>
          <a:lstStyle/>
          <a:p>
            <a:r>
              <a:rPr lang="en-US" sz="1400" dirty="0">
                <a:hlinkClick r:id="rId9"/>
              </a:rPr>
              <a:t>@</a:t>
            </a:r>
            <a:r>
              <a:rPr lang="en-US" sz="1400" dirty="0" smtClean="0">
                <a:hlinkClick r:id="rId9"/>
              </a:rPr>
              <a:t>msdnindia</a:t>
            </a:r>
            <a:r>
              <a:rPr lang="en-US" sz="1400" dirty="0" smtClean="0"/>
              <a:t> </a:t>
            </a:r>
            <a:endParaRPr lang="en-IN" sz="1400" dirty="0"/>
          </a:p>
        </p:txBody>
      </p:sp>
      <p:sp>
        <p:nvSpPr>
          <p:cNvPr id="31" name="TextBox 30"/>
          <p:cNvSpPr txBox="1"/>
          <p:nvPr/>
        </p:nvSpPr>
        <p:spPr>
          <a:xfrm>
            <a:off x="7221379" y="5029197"/>
            <a:ext cx="1494691" cy="307777"/>
          </a:xfrm>
          <a:prstGeom prst="rect">
            <a:avLst/>
          </a:prstGeom>
          <a:noFill/>
        </p:spPr>
        <p:txBody>
          <a:bodyPr wrap="square" rtlCol="0">
            <a:spAutoFit/>
          </a:bodyPr>
          <a:lstStyle/>
          <a:p>
            <a:r>
              <a:rPr lang="en-US" sz="1400" dirty="0" smtClean="0">
                <a:hlinkClick r:id="rId9"/>
              </a:rPr>
              <a:t>@technetindia</a:t>
            </a:r>
            <a:r>
              <a:rPr lang="en-US" sz="1400" dirty="0" smtClean="0"/>
              <a:t> </a:t>
            </a:r>
            <a:endParaRPr lang="en-IN" sz="1400" dirty="0"/>
          </a:p>
        </p:txBody>
      </p:sp>
      <p:sp>
        <p:nvSpPr>
          <p:cNvPr id="21" name="Rectangle 20"/>
          <p:cNvSpPr/>
          <p:nvPr/>
        </p:nvSpPr>
        <p:spPr>
          <a:xfrm>
            <a:off x="457200" y="1500555"/>
            <a:ext cx="4040188" cy="41265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3" name="Rectangle 32"/>
          <p:cNvSpPr/>
          <p:nvPr/>
        </p:nvSpPr>
        <p:spPr>
          <a:xfrm>
            <a:off x="4747819" y="1512279"/>
            <a:ext cx="4040188" cy="41265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35571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714452" y="4739056"/>
            <a:ext cx="7918515" cy="860771"/>
          </a:xfrm>
          <a:prstGeom prst="rect">
            <a:avLst/>
          </a:prstGeom>
          <a:noFill/>
          <a:ln w="12700">
            <a:noFill/>
            <a:miter lim="800000"/>
            <a:headEnd type="none" w="sm" len="sm"/>
            <a:tailEnd type="none" w="sm" len="sm"/>
          </a:ln>
          <a:effectLst/>
        </p:spPr>
        <p:txBody>
          <a:bodyPr vert="horz" wrap="square" lIns="109714" tIns="54858" rIns="109714" bIns="54858" numCol="1" anchor="t" anchorCtr="0" compatLnSpc="1">
            <a:prstTxWarp prst="textNoShape">
              <a:avLst/>
            </a:prstTxWarp>
            <a:spAutoFit/>
          </a:bodyPr>
          <a:lstStyle/>
          <a:p>
            <a:pPr algn="ctr" defTabSz="1096963" eaLnBrk="0" hangingPunct="0"/>
            <a:r>
              <a:rPr lang="en-US" sz="800" dirty="0">
                <a:solidFill>
                  <a:schemeClr val="bg1">
                    <a:lumMod val="50000"/>
                  </a:schemeClr>
                </a:solidFill>
                <a:latin typeface="Segoe" pitchFamily="34" charset="0"/>
                <a:cs typeface="Arial" charset="0"/>
              </a:rPr>
              <a:t>© </a:t>
            </a:r>
            <a:r>
              <a:rPr lang="en-US" sz="800" dirty="0" smtClean="0">
                <a:solidFill>
                  <a:schemeClr val="bg1">
                    <a:lumMod val="50000"/>
                  </a:schemeClr>
                </a:solidFill>
                <a:latin typeface="Segoe" pitchFamily="34" charset="0"/>
                <a:cs typeface="Arial" charset="0"/>
              </a:rPr>
              <a:t>2011 </a:t>
            </a:r>
            <a:r>
              <a:rPr lang="en-US" sz="800" dirty="0">
                <a:solidFill>
                  <a:schemeClr val="bg1">
                    <a:lumMod val="50000"/>
                  </a:schemeClr>
                </a:solidFill>
                <a:latin typeface="Segoe" pitchFamily="34" charset="0"/>
                <a:cs typeface="Arial" charset="0"/>
              </a:rPr>
              <a:t>Microsoft Corporation. All rights reserved. Microsoft, Windows, Windows Vista and other product names are or may be registered trademarks and/or trademarks in the U.S. and/or other countries.</a:t>
            </a:r>
          </a:p>
          <a:p>
            <a:pPr algn="ctr" defTabSz="1096963" eaLnBrk="0" hangingPunct="0"/>
            <a:r>
              <a:rPr lang="en-US" sz="800" dirty="0">
                <a:solidFill>
                  <a:schemeClr val="bg1">
                    <a:lumMod val="50000"/>
                  </a:schemeClr>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800" dirty="0">
                <a:solidFill>
                  <a:schemeClr val="bg1">
                    <a:lumMod val="50000"/>
                  </a:schemeClr>
                </a:solidFill>
                <a:latin typeface="Segoe" pitchFamily="34" charset="0"/>
                <a:cs typeface="Arial" charset="0"/>
              </a:rPr>
            </a:br>
            <a:r>
              <a:rPr lang="en-US" sz="800" dirty="0">
                <a:solidFill>
                  <a:schemeClr val="bg1">
                    <a:lumMod val="50000"/>
                  </a:schemeClr>
                </a:solidFill>
                <a:latin typeface="Segoe" pitchFamily="34" charset="0"/>
                <a:cs typeface="Arial" charset="0"/>
              </a:rPr>
              <a:t>MICROSOFT MAKES NO WARRANTIES, EXPRESS, IMPLIED OR STATUTORY, AS TO THE INFORMATION IN THIS PRESENTATION.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544" y="1559170"/>
            <a:ext cx="6382179" cy="2381410"/>
          </a:xfrm>
          <a:prstGeom prst="rect">
            <a:avLst/>
          </a:prstGeom>
        </p:spPr>
      </p:pic>
    </p:spTree>
    <p:extLst>
      <p:ext uri="{BB962C8B-B14F-4D97-AF65-F5344CB8AC3E}">
        <p14:creationId xmlns:p14="http://schemas.microsoft.com/office/powerpoint/2010/main" val="389627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Cosmopolitan Theme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6" y="1285662"/>
            <a:ext cx="7626285" cy="4470176"/>
          </a:xfrm>
          <a:prstGeom prst="rect">
            <a:avLst/>
          </a:prstGeom>
        </p:spPr>
      </p:pic>
    </p:spTree>
    <p:extLst>
      <p:ext uri="{BB962C8B-B14F-4D97-AF65-F5344CB8AC3E}">
        <p14:creationId xmlns:p14="http://schemas.microsoft.com/office/powerpoint/2010/main" val="3926232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5" name="Content Placeholder 2"/>
          <p:cNvSpPr>
            <a:spLocks noGrp="1"/>
          </p:cNvSpPr>
          <p:nvPr>
            <p:ph idx="1"/>
          </p:nvPr>
        </p:nvSpPr>
        <p:spPr>
          <a:xfrm>
            <a:off x="630364" y="2828834"/>
            <a:ext cx="8229600" cy="1808916"/>
          </a:xfrm>
        </p:spPr>
        <p:txBody>
          <a:bodyPr>
            <a:normAutofit/>
          </a:bodyPr>
          <a:lstStyle/>
          <a:p>
            <a:pPr marL="0" indent="0" algn="ctr">
              <a:buNone/>
            </a:pPr>
            <a:r>
              <a:rPr lang="en-US" b="1" dirty="0" smtClean="0">
                <a:solidFill>
                  <a:srgbClr val="7030A0"/>
                </a:solidFill>
              </a:rPr>
              <a:t>Cosmopolitan</a:t>
            </a:r>
          </a:p>
          <a:p>
            <a:pPr marL="0" indent="0" algn="ctr">
              <a:buNone/>
            </a:pPr>
            <a:endParaRPr lang="en-US" b="1" dirty="0">
              <a:solidFill>
                <a:srgbClr val="7030A0"/>
              </a:solidFill>
            </a:endParaRPr>
          </a:p>
          <a:p>
            <a:pPr marL="0" indent="0" algn="ctr">
              <a:buNone/>
            </a:pPr>
            <a:r>
              <a:rPr lang="en-US" b="1" dirty="0" smtClean="0"/>
              <a:t>tinyurl.com/</a:t>
            </a:r>
            <a:r>
              <a:rPr lang="en-US" b="1" dirty="0" err="1" smtClean="0"/>
              <a:t>CosmopolitanTheme</a:t>
            </a:r>
            <a:endParaRPr lang="en-US" b="1" dirty="0" smtClean="0">
              <a:solidFill>
                <a:srgbClr val="7030A0"/>
              </a:solidFill>
            </a:endParaRPr>
          </a:p>
        </p:txBody>
      </p:sp>
    </p:spTree>
    <p:extLst>
      <p:ext uri="{BB962C8B-B14F-4D97-AF65-F5344CB8AC3E}">
        <p14:creationId xmlns:p14="http://schemas.microsoft.com/office/powerpoint/2010/main" val="3518752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 Theme</a:t>
            </a:r>
            <a:endParaRPr lang="en-US" dirty="0"/>
          </a:p>
        </p:txBody>
      </p:sp>
      <p:pic>
        <p:nvPicPr>
          <p:cNvPr id="1026" name="Picture 2" descr="MetroWindow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79" y="1287112"/>
            <a:ext cx="6573059" cy="4420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503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5" name="Content Placeholder 2"/>
          <p:cNvSpPr>
            <a:spLocks noGrp="1"/>
          </p:cNvSpPr>
          <p:nvPr>
            <p:ph idx="1"/>
          </p:nvPr>
        </p:nvSpPr>
        <p:spPr>
          <a:xfrm>
            <a:off x="630364" y="2828834"/>
            <a:ext cx="8229600" cy="1808916"/>
          </a:xfrm>
        </p:spPr>
        <p:txBody>
          <a:bodyPr>
            <a:normAutofit/>
          </a:bodyPr>
          <a:lstStyle/>
          <a:p>
            <a:pPr marL="0" indent="0" algn="ctr">
              <a:buNone/>
            </a:pPr>
            <a:r>
              <a:rPr lang="en-US" b="1" dirty="0" smtClean="0">
                <a:solidFill>
                  <a:srgbClr val="7030A0"/>
                </a:solidFill>
              </a:rPr>
              <a:t>Metro</a:t>
            </a:r>
          </a:p>
          <a:p>
            <a:pPr marL="0" indent="0" algn="ctr">
              <a:buNone/>
            </a:pPr>
            <a:endParaRPr lang="en-US" b="1" dirty="0">
              <a:solidFill>
                <a:srgbClr val="7030A0"/>
              </a:solidFill>
            </a:endParaRPr>
          </a:p>
          <a:p>
            <a:pPr marL="0" indent="0" algn="ctr">
              <a:buNone/>
            </a:pPr>
            <a:r>
              <a:rPr lang="en-US" b="1" dirty="0"/>
              <a:t>metrotoolkit.codeplex.com</a:t>
            </a:r>
            <a:endParaRPr lang="en-US" b="1" dirty="0" smtClean="0">
              <a:solidFill>
                <a:srgbClr val="7030A0"/>
              </a:solidFill>
            </a:endParaRPr>
          </a:p>
        </p:txBody>
      </p:sp>
    </p:spTree>
    <p:extLst>
      <p:ext uri="{BB962C8B-B14F-4D97-AF65-F5344CB8AC3E}">
        <p14:creationId xmlns:p14="http://schemas.microsoft.com/office/powerpoint/2010/main" val="3514769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a:t>
            </a:r>
            <a:endParaRPr lang="en-US" dirty="0"/>
          </a:p>
        </p:txBody>
      </p:sp>
      <p:sp>
        <p:nvSpPr>
          <p:cNvPr id="3" name="Content Placeholder 2"/>
          <p:cNvSpPr>
            <a:spLocks noGrp="1"/>
          </p:cNvSpPr>
          <p:nvPr>
            <p:ph idx="1"/>
          </p:nvPr>
        </p:nvSpPr>
        <p:spPr/>
        <p:txBody>
          <a:bodyPr/>
          <a:lstStyle/>
          <a:p>
            <a:r>
              <a:rPr lang="en-US" dirty="0" smtClean="0"/>
              <a:t>Design for the finger, not the cursor</a:t>
            </a:r>
          </a:p>
          <a:p>
            <a:r>
              <a:rPr lang="en-US" dirty="0" smtClean="0"/>
              <a:t>Larger is better</a:t>
            </a:r>
          </a:p>
          <a:p>
            <a:r>
              <a:rPr lang="en-US" dirty="0" smtClean="0"/>
              <a:t>Lessons from the phone</a:t>
            </a:r>
            <a:endParaRPr lang="en-US" dirty="0"/>
          </a:p>
        </p:txBody>
      </p:sp>
    </p:spTree>
    <p:extLst>
      <p:ext uri="{BB962C8B-B14F-4D97-AF65-F5344CB8AC3E}">
        <p14:creationId xmlns:p14="http://schemas.microsoft.com/office/powerpoint/2010/main" val="28733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64" y="864794"/>
            <a:ext cx="6623267" cy="1143000"/>
          </a:xfrm>
        </p:spPr>
        <p:txBody>
          <a:bodyPr>
            <a:normAutofit/>
          </a:bodyPr>
          <a:lstStyle/>
          <a:p>
            <a:r>
              <a:rPr lang="en-US" sz="6000" dirty="0" smtClean="0"/>
              <a:t>DEMO</a:t>
            </a:r>
            <a:endParaRPr lang="en-US" sz="6000" dirty="0"/>
          </a:p>
        </p:txBody>
      </p:sp>
      <p:sp>
        <p:nvSpPr>
          <p:cNvPr id="3" name="Content Placeholder 2"/>
          <p:cNvSpPr>
            <a:spLocks noGrp="1"/>
          </p:cNvSpPr>
          <p:nvPr>
            <p:ph idx="1"/>
          </p:nvPr>
        </p:nvSpPr>
        <p:spPr>
          <a:xfrm>
            <a:off x="630364" y="2828834"/>
            <a:ext cx="8229600" cy="1808916"/>
          </a:xfrm>
        </p:spPr>
        <p:txBody>
          <a:bodyPr>
            <a:normAutofit/>
          </a:bodyPr>
          <a:lstStyle/>
          <a:p>
            <a:pPr marL="0" indent="0">
              <a:buNone/>
            </a:pPr>
            <a:r>
              <a:rPr lang="en-US" b="1" dirty="0" smtClean="0">
                <a:solidFill>
                  <a:srgbClr val="7030A0"/>
                </a:solidFill>
              </a:rPr>
              <a:t>Styling</a:t>
            </a:r>
          </a:p>
        </p:txBody>
      </p:sp>
    </p:spTree>
    <p:extLst>
      <p:ext uri="{BB962C8B-B14F-4D97-AF65-F5344CB8AC3E}">
        <p14:creationId xmlns:p14="http://schemas.microsoft.com/office/powerpoint/2010/main" val="4082202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Ed India-Template-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TechEd India-Template-Final</Template>
  <TotalTime>380</TotalTime>
  <Words>512</Words>
  <Application>Microsoft Office PowerPoint</Application>
  <PresentationFormat>On-screen Show (4:3)</PresentationFormat>
  <Paragraphs>145</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TechEd India-Template-Final</vt:lpstr>
      <vt:lpstr>Windows 7</vt:lpstr>
      <vt:lpstr>The Changing Paradigm</vt:lpstr>
      <vt:lpstr>Themes</vt:lpstr>
      <vt:lpstr>Cosmopolitan Theme</vt:lpstr>
      <vt:lpstr>Theme</vt:lpstr>
      <vt:lpstr>Metro Theme</vt:lpstr>
      <vt:lpstr>Theme</vt:lpstr>
      <vt:lpstr>Styling</vt:lpstr>
      <vt:lpstr>DEMO</vt:lpstr>
      <vt:lpstr>Configuration</vt:lpstr>
      <vt:lpstr>Accepting Input</vt:lpstr>
      <vt:lpstr>Accepting Input</vt:lpstr>
      <vt:lpstr>Accepting Input</vt:lpstr>
      <vt:lpstr>Accepting Input</vt:lpstr>
      <vt:lpstr>DEMO</vt:lpstr>
      <vt:lpstr>Taking advantage of Multitouch</vt:lpstr>
      <vt:lpstr>Predefined Gestures</vt:lpstr>
      <vt:lpstr>Predefined Gestures</vt:lpstr>
      <vt:lpstr>Predefined Gestures</vt:lpstr>
      <vt:lpstr>Predefined Gestures</vt:lpstr>
      <vt:lpstr>Predefined Gestures</vt:lpstr>
      <vt:lpstr>Considerations</vt:lpstr>
      <vt:lpstr>DEMO</vt:lpstr>
      <vt:lpstr>Sensor and Location Platform</vt:lpstr>
      <vt:lpstr>Where am I?</vt:lpstr>
      <vt:lpstr>Default Location</vt:lpstr>
      <vt:lpstr>Default Location</vt:lpstr>
      <vt:lpstr>Location API Architecture</vt:lpstr>
      <vt:lpstr>Location API Architecture</vt:lpstr>
      <vt:lpstr>Location Wrapper</vt:lpstr>
      <vt:lpstr>Location Wrapper</vt:lpstr>
      <vt:lpstr>Location Wrapper</vt:lpstr>
      <vt:lpstr>DEMO</vt:lpstr>
      <vt:lpstr>Resources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Multi-Touch Enabled Windows 7 Point of Sale System</dc:title>
  <dc:creator>kodefuguru</dc:creator>
  <cp:keywords>Windows 7, Multi-Touch</cp:keywords>
  <cp:lastModifiedBy>Chris Eargle</cp:lastModifiedBy>
  <cp:revision>22</cp:revision>
  <dcterms:created xsi:type="dcterms:W3CDTF">2011-03-15T20:42:29Z</dcterms:created>
  <dcterms:modified xsi:type="dcterms:W3CDTF">2011-03-23T13:17:58Z</dcterms:modified>
  <cp:category>TechEd India</cp:category>
</cp:coreProperties>
</file>