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9" r:id="rId4"/>
    <p:sldId id="270" r:id="rId5"/>
    <p:sldId id="271" r:id="rId6"/>
    <p:sldId id="272" r:id="rId7"/>
    <p:sldId id="273" r:id="rId8"/>
    <p:sldId id="274" r:id="rId9"/>
    <p:sldId id="276" r:id="rId10"/>
    <p:sldId id="279" r:id="rId11"/>
    <p:sldId id="280" r:id="rId12"/>
    <p:sldId id="281" r:id="rId13"/>
    <p:sldId id="282" r:id="rId14"/>
    <p:sldId id="277" r:id="rId15"/>
    <p:sldId id="278" r:id="rId16"/>
    <p:sldId id="283" r:id="rId17"/>
    <p:sldId id="264" r:id="rId18"/>
    <p:sldId id="263" r:id="rId19"/>
    <p:sldId id="284" r:id="rId20"/>
    <p:sldId id="285" r:id="rId21"/>
    <p:sldId id="258" r:id="rId22"/>
  </p:sldIdLst>
  <p:sldSz cx="12192000" cy="6858000"/>
  <p:notesSz cx="6858000" cy="9144000"/>
  <p:embeddedFontLst>
    <p:embeddedFont>
      <p:font typeface="Arial Black" panose="020B0604020202020204" pitchFamily="34" charset="0"/>
      <p:regular r:id="rId24"/>
      <p:bold r:id="rId25"/>
    </p:embeddedFon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Tahoma" panose="020B060403050404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6">
          <p15:clr>
            <a:srgbClr val="A4A3A4"/>
          </p15:clr>
        </p15:guide>
        <p15:guide id="2" pos="551">
          <p15:clr>
            <a:srgbClr val="A4A3A4"/>
          </p15:clr>
        </p15:guide>
        <p15:guide id="3" pos="7129">
          <p15:clr>
            <a:srgbClr val="A4A3A4"/>
          </p15:clr>
        </p15:guide>
        <p15:guide id="4" orient="horz" pos="3793">
          <p15:clr>
            <a:srgbClr val="A4A3A4"/>
          </p15:clr>
        </p15:guide>
        <p15:guide id="5" orient="horz" pos="663">
          <p15:clr>
            <a:srgbClr val="A4A3A4"/>
          </p15:clr>
        </p15:guide>
        <p15:guide id="6" orient="horz" pos="3657">
          <p15:clr>
            <a:srgbClr val="A4A3A4"/>
          </p15:clr>
        </p15:guide>
        <p15:guide id="7" orient="horz" pos="1275">
          <p15:clr>
            <a:srgbClr val="A4A3A4"/>
          </p15:clr>
        </p15:guide>
        <p15:guide id="8" orient="horz" pos="1434">
          <p15:clr>
            <a:srgbClr val="A4A3A4"/>
          </p15:clr>
        </p15:guide>
        <p15:guide id="9" orient="horz" pos="935">
          <p15:clr>
            <a:srgbClr val="A4A3A4"/>
          </p15:clr>
        </p15:guide>
        <p15:guide id="10" orient="horz" pos="4133">
          <p15:clr>
            <a:srgbClr val="A4A3A4"/>
          </p15:clr>
        </p15:guide>
        <p15:guide id="11" orient="horz" pos="347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d/0J/v2CiD80uRedzx7xObWRv0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3FF"/>
    <a:srgbClr val="32FF99"/>
    <a:srgbClr val="39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74"/>
    <p:restoredTop sz="81361"/>
  </p:normalViewPr>
  <p:slideViewPr>
    <p:cSldViewPr snapToGrid="0">
      <p:cViewPr varScale="1">
        <p:scale>
          <a:sx n="103" d="100"/>
          <a:sy n="103" d="100"/>
        </p:scale>
        <p:origin x="664" y="176"/>
      </p:cViewPr>
      <p:guideLst>
        <p:guide orient="horz" pos="346"/>
        <p:guide pos="551"/>
        <p:guide pos="7129"/>
        <p:guide orient="horz" pos="3793"/>
        <p:guide orient="horz" pos="663"/>
        <p:guide orient="horz" pos="3657"/>
        <p:guide orient="horz" pos="1275"/>
        <p:guide orient="horz" pos="1434"/>
        <p:guide orient="horz" pos="935"/>
        <p:guide orient="horz" pos="4133"/>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l-P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806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29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5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481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45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907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75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671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538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17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923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18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72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80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03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131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16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l-PL" dirty="0"/>
              <a:t>Stawianie sobie celów, które motywują słabo to lekcja wyniesiona ze szkoły. Obecny system edukacji uczy nas od małego, ze musimy się uczyć, żeby umieć. To nic, że jeśli nie będziemy tej wiedzy używać w praktyce to ona uleci. Uczymy się dużo zbędnych i niepraktycznych rzeczy po to, żeby je za chwilę zapomnieć. A jeśli ktoś powie, że przecież to daje nam jakieś rozeznanie, że mamy wiedzę ogólną, to warto sobie uświadomić, że poświęcenie parunastu lat życia po to, żeby mieć jakąś szczątkową wiedzę nie wygląda jak dobrze spożytkowany czas.</a:t>
            </a:r>
            <a:endParaRPr dirty="0"/>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377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6000"/>
              <a:buFont typeface="Arial Black"/>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3200"/>
              <a:buFont typeface="Arial Black"/>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3200"/>
              <a:buFont typeface="Arial Black"/>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68" name="Google Shape;68;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400"/>
              <a:buFont typeface="Arial Black"/>
              <a:buNone/>
              <a:defRPr sz="44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ahoma"/>
                <a:ea typeface="Tahoma"/>
                <a:cs typeface="Tahoma"/>
                <a:sym typeface="Tahom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ahoma"/>
                <a:ea typeface="Tahoma"/>
                <a:cs typeface="Tahoma"/>
                <a:sym typeface="Tahoma"/>
              </a:defRPr>
            </a:lvl1pPr>
            <a:lvl2pPr marL="0" marR="0" lvl="1" indent="0" algn="r" rtl="0">
              <a:spcBef>
                <a:spcPts val="0"/>
              </a:spcBef>
              <a:buNone/>
              <a:defRPr sz="1200" b="0" i="0" u="none" strike="noStrike" cap="none">
                <a:solidFill>
                  <a:srgbClr val="888888"/>
                </a:solidFill>
                <a:latin typeface="Tahoma"/>
                <a:ea typeface="Tahoma"/>
                <a:cs typeface="Tahoma"/>
                <a:sym typeface="Tahoma"/>
              </a:defRPr>
            </a:lvl2pPr>
            <a:lvl3pPr marL="0" marR="0" lvl="2" indent="0" algn="r" rtl="0">
              <a:spcBef>
                <a:spcPts val="0"/>
              </a:spcBef>
              <a:buNone/>
              <a:defRPr sz="1200" b="0" i="0" u="none" strike="noStrike" cap="none">
                <a:solidFill>
                  <a:srgbClr val="888888"/>
                </a:solidFill>
                <a:latin typeface="Tahoma"/>
                <a:ea typeface="Tahoma"/>
                <a:cs typeface="Tahoma"/>
                <a:sym typeface="Tahoma"/>
              </a:defRPr>
            </a:lvl3pPr>
            <a:lvl4pPr marL="0" marR="0" lvl="3" indent="0" algn="r" rtl="0">
              <a:spcBef>
                <a:spcPts val="0"/>
              </a:spcBef>
              <a:buNone/>
              <a:defRPr sz="1200" b="0" i="0" u="none" strike="noStrike" cap="none">
                <a:solidFill>
                  <a:srgbClr val="888888"/>
                </a:solidFill>
                <a:latin typeface="Tahoma"/>
                <a:ea typeface="Tahoma"/>
                <a:cs typeface="Tahoma"/>
                <a:sym typeface="Tahoma"/>
              </a:defRPr>
            </a:lvl4pPr>
            <a:lvl5pPr marL="0" marR="0" lvl="4" indent="0" algn="r" rtl="0">
              <a:spcBef>
                <a:spcPts val="0"/>
              </a:spcBef>
              <a:buNone/>
              <a:defRPr sz="1200" b="0" i="0" u="none" strike="noStrike" cap="none">
                <a:solidFill>
                  <a:srgbClr val="888888"/>
                </a:solidFill>
                <a:latin typeface="Tahoma"/>
                <a:ea typeface="Tahoma"/>
                <a:cs typeface="Tahoma"/>
                <a:sym typeface="Tahoma"/>
              </a:defRPr>
            </a:lvl5pPr>
            <a:lvl6pPr marL="0" marR="0" lvl="5" indent="0" algn="r" rtl="0">
              <a:spcBef>
                <a:spcPts val="0"/>
              </a:spcBef>
              <a:buNone/>
              <a:defRPr sz="1200" b="0" i="0" u="none" strike="noStrike" cap="none">
                <a:solidFill>
                  <a:srgbClr val="888888"/>
                </a:solidFill>
                <a:latin typeface="Tahoma"/>
                <a:ea typeface="Tahoma"/>
                <a:cs typeface="Tahoma"/>
                <a:sym typeface="Tahoma"/>
              </a:defRPr>
            </a:lvl6pPr>
            <a:lvl7pPr marL="0" marR="0" lvl="6" indent="0" algn="r" rtl="0">
              <a:spcBef>
                <a:spcPts val="0"/>
              </a:spcBef>
              <a:buNone/>
              <a:defRPr sz="1200" b="0" i="0" u="none" strike="noStrike" cap="none">
                <a:solidFill>
                  <a:srgbClr val="888888"/>
                </a:solidFill>
                <a:latin typeface="Tahoma"/>
                <a:ea typeface="Tahoma"/>
                <a:cs typeface="Tahoma"/>
                <a:sym typeface="Tahoma"/>
              </a:defRPr>
            </a:lvl7pPr>
            <a:lvl8pPr marL="0" marR="0" lvl="7" indent="0" algn="r" rtl="0">
              <a:spcBef>
                <a:spcPts val="0"/>
              </a:spcBef>
              <a:buNone/>
              <a:defRPr sz="1200" b="0" i="0" u="none" strike="noStrike" cap="none">
                <a:solidFill>
                  <a:srgbClr val="888888"/>
                </a:solidFill>
                <a:latin typeface="Tahoma"/>
                <a:ea typeface="Tahoma"/>
                <a:cs typeface="Tahoma"/>
                <a:sym typeface="Tahoma"/>
              </a:defRPr>
            </a:lvl8pPr>
            <a:lvl9pPr marL="0" marR="0" lvl="8" indent="0" algn="r" rtl="0">
              <a:spcBef>
                <a:spcPts val="0"/>
              </a:spcBef>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pl-P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hyperlink" Target="https://developer.apple.com/develop/" TargetMode="External"/><Relationship Id="rId4" Type="http://schemas.openxmlformats.org/officeDocument/2006/relationships/hyperlink" Target="https://developer.apple.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hyperlink" Target="https://apps.apple.com/app/id1496833156" TargetMode="External"/><Relationship Id="rId3" Type="http://schemas.openxmlformats.org/officeDocument/2006/relationships/image" Target="../media/image4.png"/><Relationship Id="rId7" Type="http://schemas.openxmlformats.org/officeDocument/2006/relationships/hyperlink" Target="https://developer.apple.com/swift-playground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learnappmaking.com/xcode-playground-get-started-with-swift/" TargetMode="External"/><Relationship Id="rId11" Type="http://schemas.openxmlformats.org/officeDocument/2006/relationships/image" Target="../media/image25.svg"/><Relationship Id="rId5" Type="http://schemas.openxmlformats.org/officeDocument/2006/relationships/hyperlink" Target="https://www.hackingwithswift.com/read/pl/0/1/jak-zainstalowac-xcode-i-stworzyc-projekt-playground" TargetMode="External"/><Relationship Id="rId10" Type="http://schemas.openxmlformats.org/officeDocument/2006/relationships/image" Target="../media/image24.png"/><Relationship Id="rId4" Type="http://schemas.openxmlformats.org/officeDocument/2006/relationships/hyperlink" Target="https://docs.swift.org/swift-book/LanguageGuide/TheBasics.html" TargetMode="External"/><Relationship Id="rId9" Type="http://schemas.openxmlformats.org/officeDocument/2006/relationships/hyperlink" Target="https://apps.apple.com/us/app/swift-playgrounds/id90851949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1.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hyperlink" Target="https://learnappmaking.com/ios-development-course" TargetMode="External"/><Relationship Id="rId4" Type="http://schemas.openxmlformats.org/officeDocument/2006/relationships/hyperlink" Target="https://www.raywenderlich.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channel/UCuP2vJ6kRutQBfRmdcI92mA" TargetMode="External"/><Relationship Id="rId3" Type="http://schemas.openxmlformats.org/officeDocument/2006/relationships/image" Target="../media/image4.png"/><Relationship Id="rId7" Type="http://schemas.openxmlformats.org/officeDocument/2006/relationships/hyperlink" Target="https://www.hackingwithswift.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swiftbysundell.com/" TargetMode="External"/><Relationship Id="rId5" Type="http://schemas.openxmlformats.org/officeDocument/2006/relationships/hyperlink" Target="https://nshipster.com/" TargetMode="External"/><Relationship Id="rId10" Type="http://schemas.openxmlformats.org/officeDocument/2006/relationships/image" Target="../media/image31.svg"/><Relationship Id="rId4" Type="http://schemas.openxmlformats.org/officeDocument/2006/relationships/hyperlink" Target="https://devstyle.pl/" TargetMode="External"/><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kodelit/WDI2021/tree/presentatio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github.com/kodelit/WDI2021"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sites.google.com/site/maydaymsgsend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hyperlink" Target="https://www.facebook.com/kodelit/posts/1419172681762988" TargetMode="External"/><Relationship Id="rId4" Type="http://schemas.openxmlformats.org/officeDocument/2006/relationships/hyperlink" Target="https://www.code16challenge.p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facebook.com/kodelit" TargetMode="External"/><Relationship Id="rId5" Type="http://schemas.openxmlformats.org/officeDocument/2006/relationships/image" Target="../media/image3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gif"/><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pic>
        <p:nvPicPr>
          <p:cNvPr id="2" name="Obraz 1">
            <a:extLst>
              <a:ext uri="{FF2B5EF4-FFF2-40B4-BE49-F238E27FC236}">
                <a16:creationId xmlns:a16="http://schemas.microsoft.com/office/drawing/2014/main" id="{4B504B45-0F0E-4ED0-B2ED-F63B21226A57}"/>
              </a:ext>
            </a:extLst>
          </p:cNvPr>
          <p:cNvPicPr>
            <a:picLocks noChangeAspect="1"/>
          </p:cNvPicPr>
          <p:nvPr/>
        </p:nvPicPr>
        <p:blipFill>
          <a:blip r:embed="rId3"/>
          <a:stretch>
            <a:fillRect/>
          </a:stretch>
        </p:blipFill>
        <p:spPr>
          <a:xfrm>
            <a:off x="592174" y="2113410"/>
            <a:ext cx="713294" cy="1316850"/>
          </a:xfrm>
          <a:prstGeom prst="rect">
            <a:avLst/>
          </a:prstGeom>
        </p:spPr>
      </p:pic>
      <p:sp>
        <p:nvSpPr>
          <p:cNvPr id="88" name="Google Shape;88;p1"/>
          <p:cNvSpPr txBox="1"/>
          <p:nvPr/>
        </p:nvSpPr>
        <p:spPr>
          <a:xfrm>
            <a:off x="874713" y="3187708"/>
            <a:ext cx="7317939" cy="2470142"/>
          </a:xfrm>
          <a:prstGeom prst="rect">
            <a:avLst/>
          </a:prstGeom>
          <a:noFill/>
          <a:ln>
            <a:noFill/>
          </a:ln>
        </p:spPr>
        <p:txBody>
          <a:bodyPr spcFirstLastPara="1" wrap="square" lIns="0" tIns="0" rIns="0" bIns="0" anchor="t" anchorCtr="0">
            <a:noAutofit/>
          </a:bodyPr>
          <a:lstStyle/>
          <a:p>
            <a:pPr lvl="0">
              <a:lnSpc>
                <a:spcPct val="120000"/>
              </a:lnSpc>
              <a:buClr>
                <a:schemeClr val="lt1"/>
              </a:buClr>
              <a:buSzPts val="2800"/>
            </a:pPr>
            <a:r>
              <a:rPr lang="pl-PL" sz="2800" b="1" dirty="0">
                <a:solidFill>
                  <a:schemeClr val="lt1"/>
                </a:solidFill>
                <a:latin typeface="Arial Black"/>
                <a:ea typeface="Arial Black"/>
                <a:cs typeface="Arial Black"/>
                <a:sym typeface="Arial Black"/>
              </a:rPr>
              <a:t>Jak podejść do nauki programowania. Jak zacząć.</a:t>
            </a:r>
            <a:endParaRPr lang="pl-PL" sz="2800" b="1" i="0" u="none" strike="noStrike" cap="none" dirty="0">
              <a:solidFill>
                <a:schemeClr val="lt1"/>
              </a:solidFill>
              <a:latin typeface="Arial Black"/>
              <a:ea typeface="Arial Black"/>
              <a:cs typeface="Arial Black"/>
              <a:sym typeface="Arial Black"/>
            </a:endParaRPr>
          </a:p>
          <a:p>
            <a:pPr marL="0" marR="0" lvl="0" indent="0" algn="l" rtl="0">
              <a:lnSpc>
                <a:spcPct val="120000"/>
              </a:lnSpc>
              <a:spcBef>
                <a:spcPts val="2400"/>
              </a:spcBef>
              <a:spcAft>
                <a:spcPts val="0"/>
              </a:spcAft>
              <a:buClr>
                <a:schemeClr val="lt2"/>
              </a:buClr>
              <a:buSzPts val="1600"/>
              <a:buFont typeface="Arial Black"/>
              <a:buNone/>
            </a:pPr>
            <a:r>
              <a:rPr lang="pl-PL" sz="1600" b="1" i="0" u="none" strike="noStrike" cap="none" dirty="0">
                <a:solidFill>
                  <a:schemeClr val="lt2"/>
                </a:solidFill>
                <a:latin typeface="Arial Black"/>
                <a:ea typeface="Arial Black"/>
                <a:cs typeface="Arial Black"/>
                <a:sym typeface="Arial Black"/>
              </a:rPr>
              <a:t>Grzegorz Maciak</a:t>
            </a:r>
            <a:endParaRPr sz="1600" b="1" i="0" u="none" strike="noStrike" cap="none" dirty="0">
              <a:solidFill>
                <a:schemeClr val="lt2"/>
              </a:solidFill>
              <a:latin typeface="Arial Black"/>
              <a:ea typeface="Arial Black"/>
              <a:cs typeface="Arial Black"/>
              <a:sym typeface="Arial Black"/>
            </a:endParaRPr>
          </a:p>
          <a:p>
            <a:pPr marL="0" marR="0" lvl="0" indent="0" algn="l" rtl="0">
              <a:lnSpc>
                <a:spcPct val="120000"/>
              </a:lnSpc>
              <a:spcBef>
                <a:spcPts val="0"/>
              </a:spcBef>
              <a:spcAft>
                <a:spcPts val="0"/>
              </a:spcAft>
              <a:buClr>
                <a:schemeClr val="lt1"/>
              </a:buClr>
              <a:buSzPts val="1400"/>
              <a:buFont typeface="Arial Black"/>
              <a:buNone/>
            </a:pPr>
            <a:r>
              <a:rPr lang="pl-PL" sz="1400" b="0" i="0" u="none" strike="noStrike" cap="none" dirty="0">
                <a:solidFill>
                  <a:schemeClr val="lt1"/>
                </a:solidFill>
                <a:latin typeface="Arial Black"/>
                <a:ea typeface="Arial Black"/>
                <a:cs typeface="Arial Black"/>
                <a:sym typeface="Arial Black"/>
              </a:rPr>
              <a:t>iOS Developer, Cybercom Poland</a:t>
            </a:r>
            <a:endParaRPr sz="2800" b="1" i="0" u="none" strike="noStrike" cap="none" dirty="0">
              <a:solidFill>
                <a:schemeClr val="lt1"/>
              </a:solidFill>
              <a:latin typeface="Arial Black"/>
              <a:ea typeface="Arial Black"/>
              <a:cs typeface="Arial Black"/>
              <a:sym typeface="Arial Black"/>
            </a:endParaRPr>
          </a:p>
        </p:txBody>
      </p:sp>
      <p:sp>
        <p:nvSpPr>
          <p:cNvPr id="90" name="Google Shape;90;p1"/>
          <p:cNvSpPr txBox="1"/>
          <p:nvPr/>
        </p:nvSpPr>
        <p:spPr>
          <a:xfrm>
            <a:off x="8506514" y="6356784"/>
            <a:ext cx="3455481" cy="1938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2"/>
              </a:buClr>
              <a:buSzPts val="1400"/>
              <a:buFont typeface="Tahoma"/>
              <a:buNone/>
            </a:pPr>
            <a:r>
              <a:rPr lang="pl-PL" sz="1400" b="1" i="0" u="none" strike="noStrike" cap="none">
                <a:solidFill>
                  <a:schemeClr val="lt2"/>
                </a:solidFill>
                <a:latin typeface="Tahoma"/>
                <a:ea typeface="Tahoma"/>
                <a:cs typeface="Tahoma"/>
                <a:sym typeface="Tahoma"/>
              </a:rPr>
              <a:t>www.WarszawskieDniInformatyki.pl</a:t>
            </a:r>
            <a:endParaRPr/>
          </a:p>
        </p:txBody>
      </p:sp>
      <p:pic>
        <p:nvPicPr>
          <p:cNvPr id="91" name="Google Shape;91;p1"/>
          <p:cNvPicPr preferRelativeResize="0"/>
          <p:nvPr/>
        </p:nvPicPr>
        <p:blipFill rotWithShape="1">
          <a:blip r:embed="rId4">
            <a:alphaModFix/>
          </a:blip>
          <a:srcRect/>
          <a:stretch/>
        </p:blipFill>
        <p:spPr>
          <a:xfrm>
            <a:off x="5909771" y="137062"/>
            <a:ext cx="6773194" cy="6573982"/>
          </a:xfrm>
          <a:prstGeom prst="rect">
            <a:avLst/>
          </a:prstGeom>
          <a:noFill/>
          <a:ln>
            <a:noFill/>
          </a:ln>
        </p:spPr>
      </p:pic>
      <p:pic>
        <p:nvPicPr>
          <p:cNvPr id="92" name="Google Shape;92;p1"/>
          <p:cNvPicPr preferRelativeResize="0"/>
          <p:nvPr/>
        </p:nvPicPr>
        <p:blipFill rotWithShape="1">
          <a:blip r:embed="rId5">
            <a:alphaModFix/>
          </a:blip>
          <a:srcRect/>
          <a:stretch/>
        </p:blipFill>
        <p:spPr>
          <a:xfrm>
            <a:off x="811083" y="556309"/>
            <a:ext cx="3155022" cy="792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10</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a:pPr>
            <a:r>
              <a:rPr lang="pl-PL" sz="1800" b="1" dirty="0"/>
              <a:t>Nie potrafisz jeszcze nic</a:t>
            </a:r>
            <a:endParaRPr lang="pl-PL" sz="1800" dirty="0"/>
          </a:p>
        </p:txBody>
      </p:sp>
      <p:sp>
        <p:nvSpPr>
          <p:cNvPr id="12" name="pole tekstowe 11">
            <a:extLst>
              <a:ext uri="{FF2B5EF4-FFF2-40B4-BE49-F238E27FC236}">
                <a16:creationId xmlns:a16="http://schemas.microsoft.com/office/drawing/2014/main" id="{4EF189D5-6494-F749-9CF4-60BFC80EA950}"/>
              </a:ext>
            </a:extLst>
          </p:cNvPr>
          <p:cNvSpPr txBox="1"/>
          <p:nvPr/>
        </p:nvSpPr>
        <p:spPr>
          <a:xfrm>
            <a:off x="1137874"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Zacznij od strony developerskiej platformy, na którą chcesz pisać</a:t>
            </a:r>
          </a:p>
        </p:txBody>
      </p:sp>
      <p:sp>
        <p:nvSpPr>
          <p:cNvPr id="19" name="pole tekstowe 18">
            <a:extLst>
              <a:ext uri="{FF2B5EF4-FFF2-40B4-BE49-F238E27FC236}">
                <a16:creationId xmlns:a16="http://schemas.microsoft.com/office/drawing/2014/main" id="{C6878772-FE2D-154F-8ECE-105DC85A5236}"/>
              </a:ext>
            </a:extLst>
          </p:cNvPr>
          <p:cNvSpPr txBox="1"/>
          <p:nvPr/>
        </p:nvSpPr>
        <p:spPr>
          <a:xfrm>
            <a:off x="1395255" y="2657137"/>
            <a:ext cx="8868685" cy="456472"/>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a:t>Dla systemu iOS będzie to </a:t>
            </a:r>
            <a:r>
              <a:rPr lang="pl-PL" sz="1800" dirty="0" err="1">
                <a:hlinkClick r:id="rId4"/>
              </a:rPr>
              <a:t>developer.apple.com</a:t>
            </a:r>
            <a:endParaRPr lang="pl-PL" sz="1800" dirty="0"/>
          </a:p>
        </p:txBody>
      </p:sp>
      <p:sp>
        <p:nvSpPr>
          <p:cNvPr id="13" name="pole tekstowe 12">
            <a:extLst>
              <a:ext uri="{FF2B5EF4-FFF2-40B4-BE49-F238E27FC236}">
                <a16:creationId xmlns:a16="http://schemas.microsoft.com/office/drawing/2014/main" id="{7232D627-1A6C-0344-86AC-84F7E4EB5BB2}"/>
              </a:ext>
            </a:extLst>
          </p:cNvPr>
          <p:cNvSpPr txBox="1"/>
          <p:nvPr/>
        </p:nvSpPr>
        <p:spPr>
          <a:xfrm>
            <a:off x="1395254" y="3231876"/>
            <a:ext cx="8868685" cy="456472"/>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a:t>Tam u góry ekranu znajdziesz zakładkę </a:t>
            </a:r>
            <a:r>
              <a:rPr lang="pl-PL" sz="1800" dirty="0">
                <a:hlinkClick r:id="rId5"/>
              </a:rPr>
              <a:t>Develop</a:t>
            </a:r>
            <a:endParaRPr lang="pl-PL" sz="1800" dirty="0"/>
          </a:p>
        </p:txBody>
      </p:sp>
      <p:sp>
        <p:nvSpPr>
          <p:cNvPr id="16" name="pole tekstowe 15">
            <a:extLst>
              <a:ext uri="{FF2B5EF4-FFF2-40B4-BE49-F238E27FC236}">
                <a16:creationId xmlns:a16="http://schemas.microsoft.com/office/drawing/2014/main" id="{902266C5-7D1A-0C49-A9D3-1D68C0870181}"/>
              </a:ext>
            </a:extLst>
          </p:cNvPr>
          <p:cNvSpPr txBox="1"/>
          <p:nvPr/>
        </p:nvSpPr>
        <p:spPr>
          <a:xfrm>
            <a:off x="1661657" y="3972518"/>
            <a:ext cx="8868685" cy="1287468"/>
          </a:xfrm>
          <a:prstGeom prst="rect">
            <a:avLst/>
          </a:prstGeom>
          <a:noFill/>
        </p:spPr>
        <p:txBody>
          <a:bodyPr wrap="square" rtlCol="0">
            <a:spAutoFit/>
          </a:bodyPr>
          <a:lstStyle/>
          <a:p>
            <a:pPr marL="285750" indent="-285750">
              <a:lnSpc>
                <a:spcPct val="150000"/>
              </a:lnSpc>
              <a:buClrTx/>
              <a:buFont typeface="Wingdings" pitchFamily="2" charset="2"/>
              <a:buChar char="§"/>
            </a:pPr>
            <a:r>
              <a:rPr lang="pl-PL" sz="1800" dirty="0" err="1"/>
              <a:t>Xcode</a:t>
            </a:r>
            <a:r>
              <a:rPr lang="pl-PL" sz="1800" dirty="0"/>
              <a:t> - narzędzie programistyczne, które musisz poznać</a:t>
            </a:r>
          </a:p>
          <a:p>
            <a:pPr marL="285750" indent="-285750">
              <a:lnSpc>
                <a:spcPct val="150000"/>
              </a:lnSpc>
              <a:buClrTx/>
              <a:buFont typeface="Wingdings" pitchFamily="2" charset="2"/>
              <a:buChar char="§"/>
            </a:pPr>
            <a:r>
              <a:rPr lang="pl-PL" sz="1800" dirty="0"/>
              <a:t>Swift - język programowania, który musisz znać</a:t>
            </a:r>
          </a:p>
          <a:p>
            <a:pPr marL="285750" indent="-285750">
              <a:lnSpc>
                <a:spcPct val="150000"/>
              </a:lnSpc>
              <a:buClrTx/>
              <a:buFont typeface="Wingdings" pitchFamily="2" charset="2"/>
              <a:buChar char="§"/>
            </a:pPr>
            <a:r>
              <a:rPr lang="pl-PL" sz="1800" dirty="0" err="1"/>
              <a:t>Dokumentation</a:t>
            </a:r>
            <a:r>
              <a:rPr lang="pl-PL" sz="1800" dirty="0"/>
              <a:t> - no zgadnij co to</a:t>
            </a:r>
          </a:p>
        </p:txBody>
      </p:sp>
      <p:pic>
        <p:nvPicPr>
          <p:cNvPr id="7" name="Grafika 6" descr="Klasa z wypełnieniem pełnym">
            <a:extLst>
              <a:ext uri="{FF2B5EF4-FFF2-40B4-BE49-F238E27FC236}">
                <a16:creationId xmlns:a16="http://schemas.microsoft.com/office/drawing/2014/main" id="{69F1ABB9-E72D-D943-9EA4-A909AC4601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96537" y="1499094"/>
            <a:ext cx="914400" cy="914400"/>
          </a:xfrm>
          <a:prstGeom prst="rect">
            <a:avLst/>
          </a:prstGeom>
        </p:spPr>
      </p:pic>
    </p:spTree>
    <p:extLst>
      <p:ext uri="{BB962C8B-B14F-4D97-AF65-F5344CB8AC3E}">
        <p14:creationId xmlns:p14="http://schemas.microsoft.com/office/powerpoint/2010/main" val="101289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9"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11</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a:pPr>
            <a:r>
              <a:rPr lang="pl-PL" sz="1800" b="1" dirty="0"/>
              <a:t>Nie potrafisz jeszcze nic</a:t>
            </a:r>
            <a:r>
              <a:rPr lang="pl-PL" sz="1800" dirty="0"/>
              <a:t> (cd.):</a:t>
            </a:r>
          </a:p>
        </p:txBody>
      </p:sp>
      <p:pic>
        <p:nvPicPr>
          <p:cNvPr id="7" name="Obraz 6">
            <a:extLst>
              <a:ext uri="{FF2B5EF4-FFF2-40B4-BE49-F238E27FC236}">
                <a16:creationId xmlns:a16="http://schemas.microsoft.com/office/drawing/2014/main" id="{B083E249-0344-C142-97B8-77778415EC12}"/>
              </a:ext>
            </a:extLst>
          </p:cNvPr>
          <p:cNvPicPr>
            <a:picLocks noChangeAspect="1"/>
          </p:cNvPicPr>
          <p:nvPr/>
        </p:nvPicPr>
        <p:blipFill>
          <a:blip r:embed="rId4"/>
          <a:stretch>
            <a:fillRect/>
          </a:stretch>
        </p:blipFill>
        <p:spPr>
          <a:xfrm>
            <a:off x="1581212" y="2240464"/>
            <a:ext cx="9029576" cy="4218797"/>
          </a:xfrm>
          <a:prstGeom prst="rect">
            <a:avLst/>
          </a:prstGeom>
        </p:spPr>
      </p:pic>
    </p:spTree>
    <p:extLst>
      <p:ext uri="{BB962C8B-B14F-4D97-AF65-F5344CB8AC3E}">
        <p14:creationId xmlns:p14="http://schemas.microsoft.com/office/powerpoint/2010/main" val="389501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12</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a:pPr>
            <a:r>
              <a:rPr lang="pl-PL" sz="1800" b="1" dirty="0"/>
              <a:t>Nie potrafisz jeszcze nic</a:t>
            </a:r>
            <a:r>
              <a:rPr lang="pl-PL" sz="1800" dirty="0"/>
              <a:t> (cd.):</a:t>
            </a:r>
          </a:p>
        </p:txBody>
      </p:sp>
      <p:sp>
        <p:nvSpPr>
          <p:cNvPr id="12" name="pole tekstowe 11">
            <a:extLst>
              <a:ext uri="{FF2B5EF4-FFF2-40B4-BE49-F238E27FC236}">
                <a16:creationId xmlns:a16="http://schemas.microsoft.com/office/drawing/2014/main" id="{4EF189D5-6494-F749-9CF4-60BFC80EA950}"/>
              </a:ext>
            </a:extLst>
          </p:cNvPr>
          <p:cNvSpPr txBox="1"/>
          <p:nvPr/>
        </p:nvSpPr>
        <p:spPr>
          <a:xfrm>
            <a:off x="1137874"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Warto zacząć od zapoznania się choćby z podstawami języka</a:t>
            </a:r>
          </a:p>
        </p:txBody>
      </p:sp>
      <p:sp>
        <p:nvSpPr>
          <p:cNvPr id="19" name="pole tekstowe 18">
            <a:extLst>
              <a:ext uri="{FF2B5EF4-FFF2-40B4-BE49-F238E27FC236}">
                <a16:creationId xmlns:a16="http://schemas.microsoft.com/office/drawing/2014/main" id="{C6878772-FE2D-154F-8ECE-105DC85A5236}"/>
              </a:ext>
            </a:extLst>
          </p:cNvPr>
          <p:cNvSpPr txBox="1"/>
          <p:nvPr/>
        </p:nvSpPr>
        <p:spPr>
          <a:xfrm>
            <a:off x="1395255" y="2657137"/>
            <a:ext cx="8868685" cy="456472"/>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a:hlinkClick r:id="rId4"/>
              </a:rPr>
              <a:t>Language Guide</a:t>
            </a:r>
            <a:endParaRPr lang="pl-PL" sz="1800" dirty="0"/>
          </a:p>
        </p:txBody>
      </p:sp>
      <p:sp>
        <p:nvSpPr>
          <p:cNvPr id="13" name="pole tekstowe 12">
            <a:extLst>
              <a:ext uri="{FF2B5EF4-FFF2-40B4-BE49-F238E27FC236}">
                <a16:creationId xmlns:a16="http://schemas.microsoft.com/office/drawing/2014/main" id="{7232D627-1A6C-0344-86AC-84F7E4EB5BB2}"/>
              </a:ext>
            </a:extLst>
          </p:cNvPr>
          <p:cNvSpPr txBox="1"/>
          <p:nvPr/>
        </p:nvSpPr>
        <p:spPr>
          <a:xfrm>
            <a:off x="1395254" y="3231876"/>
            <a:ext cx="8868685" cy="456472"/>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a:t>Xcode Playground: </a:t>
            </a:r>
            <a:r>
              <a:rPr lang="pl-PL" sz="1800" dirty="0">
                <a:hlinkClick r:id="rId5"/>
              </a:rPr>
              <a:t>link1</a:t>
            </a:r>
            <a:r>
              <a:rPr lang="pl-PL" sz="1800" dirty="0"/>
              <a:t> (</a:t>
            </a:r>
            <a:r>
              <a:rPr lang="pl-PL" sz="1800" dirty="0" err="1"/>
              <a:t>pl</a:t>
            </a:r>
            <a:r>
              <a:rPr lang="pl-PL" sz="1800" dirty="0"/>
              <a:t>),  </a:t>
            </a:r>
            <a:r>
              <a:rPr lang="pl-PL" sz="1800" dirty="0">
                <a:hlinkClick r:id="rId6"/>
              </a:rPr>
              <a:t>link2</a:t>
            </a:r>
            <a:endParaRPr lang="pl-PL" sz="1800" dirty="0"/>
          </a:p>
        </p:txBody>
      </p:sp>
      <p:sp>
        <p:nvSpPr>
          <p:cNvPr id="14" name="pole tekstowe 13">
            <a:extLst>
              <a:ext uri="{FF2B5EF4-FFF2-40B4-BE49-F238E27FC236}">
                <a16:creationId xmlns:a16="http://schemas.microsoft.com/office/drawing/2014/main" id="{BC2FFB3C-C078-F647-B8D3-50AA997DD9D4}"/>
              </a:ext>
            </a:extLst>
          </p:cNvPr>
          <p:cNvSpPr txBox="1"/>
          <p:nvPr/>
        </p:nvSpPr>
        <p:spPr>
          <a:xfrm>
            <a:off x="1395253" y="3806615"/>
            <a:ext cx="8868685" cy="456472"/>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a:t>Aplikacja </a:t>
            </a:r>
            <a:r>
              <a:rPr lang="pl-PL" sz="1800" dirty="0">
                <a:hlinkClick r:id="rId7"/>
              </a:rPr>
              <a:t>Swift Playgrounds </a:t>
            </a:r>
            <a:r>
              <a:rPr lang="pl-PL" sz="1800" dirty="0"/>
              <a:t>(</a:t>
            </a:r>
            <a:r>
              <a:rPr lang="pl-PL" sz="1800" dirty="0">
                <a:hlinkClick r:id="rId8"/>
              </a:rPr>
              <a:t>Mac</a:t>
            </a:r>
            <a:r>
              <a:rPr lang="pl-PL" sz="1800" dirty="0"/>
              <a:t>, </a:t>
            </a:r>
            <a:r>
              <a:rPr lang="pl-PL" sz="1800" dirty="0">
                <a:hlinkClick r:id="rId9"/>
              </a:rPr>
              <a:t>iPad</a:t>
            </a:r>
            <a:r>
              <a:rPr lang="pl-PL" sz="1800" dirty="0"/>
              <a:t>)</a:t>
            </a:r>
          </a:p>
        </p:txBody>
      </p:sp>
      <p:sp>
        <p:nvSpPr>
          <p:cNvPr id="15" name="pole tekstowe 14">
            <a:extLst>
              <a:ext uri="{FF2B5EF4-FFF2-40B4-BE49-F238E27FC236}">
                <a16:creationId xmlns:a16="http://schemas.microsoft.com/office/drawing/2014/main" id="{C7A21D01-1819-3E40-BC47-5209A9C84B7D}"/>
              </a:ext>
            </a:extLst>
          </p:cNvPr>
          <p:cNvSpPr txBox="1"/>
          <p:nvPr/>
        </p:nvSpPr>
        <p:spPr>
          <a:xfrm>
            <a:off x="1134983" y="4547257"/>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Nauka pisania aplikacji iOS w swift</a:t>
            </a:r>
          </a:p>
        </p:txBody>
      </p:sp>
      <p:pic>
        <p:nvPicPr>
          <p:cNvPr id="17" name="Grafika 16" descr="Klasa z wypełnieniem pełnym">
            <a:extLst>
              <a:ext uri="{FF2B5EF4-FFF2-40B4-BE49-F238E27FC236}">
                <a16:creationId xmlns:a16="http://schemas.microsoft.com/office/drawing/2014/main" id="{84DB38DD-1E00-A847-A8A0-82441494A1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96537" y="1499094"/>
            <a:ext cx="914400" cy="914400"/>
          </a:xfrm>
          <a:prstGeom prst="rect">
            <a:avLst/>
          </a:prstGeom>
        </p:spPr>
      </p:pic>
    </p:spTree>
    <p:extLst>
      <p:ext uri="{BB962C8B-B14F-4D97-AF65-F5344CB8AC3E}">
        <p14:creationId xmlns:p14="http://schemas.microsoft.com/office/powerpoint/2010/main" val="130252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13</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2"/>
            </a:pPr>
            <a:r>
              <a:rPr lang="pl-PL" sz="1800" b="1" dirty="0"/>
              <a:t>Co jeśli nie znam języka angielskiego?</a:t>
            </a:r>
            <a:endParaRPr lang="pl-PL" sz="1800" dirty="0"/>
          </a:p>
        </p:txBody>
      </p:sp>
      <p:sp>
        <p:nvSpPr>
          <p:cNvPr id="12" name="pole tekstowe 11">
            <a:extLst>
              <a:ext uri="{FF2B5EF4-FFF2-40B4-BE49-F238E27FC236}">
                <a16:creationId xmlns:a16="http://schemas.microsoft.com/office/drawing/2014/main" id="{4EF189D5-6494-F749-9CF4-60BFC80EA950}"/>
              </a:ext>
            </a:extLst>
          </p:cNvPr>
          <p:cNvSpPr txBox="1"/>
          <p:nvPr/>
        </p:nvSpPr>
        <p:spPr>
          <a:xfrm>
            <a:off x="1137874"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Uruchom stronę w przeglądarce Google Chrome</a:t>
            </a:r>
          </a:p>
        </p:txBody>
      </p:sp>
      <p:sp>
        <p:nvSpPr>
          <p:cNvPr id="15" name="pole tekstowe 14">
            <a:extLst>
              <a:ext uri="{FF2B5EF4-FFF2-40B4-BE49-F238E27FC236}">
                <a16:creationId xmlns:a16="http://schemas.microsoft.com/office/drawing/2014/main" id="{C7A21D01-1819-3E40-BC47-5209A9C84B7D}"/>
              </a:ext>
            </a:extLst>
          </p:cNvPr>
          <p:cNvSpPr txBox="1"/>
          <p:nvPr/>
        </p:nvSpPr>
        <p:spPr>
          <a:xfrm>
            <a:off x="1134983" y="2649300"/>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 menu pod prawym przyciskiem wybierz "Przetłumacz na język polski"</a:t>
            </a:r>
          </a:p>
        </p:txBody>
      </p:sp>
      <p:pic>
        <p:nvPicPr>
          <p:cNvPr id="5" name="Obraz 4" descr="Obraz zawierający tekst&#10;&#10;Opis wygenerowany automatycznie">
            <a:extLst>
              <a:ext uri="{FF2B5EF4-FFF2-40B4-BE49-F238E27FC236}">
                <a16:creationId xmlns:a16="http://schemas.microsoft.com/office/drawing/2014/main" id="{1A3E5728-559C-B145-8ADD-8D9D8B22FEA7}"/>
              </a:ext>
            </a:extLst>
          </p:cNvPr>
          <p:cNvPicPr>
            <a:picLocks noChangeAspect="1"/>
          </p:cNvPicPr>
          <p:nvPr/>
        </p:nvPicPr>
        <p:blipFill>
          <a:blip r:embed="rId4"/>
          <a:stretch>
            <a:fillRect/>
          </a:stretch>
        </p:blipFill>
        <p:spPr>
          <a:xfrm>
            <a:off x="2890283" y="3224038"/>
            <a:ext cx="6477624" cy="2915233"/>
          </a:xfrm>
          <a:prstGeom prst="rect">
            <a:avLst/>
          </a:prstGeom>
        </p:spPr>
      </p:pic>
      <p:pic>
        <p:nvPicPr>
          <p:cNvPr id="7" name="Grafika 6" descr="Apertura z wypełnieniem pełnym">
            <a:extLst>
              <a:ext uri="{FF2B5EF4-FFF2-40B4-BE49-F238E27FC236}">
                <a16:creationId xmlns:a16="http://schemas.microsoft.com/office/drawing/2014/main" id="{984D8273-7375-1747-8E2B-921314EAE9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9726" y="1728058"/>
            <a:ext cx="914400" cy="914400"/>
          </a:xfrm>
          <a:prstGeom prst="rect">
            <a:avLst/>
          </a:prstGeom>
        </p:spPr>
      </p:pic>
    </p:spTree>
    <p:extLst>
      <p:ext uri="{BB962C8B-B14F-4D97-AF65-F5344CB8AC3E}">
        <p14:creationId xmlns:p14="http://schemas.microsoft.com/office/powerpoint/2010/main" val="303302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14</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3"/>
            </a:pPr>
            <a:r>
              <a:rPr lang="pl-PL" sz="1800" b="1" dirty="0"/>
              <a:t>Jeśli już masz podstawy, znasz trochę narzędzie, znasz trochę język:</a:t>
            </a:r>
          </a:p>
        </p:txBody>
      </p:sp>
      <p:sp>
        <p:nvSpPr>
          <p:cNvPr id="12" name="pole tekstowe 11">
            <a:extLst>
              <a:ext uri="{FF2B5EF4-FFF2-40B4-BE49-F238E27FC236}">
                <a16:creationId xmlns:a16="http://schemas.microsoft.com/office/drawing/2014/main" id="{4EF189D5-6494-F749-9CF4-60BFC80EA950}"/>
              </a:ext>
            </a:extLst>
          </p:cNvPr>
          <p:cNvSpPr txBox="1"/>
          <p:nvPr/>
        </p:nvSpPr>
        <p:spPr>
          <a:xfrm>
            <a:off x="1137874"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Uruchom swoje narzędzie (np. </a:t>
            </a:r>
            <a:r>
              <a:rPr lang="pl-PL" sz="1800" dirty="0" err="1"/>
              <a:t>Xcode</a:t>
            </a:r>
            <a:r>
              <a:rPr lang="pl-PL" sz="1800" dirty="0"/>
              <a:t>, Android Studio, Visual Studio, itp.)</a:t>
            </a:r>
          </a:p>
        </p:txBody>
      </p:sp>
      <p:sp>
        <p:nvSpPr>
          <p:cNvPr id="13" name="pole tekstowe 12">
            <a:extLst>
              <a:ext uri="{FF2B5EF4-FFF2-40B4-BE49-F238E27FC236}">
                <a16:creationId xmlns:a16="http://schemas.microsoft.com/office/drawing/2014/main" id="{606C34B8-0416-5A4E-B378-5A13401BF3A4}"/>
              </a:ext>
            </a:extLst>
          </p:cNvPr>
          <p:cNvSpPr txBox="1"/>
          <p:nvPr/>
        </p:nvSpPr>
        <p:spPr>
          <a:xfrm>
            <a:off x="1137871" y="2977367"/>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Jeśli nie wiesz jak dowiedz się jak napisać to od czego chcesz zacząć</a:t>
            </a:r>
          </a:p>
        </p:txBody>
      </p:sp>
      <p:sp>
        <p:nvSpPr>
          <p:cNvPr id="15" name="pole tekstowe 14">
            <a:extLst>
              <a:ext uri="{FF2B5EF4-FFF2-40B4-BE49-F238E27FC236}">
                <a16:creationId xmlns:a16="http://schemas.microsoft.com/office/drawing/2014/main" id="{1A092DBA-E0AD-0044-9348-3644519E3440}"/>
              </a:ext>
            </a:extLst>
          </p:cNvPr>
          <p:cNvSpPr txBox="1"/>
          <p:nvPr/>
        </p:nvSpPr>
        <p:spPr>
          <a:xfrm>
            <a:off x="1137871" y="3423701"/>
            <a:ext cx="9606601" cy="871970"/>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Poczytaj kursy i samouczki pokazujące jak rozwiązać problem czy zaimplementować potrzebną funkcjonalność , np.:</a:t>
            </a:r>
          </a:p>
        </p:txBody>
      </p:sp>
      <p:sp>
        <p:nvSpPr>
          <p:cNvPr id="18" name="pole tekstowe 17">
            <a:extLst>
              <a:ext uri="{FF2B5EF4-FFF2-40B4-BE49-F238E27FC236}">
                <a16:creationId xmlns:a16="http://schemas.microsoft.com/office/drawing/2014/main" id="{97AEB51D-B22E-9845-BA3F-17ABE1581ED5}"/>
              </a:ext>
            </a:extLst>
          </p:cNvPr>
          <p:cNvSpPr txBox="1"/>
          <p:nvPr/>
        </p:nvSpPr>
        <p:spPr>
          <a:xfrm>
            <a:off x="1137874" y="2526016"/>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Zacznij pisać, eksperymentuj, baw się tym</a:t>
            </a:r>
          </a:p>
        </p:txBody>
      </p:sp>
      <p:sp>
        <p:nvSpPr>
          <p:cNvPr id="19" name="pole tekstowe 18">
            <a:extLst>
              <a:ext uri="{FF2B5EF4-FFF2-40B4-BE49-F238E27FC236}">
                <a16:creationId xmlns:a16="http://schemas.microsoft.com/office/drawing/2014/main" id="{C6878772-FE2D-154F-8ECE-105DC85A5236}"/>
              </a:ext>
            </a:extLst>
          </p:cNvPr>
          <p:cNvSpPr txBox="1"/>
          <p:nvPr/>
        </p:nvSpPr>
        <p:spPr>
          <a:xfrm>
            <a:off x="1395256" y="4413938"/>
            <a:ext cx="8868685" cy="871970"/>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err="1"/>
              <a:t>raywenderlich.com</a:t>
            </a:r>
            <a:r>
              <a:rPr lang="pl-PL" sz="1800" dirty="0"/>
              <a:t>: </a:t>
            </a:r>
            <a:r>
              <a:rPr lang="pl-PL" sz="1800" dirty="0">
                <a:hlinkClick r:id="rId4"/>
              </a:rPr>
              <a:t>https://www.raywenderlich.com/</a:t>
            </a:r>
            <a:endParaRPr lang="pl-PL" sz="1800" dirty="0"/>
          </a:p>
          <a:p>
            <a:pPr marL="285750" indent="-285750">
              <a:lnSpc>
                <a:spcPct val="150000"/>
              </a:lnSpc>
              <a:buClrTx/>
              <a:buFont typeface="Wingdings" pitchFamily="2" charset="2"/>
              <a:buChar char="Ø"/>
            </a:pPr>
            <a:r>
              <a:rPr lang="pl-PL" sz="1800" dirty="0"/>
              <a:t>Learn </a:t>
            </a:r>
            <a:r>
              <a:rPr lang="pl-PL" sz="1800" dirty="0" err="1"/>
              <a:t>App</a:t>
            </a:r>
            <a:r>
              <a:rPr lang="pl-PL" sz="1800" dirty="0"/>
              <a:t> </a:t>
            </a:r>
            <a:r>
              <a:rPr lang="pl-PL" sz="1800" dirty="0" err="1"/>
              <a:t>Making</a:t>
            </a:r>
            <a:r>
              <a:rPr lang="pl-PL" sz="1800" dirty="0"/>
              <a:t>: </a:t>
            </a:r>
            <a:r>
              <a:rPr lang="pl-PL" sz="1800" dirty="0">
                <a:hlinkClick r:id="rId5"/>
              </a:rPr>
              <a:t>https://learnappmaking.com/ios-development-course</a:t>
            </a:r>
            <a:endParaRPr lang="pl-PL" sz="1800" dirty="0"/>
          </a:p>
        </p:txBody>
      </p:sp>
      <p:sp>
        <p:nvSpPr>
          <p:cNvPr id="20" name="pole tekstowe 19">
            <a:extLst>
              <a:ext uri="{FF2B5EF4-FFF2-40B4-BE49-F238E27FC236}">
                <a16:creationId xmlns:a16="http://schemas.microsoft.com/office/drawing/2014/main" id="{670A7376-E485-2C42-90A9-9D1F10AC3CEA}"/>
              </a:ext>
            </a:extLst>
          </p:cNvPr>
          <p:cNvSpPr txBox="1"/>
          <p:nvPr/>
        </p:nvSpPr>
        <p:spPr>
          <a:xfrm>
            <a:off x="1134983" y="5398636"/>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Poszukaj przykładów w Internecie i zapoznaj się z nimi, przeanalizuj</a:t>
            </a:r>
          </a:p>
        </p:txBody>
      </p:sp>
      <p:pic>
        <p:nvPicPr>
          <p:cNvPr id="3" name="Grafika 2" descr="Biurko z wypełnieniem pełnym">
            <a:extLst>
              <a:ext uri="{FF2B5EF4-FFF2-40B4-BE49-F238E27FC236}">
                <a16:creationId xmlns:a16="http://schemas.microsoft.com/office/drawing/2014/main" id="{28EEEA3E-5693-E144-999F-81F8305A91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96537" y="1499094"/>
            <a:ext cx="914400" cy="914400"/>
          </a:xfrm>
          <a:prstGeom prst="rect">
            <a:avLst/>
          </a:prstGeom>
        </p:spPr>
      </p:pic>
    </p:spTree>
    <p:extLst>
      <p:ext uri="{BB962C8B-B14F-4D97-AF65-F5344CB8AC3E}">
        <p14:creationId xmlns:p14="http://schemas.microsoft.com/office/powerpoint/2010/main" val="267840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15</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3"/>
            </a:pPr>
            <a:r>
              <a:rPr lang="pl-PL" sz="1800" b="1" dirty="0"/>
              <a:t>Jeśli już masz podstawy, znasz trochę narzędzie, znasz trochę język </a:t>
            </a:r>
            <a:r>
              <a:rPr lang="pl-PL" sz="1800" dirty="0"/>
              <a:t>(cd.):</a:t>
            </a:r>
          </a:p>
        </p:txBody>
      </p:sp>
      <p:sp>
        <p:nvSpPr>
          <p:cNvPr id="12" name="pole tekstowe 11">
            <a:extLst>
              <a:ext uri="{FF2B5EF4-FFF2-40B4-BE49-F238E27FC236}">
                <a16:creationId xmlns:a16="http://schemas.microsoft.com/office/drawing/2014/main" id="{4EF189D5-6494-F749-9CF4-60BFC80EA950}"/>
              </a:ext>
            </a:extLst>
          </p:cNvPr>
          <p:cNvSpPr txBox="1"/>
          <p:nvPr/>
        </p:nvSpPr>
        <p:spPr>
          <a:xfrm>
            <a:off x="1137874"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Czytaj portale/blogi o tematyce, która cię interesuje. Dla iOS mogą to być np.:</a:t>
            </a:r>
          </a:p>
        </p:txBody>
      </p:sp>
      <p:sp>
        <p:nvSpPr>
          <p:cNvPr id="15" name="pole tekstowe 14">
            <a:extLst>
              <a:ext uri="{FF2B5EF4-FFF2-40B4-BE49-F238E27FC236}">
                <a16:creationId xmlns:a16="http://schemas.microsoft.com/office/drawing/2014/main" id="{1A092DBA-E0AD-0044-9348-3644519E3440}"/>
              </a:ext>
            </a:extLst>
          </p:cNvPr>
          <p:cNvSpPr txBox="1"/>
          <p:nvPr/>
        </p:nvSpPr>
        <p:spPr>
          <a:xfrm>
            <a:off x="1137870" y="4486208"/>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Można też znaleźć samouczki w postaci filmów, np.:</a:t>
            </a:r>
          </a:p>
        </p:txBody>
      </p:sp>
      <p:sp>
        <p:nvSpPr>
          <p:cNvPr id="19" name="pole tekstowe 18">
            <a:extLst>
              <a:ext uri="{FF2B5EF4-FFF2-40B4-BE49-F238E27FC236}">
                <a16:creationId xmlns:a16="http://schemas.microsoft.com/office/drawing/2014/main" id="{C6878772-FE2D-154F-8ECE-105DC85A5236}"/>
              </a:ext>
            </a:extLst>
          </p:cNvPr>
          <p:cNvSpPr txBox="1"/>
          <p:nvPr/>
        </p:nvSpPr>
        <p:spPr>
          <a:xfrm>
            <a:off x="1395255" y="2657137"/>
            <a:ext cx="8868685" cy="1702967"/>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err="1"/>
              <a:t>devstyle.pl</a:t>
            </a:r>
            <a:r>
              <a:rPr lang="pl-PL" sz="1800" dirty="0"/>
              <a:t>: </a:t>
            </a:r>
            <a:r>
              <a:rPr lang="pl-PL" sz="1800" dirty="0">
                <a:hlinkClick r:id="rId4"/>
              </a:rPr>
              <a:t>https://devstyle.pl/</a:t>
            </a:r>
            <a:r>
              <a:rPr lang="pl-PL" sz="1800" dirty="0"/>
              <a:t> (po polsku, nie tylko iOS)</a:t>
            </a:r>
          </a:p>
          <a:p>
            <a:pPr marL="285750" indent="-285750">
              <a:lnSpc>
                <a:spcPct val="150000"/>
              </a:lnSpc>
              <a:buClrTx/>
              <a:buFont typeface="Wingdings" pitchFamily="2" charset="2"/>
              <a:buChar char="Ø"/>
            </a:pPr>
            <a:r>
              <a:rPr lang="pl-PL" sz="1800" dirty="0" err="1"/>
              <a:t>NSHipster</a:t>
            </a:r>
            <a:r>
              <a:rPr lang="pl-PL" sz="1800" dirty="0"/>
              <a:t>: </a:t>
            </a:r>
            <a:r>
              <a:rPr lang="pl-PL" sz="1800" dirty="0">
                <a:hlinkClick r:id="rId5"/>
              </a:rPr>
              <a:t>https://nshipster.com/</a:t>
            </a:r>
            <a:endParaRPr lang="pl-PL" sz="1800" dirty="0"/>
          </a:p>
          <a:p>
            <a:pPr marL="285750" indent="-285750">
              <a:lnSpc>
                <a:spcPct val="150000"/>
              </a:lnSpc>
              <a:buClrTx/>
              <a:buFont typeface="Wingdings" pitchFamily="2" charset="2"/>
              <a:buChar char="Ø"/>
            </a:pPr>
            <a:r>
              <a:rPr lang="pl-PL" sz="1800" dirty="0"/>
              <a:t>Swift by </a:t>
            </a:r>
            <a:r>
              <a:rPr lang="pl-PL" sz="1800" dirty="0" err="1"/>
              <a:t>Sundell</a:t>
            </a:r>
            <a:r>
              <a:rPr lang="pl-PL" sz="1800" dirty="0"/>
              <a:t>: </a:t>
            </a:r>
            <a:r>
              <a:rPr lang="pl-PL" sz="1800" dirty="0">
                <a:hlinkClick r:id="rId6"/>
              </a:rPr>
              <a:t>https://www.swiftbysundell.com/</a:t>
            </a:r>
            <a:endParaRPr lang="pl-PL" sz="1800" dirty="0"/>
          </a:p>
          <a:p>
            <a:pPr marL="285750" indent="-285750">
              <a:lnSpc>
                <a:spcPct val="150000"/>
              </a:lnSpc>
              <a:buClrTx/>
              <a:buFont typeface="Wingdings" pitchFamily="2" charset="2"/>
              <a:buChar char="Ø"/>
            </a:pPr>
            <a:r>
              <a:rPr lang="pl-PL" sz="1800" dirty="0" err="1"/>
              <a:t>Hacking</a:t>
            </a:r>
            <a:r>
              <a:rPr lang="pl-PL" sz="1800" dirty="0"/>
              <a:t> with Swift: </a:t>
            </a:r>
            <a:r>
              <a:rPr lang="pl-PL" sz="1800" dirty="0">
                <a:hlinkClick r:id="rId7"/>
              </a:rPr>
              <a:t>https://www.hackingwithswift.com/</a:t>
            </a:r>
            <a:endParaRPr lang="pl-PL" sz="1800" dirty="0"/>
          </a:p>
        </p:txBody>
      </p:sp>
      <p:sp>
        <p:nvSpPr>
          <p:cNvPr id="14" name="pole tekstowe 13">
            <a:extLst>
              <a:ext uri="{FF2B5EF4-FFF2-40B4-BE49-F238E27FC236}">
                <a16:creationId xmlns:a16="http://schemas.microsoft.com/office/drawing/2014/main" id="{48A58E12-C8EE-7B4B-B7B5-23001C15C0A7}"/>
              </a:ext>
            </a:extLst>
          </p:cNvPr>
          <p:cNvSpPr txBox="1"/>
          <p:nvPr/>
        </p:nvSpPr>
        <p:spPr>
          <a:xfrm>
            <a:off x="1395254" y="5060947"/>
            <a:ext cx="8868685" cy="456472"/>
          </a:xfrm>
          <a:prstGeom prst="rect">
            <a:avLst/>
          </a:prstGeom>
          <a:noFill/>
        </p:spPr>
        <p:txBody>
          <a:bodyPr wrap="square" rtlCol="0">
            <a:spAutoFit/>
          </a:bodyPr>
          <a:lstStyle/>
          <a:p>
            <a:pPr marL="285750" indent="-285750">
              <a:lnSpc>
                <a:spcPct val="150000"/>
              </a:lnSpc>
              <a:buClrTx/>
              <a:buFont typeface="Wingdings" pitchFamily="2" charset="2"/>
              <a:buChar char="Ø"/>
            </a:pPr>
            <a:r>
              <a:rPr lang="pl-PL" sz="1800" dirty="0">
                <a:hlinkClick r:id="rId8"/>
              </a:rPr>
              <a:t>Lets Build That App</a:t>
            </a:r>
            <a:endParaRPr lang="pl-PL" sz="1800" dirty="0"/>
          </a:p>
        </p:txBody>
      </p:sp>
      <p:pic>
        <p:nvPicPr>
          <p:cNvPr id="16" name="Grafika 15" descr="Biurko z wypełnieniem pełnym">
            <a:extLst>
              <a:ext uri="{FF2B5EF4-FFF2-40B4-BE49-F238E27FC236}">
                <a16:creationId xmlns:a16="http://schemas.microsoft.com/office/drawing/2014/main" id="{92052346-F037-804F-972E-98EC5CE29F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96537" y="1499094"/>
            <a:ext cx="914400" cy="914400"/>
          </a:xfrm>
          <a:prstGeom prst="rect">
            <a:avLst/>
          </a:prstGeom>
        </p:spPr>
      </p:pic>
    </p:spTree>
    <p:extLst>
      <p:ext uri="{BB962C8B-B14F-4D97-AF65-F5344CB8AC3E}">
        <p14:creationId xmlns:p14="http://schemas.microsoft.com/office/powerpoint/2010/main" val="179505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2" presetClass="entr" presetSubtype="4" fill="hold" grpId="0" nodeType="withEffect">
                                  <p:stCondLst>
                                    <p:cond delay="0"/>
                                  </p:stCondLst>
                                  <p:iterate type="wd">
                                    <p:tmPct val="0"/>
                                  </p:iterate>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1" nodeType="clickEffect">
                                  <p:stCondLst>
                                    <p:cond delay="0"/>
                                  </p:stCondLst>
                                  <p:iterate type="wd">
                                    <p:tmPct val="0"/>
                                  </p:iterate>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iterate type="wd">
                                    <p:tmPct val="0"/>
                                  </p:iterate>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0"/>
                                  </p:iterate>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16</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Jak zacząć?</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09" y="1499822"/>
            <a:ext cx="8868380"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4"/>
            </a:pPr>
            <a:r>
              <a:rPr lang="pl-PL" sz="1800" b="1" dirty="0"/>
              <a:t>Kilka uwag na koniec.</a:t>
            </a:r>
            <a:endParaRPr lang="pl-PL" sz="1800" dirty="0"/>
          </a:p>
        </p:txBody>
      </p:sp>
      <p:sp>
        <p:nvSpPr>
          <p:cNvPr id="12" name="pole tekstowe 11">
            <a:extLst>
              <a:ext uri="{FF2B5EF4-FFF2-40B4-BE49-F238E27FC236}">
                <a16:creationId xmlns:a16="http://schemas.microsoft.com/office/drawing/2014/main" id="{4EF189D5-6494-F749-9CF4-60BFC80EA950}"/>
              </a:ext>
            </a:extLst>
          </p:cNvPr>
          <p:cNvSpPr txBox="1"/>
          <p:nvPr/>
        </p:nvSpPr>
        <p:spPr>
          <a:xfrm>
            <a:off x="1137874" y="2074561"/>
            <a:ext cx="8605215"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Nie musisz wiedzieć wszystkiego od razu</a:t>
            </a:r>
          </a:p>
        </p:txBody>
      </p:sp>
      <p:sp>
        <p:nvSpPr>
          <p:cNvPr id="15" name="pole tekstowe 14">
            <a:extLst>
              <a:ext uri="{FF2B5EF4-FFF2-40B4-BE49-F238E27FC236}">
                <a16:creationId xmlns:a16="http://schemas.microsoft.com/office/drawing/2014/main" id="{1A092DBA-E0AD-0044-9348-3644519E3440}"/>
              </a:ext>
            </a:extLst>
          </p:cNvPr>
          <p:cNvSpPr txBox="1"/>
          <p:nvPr/>
        </p:nvSpPr>
        <p:spPr>
          <a:xfrm>
            <a:off x="1134981" y="3319223"/>
            <a:ext cx="7693709"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Nie musisz znać wszystkich niuansów i możliwości języka</a:t>
            </a:r>
          </a:p>
        </p:txBody>
      </p:sp>
      <p:sp>
        <p:nvSpPr>
          <p:cNvPr id="13" name="pole tekstowe 12">
            <a:extLst>
              <a:ext uri="{FF2B5EF4-FFF2-40B4-BE49-F238E27FC236}">
                <a16:creationId xmlns:a16="http://schemas.microsoft.com/office/drawing/2014/main" id="{D9629610-6119-C142-A147-DF2EFC56B6BD}"/>
              </a:ext>
            </a:extLst>
          </p:cNvPr>
          <p:cNvSpPr txBox="1"/>
          <p:nvPr/>
        </p:nvSpPr>
        <p:spPr>
          <a:xfrm>
            <a:off x="1134981" y="2696420"/>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Baw się kodowaniem i eksperymentuj</a:t>
            </a:r>
          </a:p>
        </p:txBody>
      </p:sp>
      <p:sp>
        <p:nvSpPr>
          <p:cNvPr id="18" name="pole tekstowe 17">
            <a:extLst>
              <a:ext uri="{FF2B5EF4-FFF2-40B4-BE49-F238E27FC236}">
                <a16:creationId xmlns:a16="http://schemas.microsoft.com/office/drawing/2014/main" id="{73D524C2-0F35-0042-9902-CD6A7085780D}"/>
              </a:ext>
            </a:extLst>
          </p:cNvPr>
          <p:cNvSpPr txBox="1"/>
          <p:nvPr/>
        </p:nvSpPr>
        <p:spPr>
          <a:xfrm>
            <a:off x="1134981" y="3941449"/>
            <a:ext cx="8481986"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Postaraj się rozumieć jak działa kod, który piszesz.</a:t>
            </a:r>
          </a:p>
        </p:txBody>
      </p:sp>
      <p:sp>
        <p:nvSpPr>
          <p:cNvPr id="20" name="pole tekstowe 19">
            <a:extLst>
              <a:ext uri="{FF2B5EF4-FFF2-40B4-BE49-F238E27FC236}">
                <a16:creationId xmlns:a16="http://schemas.microsoft.com/office/drawing/2014/main" id="{D6E263E6-870D-A148-B00C-18F5D6449FC3}"/>
              </a:ext>
            </a:extLst>
          </p:cNvPr>
          <p:cNvSpPr txBox="1"/>
          <p:nvPr/>
        </p:nvSpPr>
        <p:spPr>
          <a:xfrm>
            <a:off x="1134979" y="4563308"/>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Znajomość środowiska.</a:t>
            </a:r>
          </a:p>
        </p:txBody>
      </p:sp>
      <p:sp>
        <p:nvSpPr>
          <p:cNvPr id="21" name="pole tekstowe 20">
            <a:extLst>
              <a:ext uri="{FF2B5EF4-FFF2-40B4-BE49-F238E27FC236}">
                <a16:creationId xmlns:a16="http://schemas.microsoft.com/office/drawing/2014/main" id="{43EB59E1-C29C-CE4C-BE47-312DFACEA09A}"/>
              </a:ext>
            </a:extLst>
          </p:cNvPr>
          <p:cNvSpPr txBox="1"/>
          <p:nvPr/>
        </p:nvSpPr>
        <p:spPr>
          <a:xfrm>
            <a:off x="1134979" y="5138047"/>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Daj sobie czas.</a:t>
            </a:r>
          </a:p>
        </p:txBody>
      </p:sp>
      <p:pic>
        <p:nvPicPr>
          <p:cNvPr id="5" name="Grafika 4" descr="Żarówka i koło zębate z wypełnieniem pełnym">
            <a:extLst>
              <a:ext uri="{FF2B5EF4-FFF2-40B4-BE49-F238E27FC236}">
                <a16:creationId xmlns:a16="http://schemas.microsoft.com/office/drawing/2014/main" id="{8DE53875-5BF9-CB42-8A19-B05D97887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6537" y="1497850"/>
            <a:ext cx="914400" cy="914400"/>
          </a:xfrm>
          <a:prstGeom prst="rect">
            <a:avLst/>
          </a:prstGeom>
        </p:spPr>
      </p:pic>
      <p:sp>
        <p:nvSpPr>
          <p:cNvPr id="24" name="pole tekstowe 23">
            <a:extLst>
              <a:ext uri="{FF2B5EF4-FFF2-40B4-BE49-F238E27FC236}">
                <a16:creationId xmlns:a16="http://schemas.microsoft.com/office/drawing/2014/main" id="{EBB16CB1-8112-274E-AD15-519AD2F5B3EB}"/>
              </a:ext>
            </a:extLst>
          </p:cNvPr>
          <p:cNvSpPr txBox="1"/>
          <p:nvPr/>
        </p:nvSpPr>
        <p:spPr>
          <a:xfrm>
            <a:off x="7493179" y="5596656"/>
            <a:ext cx="3360558" cy="456472"/>
          </a:xfrm>
          <a:prstGeom prst="rect">
            <a:avLst/>
          </a:prstGeom>
          <a:noFill/>
        </p:spPr>
        <p:txBody>
          <a:bodyPr wrap="square" rtlCol="0">
            <a:spAutoFit/>
          </a:bodyPr>
          <a:lstStyle/>
          <a:p>
            <a:pPr>
              <a:lnSpc>
                <a:spcPct val="150000"/>
              </a:lnSpc>
              <a:buClr>
                <a:srgbClr val="3932FF"/>
              </a:buClr>
            </a:pPr>
            <a:r>
              <a:rPr lang="pl-PL" sz="1800" dirty="0"/>
              <a:t>Koniec teorii, czas na praktykę.</a:t>
            </a:r>
          </a:p>
        </p:txBody>
      </p:sp>
    </p:spTree>
    <p:extLst>
      <p:ext uri="{BB962C8B-B14F-4D97-AF65-F5344CB8AC3E}">
        <p14:creationId xmlns:p14="http://schemas.microsoft.com/office/powerpoint/2010/main" val="38381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6" presetClass="entr" presetSubtype="0" fill="hold" grpId="0" nodeType="clickEffect">
                                  <p:stCondLst>
                                    <p:cond delay="0"/>
                                  </p:stCondLst>
                                  <p:iterate type="lt">
                                    <p:tmPct val="10000"/>
                                  </p:iterate>
                                  <p:childTnLst>
                                    <p:set>
                                      <p:cBhvr>
                                        <p:cTn id="52" dur="1" fill="hold">
                                          <p:stCondLst>
                                            <p:cond delay="0"/>
                                          </p:stCondLst>
                                        </p:cTn>
                                        <p:tgtEl>
                                          <p:spTgt spid="24"/>
                                        </p:tgtEl>
                                        <p:attrNameLst>
                                          <p:attrName>style.visibility</p:attrName>
                                        </p:attrNameLst>
                                      </p:cBhvr>
                                      <p:to>
                                        <p:strVal val="visible"/>
                                      </p:to>
                                    </p:set>
                                    <p:anim by="(-#ppt_w*2)" calcmode="lin" valueType="num">
                                      <p:cBhvr rctx="PPT">
                                        <p:cTn id="53" dur="250" autoRev="1" fill="hold">
                                          <p:stCondLst>
                                            <p:cond delay="0"/>
                                          </p:stCondLst>
                                        </p:cTn>
                                        <p:tgtEl>
                                          <p:spTgt spid="24"/>
                                        </p:tgtEl>
                                        <p:attrNameLst>
                                          <p:attrName>ppt_w</p:attrName>
                                        </p:attrNameLst>
                                      </p:cBhvr>
                                    </p:anim>
                                    <p:anim by="(#ppt_w*0.50)" calcmode="lin" valueType="num">
                                      <p:cBhvr>
                                        <p:cTn id="54" dur="250" decel="50000" autoRev="1" fill="hold">
                                          <p:stCondLst>
                                            <p:cond delay="0"/>
                                          </p:stCondLst>
                                        </p:cTn>
                                        <p:tgtEl>
                                          <p:spTgt spid="24"/>
                                        </p:tgtEl>
                                        <p:attrNameLst>
                                          <p:attrName>ppt_x</p:attrName>
                                        </p:attrNameLst>
                                      </p:cBhvr>
                                    </p:anim>
                                    <p:anim from="(-#ppt_h/2)" to="(#ppt_y)" calcmode="lin" valueType="num">
                                      <p:cBhvr>
                                        <p:cTn id="55" dur="500" fill="hold">
                                          <p:stCondLst>
                                            <p:cond delay="0"/>
                                          </p:stCondLst>
                                        </p:cTn>
                                        <p:tgtEl>
                                          <p:spTgt spid="24"/>
                                        </p:tgtEl>
                                        <p:attrNameLst>
                                          <p:attrName>ppt_y</p:attrName>
                                        </p:attrNameLst>
                                      </p:cBhvr>
                                    </p:anim>
                                    <p:animRot by="21600000">
                                      <p:cBhvr>
                                        <p:cTn id="56" dur="500"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3" grpId="0"/>
      <p:bldP spid="18" grpId="0"/>
      <p:bldP spid="20" grpId="0"/>
      <p:bldP spid="21"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pic>
        <p:nvPicPr>
          <p:cNvPr id="2" name="Obraz 1">
            <a:extLst>
              <a:ext uri="{FF2B5EF4-FFF2-40B4-BE49-F238E27FC236}">
                <a16:creationId xmlns:a16="http://schemas.microsoft.com/office/drawing/2014/main" id="{4B504B45-0F0E-4ED0-B2ED-F63B21226A57}"/>
              </a:ext>
            </a:extLst>
          </p:cNvPr>
          <p:cNvPicPr>
            <a:picLocks noChangeAspect="1"/>
          </p:cNvPicPr>
          <p:nvPr/>
        </p:nvPicPr>
        <p:blipFill>
          <a:blip r:embed="rId3"/>
          <a:stretch>
            <a:fillRect/>
          </a:stretch>
        </p:blipFill>
        <p:spPr>
          <a:xfrm rot="18900227">
            <a:off x="649948" y="2890651"/>
            <a:ext cx="713294" cy="1316850"/>
          </a:xfrm>
          <a:prstGeom prst="rect">
            <a:avLst/>
          </a:prstGeom>
        </p:spPr>
      </p:pic>
      <p:sp>
        <p:nvSpPr>
          <p:cNvPr id="90" name="Google Shape;90;p1"/>
          <p:cNvSpPr txBox="1"/>
          <p:nvPr/>
        </p:nvSpPr>
        <p:spPr>
          <a:xfrm>
            <a:off x="8506514" y="6356784"/>
            <a:ext cx="3455481" cy="1938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2"/>
              </a:buClr>
              <a:buSzPts val="1400"/>
              <a:buFont typeface="Tahoma"/>
              <a:buNone/>
            </a:pPr>
            <a:r>
              <a:rPr lang="pl-PL" sz="1400" b="1" i="0" u="none" strike="noStrike" cap="none">
                <a:solidFill>
                  <a:schemeClr val="lt2"/>
                </a:solidFill>
                <a:latin typeface="Tahoma"/>
                <a:ea typeface="Tahoma"/>
                <a:cs typeface="Tahoma"/>
                <a:sym typeface="Tahoma"/>
              </a:rPr>
              <a:t>www.WarszawskieDniInformatyki.pl</a:t>
            </a:r>
            <a:endParaRPr/>
          </a:p>
        </p:txBody>
      </p:sp>
      <p:pic>
        <p:nvPicPr>
          <p:cNvPr id="91" name="Google Shape;91;p1"/>
          <p:cNvPicPr preferRelativeResize="0"/>
          <p:nvPr/>
        </p:nvPicPr>
        <p:blipFill rotWithShape="1">
          <a:blip r:embed="rId4">
            <a:alphaModFix/>
          </a:blip>
          <a:srcRect/>
          <a:stretch/>
        </p:blipFill>
        <p:spPr>
          <a:xfrm>
            <a:off x="5909771" y="137062"/>
            <a:ext cx="6773194" cy="6573982"/>
          </a:xfrm>
          <a:prstGeom prst="rect">
            <a:avLst/>
          </a:prstGeom>
          <a:noFill/>
          <a:ln>
            <a:noFill/>
          </a:ln>
        </p:spPr>
      </p:pic>
      <p:pic>
        <p:nvPicPr>
          <p:cNvPr id="92" name="Google Shape;92;p1"/>
          <p:cNvPicPr preferRelativeResize="0"/>
          <p:nvPr/>
        </p:nvPicPr>
        <p:blipFill rotWithShape="1">
          <a:blip r:embed="rId5">
            <a:alphaModFix/>
          </a:blip>
          <a:srcRect/>
          <a:stretch/>
        </p:blipFill>
        <p:spPr>
          <a:xfrm>
            <a:off x="811083" y="556309"/>
            <a:ext cx="3155022" cy="792200"/>
          </a:xfrm>
          <a:prstGeom prst="rect">
            <a:avLst/>
          </a:prstGeom>
          <a:noFill/>
          <a:ln>
            <a:noFill/>
          </a:ln>
        </p:spPr>
      </p:pic>
      <p:sp>
        <p:nvSpPr>
          <p:cNvPr id="88" name="Google Shape;88;p1"/>
          <p:cNvSpPr txBox="1"/>
          <p:nvPr/>
        </p:nvSpPr>
        <p:spPr>
          <a:xfrm>
            <a:off x="1612669" y="3176278"/>
            <a:ext cx="7317939" cy="638485"/>
          </a:xfrm>
          <a:prstGeom prst="rect">
            <a:avLst/>
          </a:prstGeom>
          <a:noFill/>
          <a:ln>
            <a:noFill/>
          </a:ln>
        </p:spPr>
        <p:txBody>
          <a:bodyPr spcFirstLastPara="1" wrap="square" lIns="0" tIns="0" rIns="0" bIns="0" anchor="t" anchorCtr="0">
            <a:noAutofit/>
          </a:bodyPr>
          <a:lstStyle/>
          <a:p>
            <a:pPr lvl="0">
              <a:lnSpc>
                <a:spcPct val="120000"/>
              </a:lnSpc>
              <a:buClr>
                <a:schemeClr val="lt1"/>
              </a:buClr>
              <a:buSzPts val="2800"/>
            </a:pPr>
            <a:r>
              <a:rPr lang="pl-PL" sz="2800" b="1" dirty="0">
                <a:solidFill>
                  <a:schemeClr val="lt1"/>
                </a:solidFill>
                <a:latin typeface="Arial Black"/>
                <a:ea typeface="Arial Black"/>
                <a:cs typeface="Arial Black"/>
                <a:sym typeface="Arial Black"/>
              </a:rPr>
              <a:t>Przykładowa aplikacja mobilna.</a:t>
            </a:r>
            <a:endParaRPr lang="pl-PL" sz="1600" b="1" dirty="0">
              <a:solidFill>
                <a:schemeClr val="lt1"/>
              </a:solidFill>
              <a:latin typeface="Arial Black"/>
              <a:ea typeface="Arial Black"/>
              <a:cs typeface="Arial Black"/>
              <a:sym typeface="Arial Black"/>
            </a:endParaRPr>
          </a:p>
          <a:p>
            <a:pPr lvl="0">
              <a:lnSpc>
                <a:spcPct val="120000"/>
              </a:lnSpc>
              <a:buClr>
                <a:schemeClr val="lt1"/>
              </a:buClr>
              <a:buSzPts val="2800"/>
            </a:pPr>
            <a:endParaRPr lang="pl-PL" sz="2800" b="1" dirty="0">
              <a:solidFill>
                <a:schemeClr val="lt1"/>
              </a:solidFill>
              <a:latin typeface="Arial Black"/>
              <a:ea typeface="Arial Black"/>
              <a:cs typeface="Arial Black"/>
              <a:sym typeface="Arial Black"/>
            </a:endParaRPr>
          </a:p>
        </p:txBody>
      </p:sp>
      <p:sp>
        <p:nvSpPr>
          <p:cNvPr id="7" name="Google Shape;88;p1">
            <a:extLst>
              <a:ext uri="{FF2B5EF4-FFF2-40B4-BE49-F238E27FC236}">
                <a16:creationId xmlns:a16="http://schemas.microsoft.com/office/drawing/2014/main" id="{2BD6E1A2-AC06-B841-A251-52D8AAECEC09}"/>
              </a:ext>
            </a:extLst>
          </p:cNvPr>
          <p:cNvSpPr txBox="1"/>
          <p:nvPr/>
        </p:nvSpPr>
        <p:spPr>
          <a:xfrm>
            <a:off x="1612668" y="3945843"/>
            <a:ext cx="7317939" cy="2279861"/>
          </a:xfrm>
          <a:prstGeom prst="rect">
            <a:avLst/>
          </a:prstGeom>
          <a:noFill/>
          <a:ln>
            <a:noFill/>
          </a:ln>
        </p:spPr>
        <p:txBody>
          <a:bodyPr spcFirstLastPara="1" wrap="square" lIns="0" tIns="0" rIns="0" bIns="0" anchor="t" anchorCtr="0">
            <a:noAutofit/>
          </a:bodyPr>
          <a:lstStyle/>
          <a:p>
            <a:pPr lvl="0">
              <a:lnSpc>
                <a:spcPct val="150000"/>
              </a:lnSpc>
              <a:buClr>
                <a:schemeClr val="lt1"/>
              </a:buClr>
              <a:buSzPts val="1400"/>
            </a:pPr>
            <a:r>
              <a:rPr lang="pl-PL" sz="1600" b="1" dirty="0">
                <a:solidFill>
                  <a:schemeClr val="lt2"/>
                </a:solidFill>
                <a:latin typeface="Arial Black"/>
                <a:ea typeface="Arial Black"/>
                <a:cs typeface="Arial Black"/>
                <a:sym typeface="Arial Black"/>
              </a:rPr>
              <a:t>Kod z komentarzami:</a:t>
            </a:r>
          </a:p>
          <a:p>
            <a:pPr>
              <a:lnSpc>
                <a:spcPct val="150000"/>
              </a:lnSpc>
              <a:buClr>
                <a:schemeClr val="lt1"/>
              </a:buClr>
              <a:buSzPts val="1400"/>
            </a:pPr>
            <a:r>
              <a:rPr lang="pl-PL" sz="1600" b="1" dirty="0">
                <a:solidFill>
                  <a:schemeClr val="lt1"/>
                </a:solidFill>
                <a:latin typeface="Tahoma" panose="020B0604030504040204" pitchFamily="34" charset="0"/>
                <a:ea typeface="Tahoma" panose="020B0604030504040204" pitchFamily="34" charset="0"/>
                <a:cs typeface="Tahoma" panose="020B0604030504040204" pitchFamily="34" charset="0"/>
                <a:sym typeface="Arial Black"/>
              </a:rPr>
              <a:t>GitHub: </a:t>
            </a:r>
            <a:r>
              <a:rPr lang="pl-PL" sz="1600" dirty="0">
                <a:solidFill>
                  <a:schemeClr val="bg1"/>
                </a:solidFill>
                <a:latin typeface="Tahoma" panose="020B0604030504040204" pitchFamily="34" charset="0"/>
                <a:ea typeface="Tahoma" panose="020B0604030504040204" pitchFamily="34" charset="0"/>
                <a:cs typeface="Tahoma" panose="020B0604030504040204" pitchFamily="34" charset="0"/>
                <a:sym typeface="Arial Black"/>
                <a:hlinkClick r:id="rId6">
                  <a:extLst>
                    <a:ext uri="{A12FA001-AC4F-418D-AE19-62706E023703}">
                      <ahyp:hlinkClr xmlns:ahyp="http://schemas.microsoft.com/office/drawing/2018/hyperlinkcolor" val="tx"/>
                    </a:ext>
                  </a:extLst>
                </a:hlinkClick>
              </a:rPr>
              <a:t>https://github.com/kodelit/WDI2021</a:t>
            </a:r>
            <a:endParaRPr lang="pl-PL" sz="1600" b="1" dirty="0">
              <a:solidFill>
                <a:schemeClr val="lt2"/>
              </a:solidFill>
              <a:latin typeface="Arial Black"/>
              <a:ea typeface="Arial Black"/>
              <a:cs typeface="Arial Black"/>
              <a:sym typeface="Arial Black"/>
            </a:endParaRPr>
          </a:p>
          <a:p>
            <a:pPr lvl="0">
              <a:lnSpc>
                <a:spcPct val="150000"/>
              </a:lnSpc>
              <a:spcBef>
                <a:spcPts val="2400"/>
              </a:spcBef>
              <a:buClr>
                <a:schemeClr val="lt2"/>
              </a:buClr>
              <a:buSzPts val="1600"/>
            </a:pPr>
            <a:r>
              <a:rPr lang="pl-PL" sz="1600" b="1" dirty="0">
                <a:solidFill>
                  <a:schemeClr val="lt2"/>
                </a:solidFill>
                <a:latin typeface="Arial Black"/>
                <a:ea typeface="Arial Black"/>
                <a:cs typeface="Arial Black"/>
                <a:sym typeface="Arial Black"/>
              </a:rPr>
              <a:t>Kod z prezentacji:</a:t>
            </a:r>
          </a:p>
          <a:p>
            <a:pPr>
              <a:lnSpc>
                <a:spcPct val="150000"/>
              </a:lnSpc>
              <a:buClr>
                <a:schemeClr val="lt1"/>
              </a:buClr>
              <a:buSzPts val="1400"/>
            </a:pPr>
            <a:r>
              <a:rPr lang="pl-PL" sz="1600" b="1" dirty="0">
                <a:solidFill>
                  <a:schemeClr val="lt1"/>
                </a:solidFill>
                <a:latin typeface="Tahoma" panose="020B0604030504040204" pitchFamily="34" charset="0"/>
                <a:ea typeface="Tahoma" panose="020B0604030504040204" pitchFamily="34" charset="0"/>
                <a:cs typeface="Tahoma" panose="020B0604030504040204" pitchFamily="34" charset="0"/>
                <a:sym typeface="Arial Black"/>
              </a:rPr>
              <a:t>GitHub, </a:t>
            </a:r>
            <a:r>
              <a:rPr lang="pl-PL" sz="1600" b="1" dirty="0" err="1">
                <a:solidFill>
                  <a:schemeClr val="lt1"/>
                </a:solidFill>
                <a:latin typeface="Tahoma" panose="020B0604030504040204" pitchFamily="34" charset="0"/>
                <a:ea typeface="Tahoma" panose="020B0604030504040204" pitchFamily="34" charset="0"/>
                <a:cs typeface="Tahoma" panose="020B0604030504040204" pitchFamily="34" charset="0"/>
                <a:sym typeface="Arial Black"/>
              </a:rPr>
              <a:t>branch</a:t>
            </a:r>
            <a:r>
              <a:rPr lang="pl-PL" sz="1600" b="1" dirty="0">
                <a:solidFill>
                  <a:schemeClr val="lt1"/>
                </a:solidFill>
                <a:latin typeface="Tahoma" panose="020B0604030504040204" pitchFamily="34" charset="0"/>
                <a:ea typeface="Tahoma" panose="020B0604030504040204" pitchFamily="34" charset="0"/>
                <a:cs typeface="Tahoma" panose="020B0604030504040204" pitchFamily="34" charset="0"/>
                <a:sym typeface="Arial Black"/>
              </a:rPr>
              <a:t> `</a:t>
            </a:r>
            <a:r>
              <a:rPr lang="pl-PL" sz="1600" b="1" dirty="0" err="1">
                <a:solidFill>
                  <a:schemeClr val="lt1"/>
                </a:solidFill>
                <a:latin typeface="Tahoma" panose="020B0604030504040204" pitchFamily="34" charset="0"/>
                <a:ea typeface="Tahoma" panose="020B0604030504040204" pitchFamily="34" charset="0"/>
                <a:cs typeface="Tahoma" panose="020B0604030504040204" pitchFamily="34" charset="0"/>
                <a:sym typeface="Arial Black"/>
              </a:rPr>
              <a:t>presentation</a:t>
            </a:r>
            <a:r>
              <a:rPr lang="pl-PL" sz="1600" b="1" dirty="0">
                <a:solidFill>
                  <a:schemeClr val="lt1"/>
                </a:solidFill>
                <a:latin typeface="Tahoma" panose="020B0604030504040204" pitchFamily="34" charset="0"/>
                <a:ea typeface="Tahoma" panose="020B0604030504040204" pitchFamily="34" charset="0"/>
                <a:cs typeface="Tahoma" panose="020B0604030504040204" pitchFamily="34" charset="0"/>
                <a:sym typeface="Arial Black"/>
              </a:rPr>
              <a:t>`</a:t>
            </a:r>
          </a:p>
          <a:p>
            <a:pPr lvl="0">
              <a:lnSpc>
                <a:spcPct val="150000"/>
              </a:lnSpc>
              <a:buClr>
                <a:schemeClr val="lt1"/>
              </a:buClr>
              <a:buSzPts val="1400"/>
            </a:pPr>
            <a:r>
              <a:rPr lang="pl-PL" sz="1600" dirty="0">
                <a:solidFill>
                  <a:schemeClr val="bg1"/>
                </a:solidFill>
                <a:latin typeface="Tahoma" panose="020B0604030504040204" pitchFamily="34" charset="0"/>
                <a:ea typeface="Tahoma" panose="020B0604030504040204" pitchFamily="34" charset="0"/>
                <a:cs typeface="Tahoma" panose="020B0604030504040204" pitchFamily="34" charset="0"/>
                <a:sym typeface="Arial Black"/>
                <a:hlinkClick r:id="rId7">
                  <a:extLst>
                    <a:ext uri="{A12FA001-AC4F-418D-AE19-62706E023703}">
                      <ahyp:hlinkClr xmlns:ahyp="http://schemas.microsoft.com/office/drawing/2018/hyperlinkcolor" val="tx"/>
                    </a:ext>
                  </a:extLst>
                </a:hlinkClick>
              </a:rPr>
              <a:t>https://github.com/kodelit/WDI2021/tree/presentation</a:t>
            </a:r>
            <a:endParaRPr lang="pl-PL" sz="1600" dirty="0">
              <a:solidFill>
                <a:schemeClr val="bg1"/>
              </a:solidFill>
              <a:latin typeface="Tahoma" panose="020B0604030504040204" pitchFamily="34" charset="0"/>
              <a:ea typeface="Tahoma" panose="020B0604030504040204" pitchFamily="34" charset="0"/>
              <a:cs typeface="Tahoma" panose="020B0604030504040204" pitchFamily="34" charset="0"/>
              <a:sym typeface="Arial Black"/>
            </a:endParaRPr>
          </a:p>
          <a:p>
            <a:pPr lvl="0">
              <a:lnSpc>
                <a:spcPct val="120000"/>
              </a:lnSpc>
              <a:buClr>
                <a:schemeClr val="lt1"/>
              </a:buClr>
              <a:buSzPts val="1400"/>
            </a:pPr>
            <a:endParaRPr lang="pl-PL" sz="1600" b="1" dirty="0">
              <a:solidFill>
                <a:schemeClr val="lt1"/>
              </a:solidFill>
              <a:latin typeface="Arial Black"/>
              <a:ea typeface="Arial Black"/>
              <a:cs typeface="Arial Black"/>
              <a:sym typeface="Arial Black"/>
            </a:endParaRPr>
          </a:p>
          <a:p>
            <a:pPr lvl="0">
              <a:lnSpc>
                <a:spcPct val="120000"/>
              </a:lnSpc>
              <a:buClr>
                <a:schemeClr val="lt1"/>
              </a:buClr>
              <a:buSzPts val="1400"/>
            </a:pPr>
            <a:endParaRPr lang="pl-PL" sz="1600" b="1" dirty="0">
              <a:solidFill>
                <a:schemeClr val="lt1"/>
              </a:solidFill>
              <a:latin typeface="Arial Black"/>
              <a:ea typeface="Arial Black"/>
              <a:cs typeface="Arial Black"/>
              <a:sym typeface="Arial Black"/>
            </a:endParaRPr>
          </a:p>
          <a:p>
            <a:pPr lvl="0">
              <a:lnSpc>
                <a:spcPct val="120000"/>
              </a:lnSpc>
              <a:buClr>
                <a:schemeClr val="lt1"/>
              </a:buClr>
              <a:buSzPts val="2800"/>
            </a:pPr>
            <a:endParaRPr lang="pl-PL" sz="2800" b="1" dirty="0">
              <a:solidFill>
                <a:schemeClr val="lt1"/>
              </a:solidFill>
              <a:latin typeface="Arial Black"/>
              <a:ea typeface="Arial Black"/>
              <a:cs typeface="Arial Black"/>
              <a:sym typeface="Arial Black"/>
            </a:endParaRPr>
          </a:p>
        </p:txBody>
      </p:sp>
    </p:spTree>
    <p:extLst>
      <p:ext uri="{BB962C8B-B14F-4D97-AF65-F5344CB8AC3E}">
        <p14:creationId xmlns:p14="http://schemas.microsoft.com/office/powerpoint/2010/main" val="349170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pic>
        <p:nvPicPr>
          <p:cNvPr id="2" name="Obraz 1">
            <a:extLst>
              <a:ext uri="{FF2B5EF4-FFF2-40B4-BE49-F238E27FC236}">
                <a16:creationId xmlns:a16="http://schemas.microsoft.com/office/drawing/2014/main" id="{4B504B45-0F0E-4ED0-B2ED-F63B21226A57}"/>
              </a:ext>
            </a:extLst>
          </p:cNvPr>
          <p:cNvPicPr>
            <a:picLocks noChangeAspect="1"/>
          </p:cNvPicPr>
          <p:nvPr/>
        </p:nvPicPr>
        <p:blipFill>
          <a:blip r:embed="rId3"/>
          <a:stretch>
            <a:fillRect/>
          </a:stretch>
        </p:blipFill>
        <p:spPr>
          <a:xfrm rot="18900227">
            <a:off x="649948" y="2890651"/>
            <a:ext cx="713294" cy="1316850"/>
          </a:xfrm>
          <a:prstGeom prst="rect">
            <a:avLst/>
          </a:prstGeom>
        </p:spPr>
      </p:pic>
      <p:sp>
        <p:nvSpPr>
          <p:cNvPr id="90" name="Google Shape;90;p1"/>
          <p:cNvSpPr txBox="1"/>
          <p:nvPr/>
        </p:nvSpPr>
        <p:spPr>
          <a:xfrm>
            <a:off x="8506514" y="6356784"/>
            <a:ext cx="3455481" cy="1938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2"/>
              </a:buClr>
              <a:buSzPts val="1400"/>
              <a:buFont typeface="Tahoma"/>
              <a:buNone/>
            </a:pPr>
            <a:r>
              <a:rPr lang="pl-PL" sz="1400" b="1" i="0" u="none" strike="noStrike" cap="none">
                <a:solidFill>
                  <a:schemeClr val="lt2"/>
                </a:solidFill>
                <a:latin typeface="Tahoma"/>
                <a:ea typeface="Tahoma"/>
                <a:cs typeface="Tahoma"/>
                <a:sym typeface="Tahoma"/>
              </a:rPr>
              <a:t>www.WarszawskieDniInformatyki.pl</a:t>
            </a:r>
            <a:endParaRPr/>
          </a:p>
        </p:txBody>
      </p:sp>
      <p:pic>
        <p:nvPicPr>
          <p:cNvPr id="91" name="Google Shape;91;p1"/>
          <p:cNvPicPr preferRelativeResize="0"/>
          <p:nvPr/>
        </p:nvPicPr>
        <p:blipFill rotWithShape="1">
          <a:blip r:embed="rId4">
            <a:alphaModFix/>
          </a:blip>
          <a:srcRect/>
          <a:stretch/>
        </p:blipFill>
        <p:spPr>
          <a:xfrm>
            <a:off x="5909771" y="137062"/>
            <a:ext cx="6773194" cy="6573982"/>
          </a:xfrm>
          <a:prstGeom prst="rect">
            <a:avLst/>
          </a:prstGeom>
          <a:noFill/>
          <a:ln>
            <a:noFill/>
          </a:ln>
        </p:spPr>
      </p:pic>
      <p:pic>
        <p:nvPicPr>
          <p:cNvPr id="92" name="Google Shape;92;p1"/>
          <p:cNvPicPr preferRelativeResize="0"/>
          <p:nvPr/>
        </p:nvPicPr>
        <p:blipFill rotWithShape="1">
          <a:blip r:embed="rId5">
            <a:alphaModFix/>
          </a:blip>
          <a:srcRect/>
          <a:stretch/>
        </p:blipFill>
        <p:spPr>
          <a:xfrm>
            <a:off x="811083" y="556309"/>
            <a:ext cx="3155022" cy="792200"/>
          </a:xfrm>
          <a:prstGeom prst="rect">
            <a:avLst/>
          </a:prstGeom>
          <a:noFill/>
          <a:ln>
            <a:noFill/>
          </a:ln>
        </p:spPr>
      </p:pic>
      <p:sp>
        <p:nvSpPr>
          <p:cNvPr id="88" name="Google Shape;88;p1"/>
          <p:cNvSpPr txBox="1"/>
          <p:nvPr/>
        </p:nvSpPr>
        <p:spPr>
          <a:xfrm>
            <a:off x="1612669" y="3176278"/>
            <a:ext cx="7317939" cy="1494881"/>
          </a:xfrm>
          <a:prstGeom prst="rect">
            <a:avLst/>
          </a:prstGeom>
          <a:noFill/>
          <a:ln>
            <a:noFill/>
          </a:ln>
        </p:spPr>
        <p:txBody>
          <a:bodyPr spcFirstLastPara="1" wrap="square" lIns="0" tIns="0" rIns="0" bIns="0" anchor="t" anchorCtr="0">
            <a:noAutofit/>
          </a:bodyPr>
          <a:lstStyle/>
          <a:p>
            <a:pPr lvl="0">
              <a:lnSpc>
                <a:spcPct val="120000"/>
              </a:lnSpc>
              <a:buClr>
                <a:schemeClr val="lt1"/>
              </a:buClr>
              <a:buSzPts val="2800"/>
            </a:pPr>
            <a:r>
              <a:rPr lang="pl-PL" sz="2800" b="1" dirty="0">
                <a:solidFill>
                  <a:schemeClr val="lt1"/>
                </a:solidFill>
                <a:latin typeface="Arial Black"/>
                <a:ea typeface="Arial Black"/>
                <a:cs typeface="Arial Black"/>
                <a:sym typeface="Arial Black"/>
              </a:rPr>
              <a:t>Anegdoty i historie z życia.</a:t>
            </a:r>
            <a:endParaRPr lang="pl-PL" sz="2800" b="1" i="0" u="none" strike="noStrike" cap="none" dirty="0">
              <a:solidFill>
                <a:schemeClr val="lt1"/>
              </a:solidFill>
              <a:latin typeface="Arial Black"/>
              <a:ea typeface="Arial Black"/>
              <a:cs typeface="Arial Black"/>
              <a:sym typeface="Arial Black"/>
            </a:endParaRPr>
          </a:p>
        </p:txBody>
      </p:sp>
    </p:spTree>
    <p:extLst>
      <p:ext uri="{BB962C8B-B14F-4D97-AF65-F5344CB8AC3E}">
        <p14:creationId xmlns:p14="http://schemas.microsoft.com/office/powerpoint/2010/main" val="73014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19</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Anegdoty i historie z życia</a:t>
            </a:r>
          </a:p>
        </p:txBody>
      </p:sp>
      <p:sp>
        <p:nvSpPr>
          <p:cNvPr id="15" name="pole tekstowe 14">
            <a:extLst>
              <a:ext uri="{FF2B5EF4-FFF2-40B4-BE49-F238E27FC236}">
                <a16:creationId xmlns:a16="http://schemas.microsoft.com/office/drawing/2014/main" id="{1A092DBA-E0AD-0044-9348-3644519E3440}"/>
              </a:ext>
            </a:extLst>
          </p:cNvPr>
          <p:cNvSpPr txBox="1"/>
          <p:nvPr/>
        </p:nvSpPr>
        <p:spPr>
          <a:xfrm>
            <a:off x="881063" y="2041200"/>
            <a:ext cx="7693709"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Aplikacja od której zacząłem ja: (więcej szczegółów </a:t>
            </a:r>
            <a:r>
              <a:rPr lang="pl-PL" sz="1800" dirty="0">
                <a:hlinkClick r:id="rId4"/>
              </a:rPr>
              <a:t>tutaj</a:t>
            </a:r>
            <a:r>
              <a:rPr lang="pl-PL" sz="1800" dirty="0"/>
              <a:t>)</a:t>
            </a:r>
          </a:p>
        </p:txBody>
      </p:sp>
      <p:sp>
        <p:nvSpPr>
          <p:cNvPr id="13" name="pole tekstowe 12">
            <a:extLst>
              <a:ext uri="{FF2B5EF4-FFF2-40B4-BE49-F238E27FC236}">
                <a16:creationId xmlns:a16="http://schemas.microsoft.com/office/drawing/2014/main" id="{D9629610-6119-C142-A147-DF2EFC56B6BD}"/>
              </a:ext>
            </a:extLst>
          </p:cNvPr>
          <p:cNvSpPr txBox="1"/>
          <p:nvPr/>
        </p:nvSpPr>
        <p:spPr>
          <a:xfrm>
            <a:off x="881063" y="1498578"/>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WDI 2011</a:t>
            </a:r>
          </a:p>
        </p:txBody>
      </p:sp>
      <p:pic>
        <p:nvPicPr>
          <p:cNvPr id="3" name="Obraz 2" descr="Obraz zawierający tekst&#10;&#10;Opis wygenerowany automatycznie">
            <a:extLst>
              <a:ext uri="{FF2B5EF4-FFF2-40B4-BE49-F238E27FC236}">
                <a16:creationId xmlns:a16="http://schemas.microsoft.com/office/drawing/2014/main" id="{9FABD13D-22E1-B54C-989F-F068A29B9EE9}"/>
              </a:ext>
            </a:extLst>
          </p:cNvPr>
          <p:cNvPicPr>
            <a:picLocks noChangeAspect="1"/>
          </p:cNvPicPr>
          <p:nvPr/>
        </p:nvPicPr>
        <p:blipFill>
          <a:blip r:embed="rId5"/>
          <a:stretch>
            <a:fillRect/>
          </a:stretch>
        </p:blipFill>
        <p:spPr>
          <a:xfrm>
            <a:off x="1245811" y="2608391"/>
            <a:ext cx="4319417" cy="1744474"/>
          </a:xfrm>
          <a:prstGeom prst="rect">
            <a:avLst/>
          </a:prstGeom>
        </p:spPr>
      </p:pic>
      <p:sp>
        <p:nvSpPr>
          <p:cNvPr id="19" name="pole tekstowe 18">
            <a:extLst>
              <a:ext uri="{FF2B5EF4-FFF2-40B4-BE49-F238E27FC236}">
                <a16:creationId xmlns:a16="http://schemas.microsoft.com/office/drawing/2014/main" id="{4B498568-BFF2-E144-8F72-C9F4C7FF44E2}"/>
              </a:ext>
            </a:extLst>
          </p:cNvPr>
          <p:cNvSpPr txBox="1"/>
          <p:nvPr/>
        </p:nvSpPr>
        <p:spPr>
          <a:xfrm>
            <a:off x="874710" y="4471132"/>
            <a:ext cx="8481986"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Tyle zarobiłem</a:t>
            </a:r>
          </a:p>
        </p:txBody>
      </p:sp>
      <p:pic>
        <p:nvPicPr>
          <p:cNvPr id="22" name="Obraz 21">
            <a:extLst>
              <a:ext uri="{FF2B5EF4-FFF2-40B4-BE49-F238E27FC236}">
                <a16:creationId xmlns:a16="http://schemas.microsoft.com/office/drawing/2014/main" id="{F40833D0-E639-EC4F-A497-65B9E68BB792}"/>
              </a:ext>
            </a:extLst>
          </p:cNvPr>
          <p:cNvPicPr>
            <a:picLocks noChangeAspect="1"/>
          </p:cNvPicPr>
          <p:nvPr/>
        </p:nvPicPr>
        <p:blipFill>
          <a:blip r:embed="rId6"/>
          <a:stretch>
            <a:fillRect/>
          </a:stretch>
        </p:blipFill>
        <p:spPr>
          <a:xfrm>
            <a:off x="874710" y="5044294"/>
            <a:ext cx="10436227" cy="1096562"/>
          </a:xfrm>
          <a:prstGeom prst="rect">
            <a:avLst/>
          </a:prstGeom>
        </p:spPr>
      </p:pic>
    </p:spTree>
    <p:extLst>
      <p:ext uri="{BB962C8B-B14F-4D97-AF65-F5344CB8AC3E}">
        <p14:creationId xmlns:p14="http://schemas.microsoft.com/office/powerpoint/2010/main" val="41911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2</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6018691" cy="496931"/>
          </a:xfrm>
          <a:prstGeom prst="rect">
            <a:avLst/>
          </a:prstGeom>
          <a:noFill/>
        </p:spPr>
        <p:txBody>
          <a:bodyPr wrap="square" rtlCol="0">
            <a:spAutoFit/>
          </a:bodyPr>
          <a:lstStyle/>
          <a:p>
            <a:pPr>
              <a:lnSpc>
                <a:spcPct val="150000"/>
              </a:lnSpc>
            </a:pPr>
            <a:r>
              <a:rPr lang="pl-PL" sz="2000" b="1" spc="300" dirty="0">
                <a:solidFill>
                  <a:srgbClr val="3932FF"/>
                </a:solidFill>
              </a:rPr>
              <a:t>Na początku istotne są dwie rzeczy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Odpowiednia motywacja, poprzez dobranie dobrze określonego celu krótkoterminowego</a:t>
            </a:r>
          </a:p>
        </p:txBody>
      </p:sp>
      <p:sp>
        <p:nvSpPr>
          <p:cNvPr id="13" name="pole tekstowe 12">
            <a:extLst>
              <a:ext uri="{FF2B5EF4-FFF2-40B4-BE49-F238E27FC236}">
                <a16:creationId xmlns:a16="http://schemas.microsoft.com/office/drawing/2014/main" id="{7E8EC7AD-53B7-5945-BF58-AA77CA8EFBD4}"/>
              </a:ext>
            </a:extLst>
          </p:cNvPr>
          <p:cNvSpPr txBox="1"/>
          <p:nvPr/>
        </p:nvSpPr>
        <p:spPr>
          <a:xfrm>
            <a:off x="8478834" y="2722193"/>
            <a:ext cx="1358903" cy="456472"/>
          </a:xfrm>
          <a:prstGeom prst="rect">
            <a:avLst/>
          </a:prstGeom>
          <a:noFill/>
        </p:spPr>
        <p:txBody>
          <a:bodyPr wrap="square" rtlCol="0">
            <a:spAutoFit/>
          </a:bodyPr>
          <a:lstStyle/>
          <a:p>
            <a:pPr>
              <a:lnSpc>
                <a:spcPct val="150000"/>
              </a:lnSpc>
              <a:buClr>
                <a:srgbClr val="3932FF"/>
              </a:buClr>
            </a:pPr>
            <a:r>
              <a:rPr lang="pl-PL" sz="1800" dirty="0"/>
              <a:t>, albo i nie</a:t>
            </a:r>
          </a:p>
        </p:txBody>
      </p:sp>
      <p:sp>
        <p:nvSpPr>
          <p:cNvPr id="20" name="pole tekstowe 19">
            <a:extLst>
              <a:ext uri="{FF2B5EF4-FFF2-40B4-BE49-F238E27FC236}">
                <a16:creationId xmlns:a16="http://schemas.microsoft.com/office/drawing/2014/main" id="{A2F2ABDC-017F-634E-8C33-EE11FC2E8EB6}"/>
              </a:ext>
            </a:extLst>
          </p:cNvPr>
          <p:cNvSpPr txBox="1"/>
          <p:nvPr/>
        </p:nvSpPr>
        <p:spPr>
          <a:xfrm>
            <a:off x="1134980" y="2639149"/>
            <a:ext cx="8702757"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solidFill>
                  <a:schemeClr val="accent2"/>
                </a:solidFill>
              </a:rPr>
              <a:t>Będę się uczyć programować, żeby w przyszłości zostać programistą</a:t>
            </a:r>
          </a:p>
        </p:txBody>
      </p:sp>
      <p:sp>
        <p:nvSpPr>
          <p:cNvPr id="21" name="pole tekstowe 20">
            <a:extLst>
              <a:ext uri="{FF2B5EF4-FFF2-40B4-BE49-F238E27FC236}">
                <a16:creationId xmlns:a16="http://schemas.microsoft.com/office/drawing/2014/main" id="{515554FC-8079-724E-B71A-176A74B3318E}"/>
              </a:ext>
            </a:extLst>
          </p:cNvPr>
          <p:cNvSpPr txBox="1"/>
          <p:nvPr/>
        </p:nvSpPr>
        <p:spPr>
          <a:xfrm>
            <a:off x="1134980" y="2058980"/>
            <a:ext cx="8702757"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solidFill>
                  <a:schemeClr val="tx2">
                    <a:lumMod val="50000"/>
                  </a:schemeClr>
                </a:solidFill>
              </a:rPr>
              <a:t>Chcę napisać program, więc nauczę się jak to zrobić</a:t>
            </a:r>
          </a:p>
        </p:txBody>
      </p:sp>
      <p:sp>
        <p:nvSpPr>
          <p:cNvPr id="24" name="pole tekstowe 23">
            <a:extLst>
              <a:ext uri="{FF2B5EF4-FFF2-40B4-BE49-F238E27FC236}">
                <a16:creationId xmlns:a16="http://schemas.microsoft.com/office/drawing/2014/main" id="{028BB05A-BB5B-EB45-854D-AB6081D07979}"/>
              </a:ext>
            </a:extLst>
          </p:cNvPr>
          <p:cNvSpPr txBox="1"/>
          <p:nvPr/>
        </p:nvSpPr>
        <p:spPr>
          <a:xfrm>
            <a:off x="874709" y="3339514"/>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Podejście bez kompleksów</a:t>
            </a:r>
          </a:p>
        </p:txBody>
      </p:sp>
      <p:sp>
        <p:nvSpPr>
          <p:cNvPr id="25" name="pole tekstowe 24">
            <a:extLst>
              <a:ext uri="{FF2B5EF4-FFF2-40B4-BE49-F238E27FC236}">
                <a16:creationId xmlns:a16="http://schemas.microsoft.com/office/drawing/2014/main" id="{A6B518BA-EC0A-CB47-B9C1-85E72348F3BA}"/>
              </a:ext>
            </a:extLst>
          </p:cNvPr>
          <p:cNvSpPr txBox="1"/>
          <p:nvPr/>
        </p:nvSpPr>
        <p:spPr>
          <a:xfrm>
            <a:off x="1134976" y="3956835"/>
            <a:ext cx="9175672" cy="872034"/>
          </a:xfrm>
          <a:prstGeom prst="rect">
            <a:avLst/>
          </a:prstGeom>
          <a:noFill/>
        </p:spPr>
        <p:txBody>
          <a:bodyPr wrap="square" rtlCol="0">
            <a:spAutoFit/>
          </a:bodyPr>
          <a:lstStyle/>
          <a:p>
            <a:pPr algn="ctr">
              <a:lnSpc>
                <a:spcPct val="150000"/>
              </a:lnSpc>
              <a:buClr>
                <a:srgbClr val="3932FF"/>
              </a:buClr>
            </a:pPr>
            <a:r>
              <a:rPr lang="pl-PL" sz="1800" i="1" dirty="0">
                <a:solidFill>
                  <a:schemeClr val="tx1"/>
                </a:solidFill>
              </a:rPr>
              <a:t>Programistą nie jest ten kto, zna algorytmy i struktury danych, jest dobry z matematyki czy skończył studia. Programistą jest ten kto programuje.</a:t>
            </a:r>
          </a:p>
        </p:txBody>
      </p:sp>
      <p:sp>
        <p:nvSpPr>
          <p:cNvPr id="26" name="pole tekstowe 25">
            <a:extLst>
              <a:ext uri="{FF2B5EF4-FFF2-40B4-BE49-F238E27FC236}">
                <a16:creationId xmlns:a16="http://schemas.microsoft.com/office/drawing/2014/main" id="{CF66A21F-70FA-7545-B0CC-7064D06042C0}"/>
              </a:ext>
            </a:extLst>
          </p:cNvPr>
          <p:cNvSpPr txBox="1"/>
          <p:nvPr/>
        </p:nvSpPr>
        <p:spPr>
          <a:xfrm>
            <a:off x="1134976" y="4989718"/>
            <a:ext cx="8702757"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solidFill>
                  <a:schemeClr val="tx1"/>
                </a:solidFill>
              </a:rPr>
              <a:t>Zostań programistą już dziś zaczynając pisać np. swoją aplikację mobilną.</a:t>
            </a:r>
          </a:p>
        </p:txBody>
      </p:sp>
      <p:sp>
        <p:nvSpPr>
          <p:cNvPr id="27" name="pole tekstowe 26">
            <a:extLst>
              <a:ext uri="{FF2B5EF4-FFF2-40B4-BE49-F238E27FC236}">
                <a16:creationId xmlns:a16="http://schemas.microsoft.com/office/drawing/2014/main" id="{2D078646-A3E2-4248-8251-AF5C0BC7385E}"/>
              </a:ext>
            </a:extLst>
          </p:cNvPr>
          <p:cNvSpPr txBox="1"/>
          <p:nvPr/>
        </p:nvSpPr>
        <p:spPr>
          <a:xfrm>
            <a:off x="1134975" y="5607039"/>
            <a:ext cx="8702757"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solidFill>
                  <a:schemeClr val="tx1"/>
                </a:solidFill>
              </a:rPr>
              <a:t>Ucz się rozwiązując problemy, które napotkasz.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0" grpId="0"/>
      <p:bldP spid="21" grpId="0"/>
      <p:bldP spid="24" grpId="0"/>
      <p:bldP spid="25"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20</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err="1">
                <a:solidFill>
                  <a:srgbClr val="3932FF"/>
                </a:solidFill>
              </a:rPr>
              <a:t>Adegdoty</a:t>
            </a:r>
            <a:r>
              <a:rPr lang="pl-PL" sz="2000" b="1" spc="300" dirty="0">
                <a:solidFill>
                  <a:srgbClr val="3932FF"/>
                </a:solidFill>
              </a:rPr>
              <a:t> i historie z życia</a:t>
            </a:r>
          </a:p>
        </p:txBody>
      </p:sp>
      <p:sp>
        <p:nvSpPr>
          <p:cNvPr id="18" name="pole tekstowe 17">
            <a:extLst>
              <a:ext uri="{FF2B5EF4-FFF2-40B4-BE49-F238E27FC236}">
                <a16:creationId xmlns:a16="http://schemas.microsoft.com/office/drawing/2014/main" id="{73D524C2-0F35-0042-9902-CD6A7085780D}"/>
              </a:ext>
            </a:extLst>
          </p:cNvPr>
          <p:cNvSpPr txBox="1"/>
          <p:nvPr/>
        </p:nvSpPr>
        <p:spPr>
          <a:xfrm>
            <a:off x="874710" y="1495166"/>
            <a:ext cx="8481986"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Pierwsza praca w zawodzie</a:t>
            </a:r>
          </a:p>
        </p:txBody>
      </p:sp>
      <p:sp>
        <p:nvSpPr>
          <p:cNvPr id="20" name="pole tekstowe 19">
            <a:extLst>
              <a:ext uri="{FF2B5EF4-FFF2-40B4-BE49-F238E27FC236}">
                <a16:creationId xmlns:a16="http://schemas.microsoft.com/office/drawing/2014/main" id="{D6E263E6-870D-A148-B00C-18F5D6449FC3}"/>
              </a:ext>
            </a:extLst>
          </p:cNvPr>
          <p:cNvSpPr txBox="1"/>
          <p:nvPr/>
        </p:nvSpPr>
        <p:spPr>
          <a:xfrm>
            <a:off x="874710" y="2231152"/>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hlinkClick r:id="rId4"/>
              </a:rPr>
              <a:t>#code16challenge</a:t>
            </a:r>
            <a:r>
              <a:rPr lang="pl-PL" sz="1800" dirty="0"/>
              <a:t> – czyli aplikacja którą właśnie napisaliśmy upchana w 16 linijek kodu.</a:t>
            </a:r>
          </a:p>
        </p:txBody>
      </p:sp>
      <p:pic>
        <p:nvPicPr>
          <p:cNvPr id="7" name="Obraz 6" descr="Obraz zawierający tekst&#10;&#10;Opis wygenerowany automatycznie">
            <a:hlinkClick r:id="rId5"/>
            <a:extLst>
              <a:ext uri="{FF2B5EF4-FFF2-40B4-BE49-F238E27FC236}">
                <a16:creationId xmlns:a16="http://schemas.microsoft.com/office/drawing/2014/main" id="{BD4AF8C4-1D18-8842-9553-875C17C015FE}"/>
              </a:ext>
            </a:extLst>
          </p:cNvPr>
          <p:cNvPicPr>
            <a:picLocks noChangeAspect="1"/>
          </p:cNvPicPr>
          <p:nvPr/>
        </p:nvPicPr>
        <p:blipFill>
          <a:blip r:embed="rId6"/>
          <a:stretch>
            <a:fillRect/>
          </a:stretch>
        </p:blipFill>
        <p:spPr>
          <a:xfrm>
            <a:off x="1134983" y="2967137"/>
            <a:ext cx="9827996" cy="1841337"/>
          </a:xfrm>
          <a:prstGeom prst="rect">
            <a:avLst/>
          </a:prstGeom>
        </p:spPr>
      </p:pic>
      <p:sp>
        <p:nvSpPr>
          <p:cNvPr id="19" name="pole tekstowe 18">
            <a:extLst>
              <a:ext uri="{FF2B5EF4-FFF2-40B4-BE49-F238E27FC236}">
                <a16:creationId xmlns:a16="http://schemas.microsoft.com/office/drawing/2014/main" id="{0D06124C-D2A8-8F47-BC3F-A6B18C73D9BC}"/>
              </a:ext>
            </a:extLst>
          </p:cNvPr>
          <p:cNvSpPr txBox="1"/>
          <p:nvPr/>
        </p:nvSpPr>
        <p:spPr>
          <a:xfrm>
            <a:off x="874709" y="492674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WDI 2021</a:t>
            </a:r>
          </a:p>
        </p:txBody>
      </p:sp>
    </p:spTree>
    <p:extLst>
      <p:ext uri="{BB962C8B-B14F-4D97-AF65-F5344CB8AC3E}">
        <p14:creationId xmlns:p14="http://schemas.microsoft.com/office/powerpoint/2010/main" val="74999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5" name="Google Shape;105;p3"/>
          <p:cNvSpPr txBox="1"/>
          <p:nvPr/>
        </p:nvSpPr>
        <p:spPr>
          <a:xfrm>
            <a:off x="4545160" y="3376125"/>
            <a:ext cx="1340051" cy="1502651"/>
          </a:xfrm>
          <a:prstGeom prst="rect">
            <a:avLst/>
          </a:prstGeom>
          <a:noFill/>
          <a:ln>
            <a:noFill/>
          </a:ln>
        </p:spPr>
        <p:txBody>
          <a:bodyPr spcFirstLastPara="1" wrap="square" lIns="288000" tIns="252000" rIns="180000" bIns="288000" anchor="ctr" anchorCtr="0">
            <a:spAutoFit/>
          </a:bodyPr>
          <a:lstStyle/>
          <a:p>
            <a:pPr marL="0" marR="0" lvl="0" indent="0" algn="r" rtl="0">
              <a:lnSpc>
                <a:spcPct val="110000"/>
              </a:lnSpc>
              <a:spcBef>
                <a:spcPts val="0"/>
              </a:spcBef>
              <a:spcAft>
                <a:spcPts val="0"/>
              </a:spcAft>
              <a:buNone/>
            </a:pPr>
            <a:r>
              <a:rPr lang="pl-PL" sz="6000" b="1" i="0" u="none" strike="noStrike" cap="none">
                <a:latin typeface="Calibri"/>
                <a:ea typeface="Calibri"/>
                <a:cs typeface="Calibri"/>
                <a:sym typeface="Calibri"/>
              </a:rPr>
              <a:t>↘</a:t>
            </a:r>
            <a:endParaRPr sz="6000" b="1" i="0" u="none" strike="noStrike" cap="none">
              <a:latin typeface="Century Gothic"/>
              <a:ea typeface="Century Gothic"/>
              <a:cs typeface="Century Gothic"/>
              <a:sym typeface="Century Gothic"/>
            </a:endParaRPr>
          </a:p>
        </p:txBody>
      </p:sp>
      <p:sp>
        <p:nvSpPr>
          <p:cNvPr id="107" name="Google Shape;107;p3"/>
          <p:cNvSpPr txBox="1"/>
          <p:nvPr/>
        </p:nvSpPr>
        <p:spPr>
          <a:xfrm>
            <a:off x="8506514" y="6356784"/>
            <a:ext cx="3455481" cy="1938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2"/>
              </a:buClr>
              <a:buSzPts val="1400"/>
              <a:buFont typeface="Tahoma"/>
              <a:buNone/>
            </a:pPr>
            <a:r>
              <a:rPr lang="pl-PL" sz="1400" b="1" i="0" u="none" strike="noStrike" cap="none">
                <a:solidFill>
                  <a:schemeClr val="lt2"/>
                </a:solidFill>
                <a:latin typeface="Tahoma"/>
                <a:ea typeface="Tahoma"/>
                <a:cs typeface="Tahoma"/>
                <a:sym typeface="Tahoma"/>
              </a:rPr>
              <a:t>www.WarszawskieDniInformatyki.pl</a:t>
            </a:r>
            <a:endParaRPr sz="1400" b="1" i="0" u="none" strike="noStrike" cap="none">
              <a:solidFill>
                <a:schemeClr val="lt2"/>
              </a:solidFill>
              <a:latin typeface="Tahoma"/>
              <a:ea typeface="Tahoma"/>
              <a:cs typeface="Tahoma"/>
              <a:sym typeface="Tahoma"/>
            </a:endParaRPr>
          </a:p>
        </p:txBody>
      </p:sp>
      <p:pic>
        <p:nvPicPr>
          <p:cNvPr id="108" name="Google Shape;108;p3"/>
          <p:cNvPicPr preferRelativeResize="0"/>
          <p:nvPr/>
        </p:nvPicPr>
        <p:blipFill rotWithShape="1">
          <a:blip r:embed="rId3">
            <a:alphaModFix/>
          </a:blip>
          <a:srcRect/>
          <a:stretch/>
        </p:blipFill>
        <p:spPr>
          <a:xfrm>
            <a:off x="811083" y="556309"/>
            <a:ext cx="3155022" cy="792200"/>
          </a:xfrm>
          <a:prstGeom prst="rect">
            <a:avLst/>
          </a:prstGeom>
          <a:noFill/>
          <a:ln>
            <a:noFill/>
          </a:ln>
        </p:spPr>
      </p:pic>
      <p:pic>
        <p:nvPicPr>
          <p:cNvPr id="7" name="Google Shape;91;p1">
            <a:extLst>
              <a:ext uri="{FF2B5EF4-FFF2-40B4-BE49-F238E27FC236}">
                <a16:creationId xmlns:a16="http://schemas.microsoft.com/office/drawing/2014/main" id="{FB7D336C-7F08-414E-91E6-6DE28A8AAB9F}"/>
              </a:ext>
            </a:extLst>
          </p:cNvPr>
          <p:cNvPicPr preferRelativeResize="0"/>
          <p:nvPr/>
        </p:nvPicPr>
        <p:blipFill rotWithShape="1">
          <a:blip r:embed="rId4">
            <a:alphaModFix/>
          </a:blip>
          <a:srcRect/>
          <a:stretch/>
        </p:blipFill>
        <p:spPr>
          <a:xfrm>
            <a:off x="5909771" y="137062"/>
            <a:ext cx="6773194" cy="6573982"/>
          </a:xfrm>
          <a:prstGeom prst="rect">
            <a:avLst/>
          </a:prstGeom>
          <a:noFill/>
          <a:ln>
            <a:noFill/>
          </a:ln>
        </p:spPr>
      </p:pic>
      <p:pic>
        <p:nvPicPr>
          <p:cNvPr id="2" name="Obraz 1">
            <a:extLst>
              <a:ext uri="{FF2B5EF4-FFF2-40B4-BE49-F238E27FC236}">
                <a16:creationId xmlns:a16="http://schemas.microsoft.com/office/drawing/2014/main" id="{E771E0FD-D106-47E5-BFAC-87121ADFC6CE}"/>
              </a:ext>
            </a:extLst>
          </p:cNvPr>
          <p:cNvPicPr>
            <a:picLocks noChangeAspect="1"/>
          </p:cNvPicPr>
          <p:nvPr/>
        </p:nvPicPr>
        <p:blipFill>
          <a:blip r:embed="rId5"/>
          <a:stretch>
            <a:fillRect/>
          </a:stretch>
        </p:blipFill>
        <p:spPr>
          <a:xfrm>
            <a:off x="4591476" y="3359796"/>
            <a:ext cx="1341236" cy="1499746"/>
          </a:xfrm>
          <a:prstGeom prst="rect">
            <a:avLst/>
          </a:prstGeom>
        </p:spPr>
      </p:pic>
      <p:sp>
        <p:nvSpPr>
          <p:cNvPr id="104" name="Google Shape;104;p3"/>
          <p:cNvSpPr txBox="1"/>
          <p:nvPr/>
        </p:nvSpPr>
        <p:spPr>
          <a:xfrm>
            <a:off x="909882" y="2875085"/>
            <a:ext cx="7043057" cy="3257701"/>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2"/>
              </a:buClr>
              <a:buSzPts val="3200"/>
              <a:buFont typeface="Arial Black"/>
              <a:buNone/>
            </a:pPr>
            <a:r>
              <a:rPr lang="pl-PL" sz="3200" b="1" i="0" u="none" strike="noStrike" cap="none" dirty="0">
                <a:solidFill>
                  <a:schemeClr val="lt2"/>
                </a:solidFill>
                <a:latin typeface="Arial Black"/>
                <a:ea typeface="Arial Black"/>
                <a:cs typeface="Arial Black"/>
                <a:sym typeface="Arial Black"/>
              </a:rPr>
              <a:t>Dziękujemy za oglądanie!</a:t>
            </a:r>
            <a:endParaRPr dirty="0"/>
          </a:p>
          <a:p>
            <a:pPr marL="0" marR="0" lvl="0" indent="0" algn="l" rtl="0">
              <a:lnSpc>
                <a:spcPct val="120000"/>
              </a:lnSpc>
              <a:spcBef>
                <a:spcPts val="2400"/>
              </a:spcBef>
              <a:spcAft>
                <a:spcPts val="0"/>
              </a:spcAft>
              <a:buClr>
                <a:schemeClr val="lt1"/>
              </a:buClr>
              <a:buSzPts val="2000"/>
              <a:buFont typeface="Tahoma"/>
              <a:buNone/>
            </a:pPr>
            <a:r>
              <a:rPr lang="pl-PL" sz="2000" b="0" i="0" u="none" strike="noStrike" cap="none" dirty="0">
                <a:solidFill>
                  <a:schemeClr val="lt1"/>
                </a:solidFill>
                <a:latin typeface="Tahoma"/>
                <a:ea typeface="Tahoma"/>
                <a:cs typeface="Tahoma"/>
                <a:sym typeface="Tahoma"/>
              </a:rPr>
              <a:t>Zapraszamy do zadawania pytań </a:t>
            </a:r>
            <a:endParaRPr dirty="0"/>
          </a:p>
          <a:p>
            <a:pPr marL="0" marR="0" lvl="0" indent="0" algn="l" rtl="0">
              <a:lnSpc>
                <a:spcPct val="120000"/>
              </a:lnSpc>
              <a:spcBef>
                <a:spcPts val="0"/>
              </a:spcBef>
              <a:spcAft>
                <a:spcPts val="0"/>
              </a:spcAft>
              <a:buClr>
                <a:schemeClr val="lt1"/>
              </a:buClr>
              <a:buSzPts val="2000"/>
              <a:buFont typeface="Tahoma"/>
              <a:buNone/>
            </a:pPr>
            <a:r>
              <a:rPr lang="pl-PL" sz="2000" b="0" i="0" u="none" strike="noStrike" cap="none" dirty="0">
                <a:solidFill>
                  <a:schemeClr val="lt1"/>
                </a:solidFill>
                <a:latin typeface="Tahoma"/>
                <a:ea typeface="Tahoma"/>
                <a:cs typeface="Tahoma"/>
                <a:sym typeface="Tahoma"/>
              </a:rPr>
              <a:t>oraz oceny prelekcji pod nagraniem.</a:t>
            </a:r>
          </a:p>
          <a:p>
            <a:pPr marL="0" marR="0" lvl="0" indent="0" algn="l" rtl="0">
              <a:lnSpc>
                <a:spcPct val="120000"/>
              </a:lnSpc>
              <a:spcBef>
                <a:spcPts val="0"/>
              </a:spcBef>
              <a:spcAft>
                <a:spcPts val="0"/>
              </a:spcAft>
              <a:buClr>
                <a:schemeClr val="lt1"/>
              </a:buClr>
              <a:buSzPts val="2000"/>
              <a:buFont typeface="Tahoma"/>
              <a:buNone/>
            </a:pPr>
            <a:endParaRPr lang="pl-PL" sz="2000" dirty="0">
              <a:solidFill>
                <a:schemeClr val="lt1"/>
              </a:solidFill>
              <a:latin typeface="Tahoma"/>
              <a:ea typeface="Tahoma"/>
              <a:cs typeface="Tahoma"/>
              <a:sym typeface="Tahoma"/>
            </a:endParaRPr>
          </a:p>
          <a:p>
            <a:pPr marL="0" marR="0" lvl="0" indent="0" algn="l" rtl="0">
              <a:lnSpc>
                <a:spcPct val="120000"/>
              </a:lnSpc>
              <a:spcBef>
                <a:spcPts val="0"/>
              </a:spcBef>
              <a:spcAft>
                <a:spcPts val="0"/>
              </a:spcAft>
              <a:buClr>
                <a:schemeClr val="lt1"/>
              </a:buClr>
              <a:buSzPts val="2000"/>
              <a:buFont typeface="Tahoma"/>
              <a:buNone/>
            </a:pPr>
            <a:endParaRPr lang="pl-PL" sz="2000" dirty="0">
              <a:solidFill>
                <a:schemeClr val="lt1"/>
              </a:solidFill>
              <a:latin typeface="Tahoma"/>
              <a:ea typeface="Tahoma"/>
              <a:cs typeface="Tahoma"/>
              <a:sym typeface="Tahoma"/>
            </a:endParaRPr>
          </a:p>
          <a:p>
            <a:pPr marL="0" marR="0" lvl="0" indent="0" algn="l" rtl="0">
              <a:lnSpc>
                <a:spcPct val="120000"/>
              </a:lnSpc>
              <a:spcBef>
                <a:spcPts val="0"/>
              </a:spcBef>
              <a:spcAft>
                <a:spcPts val="0"/>
              </a:spcAft>
              <a:buClr>
                <a:schemeClr val="lt1"/>
              </a:buClr>
              <a:buSzPts val="2000"/>
              <a:buFont typeface="Tahoma"/>
              <a:buNone/>
            </a:pPr>
            <a:endParaRPr lang="pl-PL" sz="2000" dirty="0">
              <a:solidFill>
                <a:schemeClr val="lt1"/>
              </a:solidFill>
              <a:latin typeface="Tahoma"/>
              <a:ea typeface="Tahoma"/>
              <a:cs typeface="Tahoma"/>
              <a:sym typeface="Tahoma"/>
            </a:endParaRPr>
          </a:p>
          <a:p>
            <a:pPr marL="0" marR="0" lvl="0" indent="0" algn="l" rtl="0">
              <a:lnSpc>
                <a:spcPct val="120000"/>
              </a:lnSpc>
              <a:spcBef>
                <a:spcPts val="0"/>
              </a:spcBef>
              <a:spcAft>
                <a:spcPts val="0"/>
              </a:spcAft>
              <a:buClr>
                <a:schemeClr val="lt1"/>
              </a:buClr>
              <a:buSzPts val="2000"/>
              <a:buFont typeface="Tahoma"/>
              <a:buNone/>
            </a:pPr>
            <a:r>
              <a:rPr lang="pl-PL" sz="2000" dirty="0">
                <a:solidFill>
                  <a:schemeClr val="lt1"/>
                </a:solidFill>
                <a:latin typeface="Tahoma"/>
                <a:ea typeface="Tahoma"/>
                <a:cs typeface="Tahoma"/>
                <a:sym typeface="Tahoma"/>
              </a:rPr>
              <a:t>Zachęcam też do kontaktu na Facebooku: </a:t>
            </a:r>
            <a:r>
              <a:rPr lang="pl-PL" sz="2000" dirty="0">
                <a:solidFill>
                  <a:schemeClr val="lt1"/>
                </a:solidFill>
                <a:latin typeface="Tahoma"/>
                <a:ea typeface="Tahoma"/>
                <a:cs typeface="Tahoma"/>
                <a:sym typeface="Tahoma"/>
                <a:hlinkClick r:id="rId6"/>
              </a:rPr>
              <a:t>@</a:t>
            </a:r>
            <a:r>
              <a:rPr lang="pl-PL" sz="2000" dirty="0" err="1">
                <a:solidFill>
                  <a:schemeClr val="lt1"/>
                </a:solidFill>
                <a:latin typeface="Tahoma"/>
                <a:ea typeface="Tahoma"/>
                <a:cs typeface="Tahoma"/>
                <a:sym typeface="Tahoma"/>
                <a:hlinkClick r:id="rId6"/>
              </a:rPr>
              <a:t>kodelit</a:t>
            </a:r>
            <a:endParaRPr lang="pl-PL" sz="2000" dirty="0">
              <a:solidFill>
                <a:schemeClr val="lt1"/>
              </a:solidFill>
              <a:latin typeface="Tahoma"/>
              <a:ea typeface="Tahoma"/>
              <a:cs typeface="Tahoma"/>
              <a:sym typeface="Tahoma"/>
            </a:endParaRPr>
          </a:p>
          <a:p>
            <a:pPr marL="0" marR="0" lvl="0" indent="0" algn="l" rtl="0">
              <a:lnSpc>
                <a:spcPct val="120000"/>
              </a:lnSpc>
              <a:spcBef>
                <a:spcPts val="0"/>
              </a:spcBef>
              <a:spcAft>
                <a:spcPts val="0"/>
              </a:spcAft>
              <a:buClr>
                <a:schemeClr val="lt1"/>
              </a:buClr>
              <a:buSzPts val="2000"/>
              <a:buFont typeface="Tahoma"/>
              <a:buNone/>
            </a:pPr>
            <a:endParaRPr lang="pl-PL" sz="2000" dirty="0">
              <a:solidFill>
                <a:schemeClr val="lt1"/>
              </a:solidFill>
              <a:latin typeface="Tahoma"/>
              <a:ea typeface="Tahoma"/>
              <a:cs typeface="Tahoma"/>
              <a:sym typeface="Tahoma"/>
            </a:endParaRPr>
          </a:p>
          <a:p>
            <a:pPr marL="0" marR="0" lvl="0" indent="0" algn="l" rtl="0">
              <a:lnSpc>
                <a:spcPct val="120000"/>
              </a:lnSpc>
              <a:spcBef>
                <a:spcPts val="0"/>
              </a:spcBef>
              <a:spcAft>
                <a:spcPts val="0"/>
              </a:spcAft>
              <a:buClr>
                <a:schemeClr val="lt1"/>
              </a:buClr>
              <a:buSzPts val="2000"/>
              <a:buFont typeface="Tahoma"/>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3</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a:pPr>
            <a:r>
              <a:rPr lang="pl-PL" sz="1800" b="1" dirty="0"/>
              <a:t>Wyznacz sobie cel</a:t>
            </a:r>
          </a:p>
        </p:txBody>
      </p:sp>
      <p:sp>
        <p:nvSpPr>
          <p:cNvPr id="12" name="pole tekstowe 11">
            <a:extLst>
              <a:ext uri="{FF2B5EF4-FFF2-40B4-BE49-F238E27FC236}">
                <a16:creationId xmlns:a16="http://schemas.microsoft.com/office/drawing/2014/main" id="{87875877-4D3F-D749-B7EA-C0FE0A4FF910}"/>
              </a:ext>
            </a:extLst>
          </p:cNvPr>
          <p:cNvSpPr txBox="1"/>
          <p:nvPr/>
        </p:nvSpPr>
        <p:spPr>
          <a:xfrm>
            <a:off x="1134983" y="2299598"/>
            <a:ext cx="7432754" cy="1703030"/>
          </a:xfrm>
          <a:prstGeom prst="rect">
            <a:avLst/>
          </a:prstGeom>
          <a:noFill/>
        </p:spPr>
        <p:txBody>
          <a:bodyPr wrap="square" rtlCol="0">
            <a:spAutoFit/>
          </a:bodyPr>
          <a:lstStyle/>
          <a:p>
            <a:pPr>
              <a:lnSpc>
                <a:spcPct val="150000"/>
              </a:lnSpc>
              <a:buClr>
                <a:srgbClr val="3932FF"/>
              </a:buClr>
            </a:pPr>
            <a:r>
              <a:rPr lang="pl-PL" sz="1800" i="1" dirty="0"/>
              <a:t>Wymyśliłem sobie, że napisze grę. Jak jeszcze byłem młody i nie było jeszcze smartfonów, na telefonach popularna była gra o nazwie Wąż (Snake), wygląda na nie skomplikowaną a ja chętnie bym się pobawił w napisanie czegoś prostego no i chętnie zagrał bym w nią jeszcze raz.</a:t>
            </a:r>
          </a:p>
        </p:txBody>
      </p:sp>
      <p:pic>
        <p:nvPicPr>
          <p:cNvPr id="3" name="Grafika 2" descr="Cel z wypełnieniem pełnym">
            <a:extLst>
              <a:ext uri="{FF2B5EF4-FFF2-40B4-BE49-F238E27FC236}">
                <a16:creationId xmlns:a16="http://schemas.microsoft.com/office/drawing/2014/main" id="{6F5FA624-2A37-794D-9838-14D37624B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583" y="2299598"/>
            <a:ext cx="914400" cy="914400"/>
          </a:xfrm>
          <a:prstGeom prst="rect">
            <a:avLst/>
          </a:prstGeom>
        </p:spPr>
      </p:pic>
      <p:pic>
        <p:nvPicPr>
          <p:cNvPr id="6" name="Obraz 5" descr="Obraz zawierający tekst, zegarek&#10;&#10;Opis wygenerowany automatycznie">
            <a:extLst>
              <a:ext uri="{FF2B5EF4-FFF2-40B4-BE49-F238E27FC236}">
                <a16:creationId xmlns:a16="http://schemas.microsoft.com/office/drawing/2014/main" id="{F015E298-077E-8341-B045-5C01EE8FAD96}"/>
              </a:ext>
            </a:extLst>
          </p:cNvPr>
          <p:cNvPicPr>
            <a:picLocks noChangeAspect="1"/>
          </p:cNvPicPr>
          <p:nvPr/>
        </p:nvPicPr>
        <p:blipFill>
          <a:blip r:embed="rId6"/>
          <a:stretch>
            <a:fillRect/>
          </a:stretch>
        </p:blipFill>
        <p:spPr>
          <a:xfrm>
            <a:off x="8891368" y="2299598"/>
            <a:ext cx="2419569" cy="2505471"/>
          </a:xfrm>
          <a:prstGeom prst="rect">
            <a:avLst/>
          </a:prstGeom>
        </p:spPr>
      </p:pic>
    </p:spTree>
    <p:extLst>
      <p:ext uri="{BB962C8B-B14F-4D97-AF65-F5344CB8AC3E}">
        <p14:creationId xmlns:p14="http://schemas.microsoft.com/office/powerpoint/2010/main" val="6428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4</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2"/>
            </a:pPr>
            <a:r>
              <a:rPr lang="pl-PL" sz="1800" b="1" dirty="0"/>
              <a:t>Zastanów się nad wymaganiami aplikacji</a:t>
            </a:r>
          </a:p>
        </p:txBody>
      </p:sp>
      <p:sp>
        <p:nvSpPr>
          <p:cNvPr id="12" name="pole tekstowe 11">
            <a:extLst>
              <a:ext uri="{FF2B5EF4-FFF2-40B4-BE49-F238E27FC236}">
                <a16:creationId xmlns:a16="http://schemas.microsoft.com/office/drawing/2014/main" id="{87875877-4D3F-D749-B7EA-C0FE0A4FF910}"/>
              </a:ext>
            </a:extLst>
          </p:cNvPr>
          <p:cNvSpPr txBox="1"/>
          <p:nvPr/>
        </p:nvSpPr>
        <p:spPr>
          <a:xfrm>
            <a:off x="1666356" y="3389213"/>
            <a:ext cx="9650931" cy="456535"/>
          </a:xfrm>
          <a:prstGeom prst="rect">
            <a:avLst/>
          </a:prstGeom>
          <a:noFill/>
        </p:spPr>
        <p:txBody>
          <a:bodyPr wrap="square" rtlCol="0">
            <a:spAutoFit/>
          </a:bodyPr>
          <a:lstStyle/>
          <a:p>
            <a:pPr>
              <a:lnSpc>
                <a:spcPct val="150000"/>
              </a:lnSpc>
              <a:buClr>
                <a:srgbClr val="3932FF"/>
              </a:buClr>
            </a:pPr>
            <a:r>
              <a:rPr lang="pl-PL" sz="1800" i="1" dirty="0">
                <a:solidFill>
                  <a:schemeClr val="bg1">
                    <a:lumMod val="50000"/>
                  </a:schemeClr>
                </a:solidFill>
              </a:rPr>
              <a:t>Dwa przyciski sterowania: lewo i prawo. Przycisk do restartowania gry po przegranej.</a:t>
            </a:r>
          </a:p>
        </p:txBody>
      </p:sp>
      <p:sp>
        <p:nvSpPr>
          <p:cNvPr id="8" name="pole tekstowe 7">
            <a:extLst>
              <a:ext uri="{FF2B5EF4-FFF2-40B4-BE49-F238E27FC236}">
                <a16:creationId xmlns:a16="http://schemas.microsoft.com/office/drawing/2014/main" id="{BC4CF26A-1D86-BF4B-9860-1C7FE9826CBC}"/>
              </a:ext>
            </a:extLst>
          </p:cNvPr>
          <p:cNvSpPr txBox="1"/>
          <p:nvPr/>
        </p:nvSpPr>
        <p:spPr>
          <a:xfrm>
            <a:off x="1134980"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 jakich logicznych części powinna się składać moja aplikacja, np.:</a:t>
            </a:r>
          </a:p>
        </p:txBody>
      </p:sp>
      <p:sp>
        <p:nvSpPr>
          <p:cNvPr id="10" name="pole tekstowe 9">
            <a:extLst>
              <a:ext uri="{FF2B5EF4-FFF2-40B4-BE49-F238E27FC236}">
                <a16:creationId xmlns:a16="http://schemas.microsoft.com/office/drawing/2014/main" id="{A3861218-6B73-2F41-82A4-1994D63C7B88}"/>
              </a:ext>
            </a:extLst>
          </p:cNvPr>
          <p:cNvSpPr txBox="1"/>
          <p:nvPr/>
        </p:nvSpPr>
        <p:spPr>
          <a:xfrm>
            <a:off x="1395256" y="2815203"/>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t>Sterowanie</a:t>
            </a:r>
          </a:p>
        </p:txBody>
      </p:sp>
      <p:sp>
        <p:nvSpPr>
          <p:cNvPr id="13" name="pole tekstowe 12">
            <a:extLst>
              <a:ext uri="{FF2B5EF4-FFF2-40B4-BE49-F238E27FC236}">
                <a16:creationId xmlns:a16="http://schemas.microsoft.com/office/drawing/2014/main" id="{5C92AA9A-1CA7-A742-B7D1-FA6D72D2BD56}"/>
              </a:ext>
            </a:extLst>
          </p:cNvPr>
          <p:cNvSpPr txBox="1"/>
          <p:nvPr/>
        </p:nvSpPr>
        <p:spPr>
          <a:xfrm>
            <a:off x="1395255" y="4129918"/>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t>Sposób wyświetlania/prezentacji informacji na ekranie</a:t>
            </a:r>
          </a:p>
        </p:txBody>
      </p:sp>
      <p:sp>
        <p:nvSpPr>
          <p:cNvPr id="14" name="pole tekstowe 13">
            <a:extLst>
              <a:ext uri="{FF2B5EF4-FFF2-40B4-BE49-F238E27FC236}">
                <a16:creationId xmlns:a16="http://schemas.microsoft.com/office/drawing/2014/main" id="{0AEBFE3D-2E4C-7544-AB9E-9060C294818F}"/>
              </a:ext>
            </a:extLst>
          </p:cNvPr>
          <p:cNvSpPr txBox="1"/>
          <p:nvPr/>
        </p:nvSpPr>
        <p:spPr>
          <a:xfrm>
            <a:off x="1666357" y="4709660"/>
            <a:ext cx="9650930" cy="872034"/>
          </a:xfrm>
          <a:prstGeom prst="rect">
            <a:avLst/>
          </a:prstGeom>
          <a:noFill/>
        </p:spPr>
        <p:txBody>
          <a:bodyPr wrap="square" rtlCol="0">
            <a:spAutoFit/>
          </a:bodyPr>
          <a:lstStyle/>
          <a:p>
            <a:pPr>
              <a:lnSpc>
                <a:spcPct val="150000"/>
              </a:lnSpc>
              <a:buClr>
                <a:srgbClr val="3932FF"/>
              </a:buClr>
            </a:pPr>
            <a:r>
              <a:rPr lang="pl-PL" sz="1800" i="1" dirty="0">
                <a:solidFill>
                  <a:schemeClr val="bg1">
                    <a:lumMod val="50000"/>
                  </a:schemeClr>
                </a:solidFill>
              </a:rPr>
              <a:t>Trzy przyciski wyświetlone na dole ekranu, nad nimi plansza, po której będzie poruszał się wąż</a:t>
            </a:r>
          </a:p>
        </p:txBody>
      </p:sp>
      <p:pic>
        <p:nvPicPr>
          <p:cNvPr id="7" name="Grafika 6" descr="Spray do graffiti z wypełnieniem pełnym">
            <a:extLst>
              <a:ext uri="{FF2B5EF4-FFF2-40B4-BE49-F238E27FC236}">
                <a16:creationId xmlns:a16="http://schemas.microsoft.com/office/drawing/2014/main" id="{EB900856-7326-8346-A0A5-EE57FC7730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580" y="4709660"/>
            <a:ext cx="914400" cy="914400"/>
          </a:xfrm>
          <a:prstGeom prst="rect">
            <a:avLst/>
          </a:prstGeom>
        </p:spPr>
      </p:pic>
      <p:pic>
        <p:nvPicPr>
          <p:cNvPr id="16" name="Grafika 15" descr="Przyczyna i skutek z wypełnieniem pełnym">
            <a:extLst>
              <a:ext uri="{FF2B5EF4-FFF2-40B4-BE49-F238E27FC236}">
                <a16:creationId xmlns:a16="http://schemas.microsoft.com/office/drawing/2014/main" id="{9025D3C2-7C4A-EB47-9EE6-0A3601A719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580" y="3043439"/>
            <a:ext cx="914400" cy="914400"/>
          </a:xfrm>
          <a:prstGeom prst="rect">
            <a:avLst/>
          </a:prstGeom>
        </p:spPr>
      </p:pic>
      <p:pic>
        <p:nvPicPr>
          <p:cNvPr id="21" name="Grafika 20" descr="Budowanie muru kontur">
            <a:extLst>
              <a:ext uri="{FF2B5EF4-FFF2-40B4-BE49-F238E27FC236}">
                <a16:creationId xmlns:a16="http://schemas.microsoft.com/office/drawing/2014/main" id="{9A702DF2-8CD4-7743-BE6B-F48DE79297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96537" y="1494091"/>
            <a:ext cx="914400" cy="914400"/>
          </a:xfrm>
          <a:prstGeom prst="rect">
            <a:avLst/>
          </a:prstGeom>
        </p:spPr>
      </p:pic>
    </p:spTree>
    <p:extLst>
      <p:ext uri="{BB962C8B-B14F-4D97-AF65-F5344CB8AC3E}">
        <p14:creationId xmlns:p14="http://schemas.microsoft.com/office/powerpoint/2010/main" val="41751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P spid="8" grpId="0"/>
      <p:bldP spid="10"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5</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2"/>
            </a:pPr>
            <a:r>
              <a:rPr lang="pl-PL" sz="1800" b="1" dirty="0"/>
              <a:t>Zastanów się nad wymaganiami aplikacji</a:t>
            </a:r>
          </a:p>
        </p:txBody>
      </p:sp>
      <p:sp>
        <p:nvSpPr>
          <p:cNvPr id="12" name="pole tekstowe 11">
            <a:extLst>
              <a:ext uri="{FF2B5EF4-FFF2-40B4-BE49-F238E27FC236}">
                <a16:creationId xmlns:a16="http://schemas.microsoft.com/office/drawing/2014/main" id="{87875877-4D3F-D749-B7EA-C0FE0A4FF910}"/>
              </a:ext>
            </a:extLst>
          </p:cNvPr>
          <p:cNvSpPr txBox="1"/>
          <p:nvPr/>
        </p:nvSpPr>
        <p:spPr>
          <a:xfrm>
            <a:off x="1666356" y="3389213"/>
            <a:ext cx="9650931" cy="1287532"/>
          </a:xfrm>
          <a:prstGeom prst="rect">
            <a:avLst/>
          </a:prstGeom>
          <a:noFill/>
        </p:spPr>
        <p:txBody>
          <a:bodyPr wrap="square" rtlCol="0">
            <a:spAutoFit/>
          </a:bodyPr>
          <a:lstStyle/>
          <a:p>
            <a:pPr>
              <a:lnSpc>
                <a:spcPct val="150000"/>
              </a:lnSpc>
              <a:buClr>
                <a:srgbClr val="3932FF"/>
              </a:buClr>
            </a:pPr>
            <a:r>
              <a:rPr lang="pl-PL" sz="1800" i="1" dirty="0">
                <a:solidFill>
                  <a:schemeClr val="bg1">
                    <a:lumMod val="50000"/>
                  </a:schemeClr>
                </a:solidFill>
              </a:rPr>
              <a:t>W naszym przypadku nie będziemy zapisywać niczego trwale na dysku w trakcie lub po zakończeniu gry. Żadnych ustawień ani wyników ponieważ, nie potrzebujemy tego na początku.</a:t>
            </a:r>
          </a:p>
        </p:txBody>
      </p:sp>
      <p:sp>
        <p:nvSpPr>
          <p:cNvPr id="8" name="pole tekstowe 7">
            <a:extLst>
              <a:ext uri="{FF2B5EF4-FFF2-40B4-BE49-F238E27FC236}">
                <a16:creationId xmlns:a16="http://schemas.microsoft.com/office/drawing/2014/main" id="{BC4CF26A-1D86-BF4B-9860-1C7FE9826CBC}"/>
              </a:ext>
            </a:extLst>
          </p:cNvPr>
          <p:cNvSpPr txBox="1"/>
          <p:nvPr/>
        </p:nvSpPr>
        <p:spPr>
          <a:xfrm>
            <a:off x="1134980"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 jakich logicznych części powinna się składać moja aplikacja, cd.:</a:t>
            </a:r>
          </a:p>
        </p:txBody>
      </p:sp>
      <p:sp>
        <p:nvSpPr>
          <p:cNvPr id="10" name="pole tekstowe 9">
            <a:extLst>
              <a:ext uri="{FF2B5EF4-FFF2-40B4-BE49-F238E27FC236}">
                <a16:creationId xmlns:a16="http://schemas.microsoft.com/office/drawing/2014/main" id="{A3861218-6B73-2F41-82A4-1994D63C7B88}"/>
              </a:ext>
            </a:extLst>
          </p:cNvPr>
          <p:cNvSpPr txBox="1"/>
          <p:nvPr/>
        </p:nvSpPr>
        <p:spPr>
          <a:xfrm>
            <a:off x="1395256" y="2815203"/>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t>Sposób przechowywania danych</a:t>
            </a:r>
          </a:p>
        </p:txBody>
      </p:sp>
      <p:sp>
        <p:nvSpPr>
          <p:cNvPr id="13" name="pole tekstowe 12">
            <a:extLst>
              <a:ext uri="{FF2B5EF4-FFF2-40B4-BE49-F238E27FC236}">
                <a16:creationId xmlns:a16="http://schemas.microsoft.com/office/drawing/2014/main" id="{5C92AA9A-1CA7-A742-B7D1-FA6D72D2BD56}"/>
              </a:ext>
            </a:extLst>
          </p:cNvPr>
          <p:cNvSpPr txBox="1"/>
          <p:nvPr/>
        </p:nvSpPr>
        <p:spPr>
          <a:xfrm>
            <a:off x="1395256" y="4960915"/>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dirty="0"/>
              <a:t>Komunikacja z Internetem, przechowywanie danych zdalnie w Internecie</a:t>
            </a:r>
          </a:p>
        </p:txBody>
      </p:sp>
      <p:sp>
        <p:nvSpPr>
          <p:cNvPr id="14" name="pole tekstowe 13">
            <a:extLst>
              <a:ext uri="{FF2B5EF4-FFF2-40B4-BE49-F238E27FC236}">
                <a16:creationId xmlns:a16="http://schemas.microsoft.com/office/drawing/2014/main" id="{0AEBFE3D-2E4C-7544-AB9E-9060C294818F}"/>
              </a:ext>
            </a:extLst>
          </p:cNvPr>
          <p:cNvSpPr txBox="1"/>
          <p:nvPr/>
        </p:nvSpPr>
        <p:spPr>
          <a:xfrm>
            <a:off x="1666358" y="5540657"/>
            <a:ext cx="8023306" cy="456535"/>
          </a:xfrm>
          <a:prstGeom prst="rect">
            <a:avLst/>
          </a:prstGeom>
          <a:noFill/>
        </p:spPr>
        <p:txBody>
          <a:bodyPr wrap="square" rtlCol="0">
            <a:spAutoFit/>
          </a:bodyPr>
          <a:lstStyle/>
          <a:p>
            <a:pPr>
              <a:lnSpc>
                <a:spcPct val="150000"/>
              </a:lnSpc>
              <a:buClr>
                <a:srgbClr val="3932FF"/>
              </a:buClr>
            </a:pPr>
            <a:r>
              <a:rPr lang="pl-PL" sz="1800" i="1" dirty="0">
                <a:solidFill>
                  <a:schemeClr val="bg1">
                    <a:lumMod val="50000"/>
                  </a:schemeClr>
                </a:solidFill>
              </a:rPr>
              <a:t>W naszym przypadku to również nie jest konieczne do działania gry</a:t>
            </a:r>
          </a:p>
        </p:txBody>
      </p:sp>
      <p:pic>
        <p:nvPicPr>
          <p:cNvPr id="15" name="Grafika 14" descr="Budowanie muru kontur">
            <a:extLst>
              <a:ext uri="{FF2B5EF4-FFF2-40B4-BE49-F238E27FC236}">
                <a16:creationId xmlns:a16="http://schemas.microsoft.com/office/drawing/2014/main" id="{F6F4B9B1-88F7-C744-ABF8-26F72C5B52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6537" y="1494091"/>
            <a:ext cx="914400" cy="914400"/>
          </a:xfrm>
          <a:prstGeom prst="rect">
            <a:avLst/>
          </a:prstGeom>
        </p:spPr>
      </p:pic>
      <p:pic>
        <p:nvPicPr>
          <p:cNvPr id="3" name="Grafika 2" descr="Wieża telefonii komórkowej z wypełnieniem pełnym">
            <a:extLst>
              <a:ext uri="{FF2B5EF4-FFF2-40B4-BE49-F238E27FC236}">
                <a16:creationId xmlns:a16="http://schemas.microsoft.com/office/drawing/2014/main" id="{58FD2700-E8A0-9843-9D31-C8B1B3C915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287" y="4960915"/>
            <a:ext cx="914400" cy="914400"/>
          </a:xfrm>
          <a:prstGeom prst="rect">
            <a:avLst/>
          </a:prstGeom>
        </p:spPr>
      </p:pic>
      <p:pic>
        <p:nvPicPr>
          <p:cNvPr id="5" name="Grafika 4" descr="Tabela z wypełnieniem pełnym">
            <a:extLst>
              <a:ext uri="{FF2B5EF4-FFF2-40B4-BE49-F238E27FC236}">
                <a16:creationId xmlns:a16="http://schemas.microsoft.com/office/drawing/2014/main" id="{AB88011B-364E-3942-B544-CA2D0392C7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287" y="3271675"/>
            <a:ext cx="914400" cy="914400"/>
          </a:xfrm>
          <a:prstGeom prst="rect">
            <a:avLst/>
          </a:prstGeom>
        </p:spPr>
      </p:pic>
    </p:spTree>
    <p:extLst>
      <p:ext uri="{BB962C8B-B14F-4D97-AF65-F5344CB8AC3E}">
        <p14:creationId xmlns:p14="http://schemas.microsoft.com/office/powerpoint/2010/main" val="8204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6</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2"/>
            </a:pPr>
            <a:r>
              <a:rPr lang="pl-PL" sz="1800" b="1" dirty="0"/>
              <a:t>Zastanów się nad wymaganiami aplikacji</a:t>
            </a:r>
          </a:p>
        </p:txBody>
      </p:sp>
      <p:sp>
        <p:nvSpPr>
          <p:cNvPr id="12" name="pole tekstowe 11">
            <a:extLst>
              <a:ext uri="{FF2B5EF4-FFF2-40B4-BE49-F238E27FC236}">
                <a16:creationId xmlns:a16="http://schemas.microsoft.com/office/drawing/2014/main" id="{87875877-4D3F-D749-B7EA-C0FE0A4FF910}"/>
              </a:ext>
            </a:extLst>
          </p:cNvPr>
          <p:cNvSpPr txBox="1"/>
          <p:nvPr/>
        </p:nvSpPr>
        <p:spPr>
          <a:xfrm>
            <a:off x="1395255" y="2649300"/>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Zaczniemy od wyświetlenia na ekranie </a:t>
            </a:r>
            <a:r>
              <a:rPr lang="pl-PL" sz="1800" i="1" dirty="0" err="1">
                <a:solidFill>
                  <a:schemeClr val="bg1">
                    <a:lumMod val="50000"/>
                  </a:schemeClr>
                </a:solidFill>
              </a:rPr>
              <a:t>podwidoku</a:t>
            </a:r>
            <a:r>
              <a:rPr lang="pl-PL" sz="1800" i="1" dirty="0">
                <a:solidFill>
                  <a:schemeClr val="bg1">
                    <a:lumMod val="50000"/>
                  </a:schemeClr>
                </a:solidFill>
              </a:rPr>
              <a:t>, który będzie naszą planszą po której będzie poruszał się wąż</a:t>
            </a:r>
          </a:p>
        </p:txBody>
      </p:sp>
      <p:sp>
        <p:nvSpPr>
          <p:cNvPr id="8" name="pole tekstowe 7">
            <a:extLst>
              <a:ext uri="{FF2B5EF4-FFF2-40B4-BE49-F238E27FC236}">
                <a16:creationId xmlns:a16="http://schemas.microsoft.com/office/drawing/2014/main" id="{BC4CF26A-1D86-BF4B-9860-1C7FE9826CBC}"/>
              </a:ext>
            </a:extLst>
          </p:cNvPr>
          <p:cNvSpPr txBox="1"/>
          <p:nvPr/>
        </p:nvSpPr>
        <p:spPr>
          <a:xfrm>
            <a:off x="1134980"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Jakie są zasady działania aplikacji, jak powinna się zachowywać, np.:</a:t>
            </a:r>
          </a:p>
        </p:txBody>
      </p:sp>
      <p:sp>
        <p:nvSpPr>
          <p:cNvPr id="15" name="pole tekstowe 14">
            <a:extLst>
              <a:ext uri="{FF2B5EF4-FFF2-40B4-BE49-F238E27FC236}">
                <a16:creationId xmlns:a16="http://schemas.microsoft.com/office/drawing/2014/main" id="{DCA896AA-7BCA-EB48-94D0-50731CC04608}"/>
              </a:ext>
            </a:extLst>
          </p:cNvPr>
          <p:cNvSpPr txBox="1"/>
          <p:nvPr/>
        </p:nvSpPr>
        <p:spPr>
          <a:xfrm>
            <a:off x="1401607" y="3639601"/>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Wąż będzie składał się z jednakowych kwadracików a planszę podzielimy na takie kwadraciki tworząc siatkę</a:t>
            </a:r>
          </a:p>
        </p:txBody>
      </p:sp>
      <p:sp>
        <p:nvSpPr>
          <p:cNvPr id="16" name="pole tekstowe 15">
            <a:extLst>
              <a:ext uri="{FF2B5EF4-FFF2-40B4-BE49-F238E27FC236}">
                <a16:creationId xmlns:a16="http://schemas.microsoft.com/office/drawing/2014/main" id="{DCBAB611-1CA9-A542-86F1-7BCF1BCBD421}"/>
              </a:ext>
            </a:extLst>
          </p:cNvPr>
          <p:cNvSpPr txBox="1"/>
          <p:nvPr/>
        </p:nvSpPr>
        <p:spPr>
          <a:xfrm>
            <a:off x="1395254" y="4629902"/>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Mając siatkę będziemy mogli określić gdzie na tej siatce znajduje się kwadracik poprzez określenie kolumny i wiersza</a:t>
            </a:r>
          </a:p>
        </p:txBody>
      </p:sp>
      <p:pic>
        <p:nvPicPr>
          <p:cNvPr id="7" name="Grafika 6" descr="Podkładka — wszystko zaznaczone z wypełnieniem pełnym">
            <a:extLst>
              <a:ext uri="{FF2B5EF4-FFF2-40B4-BE49-F238E27FC236}">
                <a16:creationId xmlns:a16="http://schemas.microsoft.com/office/drawing/2014/main" id="{BD04DBAE-73DF-4548-8D53-EFD3E904E2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580" y="3429000"/>
            <a:ext cx="914400" cy="914400"/>
          </a:xfrm>
          <a:prstGeom prst="rect">
            <a:avLst/>
          </a:prstGeom>
        </p:spPr>
      </p:pic>
      <p:pic>
        <p:nvPicPr>
          <p:cNvPr id="18" name="Grafika 17" descr="Koła zębate z wypełnieniem pełnym">
            <a:extLst>
              <a:ext uri="{FF2B5EF4-FFF2-40B4-BE49-F238E27FC236}">
                <a16:creationId xmlns:a16="http://schemas.microsoft.com/office/drawing/2014/main" id="{49078FC7-5202-C74B-993D-1335EB5BBE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96535" y="1558228"/>
            <a:ext cx="914400" cy="914400"/>
          </a:xfrm>
          <a:prstGeom prst="rect">
            <a:avLst/>
          </a:prstGeom>
        </p:spPr>
      </p:pic>
    </p:spTree>
    <p:extLst>
      <p:ext uri="{BB962C8B-B14F-4D97-AF65-F5344CB8AC3E}">
        <p14:creationId xmlns:p14="http://schemas.microsoft.com/office/powerpoint/2010/main" val="26730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7</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2"/>
            </a:pPr>
            <a:r>
              <a:rPr lang="pl-PL" sz="1800" b="1" dirty="0"/>
              <a:t>Zastanów się nad wymaganiami aplikacji</a:t>
            </a:r>
          </a:p>
        </p:txBody>
      </p:sp>
      <p:sp>
        <p:nvSpPr>
          <p:cNvPr id="12" name="pole tekstowe 11">
            <a:extLst>
              <a:ext uri="{FF2B5EF4-FFF2-40B4-BE49-F238E27FC236}">
                <a16:creationId xmlns:a16="http://schemas.microsoft.com/office/drawing/2014/main" id="{87875877-4D3F-D749-B7EA-C0FE0A4FF910}"/>
              </a:ext>
            </a:extLst>
          </p:cNvPr>
          <p:cNvSpPr txBox="1"/>
          <p:nvPr/>
        </p:nvSpPr>
        <p:spPr>
          <a:xfrm>
            <a:off x="1395255" y="2649300"/>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Co jakiś czas plansza będzie się odświeżała, co będzie skutkowało przesunięciem węża o 1 kwadracik w wyznaczonym kierunku</a:t>
            </a:r>
          </a:p>
        </p:txBody>
      </p:sp>
      <p:sp>
        <p:nvSpPr>
          <p:cNvPr id="8" name="pole tekstowe 7">
            <a:extLst>
              <a:ext uri="{FF2B5EF4-FFF2-40B4-BE49-F238E27FC236}">
                <a16:creationId xmlns:a16="http://schemas.microsoft.com/office/drawing/2014/main" id="{BC4CF26A-1D86-BF4B-9860-1C7FE9826CBC}"/>
              </a:ext>
            </a:extLst>
          </p:cNvPr>
          <p:cNvSpPr txBox="1"/>
          <p:nvPr/>
        </p:nvSpPr>
        <p:spPr>
          <a:xfrm>
            <a:off x="1134980"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Jakie są zasady działania aplikacji, jak powinna się zachowywać, cd.:</a:t>
            </a:r>
          </a:p>
        </p:txBody>
      </p:sp>
      <p:sp>
        <p:nvSpPr>
          <p:cNvPr id="15" name="pole tekstowe 14">
            <a:extLst>
              <a:ext uri="{FF2B5EF4-FFF2-40B4-BE49-F238E27FC236}">
                <a16:creationId xmlns:a16="http://schemas.microsoft.com/office/drawing/2014/main" id="{DCA896AA-7BCA-EB48-94D0-50731CC04608}"/>
              </a:ext>
            </a:extLst>
          </p:cNvPr>
          <p:cNvSpPr txBox="1"/>
          <p:nvPr/>
        </p:nvSpPr>
        <p:spPr>
          <a:xfrm>
            <a:off x="1401607" y="3639601"/>
            <a:ext cx="9915681" cy="1703030"/>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Żeby wąż wyglądał jak by pełzał będziemy przenosić ostatni kwadracik z jego ogona na początek węża tak, żeby znalazł się on na przeciwko, po jej lewej albo prawej stronie kwadracika będącego poprzednią głową, w zależności czy użytkownik zmienił kierunek poruszania się czy nie</a:t>
            </a:r>
          </a:p>
        </p:txBody>
      </p:sp>
      <p:sp>
        <p:nvSpPr>
          <p:cNvPr id="13" name="pole tekstowe 12">
            <a:extLst>
              <a:ext uri="{FF2B5EF4-FFF2-40B4-BE49-F238E27FC236}">
                <a16:creationId xmlns:a16="http://schemas.microsoft.com/office/drawing/2014/main" id="{9A896CFD-1D0B-8D48-8C56-8665FD9B3F42}"/>
              </a:ext>
            </a:extLst>
          </p:cNvPr>
          <p:cNvSpPr txBox="1"/>
          <p:nvPr/>
        </p:nvSpPr>
        <p:spPr>
          <a:xfrm>
            <a:off x="1401607" y="5460898"/>
            <a:ext cx="9915681" cy="456535"/>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Na planszy zawsze będzie tez 1 kwadracik w losowym, niezajętym miejscu planszy</a:t>
            </a:r>
          </a:p>
        </p:txBody>
      </p:sp>
      <p:pic>
        <p:nvPicPr>
          <p:cNvPr id="17" name="Grafika 16" descr="Koła zębate z wypełnieniem pełnym">
            <a:extLst>
              <a:ext uri="{FF2B5EF4-FFF2-40B4-BE49-F238E27FC236}">
                <a16:creationId xmlns:a16="http://schemas.microsoft.com/office/drawing/2014/main" id="{C5519CA1-5358-5342-8534-52814D988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6535" y="1558228"/>
            <a:ext cx="914400" cy="914400"/>
          </a:xfrm>
          <a:prstGeom prst="rect">
            <a:avLst/>
          </a:prstGeom>
        </p:spPr>
      </p:pic>
      <p:pic>
        <p:nvPicPr>
          <p:cNvPr id="18" name="Grafika 17" descr="Podkładka — wszystko zaznaczone z wypełnieniem pełnym">
            <a:extLst>
              <a:ext uri="{FF2B5EF4-FFF2-40B4-BE49-F238E27FC236}">
                <a16:creationId xmlns:a16="http://schemas.microsoft.com/office/drawing/2014/main" id="{141DD567-B16E-7E48-9518-3847E6D62F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580" y="3429000"/>
            <a:ext cx="914400" cy="914400"/>
          </a:xfrm>
          <a:prstGeom prst="rect">
            <a:avLst/>
          </a:prstGeom>
        </p:spPr>
      </p:pic>
    </p:spTree>
    <p:extLst>
      <p:ext uri="{BB962C8B-B14F-4D97-AF65-F5344CB8AC3E}">
        <p14:creationId xmlns:p14="http://schemas.microsoft.com/office/powerpoint/2010/main" val="425100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8</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2"/>
            </a:pPr>
            <a:r>
              <a:rPr lang="pl-PL" sz="1800" b="1" dirty="0"/>
              <a:t>Zastanów się nad wymaganiami aplikacji</a:t>
            </a:r>
          </a:p>
        </p:txBody>
      </p:sp>
      <p:sp>
        <p:nvSpPr>
          <p:cNvPr id="8" name="pole tekstowe 7">
            <a:extLst>
              <a:ext uri="{FF2B5EF4-FFF2-40B4-BE49-F238E27FC236}">
                <a16:creationId xmlns:a16="http://schemas.microsoft.com/office/drawing/2014/main" id="{BC4CF26A-1D86-BF4B-9860-1C7FE9826CBC}"/>
              </a:ext>
            </a:extLst>
          </p:cNvPr>
          <p:cNvSpPr txBox="1"/>
          <p:nvPr/>
        </p:nvSpPr>
        <p:spPr>
          <a:xfrm>
            <a:off x="1134980"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Jakie są zasady działania aplikacji, jak powinna się zachowywać, cd.:</a:t>
            </a:r>
          </a:p>
        </p:txBody>
      </p:sp>
      <p:sp>
        <p:nvSpPr>
          <p:cNvPr id="15" name="pole tekstowe 14">
            <a:extLst>
              <a:ext uri="{FF2B5EF4-FFF2-40B4-BE49-F238E27FC236}">
                <a16:creationId xmlns:a16="http://schemas.microsoft.com/office/drawing/2014/main" id="{DCA896AA-7BCA-EB48-94D0-50731CC04608}"/>
              </a:ext>
            </a:extLst>
          </p:cNvPr>
          <p:cNvSpPr txBox="1"/>
          <p:nvPr/>
        </p:nvSpPr>
        <p:spPr>
          <a:xfrm>
            <a:off x="1401609" y="2649300"/>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Celem gry będzie to, żeby wąż dotarł do tego kwadracika i niejako go zjadł, nie natrafiając przy tym na krawędź planszy bądź na swój ogon</a:t>
            </a:r>
          </a:p>
        </p:txBody>
      </p:sp>
      <p:sp>
        <p:nvSpPr>
          <p:cNvPr id="10" name="pole tekstowe 9">
            <a:extLst>
              <a:ext uri="{FF2B5EF4-FFF2-40B4-BE49-F238E27FC236}">
                <a16:creationId xmlns:a16="http://schemas.microsoft.com/office/drawing/2014/main" id="{54831668-C0E1-1F4F-B6AD-4417458E2091}"/>
              </a:ext>
            </a:extLst>
          </p:cNvPr>
          <p:cNvSpPr txBox="1"/>
          <p:nvPr/>
        </p:nvSpPr>
        <p:spPr>
          <a:xfrm>
            <a:off x="1395257" y="3639601"/>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Gdy wąż połknie </a:t>
            </a:r>
            <a:r>
              <a:rPr lang="pl-PL" sz="1800" i="1" dirty="0" err="1">
                <a:solidFill>
                  <a:schemeClr val="bg1">
                    <a:lumMod val="50000"/>
                  </a:schemeClr>
                </a:solidFill>
              </a:rPr>
              <a:t>owy</a:t>
            </a:r>
            <a:r>
              <a:rPr lang="pl-PL" sz="1800" i="1" dirty="0">
                <a:solidFill>
                  <a:schemeClr val="bg1">
                    <a:lumMod val="50000"/>
                  </a:schemeClr>
                </a:solidFill>
              </a:rPr>
              <a:t> kwadracik, na ekranie powinien pojawić się kolejny, a wąż powinien się wydłużyć gdy ”jedzenie przejdzie przez całe jego działo aż do ogona”</a:t>
            </a:r>
          </a:p>
        </p:txBody>
      </p:sp>
      <p:sp>
        <p:nvSpPr>
          <p:cNvPr id="13" name="pole tekstowe 12">
            <a:extLst>
              <a:ext uri="{FF2B5EF4-FFF2-40B4-BE49-F238E27FC236}">
                <a16:creationId xmlns:a16="http://schemas.microsoft.com/office/drawing/2014/main" id="{FB0A7101-6EA2-FA43-B4F0-B39C40197D0D}"/>
              </a:ext>
            </a:extLst>
          </p:cNvPr>
          <p:cNvSpPr txBox="1"/>
          <p:nvPr/>
        </p:nvSpPr>
        <p:spPr>
          <a:xfrm>
            <a:off x="1395256" y="4629902"/>
            <a:ext cx="9915681" cy="456535"/>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Wąż będzie stawał się coraz dłuższy, przez co gra będzie coraz trudniejsza</a:t>
            </a:r>
          </a:p>
        </p:txBody>
      </p:sp>
      <p:sp>
        <p:nvSpPr>
          <p:cNvPr id="14" name="pole tekstowe 13">
            <a:extLst>
              <a:ext uri="{FF2B5EF4-FFF2-40B4-BE49-F238E27FC236}">
                <a16:creationId xmlns:a16="http://schemas.microsoft.com/office/drawing/2014/main" id="{66BC4E64-00D6-D446-AD11-47CDAC5F2698}"/>
              </a:ext>
            </a:extLst>
          </p:cNvPr>
          <p:cNvSpPr txBox="1"/>
          <p:nvPr/>
        </p:nvSpPr>
        <p:spPr>
          <a:xfrm>
            <a:off x="1401609" y="5204704"/>
            <a:ext cx="9915681" cy="872034"/>
          </a:xfrm>
          <a:prstGeom prst="rect">
            <a:avLst/>
          </a:prstGeom>
          <a:noFill/>
        </p:spPr>
        <p:txBody>
          <a:bodyPr wrap="square" rtlCol="0">
            <a:spAutoFit/>
          </a:bodyPr>
          <a:lstStyle/>
          <a:p>
            <a:pPr marL="285750" indent="-285750">
              <a:lnSpc>
                <a:spcPct val="150000"/>
              </a:lnSpc>
              <a:buClr>
                <a:srgbClr val="3932FF"/>
              </a:buClr>
              <a:buFont typeface="Wingdings" pitchFamily="2" charset="2"/>
              <a:buChar char="§"/>
            </a:pPr>
            <a:r>
              <a:rPr lang="pl-PL" sz="1800" i="1" dirty="0">
                <a:solidFill>
                  <a:schemeClr val="bg1">
                    <a:lumMod val="50000"/>
                  </a:schemeClr>
                </a:solidFill>
              </a:rPr>
              <a:t>Gra kończy się gdy wąż ugryzie sam siebie w ogon, albo wykona ruch poza planszę bo użytkownik nie zdąży skręcić na czas</a:t>
            </a:r>
          </a:p>
        </p:txBody>
      </p:sp>
      <p:pic>
        <p:nvPicPr>
          <p:cNvPr id="17" name="Grafika 16" descr="Koła zębate z wypełnieniem pełnym">
            <a:extLst>
              <a:ext uri="{FF2B5EF4-FFF2-40B4-BE49-F238E27FC236}">
                <a16:creationId xmlns:a16="http://schemas.microsoft.com/office/drawing/2014/main" id="{6C2A1E3E-196F-9145-9C3D-551032D4A7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6535" y="1558228"/>
            <a:ext cx="914400" cy="914400"/>
          </a:xfrm>
          <a:prstGeom prst="rect">
            <a:avLst/>
          </a:prstGeom>
        </p:spPr>
      </p:pic>
      <p:pic>
        <p:nvPicPr>
          <p:cNvPr id="18" name="Grafika 17" descr="Podkładka — wszystko zaznaczone z wypełnieniem pełnym">
            <a:extLst>
              <a:ext uri="{FF2B5EF4-FFF2-40B4-BE49-F238E27FC236}">
                <a16:creationId xmlns:a16="http://schemas.microsoft.com/office/drawing/2014/main" id="{A226FCEA-16C8-E340-99E5-039B1BC6EF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580" y="3429000"/>
            <a:ext cx="914400" cy="914400"/>
          </a:xfrm>
          <a:prstGeom prst="rect">
            <a:avLst/>
          </a:prstGeom>
        </p:spPr>
      </p:pic>
    </p:spTree>
    <p:extLst>
      <p:ext uri="{BB962C8B-B14F-4D97-AF65-F5344CB8AC3E}">
        <p14:creationId xmlns:p14="http://schemas.microsoft.com/office/powerpoint/2010/main" val="8082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r="55953" b="-5630"/>
          <a:stretch/>
        </p:blipFill>
        <p:spPr>
          <a:xfrm>
            <a:off x="874710" y="6257546"/>
            <a:ext cx="520546" cy="313445"/>
          </a:xfrm>
          <a:prstGeom prst="rect">
            <a:avLst/>
          </a:prstGeom>
          <a:noFill/>
          <a:ln>
            <a:noFill/>
          </a:ln>
        </p:spPr>
      </p:pic>
      <p:cxnSp>
        <p:nvCxnSpPr>
          <p:cNvPr id="98" name="Google Shape;98;p2"/>
          <p:cNvCxnSpPr/>
          <p:nvPr/>
        </p:nvCxnSpPr>
        <p:spPr>
          <a:xfrm>
            <a:off x="874713" y="6139278"/>
            <a:ext cx="10442575" cy="0"/>
          </a:xfrm>
          <a:prstGeom prst="straightConnector1">
            <a:avLst/>
          </a:prstGeom>
          <a:noFill/>
          <a:ln w="9525" cap="flat" cmpd="sng">
            <a:solidFill>
              <a:srgbClr val="40434F">
                <a:alpha val="40000"/>
              </a:srgbClr>
            </a:solidFill>
            <a:prstDash val="solid"/>
            <a:miter lim="800000"/>
            <a:headEnd type="none" w="sm" len="sm"/>
            <a:tailEnd type="none" w="sm" len="sm"/>
          </a:ln>
        </p:spPr>
      </p:cxnSp>
      <p:sp>
        <p:nvSpPr>
          <p:cNvPr id="99" name="Google Shape;99;p2"/>
          <p:cNvSpPr txBox="1">
            <a:spLocks noGrp="1"/>
          </p:cNvSpPr>
          <p:nvPr>
            <p:ph type="sldNum" idx="12"/>
          </p:nvPr>
        </p:nvSpPr>
        <p:spPr>
          <a:xfrm>
            <a:off x="8567737" y="6423449"/>
            <a:ext cx="2743200" cy="161583"/>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pl-PL" sz="1050" b="1">
                <a:solidFill>
                  <a:schemeClr val="dk1"/>
                </a:solidFill>
              </a:rPr>
              <a:t>9</a:t>
            </a:fld>
            <a:r>
              <a:rPr lang="pl-PL" sz="1050" b="1">
                <a:solidFill>
                  <a:schemeClr val="dk1"/>
                </a:solidFill>
              </a:rPr>
              <a:t> </a:t>
            </a:r>
            <a:endParaRPr sz="1050">
              <a:solidFill>
                <a:schemeClr val="dk1"/>
              </a:solidFill>
            </a:endParaRPr>
          </a:p>
        </p:txBody>
      </p:sp>
      <p:sp>
        <p:nvSpPr>
          <p:cNvPr id="9" name="pole tekstowe 8">
            <a:extLst>
              <a:ext uri="{FF2B5EF4-FFF2-40B4-BE49-F238E27FC236}">
                <a16:creationId xmlns:a16="http://schemas.microsoft.com/office/drawing/2014/main" id="{A2A77FCB-7A4F-0744-8A30-866E1BB71DE6}"/>
              </a:ext>
            </a:extLst>
          </p:cNvPr>
          <p:cNvSpPr txBox="1"/>
          <p:nvPr/>
        </p:nvSpPr>
        <p:spPr>
          <a:xfrm>
            <a:off x="874710" y="718721"/>
            <a:ext cx="7417952" cy="496931"/>
          </a:xfrm>
          <a:prstGeom prst="rect">
            <a:avLst/>
          </a:prstGeom>
          <a:noFill/>
        </p:spPr>
        <p:txBody>
          <a:bodyPr wrap="square" rtlCol="0">
            <a:spAutoFit/>
          </a:bodyPr>
          <a:lstStyle/>
          <a:p>
            <a:pPr>
              <a:lnSpc>
                <a:spcPct val="150000"/>
              </a:lnSpc>
            </a:pPr>
            <a:r>
              <a:rPr lang="pl-PL" sz="2000" b="1" spc="300" dirty="0">
                <a:solidFill>
                  <a:srgbClr val="3932FF"/>
                </a:solidFill>
              </a:rPr>
              <a:t>Dobrze określony cel krótkoterminowy</a:t>
            </a:r>
          </a:p>
        </p:txBody>
      </p:sp>
      <p:sp>
        <p:nvSpPr>
          <p:cNvPr id="11" name="pole tekstowe 10">
            <a:extLst>
              <a:ext uri="{FF2B5EF4-FFF2-40B4-BE49-F238E27FC236}">
                <a16:creationId xmlns:a16="http://schemas.microsoft.com/office/drawing/2014/main" id="{2C69B291-186A-BF4F-8BAF-699DF93D6861}"/>
              </a:ext>
            </a:extLst>
          </p:cNvPr>
          <p:cNvSpPr txBox="1"/>
          <p:nvPr/>
        </p:nvSpPr>
        <p:spPr>
          <a:xfrm>
            <a:off x="874710" y="1499822"/>
            <a:ext cx="9606601" cy="456472"/>
          </a:xfrm>
          <a:prstGeom prst="rect">
            <a:avLst/>
          </a:prstGeom>
          <a:noFill/>
        </p:spPr>
        <p:txBody>
          <a:bodyPr wrap="square" rtlCol="0">
            <a:spAutoFit/>
          </a:bodyPr>
          <a:lstStyle/>
          <a:p>
            <a:pPr marL="342900" indent="-342900">
              <a:lnSpc>
                <a:spcPct val="150000"/>
              </a:lnSpc>
              <a:buClr>
                <a:srgbClr val="3932FF"/>
              </a:buClr>
              <a:buFont typeface="+mj-lt"/>
              <a:buAutoNum type="arabicPeriod" startAt="3"/>
            </a:pPr>
            <a:r>
              <a:rPr lang="pl-PL" sz="1800" b="1" dirty="0"/>
              <a:t>Zacznij</a:t>
            </a:r>
          </a:p>
        </p:txBody>
      </p:sp>
      <p:sp>
        <p:nvSpPr>
          <p:cNvPr id="8" name="pole tekstowe 7">
            <a:extLst>
              <a:ext uri="{FF2B5EF4-FFF2-40B4-BE49-F238E27FC236}">
                <a16:creationId xmlns:a16="http://schemas.microsoft.com/office/drawing/2014/main" id="{BC4CF26A-1D86-BF4B-9860-1C7FE9826CBC}"/>
              </a:ext>
            </a:extLst>
          </p:cNvPr>
          <p:cNvSpPr txBox="1"/>
          <p:nvPr/>
        </p:nvSpPr>
        <p:spPr>
          <a:xfrm>
            <a:off x="1134978" y="2074561"/>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Zastanów się od czego chcesz zacząć i zacznij.</a:t>
            </a:r>
          </a:p>
        </p:txBody>
      </p:sp>
      <p:sp>
        <p:nvSpPr>
          <p:cNvPr id="16" name="pole tekstowe 15">
            <a:extLst>
              <a:ext uri="{FF2B5EF4-FFF2-40B4-BE49-F238E27FC236}">
                <a16:creationId xmlns:a16="http://schemas.microsoft.com/office/drawing/2014/main" id="{67289B77-D469-F544-AB15-2236D8D30C7C}"/>
              </a:ext>
            </a:extLst>
          </p:cNvPr>
          <p:cNvSpPr txBox="1"/>
          <p:nvPr/>
        </p:nvSpPr>
        <p:spPr>
          <a:xfrm>
            <a:off x="1134979" y="2815203"/>
            <a:ext cx="9606601" cy="456472"/>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W trakcie pracy ustalisz czego Ci brakuje.</a:t>
            </a:r>
          </a:p>
        </p:txBody>
      </p:sp>
      <p:sp>
        <p:nvSpPr>
          <p:cNvPr id="17" name="pole tekstowe 16">
            <a:extLst>
              <a:ext uri="{FF2B5EF4-FFF2-40B4-BE49-F238E27FC236}">
                <a16:creationId xmlns:a16="http://schemas.microsoft.com/office/drawing/2014/main" id="{4B2494FC-3B7F-864C-B783-D46BF96CDA86}"/>
              </a:ext>
            </a:extLst>
          </p:cNvPr>
          <p:cNvSpPr txBox="1"/>
          <p:nvPr/>
        </p:nvSpPr>
        <p:spPr>
          <a:xfrm>
            <a:off x="1134979" y="3555845"/>
            <a:ext cx="9606601" cy="871970"/>
          </a:xfrm>
          <a:prstGeom prst="rect">
            <a:avLst/>
          </a:prstGeom>
          <a:noFill/>
        </p:spPr>
        <p:txBody>
          <a:bodyPr wrap="square" rtlCol="0">
            <a:spAutoFit/>
          </a:bodyPr>
          <a:lstStyle/>
          <a:p>
            <a:pPr marL="285750" indent="-285750">
              <a:lnSpc>
                <a:spcPct val="150000"/>
              </a:lnSpc>
              <a:buClr>
                <a:srgbClr val="3932FF"/>
              </a:buClr>
              <a:buFont typeface="Wingdings" pitchFamily="2" charset="2"/>
              <a:buChar char="q"/>
            </a:pPr>
            <a:r>
              <a:rPr lang="pl-PL" sz="1800" dirty="0"/>
              <a:t>Często, żeby skończyć jedną część, będziesz musieć zacząć a może i skończyć inną część, zależności w programowaniu są normalne.</a:t>
            </a:r>
          </a:p>
        </p:txBody>
      </p:sp>
      <p:pic>
        <p:nvPicPr>
          <p:cNvPr id="4" name="Grafika 3" descr="Odtwórz z wypełnieniem pełnym">
            <a:extLst>
              <a:ext uri="{FF2B5EF4-FFF2-40B4-BE49-F238E27FC236}">
                <a16:creationId xmlns:a16="http://schemas.microsoft.com/office/drawing/2014/main" id="{9A82CE16-0B1A-684D-904C-37551B6DCF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02888" y="1558228"/>
            <a:ext cx="914400" cy="914400"/>
          </a:xfrm>
          <a:prstGeom prst="rect">
            <a:avLst/>
          </a:prstGeom>
        </p:spPr>
      </p:pic>
    </p:spTree>
    <p:extLst>
      <p:ext uri="{BB962C8B-B14F-4D97-AF65-F5344CB8AC3E}">
        <p14:creationId xmlns:p14="http://schemas.microsoft.com/office/powerpoint/2010/main" val="47498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6" grpId="0"/>
      <p:bldP spid="17" grpId="0"/>
    </p:bldLst>
  </p:timing>
</p:sld>
</file>

<file path=ppt/theme/theme1.xml><?xml version="1.0" encoding="utf-8"?>
<a:theme xmlns:a="http://schemas.openxmlformats.org/drawingml/2006/main" name="FAP">
  <a:themeElements>
    <a:clrScheme name="WDI">
      <a:dk1>
        <a:srgbClr val="0C0A11"/>
      </a:dk1>
      <a:lt1>
        <a:srgbClr val="FFFFFF"/>
      </a:lt1>
      <a:dk2>
        <a:srgbClr val="3C21FF"/>
      </a:dk2>
      <a:lt2>
        <a:srgbClr val="33FF99"/>
      </a:lt2>
      <a:accent1>
        <a:srgbClr val="4A31FF"/>
      </a:accent1>
      <a:accent2>
        <a:srgbClr val="E10B31"/>
      </a:accent2>
      <a:accent3>
        <a:srgbClr val="F4511C"/>
      </a:accent3>
      <a:accent4>
        <a:srgbClr val="029676"/>
      </a:accent4>
      <a:accent5>
        <a:srgbClr val="4AB5C4"/>
      </a:accent5>
      <a:accent6>
        <a:srgbClr val="0989B1"/>
      </a:accent6>
      <a:hlink>
        <a:srgbClr val="3C21FF"/>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5699</TotalTime>
  <Words>2732</Words>
  <Application>Microsoft Macintosh PowerPoint</Application>
  <PresentationFormat>Panoramiczny</PresentationFormat>
  <Paragraphs>161</Paragraphs>
  <Slides>21</Slides>
  <Notes>21</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21</vt:i4>
      </vt:variant>
    </vt:vector>
  </HeadingPairs>
  <TitlesOfParts>
    <vt:vector size="28" baseType="lpstr">
      <vt:lpstr>Arial</vt:lpstr>
      <vt:lpstr>Wingdings</vt:lpstr>
      <vt:lpstr>Tahoma</vt:lpstr>
      <vt:lpstr>Century Gothic</vt:lpstr>
      <vt:lpstr>Arial Black</vt:lpstr>
      <vt:lpstr>Calibri</vt:lpstr>
      <vt:lpstr>FAP</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Sylwia</dc:creator>
  <cp:lastModifiedBy>Grzegorz Maciak</cp:lastModifiedBy>
  <cp:revision>68</cp:revision>
  <dcterms:modified xsi:type="dcterms:W3CDTF">2021-03-24T15:23:08Z</dcterms:modified>
</cp:coreProperties>
</file>