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3" d="100"/>
          <a:sy n="93" d="100"/>
        </p:scale>
        <p:origin x="92"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4/18/2023</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9591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4/18/2023</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636871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4/18/2023</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72556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4/18/2023</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10977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4/18/2023</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3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4/18/2023</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5568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4/18/2023</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2032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4/18/2023</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3337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4/18/2023</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98523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4/18/2023</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0742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4/18/2023</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39819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4/18/2023</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42756397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0F49AA1-C0AB-3849-F4C3-AC3C8B5C3EC5}"/>
              </a:ext>
            </a:extLst>
          </p:cNvPr>
          <p:cNvPicPr>
            <a:picLocks noChangeAspect="1"/>
          </p:cNvPicPr>
          <p:nvPr/>
        </p:nvPicPr>
        <p:blipFill rotWithShape="1">
          <a:blip r:embed="rId2"/>
          <a:srcRect r="1" b="17695"/>
          <a:stretch/>
        </p:blipFill>
        <p:spPr>
          <a:xfrm>
            <a:off x="20" y="10"/>
            <a:ext cx="12191979" cy="6857989"/>
          </a:xfrm>
          <a:prstGeom prst="rect">
            <a:avLst/>
          </a:prstGeom>
        </p:spPr>
      </p:pic>
      <p:sp>
        <p:nvSpPr>
          <p:cNvPr id="56" name="Rectangle 55">
            <a:extLst>
              <a:ext uri="{FF2B5EF4-FFF2-40B4-BE49-F238E27FC236}">
                <a16:creationId xmlns:a16="http://schemas.microsoft.com/office/drawing/2014/main" id="{F7C2A816-955C-4079-AAAB-066EBD441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chemeClr val="tx2">
                  <a:lumMod val="50000"/>
                  <a:alpha val="0"/>
                </a:schemeClr>
              </a:gs>
              <a:gs pos="58000">
                <a:srgbClr val="0E0D12">
                  <a:alpha val="58000"/>
                </a:srgbClr>
              </a:gs>
              <a:gs pos="93000">
                <a:srgbClr val="000000">
                  <a:alpha val="58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E7B1A-1238-A681-9787-98E94C73F875}"/>
              </a:ext>
            </a:extLst>
          </p:cNvPr>
          <p:cNvSpPr>
            <a:spLocks noGrp="1"/>
          </p:cNvSpPr>
          <p:nvPr>
            <p:ph type="ctrTitle"/>
          </p:nvPr>
        </p:nvSpPr>
        <p:spPr>
          <a:xfrm>
            <a:off x="841247" y="914401"/>
            <a:ext cx="6770285" cy="1478754"/>
          </a:xfrm>
        </p:spPr>
        <p:txBody>
          <a:bodyPr vert="horz" lIns="91440" tIns="45720" rIns="91440" bIns="45720" rtlCol="0" anchor="t">
            <a:normAutofit/>
          </a:bodyPr>
          <a:lstStyle/>
          <a:p>
            <a:pPr>
              <a:lnSpc>
                <a:spcPct val="90000"/>
              </a:lnSpc>
            </a:pPr>
            <a:r>
              <a:rPr lang="en-US" sz="4600" kern="1200" dirty="0">
                <a:solidFill>
                  <a:srgbClr val="FFFFFF"/>
                </a:solidFill>
                <a:latin typeface="Aharoni" panose="02010803020104030203" pitchFamily="2" charset="-79"/>
                <a:ea typeface="+mn-ea"/>
                <a:cs typeface="Angsana New" panose="02020603050405020304" pitchFamily="18" charset="-34"/>
              </a:rPr>
              <a:t>Dentist Appointment Scheduler System</a:t>
            </a:r>
          </a:p>
        </p:txBody>
      </p:sp>
      <p:sp>
        <p:nvSpPr>
          <p:cNvPr id="3" name="Subtitle 2">
            <a:extLst>
              <a:ext uri="{FF2B5EF4-FFF2-40B4-BE49-F238E27FC236}">
                <a16:creationId xmlns:a16="http://schemas.microsoft.com/office/drawing/2014/main" id="{8D88237A-AACD-5852-DC9E-FFF09028C1FF}"/>
              </a:ext>
            </a:extLst>
          </p:cNvPr>
          <p:cNvSpPr>
            <a:spLocks noGrp="1"/>
          </p:cNvSpPr>
          <p:nvPr>
            <p:ph type="subTitle" idx="1"/>
          </p:nvPr>
        </p:nvSpPr>
        <p:spPr>
          <a:xfrm>
            <a:off x="841248" y="5032113"/>
            <a:ext cx="4892948" cy="1478754"/>
          </a:xfrm>
        </p:spPr>
        <p:txBody>
          <a:bodyPr vert="horz" lIns="91440" tIns="45720" rIns="91440" bIns="45720" rtlCol="0" anchor="t">
            <a:normAutofit/>
          </a:bodyPr>
          <a:lstStyle/>
          <a:p>
            <a:pPr>
              <a:lnSpc>
                <a:spcPct val="107000"/>
              </a:lnSpc>
              <a:spcBef>
                <a:spcPts val="0"/>
              </a:spcBef>
            </a:pPr>
            <a:r>
              <a:rPr lang="en-US" sz="2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Group 5</a:t>
            </a:r>
            <a:r>
              <a:rPr lang="en-US" sz="2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Jacob Turnage</a:t>
            </a:r>
          </a:p>
          <a:p>
            <a:pPr>
              <a:lnSpc>
                <a:spcPct val="107000"/>
              </a:lnSpc>
              <a:spcBef>
                <a:spcPts val="0"/>
              </a:spcBef>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Sandhya Kodem</a:t>
            </a:r>
          </a:p>
          <a:p>
            <a:pPr>
              <a:lnSpc>
                <a:spcPct val="107000"/>
              </a:lnSpc>
              <a:spcBef>
                <a:spcPts val="0"/>
              </a:spcBef>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Alejandro Cruz-Bautista</a:t>
            </a:r>
            <a:endParaRPr lang="en-US" sz="800" dirty="0">
              <a:solidFill>
                <a:schemeClr val="bg1"/>
              </a:solidFill>
            </a:endParaRPr>
          </a:p>
        </p:txBody>
      </p:sp>
      <p:pic>
        <p:nvPicPr>
          <p:cNvPr id="10" name="Picture 5" descr="Logo, company name&#10;&#10;Description automatically generated">
            <a:extLst>
              <a:ext uri="{FF2B5EF4-FFF2-40B4-BE49-F238E27FC236}">
                <a16:creationId xmlns:a16="http://schemas.microsoft.com/office/drawing/2014/main" id="{CD8D8A34-780E-CD40-0E04-58A8F0B5FCAE}"/>
              </a:ext>
            </a:extLst>
          </p:cNvPr>
          <p:cNvPicPr>
            <a:picLocks noChangeAspect="1"/>
          </p:cNvPicPr>
          <p:nvPr/>
        </p:nvPicPr>
        <p:blipFill>
          <a:blip r:embed="rId3"/>
          <a:stretch>
            <a:fillRect/>
          </a:stretch>
        </p:blipFill>
        <p:spPr>
          <a:xfrm>
            <a:off x="10254492" y="451252"/>
            <a:ext cx="1252332" cy="1301622"/>
          </a:xfrm>
          <a:prstGeom prst="rect">
            <a:avLst/>
          </a:prstGeom>
          <a:ln w="15875">
            <a:solidFill>
              <a:srgbClr val="FFFFFF">
                <a:alpha val="40000"/>
              </a:srgbClr>
            </a:solidFill>
          </a:ln>
          <a:effectLst>
            <a:innerShdw blurRad="57150" dist="38100" dir="14460000">
              <a:prstClr val="black">
                <a:alpha val="70000"/>
              </a:prstClr>
            </a:innerShdw>
          </a:effectLst>
        </p:spPr>
      </p:pic>
    </p:spTree>
    <p:extLst>
      <p:ext uri="{BB962C8B-B14F-4D97-AF65-F5344CB8AC3E}">
        <p14:creationId xmlns:p14="http://schemas.microsoft.com/office/powerpoint/2010/main" val="316179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366BB0-BF67-4519-BA41-2F0021F5E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C47207B-42CA-7CDC-2C9A-A370F7F38EFC}"/>
              </a:ext>
            </a:extLst>
          </p:cNvPr>
          <p:cNvSpPr txBox="1"/>
          <p:nvPr/>
        </p:nvSpPr>
        <p:spPr>
          <a:xfrm>
            <a:off x="6096000" y="685799"/>
            <a:ext cx="5257800" cy="939801"/>
          </a:xfrm>
          <a:prstGeom prst="rect">
            <a:avLst/>
          </a:prstGeom>
        </p:spPr>
        <p:txBody>
          <a:bodyPr vert="horz" lIns="91440" tIns="45720" rIns="91440" bIns="45720" rtlCol="0" anchor="b">
            <a:normAutofit/>
          </a:bodyPr>
          <a:lstStyle/>
          <a:p>
            <a:pPr>
              <a:spcBef>
                <a:spcPct val="0"/>
              </a:spcBef>
              <a:spcAft>
                <a:spcPts val="600"/>
              </a:spcAft>
            </a:pPr>
            <a:r>
              <a:rPr lang="en-US" sz="4400" u="sng"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rPr>
              <a:t>OBJECTIVE</a:t>
            </a:r>
          </a:p>
        </p:txBody>
      </p:sp>
      <p:sp>
        <p:nvSpPr>
          <p:cNvPr id="3" name="TextBox 2">
            <a:extLst>
              <a:ext uri="{FF2B5EF4-FFF2-40B4-BE49-F238E27FC236}">
                <a16:creationId xmlns:a16="http://schemas.microsoft.com/office/drawing/2014/main" id="{2ABB169C-90D1-1BC8-E8AE-40149EB088AB}"/>
              </a:ext>
            </a:extLst>
          </p:cNvPr>
          <p:cNvSpPr txBox="1"/>
          <p:nvPr/>
        </p:nvSpPr>
        <p:spPr>
          <a:xfrm>
            <a:off x="6096000" y="2311400"/>
            <a:ext cx="5257800" cy="1811868"/>
          </a:xfrm>
          <a:prstGeom prst="rect">
            <a:avLst/>
          </a:prstGeom>
        </p:spPr>
        <p:txBody>
          <a:bodyPr vert="horz" lIns="91440" tIns="45720" rIns="91440" bIns="45720" rtlCol="0">
            <a:normAutofit fontScale="92500"/>
          </a:bodyPr>
          <a:lstStyle/>
          <a:p>
            <a:pPr marL="342900" indent="-342900">
              <a:lnSpc>
                <a:spcPct val="110000"/>
              </a:lnSpc>
              <a:spcAft>
                <a:spcPts val="600"/>
              </a:spcAft>
              <a:buClr>
                <a:schemeClr val="tx2"/>
              </a:buClr>
              <a:buFont typeface="Arial" panose="020B0604020202020204" pitchFamily="34" charset="0"/>
              <a:buChar char="•"/>
            </a:pPr>
            <a:r>
              <a:rPr lang="en-US" sz="2400" dirty="0"/>
              <a:t> </a:t>
            </a:r>
            <a:r>
              <a:rPr lang="en-US" sz="2800" dirty="0"/>
              <a:t>To create online Dentist Appointment Scheduler System to help avoid the limitations of Manual booking.</a:t>
            </a:r>
          </a:p>
        </p:txBody>
      </p:sp>
      <p:pic>
        <p:nvPicPr>
          <p:cNvPr id="5" name="Picture 4" descr="A close-up of a calculator and a keyboard&#10;&#10;Description automatically generated with low confidence">
            <a:extLst>
              <a:ext uri="{FF2B5EF4-FFF2-40B4-BE49-F238E27FC236}">
                <a16:creationId xmlns:a16="http://schemas.microsoft.com/office/drawing/2014/main" id="{6C3204C2-1CB7-74E3-C470-7C0DE965EC87}"/>
              </a:ext>
            </a:extLst>
          </p:cNvPr>
          <p:cNvPicPr>
            <a:picLocks noChangeAspect="1"/>
          </p:cNvPicPr>
          <p:nvPr/>
        </p:nvPicPr>
        <p:blipFill rotWithShape="1">
          <a:blip r:embed="rId2">
            <a:extLst>
              <a:ext uri="{28A0092B-C50C-407E-A947-70E740481C1C}">
                <a14:useLocalDpi xmlns:a14="http://schemas.microsoft.com/office/drawing/2010/main" val="0"/>
              </a:ext>
            </a:extLst>
          </a:blip>
          <a:srcRect l="41190" r="1" b="1"/>
          <a:stretch/>
        </p:blipFill>
        <p:spPr>
          <a:xfrm>
            <a:off x="958135" y="1625600"/>
            <a:ext cx="4299665" cy="2937933"/>
          </a:xfrm>
          <a:prstGeom prst="rect">
            <a:avLst/>
          </a:prstGeom>
        </p:spPr>
      </p:pic>
    </p:spTree>
    <p:extLst>
      <p:ext uri="{BB962C8B-B14F-4D97-AF65-F5344CB8AC3E}">
        <p14:creationId xmlns:p14="http://schemas.microsoft.com/office/powerpoint/2010/main" val="239642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366BB0-BF67-4519-BA41-2F0021F5E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C47207B-42CA-7CDC-2C9A-A370F7F38EFC}"/>
              </a:ext>
            </a:extLst>
          </p:cNvPr>
          <p:cNvSpPr txBox="1"/>
          <p:nvPr/>
        </p:nvSpPr>
        <p:spPr>
          <a:xfrm>
            <a:off x="6096000" y="685799"/>
            <a:ext cx="5257800" cy="660401"/>
          </a:xfrm>
          <a:prstGeom prst="rect">
            <a:avLst/>
          </a:prstGeom>
        </p:spPr>
        <p:txBody>
          <a:bodyPr vert="horz" lIns="91440" tIns="45720" rIns="91440" bIns="45720" rtlCol="0" anchor="b">
            <a:normAutofit/>
          </a:bodyPr>
          <a:lstStyle/>
          <a:p>
            <a:pPr>
              <a:spcBef>
                <a:spcPct val="0"/>
              </a:spcBef>
              <a:spcAft>
                <a:spcPts val="600"/>
              </a:spcAft>
            </a:pPr>
            <a:r>
              <a:rPr lang="en-US" sz="3600" u="sng"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rPr>
              <a:t>INTRODUCTION:</a:t>
            </a:r>
          </a:p>
        </p:txBody>
      </p:sp>
      <p:sp>
        <p:nvSpPr>
          <p:cNvPr id="3" name="TextBox 2">
            <a:extLst>
              <a:ext uri="{FF2B5EF4-FFF2-40B4-BE49-F238E27FC236}">
                <a16:creationId xmlns:a16="http://schemas.microsoft.com/office/drawing/2014/main" id="{2ABB169C-90D1-1BC8-E8AE-40149EB088AB}"/>
              </a:ext>
            </a:extLst>
          </p:cNvPr>
          <p:cNvSpPr txBox="1"/>
          <p:nvPr/>
        </p:nvSpPr>
        <p:spPr>
          <a:xfrm>
            <a:off x="4817533" y="1812890"/>
            <a:ext cx="6536267" cy="4283110"/>
          </a:xfrm>
          <a:prstGeom prst="rect">
            <a:avLst/>
          </a:prstGeom>
        </p:spPr>
        <p:txBody>
          <a:bodyPr vert="horz" lIns="91440" tIns="45720" rIns="91440" bIns="45720" rtlCol="0">
            <a:noAutofit/>
          </a:bodyPr>
          <a:lstStyle/>
          <a:p>
            <a:pPr marL="342900" indent="-342900">
              <a:spcAft>
                <a:spcPts val="600"/>
              </a:spcAft>
              <a:buClr>
                <a:schemeClr val="tx2"/>
              </a:buClr>
              <a:buFont typeface="Wingdings" panose="05000000000000000000" pitchFamily="2" charset="2"/>
              <a:buChar char="§"/>
            </a:pPr>
            <a:r>
              <a:rPr lang="en-US" sz="2000" dirty="0"/>
              <a:t>Booking an appointment can be done in several ways like through phone call, in-person, e-mail, however the easiest and most convenient way of scheduling an appointment is online booking.</a:t>
            </a:r>
          </a:p>
          <a:p>
            <a:pPr marL="114300" indent="-342900">
              <a:spcAft>
                <a:spcPts val="600"/>
              </a:spcAft>
              <a:buClr>
                <a:schemeClr val="tx2"/>
              </a:buClr>
              <a:buFont typeface="Wingdings" panose="05000000000000000000" pitchFamily="2" charset="2"/>
              <a:buChar char="§"/>
            </a:pPr>
            <a:endParaRPr lang="en-US" sz="2000" dirty="0"/>
          </a:p>
          <a:p>
            <a:pPr marL="342900" indent="-342900">
              <a:spcAft>
                <a:spcPts val="600"/>
              </a:spcAft>
              <a:buClr>
                <a:schemeClr val="tx2"/>
              </a:buClr>
              <a:buFont typeface="Wingdings" panose="05000000000000000000" pitchFamily="2" charset="2"/>
              <a:buChar char="§"/>
            </a:pPr>
            <a:r>
              <a:rPr lang="en-US" sz="2000" dirty="0"/>
              <a:t>Dental Clinics are the most significant beneficiaries as online appointment schedulers allow doctors to review their schedules at any given time and save time of patients waiting on the phone calls during business hours to book an appointment.</a:t>
            </a:r>
          </a:p>
          <a:p>
            <a:pPr indent="-228600">
              <a:spcAft>
                <a:spcPts val="600"/>
              </a:spcAft>
              <a:buClr>
                <a:schemeClr val="tx2"/>
              </a:buClr>
              <a:buFont typeface="Arial" panose="020B0604020202020204" pitchFamily="34" charset="0"/>
              <a:buChar char="•"/>
            </a:pPr>
            <a:endParaRPr lang="en-US" sz="2000" dirty="0"/>
          </a:p>
        </p:txBody>
      </p:sp>
      <p:pic>
        <p:nvPicPr>
          <p:cNvPr id="5" name="Picture 4" descr="A person typing on a keyboard&#10;&#10;Description automatically generated with medium confidence">
            <a:extLst>
              <a:ext uri="{FF2B5EF4-FFF2-40B4-BE49-F238E27FC236}">
                <a16:creationId xmlns:a16="http://schemas.microsoft.com/office/drawing/2014/main" id="{9B583D66-03A2-2394-C450-A9DF2DC173B1}"/>
              </a:ext>
            </a:extLst>
          </p:cNvPr>
          <p:cNvPicPr>
            <a:picLocks noChangeAspect="1"/>
          </p:cNvPicPr>
          <p:nvPr/>
        </p:nvPicPr>
        <p:blipFill rotWithShape="1">
          <a:blip r:embed="rId2">
            <a:extLst>
              <a:ext uri="{28A0092B-C50C-407E-A947-70E740481C1C}">
                <a14:useLocalDpi xmlns:a14="http://schemas.microsoft.com/office/drawing/2010/main" val="0"/>
              </a:ext>
            </a:extLst>
          </a:blip>
          <a:srcRect l="17407" r="23783" b="1"/>
          <a:stretch/>
        </p:blipFill>
        <p:spPr>
          <a:xfrm>
            <a:off x="534803" y="1566334"/>
            <a:ext cx="3901732" cy="3280752"/>
          </a:xfrm>
          <a:prstGeom prst="rect">
            <a:avLst/>
          </a:prstGeom>
        </p:spPr>
      </p:pic>
    </p:spTree>
    <p:extLst>
      <p:ext uri="{BB962C8B-B14F-4D97-AF65-F5344CB8AC3E}">
        <p14:creationId xmlns:p14="http://schemas.microsoft.com/office/powerpoint/2010/main" val="338999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366BB0-BF67-4519-BA41-2F0021F5E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C47207B-42CA-7CDC-2C9A-A370F7F38EFC}"/>
              </a:ext>
            </a:extLst>
          </p:cNvPr>
          <p:cNvSpPr txBox="1"/>
          <p:nvPr/>
        </p:nvSpPr>
        <p:spPr>
          <a:xfrm>
            <a:off x="6034124" y="486418"/>
            <a:ext cx="5257800" cy="660401"/>
          </a:xfrm>
          <a:prstGeom prst="rect">
            <a:avLst/>
          </a:prstGeom>
        </p:spPr>
        <p:txBody>
          <a:bodyPr vert="horz" lIns="91440" tIns="45720" rIns="91440" bIns="45720" rtlCol="0" anchor="b">
            <a:normAutofit/>
          </a:bodyPr>
          <a:lstStyle/>
          <a:p>
            <a:pPr>
              <a:spcBef>
                <a:spcPct val="0"/>
              </a:spcBef>
              <a:spcAft>
                <a:spcPts val="600"/>
              </a:spcAft>
            </a:pPr>
            <a:r>
              <a:rPr lang="en-US" sz="3600" u="sng"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rPr>
              <a:t>MOTIVATION:</a:t>
            </a:r>
          </a:p>
        </p:txBody>
      </p:sp>
      <p:sp>
        <p:nvSpPr>
          <p:cNvPr id="3" name="TextBox 2">
            <a:extLst>
              <a:ext uri="{FF2B5EF4-FFF2-40B4-BE49-F238E27FC236}">
                <a16:creationId xmlns:a16="http://schemas.microsoft.com/office/drawing/2014/main" id="{2ABB169C-90D1-1BC8-E8AE-40149EB088AB}"/>
              </a:ext>
            </a:extLst>
          </p:cNvPr>
          <p:cNvSpPr txBox="1"/>
          <p:nvPr/>
        </p:nvSpPr>
        <p:spPr>
          <a:xfrm>
            <a:off x="3522133" y="1491915"/>
            <a:ext cx="8229600" cy="4974609"/>
          </a:xfrm>
          <a:prstGeom prst="rect">
            <a:avLst/>
          </a:prstGeom>
        </p:spPr>
        <p:txBody>
          <a:bodyPr vert="horz" lIns="91440" tIns="45720" rIns="91440" bIns="45720" rtlCol="0">
            <a:noAutofit/>
          </a:bodyPr>
          <a:lstStyle/>
          <a:p>
            <a:pPr marL="342900" indent="-342900">
              <a:spcAft>
                <a:spcPts val="600"/>
              </a:spcAft>
              <a:buClr>
                <a:schemeClr val="tx2"/>
              </a:buClr>
              <a:buFont typeface="Wingdings" panose="05000000000000000000" pitchFamily="2" charset="2"/>
              <a:buChar char="§"/>
            </a:pPr>
            <a:r>
              <a:rPr lang="en-US" sz="2000" dirty="0"/>
              <a:t>Most of the health care providers require patients to phone their help desk to book an appointment and a lot of times phones are busy, patients must wait for a long time on the phone.</a:t>
            </a:r>
          </a:p>
          <a:p>
            <a:pPr marL="342900" indent="-342900">
              <a:spcAft>
                <a:spcPts val="600"/>
              </a:spcAft>
              <a:buClr>
                <a:schemeClr val="tx2"/>
              </a:buClr>
              <a:buFont typeface="Wingdings" panose="05000000000000000000" pitchFamily="2" charset="2"/>
              <a:buChar char="§"/>
            </a:pPr>
            <a:endParaRPr lang="en-US" sz="2000" dirty="0"/>
          </a:p>
          <a:p>
            <a:pPr marL="342900" indent="-342900">
              <a:spcAft>
                <a:spcPts val="600"/>
              </a:spcAft>
              <a:buClr>
                <a:schemeClr val="tx2"/>
              </a:buClr>
              <a:buFont typeface="Wingdings" panose="05000000000000000000" pitchFamily="2" charset="2"/>
              <a:buChar char="§"/>
            </a:pPr>
            <a:r>
              <a:rPr lang="en-US" sz="2000" dirty="0"/>
              <a:t>Another limitation with the help desk booking is that the patient must call during business hours.</a:t>
            </a:r>
          </a:p>
          <a:p>
            <a:pPr marL="342900" indent="-342900">
              <a:spcAft>
                <a:spcPts val="600"/>
              </a:spcAft>
              <a:buClr>
                <a:schemeClr val="tx2"/>
              </a:buClr>
              <a:buFont typeface="Wingdings" panose="05000000000000000000" pitchFamily="2" charset="2"/>
              <a:buChar char="§"/>
            </a:pPr>
            <a:endParaRPr lang="en-US" sz="2000" dirty="0"/>
          </a:p>
          <a:p>
            <a:pPr marL="342900" indent="-342900">
              <a:spcAft>
                <a:spcPts val="600"/>
              </a:spcAft>
              <a:buClr>
                <a:schemeClr val="tx2"/>
              </a:buClr>
              <a:buFont typeface="Wingdings" panose="05000000000000000000" pitchFamily="2" charset="2"/>
              <a:buChar char="§"/>
            </a:pPr>
            <a:r>
              <a:rPr lang="en-US" sz="2000" dirty="0"/>
              <a:t>Considering this, we want to develop a website which can allow a patient to book Dentist appointment online.</a:t>
            </a:r>
          </a:p>
          <a:p>
            <a:pPr marL="342900" indent="-342900">
              <a:spcAft>
                <a:spcPts val="600"/>
              </a:spcAft>
              <a:buClr>
                <a:schemeClr val="tx2"/>
              </a:buClr>
              <a:buFont typeface="Wingdings" panose="05000000000000000000" pitchFamily="2" charset="2"/>
              <a:buChar char="§"/>
            </a:pPr>
            <a:endParaRPr lang="en-US" sz="2000" dirty="0"/>
          </a:p>
          <a:p>
            <a:pPr marL="342900" indent="-342900">
              <a:spcAft>
                <a:spcPts val="600"/>
              </a:spcAft>
              <a:buClr>
                <a:schemeClr val="tx2"/>
              </a:buClr>
              <a:buFont typeface="Wingdings" panose="05000000000000000000" pitchFamily="2" charset="2"/>
              <a:buChar char="§"/>
            </a:pPr>
            <a:r>
              <a:rPr lang="en-US" sz="2000" dirty="0"/>
              <a:t>we also want to include video calls and audio call appointments which will help the elderly patients and patients who cannot take a trip to the hospitals and clinic.</a:t>
            </a:r>
          </a:p>
          <a:p>
            <a:pPr indent="-228600">
              <a:spcAft>
                <a:spcPts val="600"/>
              </a:spcAft>
              <a:buClr>
                <a:schemeClr val="tx2"/>
              </a:buClr>
              <a:buFont typeface="Arial" panose="020B0604020202020204" pitchFamily="34" charset="0"/>
              <a:buChar char="•"/>
            </a:pPr>
            <a:endParaRPr lang="en-US" sz="2000" dirty="0"/>
          </a:p>
        </p:txBody>
      </p:sp>
      <p:pic>
        <p:nvPicPr>
          <p:cNvPr id="6" name="Picture 5" descr="A green sign with white text&#10;&#10;Description automatically generated with low confidence">
            <a:extLst>
              <a:ext uri="{FF2B5EF4-FFF2-40B4-BE49-F238E27FC236}">
                <a16:creationId xmlns:a16="http://schemas.microsoft.com/office/drawing/2014/main" id="{AA1A0D4A-D753-1DF9-6292-89D390303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706" y="2167467"/>
            <a:ext cx="2810995" cy="2683933"/>
          </a:xfrm>
          <a:prstGeom prst="rect">
            <a:avLst/>
          </a:prstGeom>
        </p:spPr>
      </p:pic>
    </p:spTree>
    <p:extLst>
      <p:ext uri="{BB962C8B-B14F-4D97-AF65-F5344CB8AC3E}">
        <p14:creationId xmlns:p14="http://schemas.microsoft.com/office/powerpoint/2010/main" val="368154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366BB0-BF67-4519-BA41-2F0021F5E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C47207B-42CA-7CDC-2C9A-A370F7F38EFC}"/>
              </a:ext>
            </a:extLst>
          </p:cNvPr>
          <p:cNvSpPr txBox="1"/>
          <p:nvPr/>
        </p:nvSpPr>
        <p:spPr>
          <a:xfrm>
            <a:off x="880533" y="486418"/>
            <a:ext cx="10411391" cy="660401"/>
          </a:xfrm>
          <a:prstGeom prst="rect">
            <a:avLst/>
          </a:prstGeom>
        </p:spPr>
        <p:txBody>
          <a:bodyPr vert="horz" lIns="91440" tIns="45720" rIns="91440" bIns="45720" rtlCol="0" anchor="b">
            <a:normAutofit/>
          </a:bodyPr>
          <a:lstStyle/>
          <a:p>
            <a:pPr>
              <a:spcBef>
                <a:spcPct val="0"/>
              </a:spcBef>
              <a:spcAft>
                <a:spcPts val="600"/>
              </a:spcAft>
            </a:pPr>
            <a:r>
              <a:rPr lang="en-US" sz="3600" u="sng"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rPr>
              <a:t>DEMO:</a:t>
            </a:r>
          </a:p>
        </p:txBody>
      </p:sp>
      <p:sp>
        <p:nvSpPr>
          <p:cNvPr id="3" name="TextBox 2">
            <a:extLst>
              <a:ext uri="{FF2B5EF4-FFF2-40B4-BE49-F238E27FC236}">
                <a16:creationId xmlns:a16="http://schemas.microsoft.com/office/drawing/2014/main" id="{2ABB169C-90D1-1BC8-E8AE-40149EB088AB}"/>
              </a:ext>
            </a:extLst>
          </p:cNvPr>
          <p:cNvSpPr txBox="1"/>
          <p:nvPr/>
        </p:nvSpPr>
        <p:spPr>
          <a:xfrm>
            <a:off x="541867" y="1540933"/>
            <a:ext cx="10411391" cy="4667362"/>
          </a:xfrm>
          <a:prstGeom prst="rect">
            <a:avLst/>
          </a:prstGeom>
        </p:spPr>
        <p:txBody>
          <a:bodyPr vert="horz" lIns="91440" tIns="45720" rIns="91440" bIns="45720" rtlCol="0">
            <a:noAutofit/>
          </a:bodyPr>
          <a:lstStyle/>
          <a:p>
            <a:pPr marL="342900" indent="-342900">
              <a:spcAft>
                <a:spcPts val="600"/>
              </a:spcAft>
              <a:buClr>
                <a:schemeClr val="tx2"/>
              </a:buClr>
              <a:buFont typeface="Wingdings" panose="05000000000000000000" pitchFamily="2" charset="2"/>
              <a:buChar char="§"/>
            </a:pPr>
            <a:r>
              <a:rPr lang="en-US" sz="2000" dirty="0"/>
              <a:t>SITE NAVIGATION - Home page, navigation bar, patient login option</a:t>
            </a:r>
          </a:p>
          <a:p>
            <a:pPr marL="342900" indent="-342900">
              <a:spcAft>
                <a:spcPts val="600"/>
              </a:spcAft>
              <a:buClr>
                <a:schemeClr val="tx2"/>
              </a:buClr>
              <a:buFont typeface="Wingdings" panose="05000000000000000000" pitchFamily="2" charset="2"/>
              <a:buChar char="§"/>
            </a:pPr>
            <a:endParaRPr lang="en-US" sz="2000" dirty="0"/>
          </a:p>
          <a:p>
            <a:pPr marL="342900" indent="-342900">
              <a:spcAft>
                <a:spcPts val="600"/>
              </a:spcAft>
              <a:buClr>
                <a:schemeClr val="tx2"/>
              </a:buClr>
              <a:buFont typeface="Wingdings" panose="05000000000000000000" pitchFamily="2" charset="2"/>
              <a:buChar char="§"/>
            </a:pPr>
            <a:r>
              <a:rPr lang="en-US" sz="2000" dirty="0"/>
              <a:t>PATIENT LOGIN - Validate patient login details</a:t>
            </a:r>
          </a:p>
          <a:p>
            <a:pPr marL="342900" indent="-342900">
              <a:spcAft>
                <a:spcPts val="600"/>
              </a:spcAft>
              <a:buClr>
                <a:schemeClr val="tx2"/>
              </a:buClr>
              <a:buFont typeface="Wingdings" panose="05000000000000000000" pitchFamily="2" charset="2"/>
              <a:buChar char="§"/>
            </a:pPr>
            <a:endParaRPr lang="en-US" sz="2000" dirty="0"/>
          </a:p>
          <a:p>
            <a:pPr marL="342900" indent="-342900">
              <a:spcAft>
                <a:spcPts val="600"/>
              </a:spcAft>
              <a:buClr>
                <a:schemeClr val="tx2"/>
              </a:buClr>
              <a:buFont typeface="Wingdings" panose="05000000000000000000" pitchFamily="2" charset="2"/>
              <a:buChar char="§"/>
            </a:pPr>
            <a:r>
              <a:rPr lang="en-US" sz="2000" dirty="0"/>
              <a:t>DENTIST LOGIN - verify appointment details and treatment update</a:t>
            </a:r>
          </a:p>
          <a:p>
            <a:pPr marL="342900" indent="-342900">
              <a:spcAft>
                <a:spcPts val="600"/>
              </a:spcAft>
              <a:buClr>
                <a:schemeClr val="tx2"/>
              </a:buClr>
              <a:buFont typeface="Wingdings" panose="05000000000000000000" pitchFamily="2" charset="2"/>
              <a:buChar char="§"/>
            </a:pPr>
            <a:endParaRPr lang="en-US" sz="2000" dirty="0"/>
          </a:p>
          <a:p>
            <a:pPr marL="342900" indent="-342900">
              <a:spcAft>
                <a:spcPts val="600"/>
              </a:spcAft>
              <a:buClr>
                <a:schemeClr val="tx2"/>
              </a:buClr>
              <a:buFont typeface="Wingdings" panose="05000000000000000000" pitchFamily="2" charset="2"/>
              <a:buChar char="§"/>
            </a:pPr>
            <a:r>
              <a:rPr lang="en-US" sz="2000" dirty="0"/>
              <a:t>BOOK APPOINTMENT - Patients book an appointment with interested dentist provider.</a:t>
            </a:r>
          </a:p>
          <a:p>
            <a:pPr marL="342900" indent="-342900">
              <a:spcAft>
                <a:spcPts val="600"/>
              </a:spcAft>
              <a:buClr>
                <a:schemeClr val="tx2"/>
              </a:buClr>
              <a:buFont typeface="Wingdings" panose="05000000000000000000" pitchFamily="2" charset="2"/>
              <a:buChar char="§"/>
            </a:pPr>
            <a:endParaRPr lang="en-US" sz="2000" dirty="0"/>
          </a:p>
          <a:p>
            <a:pPr marL="342900" indent="-342900">
              <a:spcAft>
                <a:spcPts val="600"/>
              </a:spcAft>
              <a:buClr>
                <a:schemeClr val="tx2"/>
              </a:buClr>
              <a:buFont typeface="Wingdings" panose="05000000000000000000" pitchFamily="2" charset="2"/>
              <a:buChar char="§"/>
            </a:pPr>
            <a:r>
              <a:rPr lang="en-US" sz="2000" dirty="0"/>
              <a:t>CONFIRMED BOOKINGS -  view confirmed bookings</a:t>
            </a:r>
          </a:p>
          <a:p>
            <a:pPr marL="342900" indent="-342900">
              <a:spcAft>
                <a:spcPts val="600"/>
              </a:spcAft>
              <a:buClr>
                <a:schemeClr val="tx2"/>
              </a:buClr>
              <a:buFont typeface="Wingdings" panose="05000000000000000000" pitchFamily="2" charset="2"/>
              <a:buChar char="§"/>
            </a:pPr>
            <a:endParaRPr lang="en-US" sz="2000" dirty="0"/>
          </a:p>
          <a:p>
            <a:pPr marL="342900" indent="-342900">
              <a:spcAft>
                <a:spcPts val="600"/>
              </a:spcAft>
              <a:buClr>
                <a:schemeClr val="tx2"/>
              </a:buClr>
              <a:buFont typeface="Wingdings" panose="05000000000000000000" pitchFamily="2" charset="2"/>
              <a:buChar char="§"/>
            </a:pPr>
            <a:r>
              <a:rPr lang="en-US" sz="2000" dirty="0"/>
              <a:t>PATIENT AND DENTIST STATISTICS – Statistical data </a:t>
            </a:r>
          </a:p>
          <a:p>
            <a:pPr indent="-228600">
              <a:spcAft>
                <a:spcPts val="600"/>
              </a:spcAft>
              <a:buClr>
                <a:schemeClr val="tx2"/>
              </a:buClr>
              <a:buFont typeface="Arial" panose="020B0604020202020204" pitchFamily="34" charset="0"/>
              <a:buChar char="•"/>
            </a:pPr>
            <a:endParaRPr lang="en-US" sz="2000" dirty="0"/>
          </a:p>
        </p:txBody>
      </p:sp>
    </p:spTree>
    <p:extLst>
      <p:ext uri="{BB962C8B-B14F-4D97-AF65-F5344CB8AC3E}">
        <p14:creationId xmlns:p14="http://schemas.microsoft.com/office/powerpoint/2010/main" val="1914499592"/>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238</TotalTime>
  <Words>270</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Aharoni</vt:lpstr>
      <vt:lpstr>Arial</vt:lpstr>
      <vt:lpstr>Avenir Next LT Pro</vt:lpstr>
      <vt:lpstr>Calibri</vt:lpstr>
      <vt:lpstr>Wingdings</vt:lpstr>
      <vt:lpstr>FadeVTI</vt:lpstr>
      <vt:lpstr>Dentist Appointment Scheduler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Kodem</dc:creator>
  <cp:lastModifiedBy>Sandhya Kodem</cp:lastModifiedBy>
  <cp:revision>13</cp:revision>
  <dcterms:created xsi:type="dcterms:W3CDTF">2023-04-17T23:54:12Z</dcterms:created>
  <dcterms:modified xsi:type="dcterms:W3CDTF">2023-04-19T02:19:11Z</dcterms:modified>
</cp:coreProperties>
</file>