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p:scale>
          <a:sx n="50" d="100"/>
          <a:sy n="50" d="100"/>
        </p:scale>
        <p:origin x="1133"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BD862E7-95FA-4FC4-9EC5-DDBFA8DC7417}" type="datetimeFigureOut">
              <a:rPr lang="en-US" dirty="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DB987F2-A784-4F72-BB57-0E9EACDE722E}" type="datetimeFigureOut">
              <a:rPr lang="en-US" dirty="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0BBD51E-4B19-444E-85C0-DBD7EB6263F4}" type="datetimeFigureOut">
              <a:rPr lang="en-US" dirty="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0D7255A-4AD5-4D3E-9A0A-689DA3BA976C}" type="datetimeFigureOut">
              <a:rPr lang="en-US" dirty="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3EE0AD15-87AC-45B2-9EE5-8D165AF83CD7}" type="datetimeFigureOut">
              <a:rPr lang="en-US" dirty="0"/>
              <a:t>3/11/2019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FCC40CCD-F0D6-4CC2-A4C8-2D7D0D875F02}" type="datetimeFigureOut">
              <a:rPr lang="en-US" dirty="0"/>
              <a:t>3/11/2019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3/11/2019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9A00F7B-89C5-4DF7-A309-6263220147D4}" type="datetimeFigureOut">
              <a:rPr lang="en-US" dirty="0"/>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3/11/2019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3/11/2019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3/11/2019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CDCB01F-D966-4C62-B900-0BE008A90C98}" type="datetimeFigureOut">
              <a:rPr lang="en-US" dirty="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E73A0EA-7DC7-4964-BB97-B173EF3B859A}" type="datetimeFigureOut">
              <a:rPr lang="en-US" dirty="0"/>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3/11/2019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g"/><Relationship Id="rId1" Type="http://schemas.openxmlformats.org/officeDocument/2006/relationships/slideLayout" Target="../slideLayouts/slideLayout15.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5.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78862" y="2694038"/>
            <a:ext cx="6750969" cy="1550392"/>
          </a:xfrm>
        </p:spPr>
        <p:txBody>
          <a:bodyPr/>
          <a:lstStyle/>
          <a:p>
            <a:r>
              <a:rPr lang="en-US" sz="6000" dirty="0" smtClean="0"/>
              <a:t/>
            </a:r>
            <a:br>
              <a:rPr lang="en-US" sz="6000" dirty="0" smtClean="0"/>
            </a:br>
            <a:r>
              <a:rPr lang="en-US" sz="6000" dirty="0"/>
              <a:t/>
            </a:r>
            <a:br>
              <a:rPr lang="en-US" sz="6000" dirty="0"/>
            </a:br>
            <a:r>
              <a:rPr lang="en-US" sz="6000" dirty="0" smtClean="0"/>
              <a:t/>
            </a:r>
            <a:br>
              <a:rPr lang="en-US" sz="6000" dirty="0" smtClean="0"/>
            </a:br>
            <a:r>
              <a:rPr lang="en-US" sz="6000" dirty="0" smtClean="0"/>
              <a:t>DEUTSCHLAND           </a:t>
            </a:r>
            <a:br>
              <a:rPr lang="en-US" sz="6000" dirty="0" smtClean="0"/>
            </a:br>
            <a:r>
              <a:rPr lang="en-US" sz="4400" dirty="0" err="1" smtClean="0">
                <a:solidFill>
                  <a:schemeClr val="accent2">
                    <a:lumMod val="75000"/>
                  </a:schemeClr>
                </a:solidFill>
              </a:rPr>
              <a:t>Th</a:t>
            </a:r>
            <a:r>
              <a:rPr lang="de-DE" sz="4400" dirty="0" err="1" smtClean="0">
                <a:solidFill>
                  <a:schemeClr val="accent2">
                    <a:lumMod val="75000"/>
                  </a:schemeClr>
                </a:solidFill>
              </a:rPr>
              <a:t>üringen</a:t>
            </a:r>
            <a:endParaRPr lang="ru-RU" sz="4400" dirty="0">
              <a:solidFill>
                <a:schemeClr val="accent2">
                  <a:lumMod val="75000"/>
                </a:schemeClr>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196" y="76200"/>
            <a:ext cx="5201264" cy="2460523"/>
          </a:xfrm>
          <a:prstGeom prst="rect">
            <a:avLst/>
          </a:prstGeom>
        </p:spPr>
      </p:pic>
    </p:spTree>
    <p:extLst>
      <p:ext uri="{BB962C8B-B14F-4D97-AF65-F5344CB8AC3E}">
        <p14:creationId xmlns:p14="http://schemas.microsoft.com/office/powerpoint/2010/main" val="41230406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6000" dirty="0" smtClean="0"/>
              <a:t>TH</a:t>
            </a:r>
            <a:r>
              <a:rPr lang="de-DE" sz="6000" dirty="0" smtClean="0"/>
              <a:t>ÜRINGEN</a:t>
            </a:r>
            <a:endParaRPr lang="ru-RU" sz="6000" dirty="0"/>
          </a:p>
        </p:txBody>
      </p:sp>
      <p:pic>
        <p:nvPicPr>
          <p:cNvPr id="5" name="Рисунок 4"/>
          <p:cNvPicPr>
            <a:picLocks noGrp="1" noChangeAspect="1"/>
          </p:cNvPicPr>
          <p:nvPr>
            <p:ph type="pic" idx="1"/>
          </p:nvPr>
        </p:nvPicPr>
        <p:blipFill>
          <a:blip r:embed="rId2">
            <a:extLst>
              <a:ext uri="{28A0092B-C50C-407E-A947-70E740481C1C}">
                <a14:useLocalDpi xmlns:a14="http://schemas.microsoft.com/office/drawing/2010/main" val="0"/>
              </a:ext>
            </a:extLst>
          </a:blip>
          <a:srcRect t="11137" b="11137"/>
          <a:stretch>
            <a:fillRect/>
          </a:stretch>
        </p:blipFill>
        <p:spPr>
          <a:xfrm>
            <a:off x="6461159" y="2336873"/>
            <a:ext cx="5425849" cy="3599312"/>
          </a:xfrm>
        </p:spPr>
      </p:pic>
      <p:sp>
        <p:nvSpPr>
          <p:cNvPr id="4" name="Текст 3"/>
          <p:cNvSpPr>
            <a:spLocks noGrp="1"/>
          </p:cNvSpPr>
          <p:nvPr>
            <p:ph type="body" sz="half" idx="2"/>
          </p:nvPr>
        </p:nvSpPr>
        <p:spPr>
          <a:xfrm>
            <a:off x="680323" y="2336873"/>
            <a:ext cx="5514000" cy="3179024"/>
          </a:xfrm>
        </p:spPr>
        <p:txBody>
          <a:bodyPr>
            <a:normAutofit/>
          </a:bodyPr>
          <a:lstStyle/>
          <a:p>
            <a:r>
              <a:rPr lang="de-DE" sz="2800" dirty="0" smtClean="0">
                <a:solidFill>
                  <a:schemeClr val="bg1"/>
                </a:solidFill>
              </a:rPr>
              <a:t>Sprache</a:t>
            </a:r>
            <a:r>
              <a:rPr lang="de-DE" sz="2800" dirty="0" smtClean="0"/>
              <a:t>: Deutsch</a:t>
            </a:r>
          </a:p>
          <a:p>
            <a:r>
              <a:rPr lang="de-DE" sz="2800" dirty="0" smtClean="0">
                <a:solidFill>
                  <a:schemeClr val="bg1"/>
                </a:solidFill>
              </a:rPr>
              <a:t>Landeshauptstadt</a:t>
            </a:r>
            <a:r>
              <a:rPr lang="de-DE" sz="2800" dirty="0" smtClean="0"/>
              <a:t>: Erfurt</a:t>
            </a:r>
          </a:p>
          <a:p>
            <a:r>
              <a:rPr lang="de-DE" sz="2800" dirty="0" smtClean="0">
                <a:solidFill>
                  <a:schemeClr val="bg1"/>
                </a:solidFill>
              </a:rPr>
              <a:t>Fläche</a:t>
            </a:r>
            <a:r>
              <a:rPr lang="en-US" sz="2800" dirty="0" smtClean="0"/>
              <a:t>:16.172  km</a:t>
            </a:r>
            <a:r>
              <a:rPr lang="ru-RU" sz="2800" dirty="0" smtClean="0"/>
              <a:t>²</a:t>
            </a:r>
            <a:endParaRPr lang="en-US" sz="2800" dirty="0" smtClean="0"/>
          </a:p>
          <a:p>
            <a:r>
              <a:rPr lang="de-DE" sz="2800" dirty="0" smtClean="0">
                <a:solidFill>
                  <a:schemeClr val="bg1"/>
                </a:solidFill>
              </a:rPr>
              <a:t>Gründung</a:t>
            </a:r>
            <a:r>
              <a:rPr lang="de-DE" sz="2800" dirty="0" smtClean="0"/>
              <a:t>: 3. Oktober 1990</a:t>
            </a:r>
          </a:p>
          <a:p>
            <a:r>
              <a:rPr lang="de-DE" sz="2800" dirty="0" smtClean="0">
                <a:solidFill>
                  <a:schemeClr val="bg1"/>
                </a:solidFill>
              </a:rPr>
              <a:t>Website</a:t>
            </a:r>
            <a:r>
              <a:rPr lang="en-US" sz="2800" dirty="0" smtClean="0"/>
              <a:t>: www.t</a:t>
            </a:r>
            <a:r>
              <a:rPr lang="de-DE" sz="2800" dirty="0" smtClean="0"/>
              <a:t>ü</a:t>
            </a:r>
            <a:r>
              <a:rPr lang="en-US" sz="2800" dirty="0" smtClean="0"/>
              <a:t>ringen.de</a:t>
            </a:r>
            <a:endParaRPr lang="de-DE" sz="2800" dirty="0" smtClean="0"/>
          </a:p>
        </p:txBody>
      </p:sp>
    </p:spTree>
    <p:extLst>
      <p:ext uri="{BB962C8B-B14F-4D97-AF65-F5344CB8AC3E}">
        <p14:creationId xmlns:p14="http://schemas.microsoft.com/office/powerpoint/2010/main" val="500787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de-DE" sz="6000" dirty="0" smtClean="0"/>
              <a:t>          Allgemeines</a:t>
            </a:r>
            <a:endParaRPr lang="ru-RU" sz="6000" dirty="0"/>
          </a:p>
        </p:txBody>
      </p:sp>
      <p:pic>
        <p:nvPicPr>
          <p:cNvPr id="5" name="Рисунок 4"/>
          <p:cNvPicPr>
            <a:picLocks noGrp="1" noChangeAspect="1"/>
          </p:cNvPicPr>
          <p:nvPr>
            <p:ph type="pic" idx="1"/>
          </p:nvPr>
        </p:nvPicPr>
        <p:blipFill>
          <a:blip r:embed="rId2">
            <a:extLst>
              <a:ext uri="{28A0092B-C50C-407E-A947-70E740481C1C}">
                <a14:useLocalDpi xmlns:a14="http://schemas.microsoft.com/office/drawing/2010/main" val="0"/>
              </a:ext>
            </a:extLst>
          </a:blip>
          <a:srcRect t="318" b="318"/>
          <a:stretch>
            <a:fillRect/>
          </a:stretch>
        </p:blipFill>
        <p:spPr>
          <a:xfrm>
            <a:off x="6441495" y="2336873"/>
            <a:ext cx="5425849" cy="3599312"/>
          </a:xfrm>
        </p:spPr>
      </p:pic>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42" y="2336873"/>
            <a:ext cx="5077944" cy="3599311"/>
          </a:xfrm>
          <a:prstGeom prst="rect">
            <a:avLst/>
          </a:prstGeom>
        </p:spPr>
      </p:pic>
    </p:spTree>
    <p:extLst>
      <p:ext uri="{BB962C8B-B14F-4D97-AF65-F5344CB8AC3E}">
        <p14:creationId xmlns:p14="http://schemas.microsoft.com/office/powerpoint/2010/main" val="382011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                           </a:t>
            </a:r>
            <a:r>
              <a:rPr lang="en-US" sz="6000" dirty="0" smtClean="0"/>
              <a:t>Erfurt</a:t>
            </a:r>
            <a:endParaRPr lang="ru-RU" sz="6000" dirty="0"/>
          </a:p>
        </p:txBody>
      </p:sp>
      <p:pic>
        <p:nvPicPr>
          <p:cNvPr id="12" name="Рисунок 11"/>
          <p:cNvPicPr>
            <a:picLocks noGrp="1" noChangeAspect="1"/>
          </p:cNvPicPr>
          <p:nvPr>
            <p:ph type="pic" idx="15"/>
          </p:nvPr>
        </p:nvPicPr>
        <p:blipFill>
          <a:blip r:embed="rId2">
            <a:extLst>
              <a:ext uri="{28A0092B-C50C-407E-A947-70E740481C1C}">
                <a14:useLocalDpi xmlns:a14="http://schemas.microsoft.com/office/drawing/2010/main" val="0"/>
              </a:ext>
            </a:extLst>
          </a:blip>
          <a:srcRect t="12566" b="12566"/>
          <a:stretch>
            <a:fillRect/>
          </a:stretch>
        </p:blipFill>
        <p:spPr>
          <a:xfrm>
            <a:off x="309563" y="1833563"/>
            <a:ext cx="3049587" cy="1524000"/>
          </a:xfrm>
        </p:spPr>
      </p:pic>
      <p:pic>
        <p:nvPicPr>
          <p:cNvPr id="14" name="Рисунок 13"/>
          <p:cNvPicPr>
            <a:picLocks noGrp="1" noChangeAspect="1"/>
          </p:cNvPicPr>
          <p:nvPr>
            <p:ph type="pic" idx="21"/>
          </p:nvPr>
        </p:nvPicPr>
        <p:blipFill>
          <a:blip r:embed="rId3">
            <a:extLst>
              <a:ext uri="{28A0092B-C50C-407E-A947-70E740481C1C}">
                <a14:useLocalDpi xmlns:a14="http://schemas.microsoft.com/office/drawing/2010/main" val="0"/>
              </a:ext>
            </a:extLst>
          </a:blip>
          <a:srcRect t="12694" b="12694"/>
          <a:stretch>
            <a:fillRect/>
          </a:stretch>
        </p:blipFill>
        <p:spPr>
          <a:xfrm>
            <a:off x="309563" y="5334000"/>
            <a:ext cx="3063875" cy="1524000"/>
          </a:xfrm>
        </p:spPr>
      </p:pic>
      <p:pic>
        <p:nvPicPr>
          <p:cNvPr id="13" name="Рисунок 12"/>
          <p:cNvPicPr>
            <a:picLocks noGrp="1" noChangeAspect="1"/>
          </p:cNvPicPr>
          <p:nvPr>
            <p:ph type="pic" idx="22"/>
          </p:nvPr>
        </p:nvPicPr>
        <p:blipFill>
          <a:blip r:embed="rId4">
            <a:extLst>
              <a:ext uri="{28A0092B-C50C-407E-A947-70E740481C1C}">
                <a14:useLocalDpi xmlns:a14="http://schemas.microsoft.com/office/drawing/2010/main" val="0"/>
              </a:ext>
            </a:extLst>
          </a:blip>
          <a:srcRect t="17437" b="17437"/>
          <a:stretch>
            <a:fillRect/>
          </a:stretch>
        </p:blipFill>
        <p:spPr>
          <a:xfrm>
            <a:off x="287338" y="3556000"/>
            <a:ext cx="3062287" cy="1524000"/>
          </a:xfrm>
        </p:spPr>
      </p:pic>
      <p:sp>
        <p:nvSpPr>
          <p:cNvPr id="16" name="Текст 10"/>
          <p:cNvSpPr>
            <a:spLocks noGrp="1"/>
          </p:cNvSpPr>
          <p:nvPr>
            <p:ph type="body" sz="half" idx="19"/>
          </p:nvPr>
        </p:nvSpPr>
        <p:spPr>
          <a:xfrm>
            <a:off x="3578225" y="2062163"/>
            <a:ext cx="6461125" cy="4575175"/>
          </a:xfrm>
        </p:spPr>
        <p:txBody>
          <a:bodyPr/>
          <a:lstStyle/>
          <a:p>
            <a:r>
              <a:rPr lang="de-DE" dirty="0">
                <a:solidFill>
                  <a:srgbClr val="383838"/>
                </a:solidFill>
                <a:latin typeface="Open Sans"/>
              </a:rPr>
              <a:t> </a:t>
            </a:r>
            <a:r>
              <a:rPr lang="de-DE" sz="2000" dirty="0">
                <a:latin typeface="Open Sans"/>
              </a:rPr>
              <a:t>Erfurt ist die Landeshauptstadt des Freistaates Thüringen. Es ist zugleich die größte Stadt Thüringens und neben Jena und Gera eines der drei Oberzentren des Landes. Wichtigste Institutionen neben den Landesbehörden sind das Bundesarbeitsgericht, die Universität und Fachhochschule Erfurt sowie das katholische Bistum Erfurt, dessen Kathedrale der Erfurter Dom ist, der wiederum neben der Krämerbrücke eine der Hauptsehenswürdigkeiten der Stadt darstellt. Darüber hinaus besitzt die Stadt einen knapp drei Quadratkilometer großen mittelalterlich geprägten Altstadtkern mit etwa 25 Pfarrkirchen und zahlreichen Fachwerk- und Bürgerhäusern.</a:t>
            </a:r>
            <a:endParaRPr lang="ru-RU" sz="2000" dirty="0"/>
          </a:p>
        </p:txBody>
      </p:sp>
    </p:spTree>
    <p:extLst>
      <p:ext uri="{BB962C8B-B14F-4D97-AF65-F5344CB8AC3E}">
        <p14:creationId xmlns:p14="http://schemas.microsoft.com/office/powerpoint/2010/main" val="3016562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5400" dirty="0" smtClean="0"/>
              <a:t>       </a:t>
            </a:r>
            <a:r>
              <a:rPr lang="en-US" sz="5400" dirty="0" err="1" smtClean="0"/>
              <a:t>Sehenswürdigkeiten</a:t>
            </a:r>
            <a:endParaRPr lang="ru-RU" sz="5400" dirty="0"/>
          </a:p>
        </p:txBody>
      </p:sp>
      <p:pic>
        <p:nvPicPr>
          <p:cNvPr id="12" name="Рисунок 11"/>
          <p:cNvPicPr>
            <a:picLocks noGrp="1" noChangeAspect="1"/>
          </p:cNvPicPr>
          <p:nvPr>
            <p:ph type="pic" idx="15"/>
          </p:nvPr>
        </p:nvPicPr>
        <p:blipFill>
          <a:blip r:embed="rId2">
            <a:extLst>
              <a:ext uri="{28A0092B-C50C-407E-A947-70E740481C1C}">
                <a14:useLocalDpi xmlns:a14="http://schemas.microsoft.com/office/drawing/2010/main" val="0"/>
              </a:ext>
            </a:extLst>
          </a:blip>
          <a:srcRect t="5579" b="5579"/>
          <a:stretch>
            <a:fillRect/>
          </a:stretch>
        </p:blipFill>
        <p:spPr>
          <a:xfrm>
            <a:off x="213837" y="2205479"/>
            <a:ext cx="3464552" cy="1960630"/>
          </a:xfrm>
        </p:spPr>
      </p:pic>
      <p:sp>
        <p:nvSpPr>
          <p:cNvPr id="5" name="Текст 4"/>
          <p:cNvSpPr>
            <a:spLocks noGrp="1"/>
          </p:cNvSpPr>
          <p:nvPr>
            <p:ph type="body" sz="half" idx="18"/>
          </p:nvPr>
        </p:nvSpPr>
        <p:spPr>
          <a:xfrm>
            <a:off x="213837" y="4337338"/>
            <a:ext cx="3123735" cy="496591"/>
          </a:xfrm>
        </p:spPr>
        <p:txBody>
          <a:bodyPr>
            <a:noAutofit/>
          </a:bodyPr>
          <a:lstStyle/>
          <a:p>
            <a:r>
              <a:rPr lang="de-DE" sz="1600" dirty="0">
                <a:solidFill>
                  <a:schemeClr val="bg1"/>
                </a:solidFill>
              </a:rPr>
              <a:t>Denkmal für Goethe und Schiller</a:t>
            </a:r>
            <a:endParaRPr lang="ru-RU" sz="1600" dirty="0">
              <a:solidFill>
                <a:schemeClr val="bg1"/>
              </a:solidFill>
            </a:endParaRPr>
          </a:p>
        </p:txBody>
      </p:sp>
      <p:sp>
        <p:nvSpPr>
          <p:cNvPr id="6" name="Текст 5"/>
          <p:cNvSpPr>
            <a:spLocks noGrp="1"/>
          </p:cNvSpPr>
          <p:nvPr>
            <p:ph type="body" sz="quarter" idx="3"/>
          </p:nvPr>
        </p:nvSpPr>
        <p:spPr>
          <a:xfrm>
            <a:off x="3678389" y="4380673"/>
            <a:ext cx="3330322" cy="409919"/>
          </a:xfrm>
        </p:spPr>
        <p:txBody>
          <a:bodyPr/>
          <a:lstStyle/>
          <a:p>
            <a:r>
              <a:rPr lang="en-US" sz="2000" dirty="0" err="1">
                <a:solidFill>
                  <a:schemeClr val="bg1"/>
                </a:solidFill>
              </a:rPr>
              <a:t>Optisches</a:t>
            </a:r>
            <a:r>
              <a:rPr lang="en-US" sz="2000" dirty="0">
                <a:solidFill>
                  <a:schemeClr val="bg1"/>
                </a:solidFill>
              </a:rPr>
              <a:t> Museum in Jena</a:t>
            </a:r>
            <a:endParaRPr lang="ru-RU" sz="2000" dirty="0">
              <a:solidFill>
                <a:schemeClr val="bg1"/>
              </a:solidFill>
            </a:endParaRPr>
          </a:p>
        </p:txBody>
      </p:sp>
      <p:pic>
        <p:nvPicPr>
          <p:cNvPr id="13" name="Рисунок 12"/>
          <p:cNvPicPr>
            <a:picLocks noGrp="1" noChangeAspect="1"/>
          </p:cNvPicPr>
          <p:nvPr>
            <p:ph type="pic" idx="21"/>
          </p:nvPr>
        </p:nvPicPr>
        <p:blipFill>
          <a:blip r:embed="rId3">
            <a:extLst>
              <a:ext uri="{28A0092B-C50C-407E-A947-70E740481C1C}">
                <a14:useLocalDpi xmlns:a14="http://schemas.microsoft.com/office/drawing/2010/main" val="0"/>
              </a:ext>
            </a:extLst>
          </a:blip>
          <a:srcRect t="5786" b="5786"/>
          <a:stretch>
            <a:fillRect/>
          </a:stretch>
        </p:blipFill>
        <p:spPr>
          <a:xfrm>
            <a:off x="3785418" y="2205478"/>
            <a:ext cx="3223291" cy="1960631"/>
          </a:xfrm>
          <a:prstGeom prst="roundRect">
            <a:avLst>
              <a:gd name="adj" fmla="val 0"/>
            </a:avLst>
          </a:prstGeom>
        </p:spPr>
      </p:pic>
      <p:sp>
        <p:nvSpPr>
          <p:cNvPr id="9" name="Текст 8"/>
          <p:cNvSpPr>
            <a:spLocks noGrp="1"/>
          </p:cNvSpPr>
          <p:nvPr>
            <p:ph type="body" sz="quarter" idx="13"/>
          </p:nvPr>
        </p:nvSpPr>
        <p:spPr>
          <a:xfrm>
            <a:off x="7230678" y="4340837"/>
            <a:ext cx="3063505" cy="493092"/>
          </a:xfrm>
        </p:spPr>
        <p:txBody>
          <a:bodyPr/>
          <a:lstStyle/>
          <a:p>
            <a:r>
              <a:rPr lang="en-US" sz="2000" dirty="0" err="1">
                <a:solidFill>
                  <a:schemeClr val="bg1"/>
                </a:solidFill>
              </a:rPr>
              <a:t>Saalfeld</a:t>
            </a:r>
            <a:r>
              <a:rPr lang="en-US" sz="2000" dirty="0">
                <a:solidFill>
                  <a:schemeClr val="bg1"/>
                </a:solidFill>
              </a:rPr>
              <a:t> Town</a:t>
            </a:r>
            <a:endParaRPr lang="ru-RU" sz="2000" dirty="0">
              <a:solidFill>
                <a:schemeClr val="bg1"/>
              </a:solidFill>
            </a:endParaRPr>
          </a:p>
        </p:txBody>
      </p:sp>
      <p:pic>
        <p:nvPicPr>
          <p:cNvPr id="14" name="Рисунок 13"/>
          <p:cNvPicPr>
            <a:picLocks noGrp="1" noChangeAspect="1"/>
          </p:cNvPicPr>
          <p:nvPr>
            <p:ph type="pic" idx="22"/>
          </p:nvPr>
        </p:nvPicPr>
        <p:blipFill>
          <a:blip r:embed="rId4">
            <a:extLst>
              <a:ext uri="{28A0092B-C50C-407E-A947-70E740481C1C}">
                <a14:useLocalDpi xmlns:a14="http://schemas.microsoft.com/office/drawing/2010/main" val="0"/>
              </a:ext>
            </a:extLst>
          </a:blip>
          <a:srcRect t="5786" b="5786"/>
          <a:stretch>
            <a:fillRect/>
          </a:stretch>
        </p:blipFill>
        <p:spPr>
          <a:xfrm>
            <a:off x="7128387" y="2205478"/>
            <a:ext cx="3165795" cy="1960631"/>
          </a:xfrm>
        </p:spPr>
      </p:pic>
    </p:spTree>
    <p:extLst>
      <p:ext uri="{BB962C8B-B14F-4D97-AF65-F5344CB8AC3E}">
        <p14:creationId xmlns:p14="http://schemas.microsoft.com/office/powerpoint/2010/main" val="1370197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Берлин">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
  <TotalTime>1686</TotalTime>
  <Words>40</Words>
  <Application>Microsoft Office PowerPoint</Application>
  <PresentationFormat>Широкоэкранный</PresentationFormat>
  <Paragraphs>14</Paragraphs>
  <Slides>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Arial</vt:lpstr>
      <vt:lpstr>Open Sans</vt:lpstr>
      <vt:lpstr>Trebuchet MS</vt:lpstr>
      <vt:lpstr>Берлин</vt:lpstr>
      <vt:lpstr>   DEUTSCHLAND            Thüringen</vt:lpstr>
      <vt:lpstr>THÜRINGEN</vt:lpstr>
      <vt:lpstr>          Allgemeines</vt:lpstr>
      <vt:lpstr>                           Erfurt</vt:lpstr>
      <vt:lpstr>       Sehenswürdigkeiten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DEUTSCHLAND            Thürinden</dc:title>
  <dc:creator>Пользователь Windows</dc:creator>
  <cp:lastModifiedBy>Пользователь Windows</cp:lastModifiedBy>
  <cp:revision>12</cp:revision>
  <dcterms:created xsi:type="dcterms:W3CDTF">2019-03-09T07:45:28Z</dcterms:created>
  <dcterms:modified xsi:type="dcterms:W3CDTF">2019-03-12T04:16:49Z</dcterms:modified>
</cp:coreProperties>
</file>