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dluYorum" initials="K" lastIdx="1" clrIdx="0">
    <p:extLst>
      <p:ext uri="{19B8F6BF-5375-455C-9EA6-DF929625EA0E}">
        <p15:presenceInfo xmlns:p15="http://schemas.microsoft.com/office/powerpoint/2012/main" userId="KodluYoru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F368-5012-4C72-A1EE-3C255A6CD77D}" type="datetimeFigureOut">
              <a:rPr lang="tr-TR" smtClean="0"/>
              <a:t>1.01.2023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29AE-08ED-41DF-9E5E-3C09548E24A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80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F368-5012-4C72-A1EE-3C255A6CD77D}" type="datetimeFigureOut">
              <a:rPr lang="tr-TR" smtClean="0"/>
              <a:t>1.01.2023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29AE-08ED-41DF-9E5E-3C09548E24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574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F368-5012-4C72-A1EE-3C255A6CD77D}" type="datetimeFigureOut">
              <a:rPr lang="tr-TR" smtClean="0"/>
              <a:t>1.01.2023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29AE-08ED-41DF-9E5E-3C09548E24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531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F368-5012-4C72-A1EE-3C255A6CD77D}" type="datetimeFigureOut">
              <a:rPr lang="tr-TR" smtClean="0"/>
              <a:t>1.01.2023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29AE-08ED-41DF-9E5E-3C09548E24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07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F368-5012-4C72-A1EE-3C255A6CD77D}" type="datetimeFigureOut">
              <a:rPr lang="tr-TR" smtClean="0"/>
              <a:t>1.01.2023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29AE-08ED-41DF-9E5E-3C09548E24A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44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F368-5012-4C72-A1EE-3C255A6CD77D}" type="datetimeFigureOut">
              <a:rPr lang="tr-TR" smtClean="0"/>
              <a:t>1.01.2023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29AE-08ED-41DF-9E5E-3C09548E24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861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F368-5012-4C72-A1EE-3C255A6CD77D}" type="datetimeFigureOut">
              <a:rPr lang="tr-TR" smtClean="0"/>
              <a:t>1.01.2023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29AE-08ED-41DF-9E5E-3C09548E24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162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F368-5012-4C72-A1EE-3C255A6CD77D}" type="datetimeFigureOut">
              <a:rPr lang="tr-TR" smtClean="0"/>
              <a:t>1.01.2023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29AE-08ED-41DF-9E5E-3C09548E24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57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F368-5012-4C72-A1EE-3C255A6CD77D}" type="datetimeFigureOut">
              <a:rPr lang="tr-TR" smtClean="0"/>
              <a:t>1.01.2023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29AE-08ED-41DF-9E5E-3C09548E24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586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00F368-5012-4C72-A1EE-3C255A6CD77D}" type="datetimeFigureOut">
              <a:rPr lang="tr-TR" smtClean="0"/>
              <a:t>1.01.2023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7E29AE-08ED-41DF-9E5E-3C09548E24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205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F368-5012-4C72-A1EE-3C255A6CD77D}" type="datetimeFigureOut">
              <a:rPr lang="tr-TR" smtClean="0"/>
              <a:t>1.01.2023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29AE-08ED-41DF-9E5E-3C09548E24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069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00F368-5012-4C72-A1EE-3C255A6CD77D}" type="datetimeFigureOut">
              <a:rPr lang="tr-TR" smtClean="0"/>
              <a:t>1.01.2023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7E29AE-08ED-41DF-9E5E-3C09548E24AA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50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agram.com/kodfun" TargetMode="External"/><Relationship Id="rId2" Type="http://schemas.openxmlformats.org/officeDocument/2006/relationships/hyperlink" Target="https://youtube.com/@kodfu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anguage-reference/keywords/class" TargetMode="External"/><Relationship Id="rId2" Type="http://schemas.openxmlformats.org/officeDocument/2006/relationships/hyperlink" Target="https://learn.microsoft.com/en-us/dotnet/csharp/fundamentals/object-oriente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13049/whats-the-difference-between-struct-and-class-in-net" TargetMode="External"/><Relationship Id="rId4" Type="http://schemas.openxmlformats.org/officeDocument/2006/relationships/hyperlink" Target="https://learn.microsoft.com/en-us/dotnet/csharp/language-reference/builtin-types/struc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913753-9BF7-6DF0-BA76-A73B425D3B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dirty="0" err="1"/>
              <a:t>Classes</a:t>
            </a:r>
            <a:r>
              <a:rPr lang="tr-TR" dirty="0"/>
              <a:t> </a:t>
            </a:r>
            <a:r>
              <a:rPr lang="tr-TR" dirty="0" err="1"/>
              <a:t>vs</a:t>
            </a:r>
            <a:r>
              <a:rPr lang="tr-TR" dirty="0"/>
              <a:t> </a:t>
            </a:r>
            <a:r>
              <a:rPr lang="tr-TR" dirty="0" err="1"/>
              <a:t>Structs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AAA90B7-2C5D-220A-60C6-FF8A27AD94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tr-TR" dirty="0">
                <a:hlinkClick r:id="rId2"/>
              </a:rPr>
              <a:t>Youtube.com/@kodfun</a:t>
            </a:r>
            <a:endParaRPr lang="tr-TR" dirty="0"/>
          </a:p>
          <a:p>
            <a:pPr algn="ctr"/>
            <a:r>
              <a:rPr lang="tr-TR" dirty="0">
                <a:hlinkClick r:id="rId3"/>
              </a:rPr>
              <a:t>Instagram.com/</a:t>
            </a:r>
            <a:r>
              <a:rPr lang="tr-TR" dirty="0" err="1">
                <a:hlinkClick r:id="rId3"/>
              </a:rPr>
              <a:t>kodfun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DBC5BA9-E804-6DD5-1F97-E08FB4C6D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497" y="758952"/>
            <a:ext cx="2113005" cy="211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62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76D23A-CCC0-3AC8-1F75-EBF060B3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Hangisini Ne Zaman Kullanmalıyım?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750C2A-F6EF-A5FD-C1D9-D07DAAE4C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Genel kural olarak türlerimizi Class (Sınıf) olarak tanımlarız. </a:t>
            </a:r>
          </a:p>
          <a:p>
            <a:r>
              <a:rPr lang="tr-TR" dirty="0"/>
              <a:t>Ancak </a:t>
            </a:r>
            <a:r>
              <a:rPr lang="tr-TR" dirty="0" err="1"/>
              <a:t>struct</a:t>
            </a:r>
            <a:r>
              <a:rPr lang="tr-TR" dirty="0"/>
              <a:t> ne zaman kullanırız sorusuna Microsoft’un resmi dokümantasyonundan bir alıntıyla cevap verelim: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3BB7845-C64D-9D4A-F10C-BEE4661509FF}"/>
              </a:ext>
            </a:extLst>
          </p:cNvPr>
          <p:cNvSpPr txBox="1"/>
          <p:nvPr/>
        </p:nvSpPr>
        <p:spPr>
          <a:xfrm>
            <a:off x="1713165" y="2931736"/>
            <a:ext cx="88266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/>
              <a:t>Genellikle, çok az davranış sağlayan veya hiç davranış sağlamayan küçük veri odaklı türler tasarlamak için yapı (</a:t>
            </a:r>
            <a:r>
              <a:rPr lang="tr-TR" i="1" dirty="0" err="1"/>
              <a:t>struct</a:t>
            </a:r>
            <a:r>
              <a:rPr lang="tr-TR" i="1" dirty="0"/>
              <a:t>) türlerini kullanırsınız. </a:t>
            </a:r>
          </a:p>
          <a:p>
            <a:endParaRPr lang="tr-TR" i="1" dirty="0"/>
          </a:p>
          <a:p>
            <a:r>
              <a:rPr lang="tr-TR" i="1" dirty="0"/>
              <a:t>Örneğin, .NET bir sayıyı (tam sayı ya da ondalıklı), </a:t>
            </a:r>
            <a:r>
              <a:rPr lang="tr-TR" i="1" dirty="0" err="1"/>
              <a:t>boolean</a:t>
            </a:r>
            <a:r>
              <a:rPr lang="tr-TR" i="1" dirty="0"/>
              <a:t> değerini, Unicode karakterini ve zaman örneğini temsil etmek için yapı türlerini kullanır. </a:t>
            </a:r>
          </a:p>
          <a:p>
            <a:endParaRPr lang="tr-TR" i="1" dirty="0"/>
          </a:p>
          <a:p>
            <a:r>
              <a:rPr lang="tr-TR" i="1" dirty="0"/>
              <a:t>Bir türün davranışına odaklandıysanız bir sınıf tanımlamayı göz önünde bulundurun. Sınıf türleri referans semantiğine sahiptir. Diğer bir ifadeyle, sınıf türündeki bir değişken, örneğin kendisini içermez, örneğin bellekteki referansını taşır.</a:t>
            </a:r>
          </a:p>
          <a:p>
            <a:endParaRPr lang="tr-TR" i="1" dirty="0"/>
          </a:p>
          <a:p>
            <a:r>
              <a:rPr lang="tr-TR" i="1" dirty="0"/>
              <a:t>Yapı türleri değer semantiğine sahip olduğundan sabit yapı türlerini tanımlamanızı öneririz.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52522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41C1A6-8D3E-0FFA-C3FC-36FE9DFE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Değer Türü ve Referans Türü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A00EBE-E409-8FDB-CC60-C8B2BBED4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Gerçek hayattan değer türü ve referans türünü açıklayan bir örnek vermek istersek;</a:t>
            </a:r>
          </a:p>
          <a:p>
            <a:endParaRPr lang="tr-TR" dirty="0"/>
          </a:p>
          <a:p>
            <a:r>
              <a:rPr lang="tr-TR" dirty="0"/>
              <a:t>Farz edin ki Ali’nin Ayşe’ye yüklü bir borcu var.</a:t>
            </a:r>
          </a:p>
          <a:p>
            <a:r>
              <a:rPr lang="tr-TR" dirty="0"/>
              <a:t>DURUM 1: Borcunu </a:t>
            </a:r>
            <a:r>
              <a:rPr lang="tr-TR" dirty="0" err="1"/>
              <a:t>decimal</a:t>
            </a:r>
            <a:r>
              <a:rPr lang="tr-TR" dirty="0"/>
              <a:t> türünde bir zarf tanımlayıp içine 1000 dolar koyarak ödüyor.</a:t>
            </a:r>
          </a:p>
          <a:p>
            <a:r>
              <a:rPr lang="tr-TR" dirty="0"/>
              <a:t>DURUM 2: Borcunu </a:t>
            </a:r>
            <a:r>
              <a:rPr lang="tr-TR" dirty="0" err="1"/>
              <a:t>string</a:t>
            </a:r>
            <a:r>
              <a:rPr lang="tr-TR" dirty="0"/>
              <a:t> türünde bir zarf tanımlayıp içine bir hazine gömüsünün adresini yazıyor.</a:t>
            </a:r>
          </a:p>
          <a:p>
            <a:endParaRPr lang="tr-TR" dirty="0"/>
          </a:p>
          <a:p>
            <a:r>
              <a:rPr lang="tr-TR" dirty="0"/>
              <a:t>Durum 1’de değişkene benzeyen zarf içinde paranın kendisini taşırken, Durum 2’de zarf kıymetli eşyanın sadece yer yüzündeki adresini taşıyor, kendisini değil.</a:t>
            </a:r>
          </a:p>
        </p:txBody>
      </p:sp>
    </p:spTree>
    <p:extLst>
      <p:ext uri="{BB962C8B-B14F-4D97-AF65-F5344CB8AC3E}">
        <p14:creationId xmlns:p14="http://schemas.microsoft.com/office/powerpoint/2010/main" val="78835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F1677C-682F-BE42-EBEE-B8325D972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6F14A6-B023-81B7-2FF1-86B0153C3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Class ve </a:t>
            </a:r>
            <a:r>
              <a:rPr lang="tr-TR" dirty="0" err="1"/>
              <a:t>Struct</a:t>
            </a:r>
            <a:r>
              <a:rPr lang="tr-TR" dirty="0"/>
              <a:t> yapılarıyla ilgili diğer değinmediğimiz ayrıntılar için aşağıdaki kaynaklara göz atmanızı tavsiye ederim.</a:t>
            </a:r>
            <a:endParaRPr lang="tr-TR" dirty="0">
              <a:hlinkClick r:id="rId2"/>
            </a:endParaRPr>
          </a:p>
          <a:p>
            <a:endParaRPr lang="tr-TR" dirty="0">
              <a:hlinkClick r:id="rId2"/>
            </a:endParaRPr>
          </a:p>
          <a:p>
            <a:r>
              <a:rPr lang="tr-TR" dirty="0">
                <a:hlinkClick r:id="rId2"/>
              </a:rPr>
              <a:t>https://learn.microsoft.com/en-us/dotnet/csharp/fundamentals/object-oriented/</a:t>
            </a:r>
            <a:endParaRPr lang="tr-TR" dirty="0"/>
          </a:p>
          <a:p>
            <a:r>
              <a:rPr lang="tr-TR" dirty="0">
                <a:hlinkClick r:id="rId3"/>
              </a:rPr>
              <a:t>https://learn.microsoft.com/en-us/dotnet/csharp/language-reference/keywords/class</a:t>
            </a:r>
            <a:endParaRPr lang="tr-TR" dirty="0"/>
          </a:p>
          <a:p>
            <a:r>
              <a:rPr lang="tr-TR" dirty="0">
                <a:hlinkClick r:id="rId4"/>
              </a:rPr>
              <a:t>https://learn.microsoft.com/en-us/dotnet/csharp/language-reference/builtin-types/struct</a:t>
            </a:r>
            <a:endParaRPr lang="tr-TR" dirty="0"/>
          </a:p>
          <a:p>
            <a:r>
              <a:rPr lang="tr-TR" dirty="0">
                <a:hlinkClick r:id="rId5"/>
              </a:rPr>
              <a:t>https://stackoverflow.com/questions/13049/whats-the-difference-between-struct-and-class-in-net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2713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89BAB0-92D9-63D2-6416-9776C1F6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Türler: Class (Sınıf) ve </a:t>
            </a:r>
            <a:r>
              <a:rPr lang="tr-TR" dirty="0" err="1"/>
              <a:t>Struct</a:t>
            </a:r>
            <a:r>
              <a:rPr lang="tr-TR" dirty="0"/>
              <a:t> (Yapı)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250826-C02A-250B-D7CB-5C0CBF43C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C#’ta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ve </a:t>
            </a:r>
            <a:r>
              <a:rPr lang="tr-TR" dirty="0" err="1"/>
              <a:t>struct</a:t>
            </a:r>
            <a:r>
              <a:rPr lang="tr-TR" dirty="0"/>
              <a:t>, bir türün sahip olduğu özellikleri ve davranışları tanımlayan bir taslaktır.</a:t>
            </a:r>
          </a:p>
          <a:p>
            <a:r>
              <a:rPr lang="tr-TR" dirty="0"/>
              <a:t>Object (nesne) ise, bu türe (taslağa) uygun olarak oluşturulmuş bellekte yer kaplayan türün bir örneğidir (</a:t>
            </a:r>
            <a:r>
              <a:rPr lang="tr-TR" dirty="0" err="1"/>
              <a:t>instance</a:t>
            </a:r>
            <a:r>
              <a:rPr lang="tr-TR" dirty="0"/>
              <a:t>).</a:t>
            </a:r>
          </a:p>
          <a:p>
            <a:r>
              <a:rPr lang="tr-TR" dirty="0"/>
              <a:t>Bunu kağıt üzerinde projesi çizilmiş bir binanın, hayata geçirilip kat kat çıkılarak inşa edilmesine benzetebiliriz.</a:t>
            </a:r>
          </a:p>
        </p:txBody>
      </p:sp>
      <p:pic>
        <p:nvPicPr>
          <p:cNvPr id="1026" name="Picture 2" descr="Blueprint Of Building Stok Vektör Sanatı &amp; Ozalit baskı'nin Daha Fazla  Görseli - Ozalit baskı, Plan, Konut Binası - iStock">
            <a:extLst>
              <a:ext uri="{FF2B5EF4-FFF2-40B4-BE49-F238E27FC236}">
                <a16:creationId xmlns:a16="http://schemas.microsoft.com/office/drawing/2014/main" id="{6A6AC0B7-3CFD-7E48-BE79-9572524F8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224" y="3735538"/>
            <a:ext cx="2593374" cy="172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0 Popular Home Styles And Types Of Houses | Rocket Mortgage">
            <a:extLst>
              <a:ext uri="{FF2B5EF4-FFF2-40B4-BE49-F238E27FC236}">
                <a16:creationId xmlns:a16="http://schemas.microsoft.com/office/drawing/2014/main" id="{103C9418-B4AF-1522-FBB0-6126BA043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93" y="3735538"/>
            <a:ext cx="3424369" cy="172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k: Sağ 3">
            <a:extLst>
              <a:ext uri="{FF2B5EF4-FFF2-40B4-BE49-F238E27FC236}">
                <a16:creationId xmlns:a16="http://schemas.microsoft.com/office/drawing/2014/main" id="{8EFE221B-366F-5F0A-4E67-DD10C7BA0341}"/>
              </a:ext>
            </a:extLst>
          </p:cNvPr>
          <p:cNvSpPr/>
          <p:nvPr/>
        </p:nvSpPr>
        <p:spPr>
          <a:xfrm>
            <a:off x="5074045" y="4336045"/>
            <a:ext cx="1137501" cy="527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2F479DF6-B329-B612-2E33-85B56C8EAE8E}"/>
              </a:ext>
            </a:extLst>
          </p:cNvPr>
          <p:cNvSpPr txBox="1"/>
          <p:nvPr/>
        </p:nvSpPr>
        <p:spPr>
          <a:xfrm>
            <a:off x="2376146" y="5517416"/>
            <a:ext cx="216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TÜR (CLASS, STRUCT)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8CFCAFD6-95F0-BBD5-5B72-874F82ABDD6F}"/>
              </a:ext>
            </a:extLst>
          </p:cNvPr>
          <p:cNvSpPr txBox="1"/>
          <p:nvPr/>
        </p:nvSpPr>
        <p:spPr>
          <a:xfrm>
            <a:off x="7391110" y="5517416"/>
            <a:ext cx="170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NESNE (OBJECT)</a:t>
            </a:r>
          </a:p>
        </p:txBody>
      </p:sp>
    </p:spTree>
    <p:extLst>
      <p:ext uri="{BB962C8B-B14F-4D97-AF65-F5344CB8AC3E}">
        <p14:creationId xmlns:p14="http://schemas.microsoft.com/office/powerpoint/2010/main" val="257237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18FFAD-4FAE-4045-1C7F-26698F01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Türün Üyeleri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2D085D-4395-F7A6-E100-CBD6E49E6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Bir türün (</a:t>
            </a:r>
            <a:r>
              <a:rPr lang="tr-TR" dirty="0" err="1"/>
              <a:t>class</a:t>
            </a:r>
            <a:r>
              <a:rPr lang="tr-TR" dirty="0"/>
              <a:t> veya </a:t>
            </a:r>
            <a:r>
              <a:rPr lang="tr-TR" dirty="0" err="1"/>
              <a:t>struct</a:t>
            </a:r>
            <a:r>
              <a:rPr lang="tr-TR" dirty="0"/>
              <a:t>) sahip olabileceği üyeler şunlardır:</a:t>
            </a:r>
          </a:p>
          <a:p>
            <a:pPr marL="517525" indent="-342900">
              <a:buFont typeface="Wingdings" panose="05000000000000000000" pitchFamily="2" charset="2"/>
              <a:buChar char="q"/>
            </a:pPr>
            <a:r>
              <a:rPr lang="en-US" dirty="0"/>
              <a:t>Fields</a:t>
            </a:r>
            <a:r>
              <a:rPr lang="tr-TR" dirty="0"/>
              <a:t> (Alanlar)</a:t>
            </a:r>
            <a:endParaRPr lang="en-US" dirty="0"/>
          </a:p>
          <a:p>
            <a:pPr marL="517525" indent="-342900">
              <a:buFont typeface="Wingdings" panose="05000000000000000000" pitchFamily="2" charset="2"/>
              <a:buChar char="q"/>
            </a:pPr>
            <a:r>
              <a:rPr lang="en-US" dirty="0"/>
              <a:t>Constants</a:t>
            </a:r>
            <a:r>
              <a:rPr lang="tr-TR" dirty="0"/>
              <a:t> (Sabitler)</a:t>
            </a:r>
            <a:endParaRPr lang="en-US" dirty="0"/>
          </a:p>
          <a:p>
            <a:pPr marL="517525" indent="-342900">
              <a:buFont typeface="Wingdings" panose="05000000000000000000" pitchFamily="2" charset="2"/>
              <a:buChar char="q"/>
            </a:pPr>
            <a:r>
              <a:rPr lang="en-US" dirty="0"/>
              <a:t>Properties</a:t>
            </a:r>
            <a:r>
              <a:rPr lang="tr-TR" dirty="0"/>
              <a:t> (Özellikler)</a:t>
            </a:r>
            <a:endParaRPr lang="en-US" dirty="0"/>
          </a:p>
          <a:p>
            <a:pPr marL="517525" indent="-342900">
              <a:buFont typeface="Wingdings" panose="05000000000000000000" pitchFamily="2" charset="2"/>
              <a:buChar char="q"/>
            </a:pPr>
            <a:r>
              <a:rPr lang="en-US" dirty="0"/>
              <a:t>Methods</a:t>
            </a:r>
            <a:r>
              <a:rPr lang="tr-TR" dirty="0"/>
              <a:t> (Metotlar)</a:t>
            </a:r>
            <a:endParaRPr lang="en-US" dirty="0"/>
          </a:p>
          <a:p>
            <a:pPr marL="517525" indent="-342900">
              <a:buFont typeface="Wingdings" panose="05000000000000000000" pitchFamily="2" charset="2"/>
              <a:buChar char="q"/>
            </a:pPr>
            <a:r>
              <a:rPr lang="en-US" dirty="0"/>
              <a:t>Constructors</a:t>
            </a:r>
            <a:r>
              <a:rPr lang="tr-TR" dirty="0"/>
              <a:t> (Kurucu Metotlar)</a:t>
            </a:r>
            <a:endParaRPr lang="en-US" dirty="0"/>
          </a:p>
          <a:p>
            <a:pPr marL="517525" indent="-342900">
              <a:buFont typeface="Wingdings" panose="05000000000000000000" pitchFamily="2" charset="2"/>
              <a:buChar char="q"/>
            </a:pPr>
            <a:r>
              <a:rPr lang="en-US" dirty="0"/>
              <a:t>Events</a:t>
            </a:r>
            <a:r>
              <a:rPr lang="tr-TR" dirty="0"/>
              <a:t> (Olaylar)</a:t>
            </a:r>
            <a:endParaRPr lang="en-US" dirty="0"/>
          </a:p>
          <a:p>
            <a:pPr marL="517525" indent="-342900">
              <a:buFont typeface="Wingdings" panose="05000000000000000000" pitchFamily="2" charset="2"/>
              <a:buChar char="q"/>
            </a:pPr>
            <a:r>
              <a:rPr lang="en-US" dirty="0"/>
              <a:t>Finalizers</a:t>
            </a:r>
            <a:r>
              <a:rPr lang="tr-TR" dirty="0"/>
              <a:t> (Sonlandırıcılar)</a:t>
            </a:r>
            <a:endParaRPr lang="en-US" dirty="0"/>
          </a:p>
          <a:p>
            <a:pPr marL="517525" indent="-342900">
              <a:buFont typeface="Wingdings" panose="05000000000000000000" pitchFamily="2" charset="2"/>
              <a:buChar char="q"/>
            </a:pPr>
            <a:r>
              <a:rPr lang="en-US" dirty="0"/>
              <a:t>Indexers</a:t>
            </a:r>
            <a:r>
              <a:rPr lang="tr-TR" dirty="0"/>
              <a:t> (Dizin Oluşturucular)</a:t>
            </a:r>
            <a:endParaRPr lang="en-US" dirty="0"/>
          </a:p>
          <a:p>
            <a:pPr marL="517525" indent="-342900">
              <a:buFont typeface="Wingdings" panose="05000000000000000000" pitchFamily="2" charset="2"/>
              <a:buChar char="q"/>
            </a:pPr>
            <a:r>
              <a:rPr lang="en-US" dirty="0"/>
              <a:t>Operators</a:t>
            </a:r>
            <a:r>
              <a:rPr lang="tr-TR" dirty="0"/>
              <a:t> (Operatörler/İşleçler)</a:t>
            </a:r>
            <a:endParaRPr lang="en-US" dirty="0"/>
          </a:p>
          <a:p>
            <a:pPr marL="517525" indent="-342900">
              <a:buFont typeface="Wingdings" panose="05000000000000000000" pitchFamily="2" charset="2"/>
              <a:buChar char="q"/>
            </a:pPr>
            <a:r>
              <a:rPr lang="en-US" dirty="0"/>
              <a:t>Nested Types</a:t>
            </a:r>
            <a:r>
              <a:rPr lang="tr-TR" dirty="0"/>
              <a:t> (İç İçe Geçmiş Türler)</a:t>
            </a:r>
          </a:p>
        </p:txBody>
      </p:sp>
    </p:spTree>
    <p:extLst>
      <p:ext uri="{BB962C8B-B14F-4D97-AF65-F5344CB8AC3E}">
        <p14:creationId xmlns:p14="http://schemas.microsoft.com/office/powerpoint/2010/main" val="91431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E44F6C-6045-55F3-5AD4-815B4686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Tür ve Nesne</a:t>
            </a:r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E15336D3-A13C-C43E-448A-C05D65D123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Kişi sınıfı (</a:t>
            </a:r>
            <a:r>
              <a:rPr lang="tr-TR" dirty="0" err="1"/>
              <a:t>type</a:t>
            </a:r>
            <a:r>
              <a:rPr lang="tr-TR" dirty="0"/>
              <a:t>)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C3D5BB9-C7B0-2594-C165-819F379C75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Kisi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Ad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Soyad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TamAd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Ad + 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Soyad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dirty="0"/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A70F097F-726A-9C4E-1A15-5157E5DFC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/>
              <a:t>Kişi sınıfının örnekleri (</a:t>
            </a:r>
            <a:r>
              <a:rPr lang="tr-TR" dirty="0" err="1"/>
              <a:t>ınstances</a:t>
            </a:r>
            <a:r>
              <a:rPr lang="tr-TR" dirty="0"/>
              <a:t>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4BEF5E87-0428-0D84-C8C7-6948EDAC5EF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Kisi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nesne1 =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Kisi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tr-T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Kisi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nesne2 =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Kisi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488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14B051-6226-5754-CC86-237EAFF8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 1: Tür Tanımlama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DF3448-4ABE-0D05-5668-B885D49EF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r-TR" dirty="0"/>
              <a:t>Bir Nokta sınıfı tanımla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X ve Y tam sayı özelliklerini ekle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err="1"/>
              <a:t>Ozet</a:t>
            </a:r>
            <a:r>
              <a:rPr lang="tr-TR" dirty="0"/>
              <a:t> adlı </a:t>
            </a:r>
            <a:r>
              <a:rPr lang="tr-TR" dirty="0" err="1"/>
              <a:t>string</a:t>
            </a:r>
            <a:r>
              <a:rPr lang="tr-TR" dirty="0"/>
              <a:t> döndüren metodu oluştur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Sınıftan bir örnek oluştur ve özelliklerini ata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err="1"/>
              <a:t>Ozet</a:t>
            </a:r>
            <a:r>
              <a:rPr lang="tr-TR" dirty="0"/>
              <a:t> metodunu çağır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Nokta sınıfını, </a:t>
            </a:r>
            <a:r>
              <a:rPr lang="tr-TR" dirty="0" err="1"/>
              <a:t>struct’a</a:t>
            </a:r>
            <a:r>
              <a:rPr lang="tr-TR" dirty="0"/>
              <a:t> çevir ve aynı işlemleri yap</a:t>
            </a:r>
          </a:p>
        </p:txBody>
      </p:sp>
    </p:spTree>
    <p:extLst>
      <p:ext uri="{BB962C8B-B14F-4D97-AF65-F5344CB8AC3E}">
        <p14:creationId xmlns:p14="http://schemas.microsoft.com/office/powerpoint/2010/main" val="267158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26C096-9135-8D36-6CB3-CB747C0F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Class ve </a:t>
            </a:r>
            <a:r>
              <a:rPr lang="tr-TR" dirty="0" err="1"/>
              <a:t>Struct’ın</a:t>
            </a:r>
            <a:r>
              <a:rPr lang="tr-TR" dirty="0"/>
              <a:t> En Temel Farkı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4EE8F2-4CE1-381C-1F29-6852DA360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Class’lar</a:t>
            </a:r>
            <a:r>
              <a:rPr lang="tr-TR" dirty="0"/>
              <a:t> bir reference </a:t>
            </a:r>
            <a:r>
              <a:rPr lang="tr-TR" dirty="0" err="1"/>
              <a:t>type</a:t>
            </a:r>
            <a:r>
              <a:rPr lang="tr-TR" dirty="0"/>
              <a:t> iken, </a:t>
            </a:r>
            <a:r>
              <a:rPr lang="tr-TR" dirty="0" err="1"/>
              <a:t>Struct’lar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</a:t>
            </a:r>
            <a:r>
              <a:rPr lang="tr-TR" dirty="0" err="1"/>
              <a:t>type’tır</a:t>
            </a:r>
            <a:r>
              <a:rPr lang="tr-TR" dirty="0"/>
              <a:t>. (Sınıflar bir referans türü iken, Yapı’lar değer tipidir. )</a:t>
            </a:r>
          </a:p>
          <a:p>
            <a:r>
              <a:rPr lang="tr-TR" dirty="0"/>
              <a:t>Bir sınıftan bir örnek oluşturduğunuz zaman değişkeninde bu örneğin bellek adresine işaret eden bir referans taşınır.</a:t>
            </a:r>
          </a:p>
          <a:p>
            <a:r>
              <a:rPr lang="tr-TR" dirty="0"/>
              <a:t>Bir </a:t>
            </a:r>
            <a:r>
              <a:rPr lang="tr-TR" dirty="0" err="1"/>
              <a:t>struct</a:t>
            </a:r>
            <a:r>
              <a:rPr lang="tr-TR" dirty="0"/>
              <a:t> örneğinin değişkeninde ise değerin bizzat kendisi taşınır.</a:t>
            </a:r>
          </a:p>
          <a:p>
            <a:r>
              <a:rPr lang="tr-TR" dirty="0"/>
              <a:t>Bu nedenle, tüm </a:t>
            </a:r>
            <a:r>
              <a:rPr lang="tr-TR" dirty="0" err="1"/>
              <a:t>structlar</a:t>
            </a:r>
            <a:r>
              <a:rPr lang="tr-TR" dirty="0"/>
              <a:t> (</a:t>
            </a:r>
            <a:r>
              <a:rPr lang="tr-TR" dirty="0" err="1"/>
              <a:t>int</a:t>
            </a:r>
            <a:r>
              <a:rPr lang="tr-TR" dirty="0"/>
              <a:t>, </a:t>
            </a:r>
            <a:r>
              <a:rPr lang="tr-TR" dirty="0" err="1"/>
              <a:t>float</a:t>
            </a:r>
            <a:r>
              <a:rPr lang="tr-TR" dirty="0"/>
              <a:t>, </a:t>
            </a:r>
            <a:r>
              <a:rPr lang="tr-TR" dirty="0" err="1"/>
              <a:t>double</a:t>
            </a:r>
            <a:r>
              <a:rPr lang="tr-TR" dirty="0"/>
              <a:t>, </a:t>
            </a:r>
            <a:r>
              <a:rPr lang="tr-TR" dirty="0" err="1"/>
              <a:t>decimal</a:t>
            </a:r>
            <a:r>
              <a:rPr lang="tr-TR" dirty="0"/>
              <a:t>, </a:t>
            </a:r>
            <a:r>
              <a:rPr lang="tr-TR" dirty="0" err="1"/>
              <a:t>char</a:t>
            </a:r>
            <a:r>
              <a:rPr lang="tr-TR" dirty="0"/>
              <a:t> gibi) değer tipi iken, tüm </a:t>
            </a:r>
            <a:r>
              <a:rPr lang="tr-TR" dirty="0" err="1"/>
              <a:t>class’lar</a:t>
            </a:r>
            <a:r>
              <a:rPr lang="tr-TR" dirty="0"/>
              <a:t> (</a:t>
            </a:r>
            <a:r>
              <a:rPr lang="tr-TR" dirty="0" err="1"/>
              <a:t>string</a:t>
            </a:r>
            <a:r>
              <a:rPr lang="tr-TR" dirty="0"/>
              <a:t>, </a:t>
            </a:r>
            <a:r>
              <a:rPr lang="tr-TR" dirty="0" err="1"/>
              <a:t>object</a:t>
            </a:r>
            <a:r>
              <a:rPr lang="tr-TR" dirty="0"/>
              <a:t> gibi) referans tipidir.</a:t>
            </a:r>
          </a:p>
          <a:p>
            <a:r>
              <a:rPr lang="tr-TR" dirty="0"/>
              <a:t>Referans tiplerinden oluşturulan örnekler (</a:t>
            </a:r>
            <a:r>
              <a:rPr lang="tr-TR" dirty="0" err="1"/>
              <a:t>instances</a:t>
            </a:r>
            <a:r>
              <a:rPr lang="tr-TR" dirty="0"/>
              <a:t>) ve içindeki sahip oldukları her zaman HEAP bellek türünde saklanırken, değer tipi türler –referans türün üyesi olmadıkça- STACK denilen bellekte saklanır.</a:t>
            </a:r>
          </a:p>
          <a:p>
            <a:r>
              <a:rPr lang="tr-TR" dirty="0"/>
              <a:t>Referans türlerinde atamalarda referans aktarılırken (bellekte ikinci bir nesne oluşmaz), değer türlerinde değerin kopyası atanır (bellekte yeni bir alan kaplar)</a:t>
            </a:r>
          </a:p>
        </p:txBody>
      </p:sp>
    </p:spTree>
    <p:extLst>
      <p:ext uri="{BB962C8B-B14F-4D97-AF65-F5344CB8AC3E}">
        <p14:creationId xmlns:p14="http://schemas.microsoft.com/office/powerpoint/2010/main" val="251165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14B051-6226-5754-CC86-237EAFF8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 2: Atamalar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DF3448-4ABE-0D05-5668-B885D49EF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r-TR" dirty="0"/>
              <a:t>s1 adlı bir </a:t>
            </a:r>
            <a:r>
              <a:rPr lang="tr-TR" dirty="0" err="1"/>
              <a:t>string</a:t>
            </a:r>
            <a:r>
              <a:rPr lang="tr-TR" dirty="0"/>
              <a:t> değişkeni oluştur ve içine «Ali» değerini aktar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s2 adlı bir </a:t>
            </a:r>
            <a:r>
              <a:rPr lang="tr-TR" dirty="0" err="1"/>
              <a:t>string</a:t>
            </a:r>
            <a:r>
              <a:rPr lang="tr-TR" dirty="0"/>
              <a:t> değişkeni oluştur ve içine s1’i ata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a adlı bir </a:t>
            </a:r>
            <a:r>
              <a:rPr lang="tr-TR" dirty="0" err="1"/>
              <a:t>int</a:t>
            </a:r>
            <a:r>
              <a:rPr lang="tr-TR" dirty="0"/>
              <a:t> değişkeni oluştur ve içine 3 değerini ata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b adlı bir </a:t>
            </a:r>
            <a:r>
              <a:rPr lang="tr-TR" dirty="0" err="1"/>
              <a:t>int</a:t>
            </a:r>
            <a:r>
              <a:rPr lang="tr-TR" dirty="0"/>
              <a:t> değişkeni oluştur ve içine a’yı ata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Sırayla hepsini çıktı al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Bellekte neler oldu çizim yaparak göster</a:t>
            </a:r>
          </a:p>
        </p:txBody>
      </p:sp>
    </p:spTree>
    <p:extLst>
      <p:ext uri="{BB962C8B-B14F-4D97-AF65-F5344CB8AC3E}">
        <p14:creationId xmlns:p14="http://schemas.microsoft.com/office/powerpoint/2010/main" val="262126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14B051-6226-5754-CC86-237EAFF8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UYGULAMA 3: </a:t>
            </a:r>
            <a:br>
              <a:rPr lang="tr-TR" dirty="0"/>
            </a:br>
            <a:r>
              <a:rPr lang="tr-TR" dirty="0"/>
              <a:t>Değer Tiplerinde Değer Kopyalanır (Çoğalır)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DF3448-4ABE-0D05-5668-B885D49EF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r-TR" dirty="0"/>
              <a:t>Nokta sınıfını kullanarak [3,4] koordinatlarında bir nokta değişkeni n1 tanımla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n2 adlı başka bir nokta değişkeni oluştur ve n1’i n2’ye ata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İkisinin bir biriyle aynı nokta olduğunu göster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Nokta sınıfını </a:t>
            </a:r>
            <a:r>
              <a:rPr lang="tr-TR" dirty="0" err="1"/>
              <a:t>struct</a:t>
            </a:r>
            <a:r>
              <a:rPr lang="tr-TR" dirty="0"/>
              <a:t> haline çevir ve bu sefer de n1 ve n2’nin bir birinden bağımsız değerler haline geldiğini göster</a:t>
            </a:r>
          </a:p>
        </p:txBody>
      </p:sp>
    </p:spTree>
    <p:extLst>
      <p:ext uri="{BB962C8B-B14F-4D97-AF65-F5344CB8AC3E}">
        <p14:creationId xmlns:p14="http://schemas.microsoft.com/office/powerpoint/2010/main" val="2393684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236C08-1261-8974-BB97-30CDA3261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CLASS ve STRUCT KARŞILAŞTIRMASI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11BA6C02-497D-8DFB-F439-FFCEEACD4A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31397"/>
              </p:ext>
            </p:extLst>
          </p:nvPr>
        </p:nvGraphicFramePr>
        <p:xfrm>
          <a:off x="1096963" y="1846263"/>
          <a:ext cx="10058397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105575976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451856198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292157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STRUCT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12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Data </a:t>
                      </a:r>
                      <a:r>
                        <a:rPr lang="tr-TR" dirty="0" err="1"/>
                        <a:t>Type</a:t>
                      </a:r>
                      <a:r>
                        <a:rPr lang="tr-TR" dirty="0"/>
                        <a:t> </a:t>
                      </a:r>
                      <a:br>
                        <a:rPr lang="tr-TR" dirty="0"/>
                      </a:br>
                      <a:r>
                        <a:rPr lang="tr-TR" dirty="0"/>
                        <a:t>(Veri Türü)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Reference </a:t>
                      </a:r>
                      <a:r>
                        <a:rPr lang="tr-TR" dirty="0" err="1"/>
                        <a:t>Type</a:t>
                      </a:r>
                      <a:r>
                        <a:rPr lang="tr-TR" dirty="0"/>
                        <a:t> </a:t>
                      </a:r>
                      <a:br>
                        <a:rPr lang="tr-TR" dirty="0"/>
                      </a:br>
                      <a:r>
                        <a:rPr lang="tr-TR" dirty="0"/>
                        <a:t>(Referans Tipi)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Value </a:t>
                      </a:r>
                      <a:r>
                        <a:rPr lang="tr-TR" dirty="0" err="1"/>
                        <a:t>Type</a:t>
                      </a:r>
                      <a:r>
                        <a:rPr lang="tr-TR" dirty="0"/>
                        <a:t> </a:t>
                      </a:r>
                      <a:br>
                        <a:rPr lang="tr-TR" dirty="0"/>
                      </a:br>
                      <a:r>
                        <a:rPr lang="tr-TR" dirty="0"/>
                        <a:t>(Değer Tipi)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86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Memory </a:t>
                      </a:r>
                      <a:r>
                        <a:rPr lang="tr-TR" dirty="0" err="1"/>
                        <a:t>Allocation</a:t>
                      </a:r>
                      <a:r>
                        <a:rPr lang="tr-TR" dirty="0"/>
                        <a:t> </a:t>
                      </a:r>
                      <a:br>
                        <a:rPr lang="tr-TR" dirty="0"/>
                      </a:br>
                      <a:r>
                        <a:rPr lang="tr-TR" dirty="0"/>
                        <a:t>(Bellek Tahsisi)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STACK (Yerel Değişkenlerde) ya da İçeren Türle Aynı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06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Inheritance</a:t>
                      </a:r>
                      <a:endParaRPr lang="tr-TR" dirty="0"/>
                    </a:p>
                    <a:p>
                      <a:r>
                        <a:rPr lang="tr-TR" dirty="0"/>
                        <a:t>(Kalıtım)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8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Nullability</a:t>
                      </a:r>
                      <a:endParaRPr lang="tr-TR" dirty="0"/>
                    </a:p>
                    <a:p>
                      <a:r>
                        <a:rPr lang="tr-TR" dirty="0"/>
                        <a:t>(</a:t>
                      </a:r>
                      <a:r>
                        <a:rPr lang="tr-TR" dirty="0" err="1"/>
                        <a:t>Null</a:t>
                      </a:r>
                      <a:r>
                        <a:rPr lang="tr-TR" dirty="0"/>
                        <a:t> Alabilirlik)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Alabilir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Alamaz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502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Garbage</a:t>
                      </a:r>
                      <a:r>
                        <a:rPr lang="tr-TR" dirty="0"/>
                        <a:t> Collection</a:t>
                      </a:r>
                    </a:p>
                    <a:p>
                      <a:r>
                        <a:rPr lang="tr-TR" dirty="0"/>
                        <a:t>(Çöp Toplama)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Çöp toplayıcı yok eder.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Stack’te</a:t>
                      </a:r>
                      <a:r>
                        <a:rPr lang="tr-TR" dirty="0"/>
                        <a:t> oluşması durumunda </a:t>
                      </a:r>
                      <a:r>
                        <a:rPr lang="tr-TR" dirty="0" err="1"/>
                        <a:t>scope</a:t>
                      </a:r>
                      <a:r>
                        <a:rPr lang="tr-TR" dirty="0"/>
                        <a:t> bitiminde yok edilir.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930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Performance</a:t>
                      </a:r>
                      <a:endParaRPr lang="tr-TR" dirty="0"/>
                    </a:p>
                    <a:p>
                      <a:r>
                        <a:rPr lang="tr-TR" dirty="0"/>
                        <a:t>(Performans)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Daha az verimli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Daha verimli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233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848020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177</TotalTime>
  <Words>906</Words>
  <Application>Microsoft Office PowerPoint</Application>
  <PresentationFormat>Geniş ekran</PresentationFormat>
  <Paragraphs>114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Cascadia Mono</vt:lpstr>
      <vt:lpstr>Wingdings</vt:lpstr>
      <vt:lpstr>Geçmişe bakış</vt:lpstr>
      <vt:lpstr>Classes vs Structs</vt:lpstr>
      <vt:lpstr>Türler: Class (Sınıf) ve Struct (Yapı)</vt:lpstr>
      <vt:lpstr>Bir Türün Üyeleri</vt:lpstr>
      <vt:lpstr>Tür ve Nesne</vt:lpstr>
      <vt:lpstr>UYGULAMA 1: Tür Tanımlama</vt:lpstr>
      <vt:lpstr>Class ve Struct’ın En Temel Farkı</vt:lpstr>
      <vt:lpstr>UYGULAMA 2: Atamalar</vt:lpstr>
      <vt:lpstr>UYGULAMA 3:  Değer Tiplerinde Değer Kopyalanır (Çoğalır)</vt:lpstr>
      <vt:lpstr>CLASS ve STRUCT KARŞILAŞTIRMASI</vt:lpstr>
      <vt:lpstr>Hangisini Ne Zaman Kullanmalıyım?</vt:lpstr>
      <vt:lpstr>Değer Türü ve Referans Türü</vt:lpstr>
      <vt:lpstr>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vs Structs</dc:title>
  <dc:creator>KodluYorum</dc:creator>
  <cp:lastModifiedBy>KodluYorum</cp:lastModifiedBy>
  <cp:revision>3</cp:revision>
  <dcterms:created xsi:type="dcterms:W3CDTF">2023-01-01T13:09:12Z</dcterms:created>
  <dcterms:modified xsi:type="dcterms:W3CDTF">2023-01-01T16:06:38Z</dcterms:modified>
</cp:coreProperties>
</file>