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3" autoAdjust="0"/>
    <p:restoredTop sz="94660"/>
  </p:normalViewPr>
  <p:slideViewPr>
    <p:cSldViewPr snapToGrid="0">
      <p:cViewPr varScale="1">
        <p:scale>
          <a:sx n="15" d="100"/>
          <a:sy n="15" d="100"/>
        </p:scale>
        <p:origin x="178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39AE9-4B3C-41CC-8E6F-07D60EC04618}" type="datetimeFigureOut">
              <a:rPr lang="en-IN" smtClean="0"/>
              <a:t>25-03-2024</a:t>
            </a:fld>
            <a:endParaRPr lang="en-IN"/>
          </a:p>
        </p:txBody>
      </p:sp>
      <p:sp>
        <p:nvSpPr>
          <p:cNvPr id="4" name="Slide Image Placeholder 3"/>
          <p:cNvSpPr>
            <a:spLocks noGrp="1" noRot="1" noChangeAspect="1"/>
          </p:cNvSpPr>
          <p:nvPr>
            <p:ph type="sldImg" idx="2"/>
          </p:nvPr>
        </p:nvSpPr>
        <p:spPr>
          <a:xfrm>
            <a:off x="1665288" y="1143000"/>
            <a:ext cx="35274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54A26-24C4-4DD2-9F9E-0E879260D5C8}" type="slidenum">
              <a:rPr lang="en-IN" smtClean="0"/>
              <a:t>‹#›</a:t>
            </a:fld>
            <a:endParaRPr lang="en-IN"/>
          </a:p>
        </p:txBody>
      </p:sp>
    </p:spTree>
    <p:extLst>
      <p:ext uri="{BB962C8B-B14F-4D97-AF65-F5344CB8AC3E}">
        <p14:creationId xmlns:p14="http://schemas.microsoft.com/office/powerpoint/2010/main" val="3764058788"/>
      </p:ext>
    </p:extLst>
  </p:cSld>
  <p:clrMap bg1="lt1" tx1="dk1" bg2="lt2" tx2="dk2" accent1="accent1" accent2="accent2" accent3="accent3" accent4="accent4" accent5="accent5" accent6="accent6" hlink="hlink" folHlink="folHlink"/>
  <p:notesStyle>
    <a:lvl1pPr marL="0" algn="l" defTabSz="3291840" rtl="0" eaLnBrk="1" latinLnBrk="0" hangingPunct="1">
      <a:defRPr sz="4320" kern="1200">
        <a:solidFill>
          <a:schemeClr val="tx1"/>
        </a:solidFill>
        <a:latin typeface="+mn-lt"/>
        <a:ea typeface="+mn-ea"/>
        <a:cs typeface="+mn-cs"/>
      </a:defRPr>
    </a:lvl1pPr>
    <a:lvl2pPr marL="1645920" algn="l" defTabSz="3291840" rtl="0" eaLnBrk="1" latinLnBrk="0" hangingPunct="1">
      <a:defRPr sz="4320" kern="1200">
        <a:solidFill>
          <a:schemeClr val="tx1"/>
        </a:solidFill>
        <a:latin typeface="+mn-lt"/>
        <a:ea typeface="+mn-ea"/>
        <a:cs typeface="+mn-cs"/>
      </a:defRPr>
    </a:lvl2pPr>
    <a:lvl3pPr marL="3291840" algn="l" defTabSz="3291840" rtl="0" eaLnBrk="1" latinLnBrk="0" hangingPunct="1">
      <a:defRPr sz="4320" kern="1200">
        <a:solidFill>
          <a:schemeClr val="tx1"/>
        </a:solidFill>
        <a:latin typeface="+mn-lt"/>
        <a:ea typeface="+mn-ea"/>
        <a:cs typeface="+mn-cs"/>
      </a:defRPr>
    </a:lvl3pPr>
    <a:lvl4pPr marL="4937760" algn="l" defTabSz="3291840" rtl="0" eaLnBrk="1" latinLnBrk="0" hangingPunct="1">
      <a:defRPr sz="4320" kern="1200">
        <a:solidFill>
          <a:schemeClr val="tx1"/>
        </a:solidFill>
        <a:latin typeface="+mn-lt"/>
        <a:ea typeface="+mn-ea"/>
        <a:cs typeface="+mn-cs"/>
      </a:defRPr>
    </a:lvl4pPr>
    <a:lvl5pPr marL="6583680" algn="l" defTabSz="3291840" rtl="0" eaLnBrk="1" latinLnBrk="0" hangingPunct="1">
      <a:defRPr sz="4320" kern="1200">
        <a:solidFill>
          <a:schemeClr val="tx1"/>
        </a:solidFill>
        <a:latin typeface="+mn-lt"/>
        <a:ea typeface="+mn-ea"/>
        <a:cs typeface="+mn-cs"/>
      </a:defRPr>
    </a:lvl5pPr>
    <a:lvl6pPr marL="8229600" algn="l" defTabSz="3291840" rtl="0" eaLnBrk="1" latinLnBrk="0" hangingPunct="1">
      <a:defRPr sz="4320" kern="1200">
        <a:solidFill>
          <a:schemeClr val="tx1"/>
        </a:solidFill>
        <a:latin typeface="+mn-lt"/>
        <a:ea typeface="+mn-ea"/>
        <a:cs typeface="+mn-cs"/>
      </a:defRPr>
    </a:lvl6pPr>
    <a:lvl7pPr marL="9875520" algn="l" defTabSz="3291840" rtl="0" eaLnBrk="1" latinLnBrk="0" hangingPunct="1">
      <a:defRPr sz="4320" kern="1200">
        <a:solidFill>
          <a:schemeClr val="tx1"/>
        </a:solidFill>
        <a:latin typeface="+mn-lt"/>
        <a:ea typeface="+mn-ea"/>
        <a:cs typeface="+mn-cs"/>
      </a:defRPr>
    </a:lvl7pPr>
    <a:lvl8pPr marL="11521440" algn="l" defTabSz="3291840" rtl="0" eaLnBrk="1" latinLnBrk="0" hangingPunct="1">
      <a:defRPr sz="4320" kern="1200">
        <a:solidFill>
          <a:schemeClr val="tx1"/>
        </a:solidFill>
        <a:latin typeface="+mn-lt"/>
        <a:ea typeface="+mn-ea"/>
        <a:cs typeface="+mn-cs"/>
      </a:defRPr>
    </a:lvl8pPr>
    <a:lvl9pPr marL="13167360" algn="l" defTabSz="3291840" rtl="0" eaLnBrk="1" latinLnBrk="0" hangingPunct="1">
      <a:defRPr sz="43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5237694"/>
            <a:ext cx="31089600" cy="11142133"/>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6809511"/>
            <a:ext cx="27432000" cy="7726889"/>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05B027-A82E-492E-8683-B69E69965C2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29565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5B027-A82E-492E-8683-B69E69965C2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2158502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703917"/>
            <a:ext cx="788670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703917"/>
            <a:ext cx="2320290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5B027-A82E-492E-8683-B69E69965C2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41864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5B027-A82E-492E-8683-B69E69965C2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344846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7978784"/>
            <a:ext cx="31546800" cy="13312773"/>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21417501"/>
            <a:ext cx="31546800" cy="7000873"/>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05B027-A82E-492E-8683-B69E69965C2C}"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164972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8519583"/>
            <a:ext cx="1554480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8519583"/>
            <a:ext cx="1554480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05B027-A82E-492E-8683-B69E69965C2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425848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703924"/>
            <a:ext cx="3154680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7845427"/>
            <a:ext cx="15473360" cy="3844923"/>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1690350"/>
            <a:ext cx="1547336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7845427"/>
            <a:ext cx="15549564" cy="3844923"/>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1690350"/>
            <a:ext cx="15549564"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05B027-A82E-492E-8683-B69E69965C2C}"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291753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05B027-A82E-492E-8683-B69E69965C2C}"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165276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5B027-A82E-492E-8683-B69E69965C2C}"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287436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2133600"/>
            <a:ext cx="11796712" cy="74676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4607991"/>
            <a:ext cx="18516600" cy="22743583"/>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9601200"/>
            <a:ext cx="11796712" cy="17787411"/>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605B027-A82E-492E-8683-B69E69965C2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2205605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2133600"/>
            <a:ext cx="11796712" cy="74676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4607991"/>
            <a:ext cx="18516600" cy="22743583"/>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9601200"/>
            <a:ext cx="11796712" cy="17787411"/>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605B027-A82E-492E-8683-B69E69965C2C}"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C1F2BA-7583-4053-A905-49D2272A12FA}" type="slidenum">
              <a:rPr lang="en-IN" smtClean="0"/>
              <a:t>‹#›</a:t>
            </a:fld>
            <a:endParaRPr lang="en-IN"/>
          </a:p>
        </p:txBody>
      </p:sp>
    </p:spTree>
    <p:extLst>
      <p:ext uri="{BB962C8B-B14F-4D97-AF65-F5344CB8AC3E}">
        <p14:creationId xmlns:p14="http://schemas.microsoft.com/office/powerpoint/2010/main" val="265054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703924"/>
            <a:ext cx="3154680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8519583"/>
            <a:ext cx="3154680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9662974"/>
            <a:ext cx="8229600" cy="1703917"/>
          </a:xfrm>
          <a:prstGeom prst="rect">
            <a:avLst/>
          </a:prstGeom>
        </p:spPr>
        <p:txBody>
          <a:bodyPr vert="horz" lIns="91440" tIns="45720" rIns="91440" bIns="45720" rtlCol="0" anchor="ctr"/>
          <a:lstStyle>
            <a:lvl1pPr algn="l">
              <a:defRPr sz="4800">
                <a:solidFill>
                  <a:schemeClr val="tx1">
                    <a:tint val="75000"/>
                  </a:schemeClr>
                </a:solidFill>
              </a:defRPr>
            </a:lvl1pPr>
          </a:lstStyle>
          <a:p>
            <a:fld id="{2605B027-A82E-492E-8683-B69E69965C2C}" type="datetimeFigureOut">
              <a:rPr lang="en-IN" smtClean="0"/>
              <a:t>25-03-2024</a:t>
            </a:fld>
            <a:endParaRPr lang="en-IN"/>
          </a:p>
        </p:txBody>
      </p:sp>
      <p:sp>
        <p:nvSpPr>
          <p:cNvPr id="5" name="Footer Placeholder 4"/>
          <p:cNvSpPr>
            <a:spLocks noGrp="1"/>
          </p:cNvSpPr>
          <p:nvPr>
            <p:ph type="ftr" sz="quarter" idx="3"/>
          </p:nvPr>
        </p:nvSpPr>
        <p:spPr>
          <a:xfrm>
            <a:off x="12115800" y="29662974"/>
            <a:ext cx="12344400" cy="1703917"/>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5831800" y="29662974"/>
            <a:ext cx="8229600" cy="1703917"/>
          </a:xfrm>
          <a:prstGeom prst="rect">
            <a:avLst/>
          </a:prstGeom>
        </p:spPr>
        <p:txBody>
          <a:bodyPr vert="horz" lIns="91440" tIns="45720" rIns="91440" bIns="45720" rtlCol="0" anchor="ctr"/>
          <a:lstStyle>
            <a:lvl1pPr algn="r">
              <a:defRPr sz="4800">
                <a:solidFill>
                  <a:schemeClr val="tx1">
                    <a:tint val="75000"/>
                  </a:schemeClr>
                </a:solidFill>
              </a:defRPr>
            </a:lvl1pPr>
          </a:lstStyle>
          <a:p>
            <a:fld id="{B4C1F2BA-7583-4053-A905-49D2272A12FA}" type="slidenum">
              <a:rPr lang="en-IN" smtClean="0"/>
              <a:t>‹#›</a:t>
            </a:fld>
            <a:endParaRPr lang="en-IN"/>
          </a:p>
        </p:txBody>
      </p:sp>
    </p:spTree>
    <p:extLst>
      <p:ext uri="{BB962C8B-B14F-4D97-AF65-F5344CB8AC3E}">
        <p14:creationId xmlns:p14="http://schemas.microsoft.com/office/powerpoint/2010/main" val="2892151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363F-02B8-BD41-0B99-C193052E1044}"/>
              </a:ext>
            </a:extLst>
          </p:cNvPr>
          <p:cNvSpPr>
            <a:spLocks noGrp="1"/>
          </p:cNvSpPr>
          <p:nvPr>
            <p:ph type="ctrTitle"/>
          </p:nvPr>
        </p:nvSpPr>
        <p:spPr>
          <a:xfrm>
            <a:off x="3788228" y="8272418"/>
            <a:ext cx="31089600" cy="11142133"/>
          </a:xfrm>
        </p:spPr>
        <p:txBody>
          <a:bodyPr/>
          <a:lstStyle/>
          <a:p>
            <a:r>
              <a:rPr lang="en-IN" dirty="0"/>
              <a:t>s</a:t>
            </a:r>
          </a:p>
        </p:txBody>
      </p:sp>
      <p:sp>
        <p:nvSpPr>
          <p:cNvPr id="3" name="Subtitle 2">
            <a:extLst>
              <a:ext uri="{FF2B5EF4-FFF2-40B4-BE49-F238E27FC236}">
                <a16:creationId xmlns:a16="http://schemas.microsoft.com/office/drawing/2014/main" id="{58228B5A-5C0F-12F6-2B57-1ADA930999D3}"/>
              </a:ext>
            </a:extLst>
          </p:cNvPr>
          <p:cNvSpPr>
            <a:spLocks noGrp="1"/>
          </p:cNvSpPr>
          <p:nvPr>
            <p:ph type="subTitle" idx="1"/>
          </p:nvPr>
        </p:nvSpPr>
        <p:spPr/>
        <p:txBody>
          <a:bodyPr/>
          <a:lstStyle/>
          <a:p>
            <a:endParaRPr lang="en-IN"/>
          </a:p>
        </p:txBody>
      </p:sp>
      <p:sp>
        <p:nvSpPr>
          <p:cNvPr id="5" name="Rectangle 4">
            <a:extLst>
              <a:ext uri="{FF2B5EF4-FFF2-40B4-BE49-F238E27FC236}">
                <a16:creationId xmlns:a16="http://schemas.microsoft.com/office/drawing/2014/main" id="{E34E849D-D1EE-9963-A2AA-B96F872A19FE}"/>
              </a:ext>
            </a:extLst>
          </p:cNvPr>
          <p:cNvSpPr/>
          <p:nvPr/>
        </p:nvSpPr>
        <p:spPr>
          <a:xfrm>
            <a:off x="385011" y="5582653"/>
            <a:ext cx="35661599" cy="2584383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C36CC5AC-2EB8-6AC2-4228-DBF323EA332D}"/>
              </a:ext>
            </a:extLst>
          </p:cNvPr>
          <p:cNvPicPr>
            <a:picLocks noChangeAspect="1"/>
          </p:cNvPicPr>
          <p:nvPr/>
        </p:nvPicPr>
        <p:blipFill rotWithShape="1">
          <a:blip r:embed="rId2">
            <a:extLst>
              <a:ext uri="{28A0092B-C50C-407E-A947-70E740481C1C}">
                <a14:useLocalDpi xmlns:a14="http://schemas.microsoft.com/office/drawing/2010/main" val="0"/>
              </a:ext>
            </a:extLst>
          </a:blip>
          <a:srcRect l="21486" r="18567"/>
          <a:stretch/>
        </p:blipFill>
        <p:spPr>
          <a:xfrm>
            <a:off x="385011" y="577515"/>
            <a:ext cx="4620125" cy="4624213"/>
          </a:xfrm>
          <a:prstGeom prst="rect">
            <a:avLst/>
          </a:prstGeom>
        </p:spPr>
      </p:pic>
      <p:sp>
        <p:nvSpPr>
          <p:cNvPr id="10" name="TextBox 9">
            <a:extLst>
              <a:ext uri="{FF2B5EF4-FFF2-40B4-BE49-F238E27FC236}">
                <a16:creationId xmlns:a16="http://schemas.microsoft.com/office/drawing/2014/main" id="{8CC9D798-052A-72D0-011D-653A56C8DC3E}"/>
              </a:ext>
            </a:extLst>
          </p:cNvPr>
          <p:cNvSpPr txBox="1"/>
          <p:nvPr/>
        </p:nvSpPr>
        <p:spPr>
          <a:xfrm>
            <a:off x="4572000" y="577516"/>
            <a:ext cx="26469474" cy="5558445"/>
          </a:xfrm>
          <a:prstGeom prst="rect">
            <a:avLst/>
          </a:prstGeom>
          <a:noFill/>
        </p:spPr>
        <p:txBody>
          <a:bodyPr wrap="square" rtlCol="0">
            <a:spAutoFit/>
          </a:bodyPr>
          <a:lstStyle/>
          <a:p>
            <a:pPr algn="ctr">
              <a:buClr>
                <a:srgbClr val="000000"/>
              </a:buClr>
              <a:buSzPts val="1800"/>
            </a:pPr>
            <a:r>
              <a:rPr lang="en-US" sz="6000" b="1" dirty="0">
                <a:solidFill>
                  <a:schemeClr val="bg1"/>
                </a:solidFill>
                <a:latin typeface="Times New Roman" panose="02020603050405020304" pitchFamily="18" charset="0"/>
                <a:ea typeface="Montserrat"/>
                <a:cs typeface="Times New Roman" pitchFamily="18" charset="0"/>
                <a:sym typeface="Montserrat"/>
              </a:rPr>
              <a:t>DETECTING PHISHING WEBSITES USING AI-ML</a:t>
            </a:r>
          </a:p>
          <a:p>
            <a:pPr algn="ctr" defTabSz="3761086">
              <a:spcBef>
                <a:spcPct val="20000"/>
              </a:spcBef>
              <a:defRPr/>
            </a:pP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DR </a:t>
            </a:r>
            <a:r>
              <a:rPr lang="en-US" sz="4000" i="1" dirty="0" err="1">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ramesha</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M</a:t>
            </a:r>
            <a:r>
              <a:rPr lang="en-US" sz="4000" i="1" baseline="30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1</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Kodidela Dinesh Naidu</a:t>
            </a:r>
            <a:r>
              <a:rPr lang="en-US" sz="4000" i="1" baseline="30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2</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4000" i="1" dirty="0" err="1">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Boksam</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4000" i="1" dirty="0" err="1">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Nithin</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Varma</a:t>
            </a:r>
            <a:r>
              <a:rPr lang="en-US" sz="4000" i="1" baseline="30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2</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Mange </a:t>
            </a:r>
            <a:r>
              <a:rPr lang="en-US" sz="4000" i="1" dirty="0" err="1">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Amith</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Das</a:t>
            </a:r>
            <a:r>
              <a:rPr lang="en-US" sz="4000" i="1" baseline="30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2</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 R Nikhil Kumar</a:t>
            </a:r>
            <a:r>
              <a:rPr lang="en-US" sz="4000" i="1" baseline="30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2</a:t>
            </a:r>
            <a:endParaRPr lang="en-IN"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gn="ctr" defTabSz="3761086">
              <a:spcBef>
                <a:spcPct val="20000"/>
              </a:spcBef>
              <a:defRPr/>
            </a:pPr>
            <a:r>
              <a:rPr lang="en-US" sz="4000" i="1" baseline="30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1</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Associate Professor, Department of Electrical, Electronics and Communication Engineering</a:t>
            </a:r>
          </a:p>
          <a:p>
            <a:pPr algn="ctr" defTabSz="3761086">
              <a:spcBef>
                <a:spcPct val="20000"/>
              </a:spcBef>
              <a:defRPr/>
            </a:pPr>
            <a:r>
              <a:rPr lang="en-US" sz="4000" i="1" baseline="30000"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2</a:t>
            </a: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B. Tech Students, Department of Electrical, Electronics and Communication Engineering</a:t>
            </a:r>
          </a:p>
          <a:p>
            <a:pPr algn="ctr" defTabSz="3761086">
              <a:spcBef>
                <a:spcPct val="20000"/>
              </a:spcBef>
              <a:defRPr/>
            </a:pPr>
            <a:r>
              <a:rPr lang="en-US"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rPr>
              <a:t>Gandhi Institute of Technology and Management(GITAM) University, Bengaluru </a:t>
            </a:r>
            <a:endParaRPr lang="en-IN" sz="4000" i="1" dirty="0">
              <a:solidFill>
                <a:schemeClr val="bg1">
                  <a:lumMod val="9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gn="ctr" defTabSz="3761086">
              <a:spcBef>
                <a:spcPct val="20000"/>
              </a:spcBef>
              <a:defRPr/>
            </a:pPr>
            <a:r>
              <a:rPr lang="en-US" sz="3600" b="1" dirty="0">
                <a:solidFill>
                  <a:schemeClr val="bg1"/>
                </a:solidFill>
                <a:effectLst/>
                <a:latin typeface="Calibri" panose="020F0502020204030204" pitchFamily="34" charset="0"/>
                <a:ea typeface="SimSun" panose="02010600030101010101" pitchFamily="2" charset="-122"/>
                <a:cs typeface="Calibri" panose="020F0502020204030204" pitchFamily="34" charset="0"/>
              </a:rPr>
              <a:t> </a:t>
            </a:r>
            <a:endParaRPr lang="en-IN" sz="3600" b="1" dirty="0">
              <a:solidFill>
                <a:schemeClr val="bg1"/>
              </a:solidFill>
              <a:effectLst/>
              <a:latin typeface="Calibri" panose="020F0502020204030204" pitchFamily="34" charset="0"/>
              <a:ea typeface="SimSun" panose="02010600030101010101" pitchFamily="2" charset="-122"/>
              <a:cs typeface="Calibri" panose="020F0502020204030204" pitchFamily="34" charset="0"/>
            </a:endParaRPr>
          </a:p>
          <a:p>
            <a:pPr algn="ctr"/>
            <a:endParaRPr lang="en-IN" sz="60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034DB19B-88C7-0954-4E15-7FF637FDF45E}"/>
              </a:ext>
            </a:extLst>
          </p:cNvPr>
          <p:cNvSpPr/>
          <p:nvPr/>
        </p:nvSpPr>
        <p:spPr>
          <a:xfrm>
            <a:off x="942492" y="6146797"/>
            <a:ext cx="10972800" cy="24977558"/>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5D63152F-98EB-64A1-290E-3DB9B22F4FB8}"/>
              </a:ext>
            </a:extLst>
          </p:cNvPr>
          <p:cNvSpPr/>
          <p:nvPr/>
        </p:nvSpPr>
        <p:spPr>
          <a:xfrm>
            <a:off x="12246804" y="6015789"/>
            <a:ext cx="11550315" cy="24977558"/>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72030DA4-91C9-2C2E-64DB-E6D096863CC0}"/>
              </a:ext>
            </a:extLst>
          </p:cNvPr>
          <p:cNvSpPr/>
          <p:nvPr/>
        </p:nvSpPr>
        <p:spPr>
          <a:xfrm>
            <a:off x="24378273" y="6015789"/>
            <a:ext cx="11309680" cy="24977558"/>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704D7A9C-A75F-219E-B829-FE2BE77F3B9C}"/>
              </a:ext>
            </a:extLst>
          </p:cNvPr>
          <p:cNvSpPr/>
          <p:nvPr/>
        </p:nvSpPr>
        <p:spPr>
          <a:xfrm>
            <a:off x="937415" y="6015789"/>
            <a:ext cx="10977877" cy="10435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77A1E15-7A3F-58A7-5D0D-25D83315BE65}"/>
              </a:ext>
            </a:extLst>
          </p:cNvPr>
          <p:cNvSpPr txBox="1"/>
          <p:nvPr/>
        </p:nvSpPr>
        <p:spPr>
          <a:xfrm>
            <a:off x="584482" y="6026625"/>
            <a:ext cx="10972800" cy="1015663"/>
          </a:xfrm>
          <a:prstGeom prst="rect">
            <a:avLst/>
          </a:prstGeom>
          <a:noFill/>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Abstract</a:t>
            </a:r>
          </a:p>
        </p:txBody>
      </p:sp>
      <p:sp>
        <p:nvSpPr>
          <p:cNvPr id="18" name="TextBox 17">
            <a:extLst>
              <a:ext uri="{FF2B5EF4-FFF2-40B4-BE49-F238E27FC236}">
                <a16:creationId xmlns:a16="http://schemas.microsoft.com/office/drawing/2014/main" id="{5CB9938F-FAE2-3A27-EE4B-3CCE8A033DED}"/>
              </a:ext>
            </a:extLst>
          </p:cNvPr>
          <p:cNvSpPr txBox="1"/>
          <p:nvPr/>
        </p:nvSpPr>
        <p:spPr>
          <a:xfrm>
            <a:off x="888047" y="7624593"/>
            <a:ext cx="10924675" cy="5016758"/>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Phishing can be explained as the process of attaining sensitive or familiar information from the users by attracting them through replicating websites</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Phishing being the major internet security problem that targets human vulnerabilities. To overcome this, we use machine learning precisely the supervised learning method.</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There are many methods that can be used to overcome this problem but we use random forest method here rather than any other methods. As a result, we can expect the good performance and accuracy by using random forest</a:t>
            </a:r>
            <a:endParaRPr lang="en-IN" sz="3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D4787D4-AE93-0E3B-19E9-25FFE773E498}"/>
              </a:ext>
            </a:extLst>
          </p:cNvPr>
          <p:cNvSpPr/>
          <p:nvPr/>
        </p:nvSpPr>
        <p:spPr>
          <a:xfrm>
            <a:off x="12225957" y="6015789"/>
            <a:ext cx="11580275" cy="10598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898D6D78-3DCB-07CD-1375-F2AF62880BE0}"/>
              </a:ext>
            </a:extLst>
          </p:cNvPr>
          <p:cNvSpPr/>
          <p:nvPr/>
        </p:nvSpPr>
        <p:spPr>
          <a:xfrm>
            <a:off x="965407" y="12974160"/>
            <a:ext cx="10972799" cy="10435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BE17631F-BD4E-D377-FA40-A8AA2C51BD2B}"/>
              </a:ext>
            </a:extLst>
          </p:cNvPr>
          <p:cNvSpPr txBox="1"/>
          <p:nvPr/>
        </p:nvSpPr>
        <p:spPr>
          <a:xfrm>
            <a:off x="12487333" y="6046065"/>
            <a:ext cx="10450451" cy="1015663"/>
          </a:xfrm>
          <a:prstGeom prst="rect">
            <a:avLst/>
          </a:prstGeom>
          <a:noFill/>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Objectives</a:t>
            </a:r>
          </a:p>
        </p:txBody>
      </p:sp>
      <p:sp>
        <p:nvSpPr>
          <p:cNvPr id="22" name="TextBox 21">
            <a:extLst>
              <a:ext uri="{FF2B5EF4-FFF2-40B4-BE49-F238E27FC236}">
                <a16:creationId xmlns:a16="http://schemas.microsoft.com/office/drawing/2014/main" id="{D3C8754B-985F-21A0-18D1-01E28B934603}"/>
              </a:ext>
            </a:extLst>
          </p:cNvPr>
          <p:cNvSpPr txBox="1"/>
          <p:nvPr/>
        </p:nvSpPr>
        <p:spPr>
          <a:xfrm>
            <a:off x="12366602" y="7682216"/>
            <a:ext cx="10972800" cy="3046988"/>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To c</a:t>
            </a:r>
            <a:r>
              <a:rPr lang="en-US" sz="3200" b="0" i="0" dirty="0">
                <a:effectLst/>
                <a:latin typeface="Times New Roman" panose="02020603050405020304" pitchFamily="18" charset="0"/>
                <a:cs typeface="Times New Roman" panose="02020603050405020304" pitchFamily="18" charset="0"/>
              </a:rPr>
              <a:t>reate an advanced machine learning model, employing techniques such as Random Forest, to accurately identify and classify phishing websites.</a:t>
            </a:r>
          </a:p>
          <a:p>
            <a:pPr marL="457200" indent="-457200">
              <a:buFont typeface="Wingdings" panose="05000000000000000000" pitchFamily="2" charset="2"/>
              <a:buChar char="Ø"/>
            </a:pPr>
            <a:r>
              <a:rPr lang="en-US" sz="3200" b="0" i="0" dirty="0">
                <a:effectLst/>
                <a:latin typeface="Times New Roman" panose="02020603050405020304" pitchFamily="18" charset="0"/>
                <a:cs typeface="Times New Roman" panose="02020603050405020304" pitchFamily="18" charset="0"/>
              </a:rPr>
              <a:t>Develop educational components within the project to raise awareness among users about common phishing tactics and the importance of verifying website authenticity.</a:t>
            </a:r>
            <a:endParaRPr lang="en-IN" sz="32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60CB6153-2DFE-1B65-FFEA-80B763F082A8}"/>
              </a:ext>
            </a:extLst>
          </p:cNvPr>
          <p:cNvSpPr txBox="1"/>
          <p:nvPr/>
        </p:nvSpPr>
        <p:spPr>
          <a:xfrm>
            <a:off x="683162" y="12926311"/>
            <a:ext cx="10972800" cy="1015663"/>
          </a:xfrm>
          <a:prstGeom prst="rect">
            <a:avLst/>
          </a:prstGeom>
          <a:noFill/>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Introduction</a:t>
            </a:r>
          </a:p>
        </p:txBody>
      </p:sp>
      <p:sp>
        <p:nvSpPr>
          <p:cNvPr id="24" name="TextBox 23">
            <a:extLst>
              <a:ext uri="{FF2B5EF4-FFF2-40B4-BE49-F238E27FC236}">
                <a16:creationId xmlns:a16="http://schemas.microsoft.com/office/drawing/2014/main" id="{5FE7DEC1-08ED-CEFF-78BF-CC7D6C92A173}"/>
              </a:ext>
            </a:extLst>
          </p:cNvPr>
          <p:cNvSpPr txBox="1"/>
          <p:nvPr/>
        </p:nvSpPr>
        <p:spPr>
          <a:xfrm>
            <a:off x="1021997" y="14597941"/>
            <a:ext cx="10972799" cy="6986528"/>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Phishing is a very in famous method of operation in cybercrime activities. Phishers began to make money and started doing this in a very organized fashion</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These phishers have used a range of techniques to conduct threats on unsuspecting users such as VOIP, online messages, authentic false websites, spoofed connections and legitimate looking URLs.</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Machine learning algorithms are also used to detect the phishing websites as they are one of the most powerful techniques for this application</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spoofed links are placed on widespread websites or sent through email to the victim. URLs of phishing websites usually contain some distinctive characteristics which build completely unique from URLs of the legitimate website..</a:t>
            </a:r>
            <a:endParaRPr lang="en-IN" sz="32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3B470CAF-C3C9-63DA-085A-B04DEFECEFCC}"/>
              </a:ext>
            </a:extLst>
          </p:cNvPr>
          <p:cNvSpPr/>
          <p:nvPr/>
        </p:nvSpPr>
        <p:spPr>
          <a:xfrm>
            <a:off x="12246804" y="27335976"/>
            <a:ext cx="11550315" cy="10435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TextBox 41">
            <a:extLst>
              <a:ext uri="{FF2B5EF4-FFF2-40B4-BE49-F238E27FC236}">
                <a16:creationId xmlns:a16="http://schemas.microsoft.com/office/drawing/2014/main" id="{D2343190-8C67-F17B-5D8E-C9519618D742}"/>
              </a:ext>
            </a:extLst>
          </p:cNvPr>
          <p:cNvSpPr txBox="1"/>
          <p:nvPr/>
        </p:nvSpPr>
        <p:spPr>
          <a:xfrm>
            <a:off x="12336567" y="26699917"/>
            <a:ext cx="11550315"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Block diagram of the proposed system</a:t>
            </a:r>
          </a:p>
        </p:txBody>
      </p:sp>
      <p:sp>
        <p:nvSpPr>
          <p:cNvPr id="43" name="TextBox 42">
            <a:extLst>
              <a:ext uri="{FF2B5EF4-FFF2-40B4-BE49-F238E27FC236}">
                <a16:creationId xmlns:a16="http://schemas.microsoft.com/office/drawing/2014/main" id="{AAE76099-F680-9096-7C31-8BF69BADF3AD}"/>
              </a:ext>
            </a:extLst>
          </p:cNvPr>
          <p:cNvSpPr txBox="1"/>
          <p:nvPr/>
        </p:nvSpPr>
        <p:spPr>
          <a:xfrm>
            <a:off x="12314262" y="27363814"/>
            <a:ext cx="11550315" cy="1015663"/>
          </a:xfrm>
          <a:prstGeom prst="rect">
            <a:avLst/>
          </a:prstGeom>
          <a:noFill/>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Acknowledgement</a:t>
            </a:r>
          </a:p>
        </p:txBody>
      </p:sp>
      <p:sp>
        <p:nvSpPr>
          <p:cNvPr id="44" name="TextBox 43">
            <a:extLst>
              <a:ext uri="{FF2B5EF4-FFF2-40B4-BE49-F238E27FC236}">
                <a16:creationId xmlns:a16="http://schemas.microsoft.com/office/drawing/2014/main" id="{BFDB1D34-D29B-65A6-1A97-AAFDFDD3D027}"/>
              </a:ext>
            </a:extLst>
          </p:cNvPr>
          <p:cNvSpPr txBox="1"/>
          <p:nvPr/>
        </p:nvSpPr>
        <p:spPr>
          <a:xfrm>
            <a:off x="12512842" y="29045870"/>
            <a:ext cx="11079480"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We would like to express our gratitude to the </a:t>
            </a:r>
            <a:r>
              <a:rPr lang="en-US" sz="3200" b="1" dirty="0">
                <a:latin typeface="Times New Roman" panose="02020603050405020304" pitchFamily="18" charset="0"/>
                <a:cs typeface="Times New Roman" panose="02020603050405020304" pitchFamily="18" charset="0"/>
              </a:rPr>
              <a:t>Gandhi Institute of Technology and Management</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(GITAM) University </a:t>
            </a:r>
            <a:r>
              <a:rPr lang="en-US" sz="3200" dirty="0">
                <a:latin typeface="Times New Roman" panose="02020603050405020304" pitchFamily="18" charset="0"/>
                <a:cs typeface="Times New Roman" panose="02020603050405020304" pitchFamily="18" charset="0"/>
              </a:rPr>
              <a:t>for supporting this project.</a:t>
            </a:r>
            <a:endParaRPr lang="en-IN" sz="32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F9B265D0-8A8D-9AB2-F10A-B90A6F2929E8}"/>
              </a:ext>
            </a:extLst>
          </p:cNvPr>
          <p:cNvSpPr/>
          <p:nvPr/>
        </p:nvSpPr>
        <p:spPr>
          <a:xfrm>
            <a:off x="24351920" y="6032147"/>
            <a:ext cx="11309681" cy="10435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b="1" dirty="0">
                <a:latin typeface="Times New Roman" panose="02020603050405020304" pitchFamily="18" charset="0"/>
                <a:cs typeface="Times New Roman" panose="02020603050405020304" pitchFamily="18" charset="0"/>
              </a:rPr>
              <a:t>Results</a:t>
            </a:r>
          </a:p>
        </p:txBody>
      </p:sp>
      <p:sp>
        <p:nvSpPr>
          <p:cNvPr id="47" name="TextBox 46">
            <a:extLst>
              <a:ext uri="{FF2B5EF4-FFF2-40B4-BE49-F238E27FC236}">
                <a16:creationId xmlns:a16="http://schemas.microsoft.com/office/drawing/2014/main" id="{4CF5C7D0-10D8-8B85-5D7A-FCBE069D81F2}"/>
              </a:ext>
            </a:extLst>
          </p:cNvPr>
          <p:cNvSpPr txBox="1"/>
          <p:nvPr/>
        </p:nvSpPr>
        <p:spPr>
          <a:xfrm>
            <a:off x="25117462" y="13893658"/>
            <a:ext cx="9448800" cy="523220"/>
          </a:xfrm>
          <a:prstGeom prst="rect">
            <a:avLst/>
          </a:prstGeom>
          <a:noFill/>
        </p:spPr>
        <p:txBody>
          <a:bodyPr wrap="square" rtlCol="0">
            <a:spAutoFit/>
          </a:bodyPr>
          <a:lstStyle/>
          <a:p>
            <a:pPr algn="ct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Output of the model prediction</a:t>
            </a:r>
          </a:p>
        </p:txBody>
      </p:sp>
      <p:sp>
        <p:nvSpPr>
          <p:cNvPr id="6" name="Rectangle 5">
            <a:extLst>
              <a:ext uri="{FF2B5EF4-FFF2-40B4-BE49-F238E27FC236}">
                <a16:creationId xmlns:a16="http://schemas.microsoft.com/office/drawing/2014/main" id="{DDC86328-E6FC-4E00-A409-1A24E10AC947}"/>
              </a:ext>
            </a:extLst>
          </p:cNvPr>
          <p:cNvSpPr/>
          <p:nvPr/>
        </p:nvSpPr>
        <p:spPr>
          <a:xfrm>
            <a:off x="24431424" y="15315794"/>
            <a:ext cx="11311200"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81B1A3AB-4029-4D28-B9AD-EA73B22F4287}"/>
              </a:ext>
            </a:extLst>
          </p:cNvPr>
          <p:cNvSpPr txBox="1"/>
          <p:nvPr/>
        </p:nvSpPr>
        <p:spPr>
          <a:xfrm>
            <a:off x="24387549" y="15315793"/>
            <a:ext cx="11215869" cy="1015663"/>
          </a:xfrm>
          <a:prstGeom prst="rect">
            <a:avLst/>
          </a:prstGeom>
          <a:noFill/>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Conclusion</a:t>
            </a:r>
          </a:p>
        </p:txBody>
      </p:sp>
      <p:sp>
        <p:nvSpPr>
          <p:cNvPr id="8" name="TextBox 7">
            <a:extLst>
              <a:ext uri="{FF2B5EF4-FFF2-40B4-BE49-F238E27FC236}">
                <a16:creationId xmlns:a16="http://schemas.microsoft.com/office/drawing/2014/main" id="{A8232B36-424D-4049-881F-220E68800EBD}"/>
              </a:ext>
            </a:extLst>
          </p:cNvPr>
          <p:cNvSpPr txBox="1"/>
          <p:nvPr/>
        </p:nvSpPr>
        <p:spPr>
          <a:xfrm>
            <a:off x="24377891" y="16760752"/>
            <a:ext cx="11061594" cy="5509200"/>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system that is proposed allows people to use the internet while having a safe experience and exercising secure communication. It allows the users to refrain from revealing private details that must not be made public.</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we adapt the Random forest algorithm to avail maximum accuracy. </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scope to work on this proposed system of detecting phishing websites is almost infinite. As long as phishers come up with newer ways to fool the common internet browsing user, the patterns have to be detected and noted for further classification</a:t>
            </a:r>
          </a:p>
        </p:txBody>
      </p:sp>
      <p:sp>
        <p:nvSpPr>
          <p:cNvPr id="14" name="Rectangle 13">
            <a:extLst>
              <a:ext uri="{FF2B5EF4-FFF2-40B4-BE49-F238E27FC236}">
                <a16:creationId xmlns:a16="http://schemas.microsoft.com/office/drawing/2014/main" id="{076EDF05-9FE6-408F-982E-C936623323D8}"/>
              </a:ext>
            </a:extLst>
          </p:cNvPr>
          <p:cNvSpPr/>
          <p:nvPr/>
        </p:nvSpPr>
        <p:spPr>
          <a:xfrm>
            <a:off x="24377891" y="22820546"/>
            <a:ext cx="11323225" cy="1063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63CC6DD-E6DC-46B2-8206-C518E185E5F7}"/>
              </a:ext>
            </a:extLst>
          </p:cNvPr>
          <p:cNvSpPr txBox="1"/>
          <p:nvPr/>
        </p:nvSpPr>
        <p:spPr>
          <a:xfrm>
            <a:off x="24213922" y="22794417"/>
            <a:ext cx="11095557" cy="1015663"/>
          </a:xfrm>
          <a:prstGeom prst="rect">
            <a:avLst/>
          </a:prstGeom>
          <a:noFill/>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Future Scope</a:t>
            </a:r>
          </a:p>
        </p:txBody>
      </p:sp>
      <p:sp>
        <p:nvSpPr>
          <p:cNvPr id="27" name="TextBox 26">
            <a:extLst>
              <a:ext uri="{FF2B5EF4-FFF2-40B4-BE49-F238E27FC236}">
                <a16:creationId xmlns:a16="http://schemas.microsoft.com/office/drawing/2014/main" id="{5112D4E7-C1DB-4C28-824E-510ACD780723}"/>
              </a:ext>
            </a:extLst>
          </p:cNvPr>
          <p:cNvSpPr txBox="1"/>
          <p:nvPr/>
        </p:nvSpPr>
        <p:spPr>
          <a:xfrm>
            <a:off x="24445731" y="24780979"/>
            <a:ext cx="11134085" cy="4031873"/>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b="0" i="0" dirty="0">
                <a:effectLst/>
                <a:latin typeface="Times New Roman" panose="02020603050405020304" pitchFamily="18" charset="0"/>
                <a:cs typeface="Times New Roman" panose="02020603050405020304" pitchFamily="18" charset="0"/>
              </a:rPr>
              <a:t>Explore and integrate more advanced machine learning techniques and algorithms, such as deep learning and neural networks, to enhance the model's ability to discern complex patterns associated with phishing attacks.</a:t>
            </a:r>
          </a:p>
          <a:p>
            <a:pPr marL="457200" indent="-457200" algn="just">
              <a:buFont typeface="Wingdings" panose="05000000000000000000" pitchFamily="2" charset="2"/>
              <a:buChar char="Ø"/>
            </a:pPr>
            <a:r>
              <a:rPr lang="en-US" sz="3200" b="0" i="0" dirty="0">
                <a:effectLst/>
                <a:latin typeface="Times New Roman" panose="02020603050405020304" pitchFamily="18" charset="0"/>
                <a:cs typeface="Times New Roman" panose="02020603050405020304" pitchFamily="18" charset="0"/>
              </a:rPr>
              <a:t>Extend the project to cover a wider range of platforms and devices, including mobile applications, IoT devices, and other emerging technologies, to provide a more holistic protection against phishing attacks.</a:t>
            </a:r>
            <a:endParaRPr lang="en-IN" sz="3200"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19819066-2FEF-9E02-754D-BDE77F86DA5B}"/>
              </a:ext>
            </a:extLst>
          </p:cNvPr>
          <p:cNvPicPr>
            <a:picLocks noChangeAspect="1"/>
          </p:cNvPicPr>
          <p:nvPr/>
        </p:nvPicPr>
        <p:blipFill>
          <a:blip r:embed="rId3"/>
          <a:stretch>
            <a:fillRect/>
          </a:stretch>
        </p:blipFill>
        <p:spPr>
          <a:xfrm>
            <a:off x="1252608" y="22421597"/>
            <a:ext cx="10304674" cy="6971026"/>
          </a:xfrm>
          <a:prstGeom prst="rect">
            <a:avLst/>
          </a:prstGeom>
        </p:spPr>
      </p:pic>
      <p:pic>
        <p:nvPicPr>
          <p:cNvPr id="31" name="Picture 30">
            <a:extLst>
              <a:ext uri="{FF2B5EF4-FFF2-40B4-BE49-F238E27FC236}">
                <a16:creationId xmlns:a16="http://schemas.microsoft.com/office/drawing/2014/main" id="{986AF6A7-D876-B2F3-6059-6720195C324A}"/>
              </a:ext>
            </a:extLst>
          </p:cNvPr>
          <p:cNvPicPr>
            <a:picLocks noChangeAspect="1"/>
          </p:cNvPicPr>
          <p:nvPr/>
        </p:nvPicPr>
        <p:blipFill>
          <a:blip r:embed="rId4"/>
          <a:stretch>
            <a:fillRect/>
          </a:stretch>
        </p:blipFill>
        <p:spPr>
          <a:xfrm>
            <a:off x="12350296" y="12762268"/>
            <a:ext cx="11450665" cy="13765169"/>
          </a:xfrm>
          <a:prstGeom prst="rect">
            <a:avLst/>
          </a:prstGeom>
        </p:spPr>
      </p:pic>
      <p:sp>
        <p:nvSpPr>
          <p:cNvPr id="34" name="Rectangle 33">
            <a:extLst>
              <a:ext uri="{FF2B5EF4-FFF2-40B4-BE49-F238E27FC236}">
                <a16:creationId xmlns:a16="http://schemas.microsoft.com/office/drawing/2014/main" id="{F1B98742-E1C4-AAC4-CB7E-0C426C961F3E}"/>
              </a:ext>
            </a:extLst>
          </p:cNvPr>
          <p:cNvSpPr/>
          <p:nvPr/>
        </p:nvSpPr>
        <p:spPr>
          <a:xfrm>
            <a:off x="12184985" y="11638385"/>
            <a:ext cx="11580275" cy="10605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23757086-1A24-A4B7-69F9-A0AE2836EA33}"/>
              </a:ext>
            </a:extLst>
          </p:cNvPr>
          <p:cNvSpPr txBox="1"/>
          <p:nvPr/>
        </p:nvSpPr>
        <p:spPr>
          <a:xfrm>
            <a:off x="11928838" y="11651148"/>
            <a:ext cx="11550316" cy="1015663"/>
          </a:xfrm>
          <a:prstGeom prst="rect">
            <a:avLst/>
          </a:prstGeom>
          <a:noFill/>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Methodology</a:t>
            </a:r>
          </a:p>
        </p:txBody>
      </p:sp>
      <p:pic>
        <p:nvPicPr>
          <p:cNvPr id="36" name="Picture 35">
            <a:extLst>
              <a:ext uri="{FF2B5EF4-FFF2-40B4-BE49-F238E27FC236}">
                <a16:creationId xmlns:a16="http://schemas.microsoft.com/office/drawing/2014/main" id="{E09A24BF-37D0-A7B3-3404-40D677779369}"/>
              </a:ext>
            </a:extLst>
          </p:cNvPr>
          <p:cNvPicPr>
            <a:picLocks noChangeAspect="1"/>
          </p:cNvPicPr>
          <p:nvPr/>
        </p:nvPicPr>
        <p:blipFill>
          <a:blip r:embed="rId5"/>
          <a:stretch>
            <a:fillRect/>
          </a:stretch>
        </p:blipFill>
        <p:spPr>
          <a:xfrm>
            <a:off x="24419597" y="7567686"/>
            <a:ext cx="11311199" cy="5866456"/>
          </a:xfrm>
          <a:prstGeom prst="rect">
            <a:avLst/>
          </a:prstGeom>
        </p:spPr>
      </p:pic>
    </p:spTree>
    <p:extLst>
      <p:ext uri="{BB962C8B-B14F-4D97-AF65-F5344CB8AC3E}">
        <p14:creationId xmlns:p14="http://schemas.microsoft.com/office/powerpoint/2010/main" val="3553256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237</TotalTime>
  <Words>520</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Ganesh Kandagadla</dc:creator>
  <cp:lastModifiedBy>322010403006 Dinesh</cp:lastModifiedBy>
  <cp:revision>13</cp:revision>
  <dcterms:created xsi:type="dcterms:W3CDTF">2024-02-14T10:03:23Z</dcterms:created>
  <dcterms:modified xsi:type="dcterms:W3CDTF">2024-03-25T10:53:38Z</dcterms:modified>
</cp:coreProperties>
</file>