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89" r:id="rId4"/>
    <p:sldId id="292" r:id="rId5"/>
    <p:sldId id="294" r:id="rId6"/>
    <p:sldId id="295" r:id="rId7"/>
    <p:sldId id="296" r:id="rId8"/>
    <p:sldId id="297" r:id="rId9"/>
    <p:sldId id="298" r:id="rId10"/>
    <p:sldId id="300" r:id="rId11"/>
    <p:sldId id="312" r:id="rId12"/>
    <p:sldId id="311" r:id="rId13"/>
    <p:sldId id="302" r:id="rId14"/>
    <p:sldId id="309" r:id="rId15"/>
    <p:sldId id="303" r:id="rId16"/>
    <p:sldId id="310" r:id="rId17"/>
    <p:sldId id="306" r:id="rId18"/>
    <p:sldId id="308" r:id="rId19"/>
    <p:sldId id="266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2010403006 Dinesh" initials="3D" lastIdx="3" clrIdx="0">
    <p:extLst>
      <p:ext uri="{19B8F6BF-5375-455C-9EA6-DF929625EA0E}">
        <p15:presenceInfo xmlns:p15="http://schemas.microsoft.com/office/powerpoint/2012/main" userId="47798544afe154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271" autoAdjust="0"/>
  </p:normalViewPr>
  <p:slideViewPr>
    <p:cSldViewPr snapToGrid="0" snapToObjects="1">
      <p:cViewPr varScale="1">
        <p:scale>
          <a:sx n="57" d="100"/>
          <a:sy n="57" d="100"/>
        </p:scale>
        <p:origin x="55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6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userDrawn="1">
  <p:cSld name="1_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90F13E69-CB14-9187-6460-E802780AAC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560" y="779145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1;p38">
            <a:extLst>
              <a:ext uri="{FF2B5EF4-FFF2-40B4-BE49-F238E27FC236}">
                <a16:creationId xmlns:a16="http://schemas.microsoft.com/office/drawing/2014/main" id="{A8FFA602-AB20-78D1-ED2C-24B9CEE2B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851" y="998452"/>
            <a:ext cx="13333615" cy="6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48640" marR="0" lvl="0" indent="-4876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97280" marR="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45920" marR="0" lvl="2" indent="-426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94560" marR="0" lvl="3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291840" marR="0" lvl="5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40480" marR="0" lvl="6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89120" marR="0" lvl="7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937760" marR="0" lvl="8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09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46304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559" y="779145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gstudent.gitam.edu/Hom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omathic-guy/Malicious-Web-Content-Detection-Using-Machine-Learning.git" TargetMode="External"/><Relationship Id="rId2" Type="http://schemas.openxmlformats.org/officeDocument/2006/relationships/hyperlink" Target="https://github.com/emalderson/ThePhish.gi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484881" y="3766822"/>
            <a:ext cx="7660640" cy="77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sz="4320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6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766822"/>
            <a:ext cx="14630400" cy="713740"/>
            <a:chOff x="0" y="3138055"/>
            <a:chExt cx="12192000" cy="595746"/>
          </a:xfrm>
        </p:grpSpPr>
        <p:sp>
          <p:nvSpPr>
            <p:cNvPr id="90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r>
                <a:rPr lang="en-US" sz="162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2020-24</a:t>
              </a:r>
              <a:endParaRPr sz="162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r>
                <a:rPr lang="en-US" sz="162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Major Project</a:t>
              </a:r>
            </a:p>
            <a:p>
              <a:pPr algn="ctr">
                <a:buClr>
                  <a:srgbClr val="000000"/>
                </a:buClr>
                <a:buSzPts val="1351"/>
              </a:pPr>
              <a:r>
                <a:rPr lang="en-US" sz="162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XX</a:t>
              </a:r>
              <a:endParaRPr sz="162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3672840" y="4556761"/>
            <a:ext cx="7315200" cy="36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680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672840" y="7389853"/>
            <a:ext cx="7315200" cy="3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US" sz="144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144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2700000">
            <a:off x="7181655" y="6220792"/>
            <a:ext cx="277252" cy="271120"/>
            <a:chOff x="11087593" y="13905"/>
            <a:chExt cx="1085533" cy="1061509"/>
          </a:xfrm>
        </p:grpSpPr>
        <p:sp>
          <p:nvSpPr>
            <p:cNvPr id="95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endParaRPr sz="162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endParaRPr sz="162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l="22328" t="32664" r="61002" b="35101"/>
          <a:stretch/>
        </p:blipFill>
        <p:spPr>
          <a:xfrm>
            <a:off x="6441440" y="1590041"/>
            <a:ext cx="1841501" cy="2039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3484880" y="5316713"/>
            <a:ext cx="7315200" cy="77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216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216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161348" y="518500"/>
            <a:ext cx="6638731" cy="713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2160" b="1" dirty="0">
                <a:solidFill>
                  <a:schemeClr val="dk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DETECTING PHISHING WEBSITES USING AI-ML</a:t>
            </a:r>
            <a:endParaRPr lang="en-US" sz="216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11;p1">
            <a:extLst>
              <a:ext uri="{FF2B5EF4-FFF2-40B4-BE49-F238E27FC236}">
                <a16:creationId xmlns:a16="http://schemas.microsoft.com/office/drawing/2014/main" id="{9D6E9948-A142-7B28-3C91-30F0929BCAEC}"/>
              </a:ext>
            </a:extLst>
          </p:cNvPr>
          <p:cNvSpPr/>
          <p:nvPr/>
        </p:nvSpPr>
        <p:spPr>
          <a:xfrm>
            <a:off x="79512" y="6303995"/>
            <a:ext cx="4734226" cy="166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322010403006  Kodidela Dinesh Naidu</a:t>
            </a:r>
          </a:p>
          <a:p>
            <a:pPr marL="342900" indent="-342900">
              <a:buSzPts val="1400"/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322010403031  </a:t>
            </a:r>
            <a:r>
              <a:rPr lang="en-US" sz="1680" b="1" dirty="0" err="1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Boksam</a:t>
            </a:r>
            <a:r>
              <a:rPr lang="en-US" sz="168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  <a:r>
              <a:rPr lang="en-US" sz="1680" b="1" dirty="0" err="1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Nithin</a:t>
            </a:r>
            <a:r>
              <a:rPr lang="en-US" sz="168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Varma </a:t>
            </a:r>
            <a:endParaRPr lang="en-US" sz="168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SzPts val="1400"/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cs typeface="Arial"/>
                <a:sym typeface="Montserrat Medium"/>
              </a:rPr>
              <a:t>322010402033  Mange </a:t>
            </a:r>
            <a:r>
              <a:rPr lang="en-US" sz="1680" b="1" dirty="0" err="1">
                <a:solidFill>
                  <a:schemeClr val="dk1"/>
                </a:solidFill>
                <a:latin typeface="Montserrat Medium"/>
                <a:cs typeface="Arial"/>
                <a:sym typeface="Montserrat Medium"/>
              </a:rPr>
              <a:t>Amith</a:t>
            </a:r>
            <a:r>
              <a:rPr lang="en-US" sz="1680" b="1" dirty="0">
                <a:solidFill>
                  <a:schemeClr val="dk1"/>
                </a:solidFill>
                <a:latin typeface="Montserrat Medium"/>
                <a:cs typeface="Arial"/>
                <a:sym typeface="Montserrat Medium"/>
              </a:rPr>
              <a:t> Das</a:t>
            </a:r>
            <a:endParaRPr lang="en-US" sz="2160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342900" indent="-342900">
              <a:buSzPts val="1400"/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322010402004  R Nikhil Kumar</a:t>
            </a:r>
            <a:endParaRPr lang="en-US" sz="168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ctr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68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1;p1">
            <a:extLst>
              <a:ext uri="{FF2B5EF4-FFF2-40B4-BE49-F238E27FC236}">
                <a16:creationId xmlns:a16="http://schemas.microsoft.com/office/drawing/2014/main" id="{17A4430A-651A-8136-68E4-294987EE07F8}"/>
              </a:ext>
            </a:extLst>
          </p:cNvPr>
          <p:cNvSpPr/>
          <p:nvPr/>
        </p:nvSpPr>
        <p:spPr>
          <a:xfrm>
            <a:off x="11339763" y="6355081"/>
            <a:ext cx="3512335" cy="62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Dr RAMESHA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62B0D-6B35-4F5E-E33F-FFF61122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13869-640D-32EE-C1E4-0294BEFDC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1AD79F6A-80E7-2F5C-BBD2-130C05EFF90B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397AE13-9375-36F2-C4CD-12B2D7E9CAF8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What: </a:t>
            </a:r>
            <a:r>
              <a:rPr lang="en-IN" sz="2400" dirty="0">
                <a:ea typeface="Verdana" panose="020B0604030504040204" pitchFamily="34" charset="0"/>
              </a:rPr>
              <a:t>Testing phishing websites with the help of Random forest method</a:t>
            </a: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Why: </a:t>
            </a:r>
            <a:r>
              <a:rPr lang="en-IN" sz="2400" dirty="0">
                <a:ea typeface="Verdana" panose="020B0604030504040204" pitchFamily="34" charset="0"/>
              </a:rPr>
              <a:t>Random </a:t>
            </a:r>
            <a:r>
              <a:rPr lang="en-IN" sz="2400" dirty="0" err="1">
                <a:ea typeface="Verdana" panose="020B0604030504040204" pitchFamily="34" charset="0"/>
              </a:rPr>
              <a:t>foretst</a:t>
            </a:r>
            <a:r>
              <a:rPr lang="en-IN" sz="2400" dirty="0">
                <a:ea typeface="Verdana" panose="020B0604030504040204" pitchFamily="34" charset="0"/>
              </a:rPr>
              <a:t> is robust to overfitting and performs well on a wide range of datasets without much tuning and also gives maximum accuracy </a:t>
            </a:r>
            <a:r>
              <a:rPr lang="en-IN" sz="2400" dirty="0" err="1">
                <a:ea typeface="Verdana" panose="020B0604030504040204" pitchFamily="34" charset="0"/>
              </a:rPr>
              <a:t>upto</a:t>
            </a:r>
            <a:r>
              <a:rPr lang="en-IN" sz="2400" dirty="0">
                <a:ea typeface="Verdana" panose="020B0604030504040204" pitchFamily="34" charset="0"/>
              </a:rPr>
              <a:t> 96%.</a:t>
            </a: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Where: </a:t>
            </a:r>
            <a:r>
              <a:rPr lang="en-IN" sz="2400" dirty="0">
                <a:ea typeface="Verdana" panose="020B0604030504040204" pitchFamily="34" charset="0"/>
              </a:rPr>
              <a:t>websites &amp; social media platforms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When: </a:t>
            </a:r>
            <a:r>
              <a:rPr lang="en-IN" sz="2400" dirty="0">
                <a:ea typeface="Verdana" panose="020B0604030504040204" pitchFamily="34" charset="0"/>
              </a:rPr>
              <a:t>Real-time detection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How: </a:t>
            </a:r>
            <a:r>
              <a:rPr lang="en-IN" sz="2400" dirty="0">
                <a:ea typeface="Verdana" panose="020B0604030504040204" pitchFamily="34" charset="0"/>
              </a:rPr>
              <a:t>Use a variety of </a:t>
            </a:r>
            <a:r>
              <a:rPr lang="en-IN" sz="2400" dirty="0" err="1">
                <a:ea typeface="Verdana" panose="020B0604030504040204" pitchFamily="34" charset="0"/>
              </a:rPr>
              <a:t>dataseta</a:t>
            </a:r>
            <a:r>
              <a:rPr lang="en-IN" sz="2400" dirty="0">
                <a:ea typeface="Verdana" panose="020B0604030504040204" pitchFamily="34" charset="0"/>
              </a:rPr>
              <a:t> with different </a:t>
            </a:r>
            <a:r>
              <a:rPr lang="en-IN" sz="2400" dirty="0" err="1">
                <a:ea typeface="Verdana" panose="020B0604030504040204" pitchFamily="34" charset="0"/>
              </a:rPr>
              <a:t>characterstics</a:t>
            </a:r>
            <a:r>
              <a:rPr lang="en-IN" sz="2400" dirty="0">
                <a:ea typeface="Verdana" panose="020B0604030504040204" pitchFamily="34" charset="0"/>
              </a:rPr>
              <a:t> to evaluate the generalization performance of the Random forest model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Refined Objective: </a:t>
            </a:r>
            <a:r>
              <a:rPr lang="en-IN" sz="2400" dirty="0">
                <a:ea typeface="Verdana" panose="020B0604030504040204" pitchFamily="34" charset="0"/>
              </a:rPr>
              <a:t>To optimize model parameters and features to achieve the best possible performance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 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endParaRPr lang="en-IN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600" b="1" dirty="0">
                <a:latin typeface="Verdana" panose="020B0604030504040204" pitchFamily="34" charset="0"/>
                <a:ea typeface="Verdana" panose="020B0604030504040204" pitchFamily="34" charset="0"/>
              </a:rPr>
              <a:t>How does the model works?</a:t>
            </a:r>
          </a:p>
          <a:p>
            <a:endParaRPr lang="en-IN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Collection: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Scraping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web scraping techniques to extract data from the provided link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https://newgstudent.gitam.edu/Home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Parsing: Parse the HTML content of the web page to extract relevant information such as text content, HTML tags, and other elements.</a:t>
            </a: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Feature Extraction: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Tags: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and extract specific HTML tags that contain valuable information, such as &lt;title&gt;, &lt;meta&gt;, &lt;a&gt;,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Structure: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features from the URL itself, such as domain name, path, query parameters,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Model Loading: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Pre-trained Model: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Random Forest model that has been previously trained on relevant data. This could be a model trained specifically for web page classification tasks.</a:t>
            </a: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8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How does the model works?</a:t>
            </a: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Feature Engineering: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Preprocessing: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the extracted features to ensure they are in a suitable format for model input. This may involve steps such as cleaning, tokenization, stemming/lemmatization, and encoding categorical variables.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Prediction: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Preparation: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extracted features from the input link according to the format expected by the Random Forest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Prediction: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loaded Random Forest model to make predictions on the input data. This will produce a probability distribution over the possible classes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Input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7383C-1A99-4F1C-FA18-BF9FED08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27"/>
            <a:ext cx="14630399" cy="6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79228-C83A-1D4F-24E6-8B9F03A2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83474"/>
            <a:ext cx="14630400" cy="6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Iteration 2  : Input 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006D3-A2F4-DC98-997C-B69FDAFE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" y="1527717"/>
            <a:ext cx="14630400" cy="65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Iteration 2 : Result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D6EE3-EE99-828E-906D-9E656516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0019"/>
            <a:ext cx="14630400" cy="66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8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542741" y="945716"/>
            <a:ext cx="6914045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Collecting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 err="1">
                <a:latin typeface="Verdana" panose="020B0604030504040204" pitchFamily="34" charset="0"/>
                <a:ea typeface="Verdana" panose="020B0604030504040204" pitchFamily="34" charset="0"/>
              </a:rPr>
              <a:t>Analayzing</a:t>
            </a: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7456786" y="908538"/>
            <a:ext cx="6914045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Kodidela Dinesh Naidu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Research on existing articles &amp;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sz="2160" dirty="0" err="1">
                <a:latin typeface="Verdana" panose="020B0604030504040204" pitchFamily="34" charset="0"/>
                <a:ea typeface="Verdana" panose="020B0604030504040204" pitchFamily="34" charset="0"/>
              </a:rPr>
              <a:t>Boksam</a:t>
            </a: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160" dirty="0" err="1">
                <a:latin typeface="Verdana" panose="020B0604030504040204" pitchFamily="34" charset="0"/>
                <a:ea typeface="Verdana" panose="020B0604030504040204" pitchFamily="34" charset="0"/>
              </a:rPr>
              <a:t>Nithin</a:t>
            </a: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Varma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 err="1">
                <a:latin typeface="Verdana" panose="020B0604030504040204" pitchFamily="34" charset="0"/>
                <a:ea typeface="Verdana" panose="020B0604030504040204" pitchFamily="34" charset="0"/>
              </a:rPr>
              <a:t>Analyzing</a:t>
            </a: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Random forest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Mange </a:t>
            </a:r>
            <a:r>
              <a:rPr lang="en-IN" sz="2160" dirty="0" err="1">
                <a:latin typeface="Verdana" panose="020B0604030504040204" pitchFamily="34" charset="0"/>
                <a:ea typeface="Verdana" panose="020B0604030504040204" pitchFamily="34" charset="0"/>
              </a:rPr>
              <a:t>Amith</a:t>
            </a: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Das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160" dirty="0" err="1">
                <a:latin typeface="Verdana" panose="020B0604030504040204" pitchFamily="34" charset="0"/>
                <a:ea typeface="Verdana" panose="020B0604030504040204" pitchFamily="34" charset="0"/>
              </a:rPr>
              <a:t>Analyzing</a:t>
            </a: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random forest method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sz="2160">
                <a:latin typeface="Verdana" panose="020B0604030504040204" pitchFamily="34" charset="0"/>
                <a:ea typeface="Verdana" panose="020B0604030504040204" pitchFamily="34" charset="0"/>
              </a:rPr>
              <a:t>R Nikhil Kumar </a:t>
            </a: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68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system that is proposed allows people to use the internet while having a safe experience and exercising secure communication.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It allows the users to refrain from revealing private details that must not be made public.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Providing internet users with this system as an extension allows increases the ease of use.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this concept, we have achieved a maximum accuracy. This system gives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upto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96% accuracy in real time.</a:t>
            </a: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886960" y="3963633"/>
            <a:ext cx="4886960" cy="9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5280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280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l="22326" t="32664" r="11837" b="35102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5"/>
          <p:cNvGrpSpPr/>
          <p:nvPr/>
        </p:nvGrpSpPr>
        <p:grpSpPr>
          <a:xfrm>
            <a:off x="14228064" y="1419428"/>
            <a:ext cx="268224" cy="1188862"/>
            <a:chOff x="11856720" y="140636"/>
            <a:chExt cx="223520" cy="990718"/>
          </a:xfrm>
        </p:grpSpPr>
        <p:grpSp>
          <p:nvGrpSpPr>
            <p:cNvPr id="233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5459" y="3164842"/>
            <a:ext cx="5918201" cy="5918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12;p76">
            <a:extLst>
              <a:ext uri="{FF2B5EF4-FFF2-40B4-BE49-F238E27FC236}">
                <a16:creationId xmlns:a16="http://schemas.microsoft.com/office/drawing/2014/main" id="{EA9CF145-CEB6-648F-3373-D45EFF18AE20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3" name="Google Shape;113;p76">
              <a:extLst>
                <a:ext uri="{FF2B5EF4-FFF2-40B4-BE49-F238E27FC236}">
                  <a16:creationId xmlns:a16="http://schemas.microsoft.com/office/drawing/2014/main" id="{A40C527F-3A54-EA12-662A-B22BA8797317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7" name="Google Shape;114;p76">
                <a:extLst>
                  <a:ext uri="{FF2B5EF4-FFF2-40B4-BE49-F238E27FC236}">
                    <a16:creationId xmlns:a16="http://schemas.microsoft.com/office/drawing/2014/main" id="{CA87D7FB-EA5F-8704-136B-9684B70B011C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15;p76">
                <a:extLst>
                  <a:ext uri="{FF2B5EF4-FFF2-40B4-BE49-F238E27FC236}">
                    <a16:creationId xmlns:a16="http://schemas.microsoft.com/office/drawing/2014/main" id="{EC614116-5024-923D-C10B-A5DDA6FA40E7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76">
              <a:extLst>
                <a:ext uri="{FF2B5EF4-FFF2-40B4-BE49-F238E27FC236}">
                  <a16:creationId xmlns:a16="http://schemas.microsoft.com/office/drawing/2014/main" id="{6B243B2A-447E-4897-A99E-36F3CD85FA6E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5" name="Google Shape;117;p76">
                <a:extLst>
                  <a:ext uri="{FF2B5EF4-FFF2-40B4-BE49-F238E27FC236}">
                    <a16:creationId xmlns:a16="http://schemas.microsoft.com/office/drawing/2014/main" id="{349CA9DF-A3E8-1224-5F79-79C98B382970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18;p76">
                <a:extLst>
                  <a:ext uri="{FF2B5EF4-FFF2-40B4-BE49-F238E27FC236}">
                    <a16:creationId xmlns:a16="http://schemas.microsoft.com/office/drawing/2014/main" id="{292E1FEC-BE0D-185B-12DD-D6A1D3F37D90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" name="Picture 8" descr="A logo with text overlay&#10;&#10;Description automatically generated">
            <a:extLst>
              <a:ext uri="{FF2B5EF4-FFF2-40B4-BE49-F238E27FC236}">
                <a16:creationId xmlns:a16="http://schemas.microsoft.com/office/drawing/2014/main" id="{B6309998-43C2-F182-CEEE-264385B4AF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/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/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113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1FDBF49F-EBC8-595E-8495-305F025C2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80C5FE84-A4F7-9B31-B0D9-70C0F0AE2C47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sz="216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4F0F0-0070-3598-A718-7B19F2871B93}"/>
              </a:ext>
            </a:extLst>
          </p:cNvPr>
          <p:cNvGrpSpPr/>
          <p:nvPr/>
        </p:nvGrpSpPr>
        <p:grpSpPr>
          <a:xfrm>
            <a:off x="660727" y="914897"/>
            <a:ext cx="13158142" cy="366809"/>
            <a:chOff x="550606" y="762414"/>
            <a:chExt cx="10965118" cy="305674"/>
          </a:xfrm>
          <a:solidFill>
            <a:schemeClr val="tx2">
              <a:lumMod val="10000"/>
            </a:schemeClr>
          </a:solidFill>
        </p:grpSpPr>
        <p:sp>
          <p:nvSpPr>
            <p:cNvPr id="2" name="Google Shape;120;p76">
              <a:extLst>
                <a:ext uri="{FF2B5EF4-FFF2-40B4-BE49-F238E27FC236}">
                  <a16:creationId xmlns:a16="http://schemas.microsoft.com/office/drawing/2014/main" id="{73BC9062-DCB3-7306-E819-DCC861C0023D}"/>
                </a:ext>
              </a:extLst>
            </p:cNvPr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4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0;p76">
              <a:extLst>
                <a:ext uri="{FF2B5EF4-FFF2-40B4-BE49-F238E27FC236}">
                  <a16:creationId xmlns:a16="http://schemas.microsoft.com/office/drawing/2014/main" id="{9B2C7E98-36BC-7E80-D761-7674F1BB1290}"/>
                </a:ext>
              </a:extLst>
            </p:cNvPr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4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76">
              <a:extLst>
                <a:ext uri="{FF2B5EF4-FFF2-40B4-BE49-F238E27FC236}">
                  <a16:creationId xmlns:a16="http://schemas.microsoft.com/office/drawing/2014/main" id="{727B01B2-826E-A9BE-9114-38D3502E330D}"/>
                </a:ext>
              </a:extLst>
            </p:cNvPr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4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0;p76">
              <a:extLst>
                <a:ext uri="{FF2B5EF4-FFF2-40B4-BE49-F238E27FC236}">
                  <a16:creationId xmlns:a16="http://schemas.microsoft.com/office/drawing/2014/main" id="{25926E8D-BD84-A2C1-48C0-4E0D30CE99A8}"/>
                </a:ext>
              </a:extLst>
            </p:cNvPr>
            <p:cNvSpPr/>
            <p:nvPr/>
          </p:nvSpPr>
          <p:spPr>
            <a:xfrm>
              <a:off x="6937875" y="762414"/>
              <a:ext cx="457784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4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lang="en-US" sz="1200" b="1" dirty="0">
                <a:ea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25B51E-0316-3A04-0D09-C9B5A893FEEF}"/>
              </a:ext>
            </a:extLst>
          </p:cNvPr>
          <p:cNvGrpSpPr/>
          <p:nvPr/>
        </p:nvGrpSpPr>
        <p:grpSpPr>
          <a:xfrm>
            <a:off x="3310997" y="1868850"/>
            <a:ext cx="10507872" cy="442915"/>
            <a:chOff x="2759164" y="1557376"/>
            <a:chExt cx="8756560" cy="369096"/>
          </a:xfrm>
        </p:grpSpPr>
        <p:sp>
          <p:nvSpPr>
            <p:cNvPr id="12" name="Google Shape;120;p76">
              <a:extLst>
                <a:ext uri="{FF2B5EF4-FFF2-40B4-BE49-F238E27FC236}">
                  <a16:creationId xmlns:a16="http://schemas.microsoft.com/office/drawing/2014/main" id="{C3480FF3-25F3-638F-C9B0-ED60F781817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0;p76">
              <a:extLst>
                <a:ext uri="{FF2B5EF4-FFF2-40B4-BE49-F238E27FC236}">
                  <a16:creationId xmlns:a16="http://schemas.microsoft.com/office/drawing/2014/main" id="{062AA0B2-B833-6559-2A32-970A49C4976B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322010403006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0;p76">
              <a:extLst>
                <a:ext uri="{FF2B5EF4-FFF2-40B4-BE49-F238E27FC236}">
                  <a16:creationId xmlns:a16="http://schemas.microsoft.com/office/drawing/2014/main" id="{24798C12-632D-B1A2-C441-76E8952EACEA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Kodidela Dinesh Naidu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F5C13-96AD-11F8-724A-587975F3FBAF}"/>
              </a:ext>
            </a:extLst>
          </p:cNvPr>
          <p:cNvGrpSpPr/>
          <p:nvPr/>
        </p:nvGrpSpPr>
        <p:grpSpPr>
          <a:xfrm>
            <a:off x="3310997" y="3720725"/>
            <a:ext cx="10507872" cy="442915"/>
            <a:chOff x="2759164" y="1557376"/>
            <a:chExt cx="8756560" cy="369096"/>
          </a:xfrm>
        </p:grpSpPr>
        <p:sp>
          <p:nvSpPr>
            <p:cNvPr id="19" name="Google Shape;120;p76">
              <a:extLst>
                <a:ext uri="{FF2B5EF4-FFF2-40B4-BE49-F238E27FC236}">
                  <a16:creationId xmlns:a16="http://schemas.microsoft.com/office/drawing/2014/main" id="{453EAC09-D32E-7EED-F68B-2E1E43446A9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20;p76">
              <a:extLst>
                <a:ext uri="{FF2B5EF4-FFF2-40B4-BE49-F238E27FC236}">
                  <a16:creationId xmlns:a16="http://schemas.microsoft.com/office/drawing/2014/main" id="{BB107C69-9B8B-7B95-CD41-FC6D1BDA3C8A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322010403031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0;p76">
              <a:extLst>
                <a:ext uri="{FF2B5EF4-FFF2-40B4-BE49-F238E27FC236}">
                  <a16:creationId xmlns:a16="http://schemas.microsoft.com/office/drawing/2014/main" id="{DE56DF2B-5335-AE58-398A-10B30B744F1E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 err="1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Boksam</a:t>
              </a: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 </a:t>
              </a:r>
              <a:r>
                <a:rPr lang="en-US" sz="2160" dirty="0" err="1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Nithin</a:t>
              </a: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 Varma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DCE4E5-0271-1BA1-0E5E-99E9BFDC0095}"/>
              </a:ext>
            </a:extLst>
          </p:cNvPr>
          <p:cNvGrpSpPr/>
          <p:nvPr/>
        </p:nvGrpSpPr>
        <p:grpSpPr>
          <a:xfrm>
            <a:off x="3310997" y="5291121"/>
            <a:ext cx="10507872" cy="442915"/>
            <a:chOff x="2759164" y="1557376"/>
            <a:chExt cx="8756560" cy="369096"/>
          </a:xfrm>
        </p:grpSpPr>
        <p:sp>
          <p:nvSpPr>
            <p:cNvPr id="24" name="Google Shape;120;p76">
              <a:extLst>
                <a:ext uri="{FF2B5EF4-FFF2-40B4-BE49-F238E27FC236}">
                  <a16:creationId xmlns:a16="http://schemas.microsoft.com/office/drawing/2014/main" id="{3D317F98-521D-0A8B-87B6-C44AAC328168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20;p76">
              <a:extLst>
                <a:ext uri="{FF2B5EF4-FFF2-40B4-BE49-F238E27FC236}">
                  <a16:creationId xmlns:a16="http://schemas.microsoft.com/office/drawing/2014/main" id="{D386AA56-F2F5-56F4-0B77-077184791E12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322010402033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20;p76">
              <a:extLst>
                <a:ext uri="{FF2B5EF4-FFF2-40B4-BE49-F238E27FC236}">
                  <a16:creationId xmlns:a16="http://schemas.microsoft.com/office/drawing/2014/main" id="{49905DAB-27F0-0BFC-C243-04C498A04B7C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Mange </a:t>
              </a:r>
              <a:r>
                <a:rPr lang="en-US" sz="2160" dirty="0" err="1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Amith</a:t>
              </a: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 Das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A73C9C-0F6E-6BEE-A24F-8C1CF7F1E2F9}"/>
              </a:ext>
            </a:extLst>
          </p:cNvPr>
          <p:cNvGrpSpPr/>
          <p:nvPr/>
        </p:nvGrpSpPr>
        <p:grpSpPr>
          <a:xfrm>
            <a:off x="3367601" y="6868289"/>
            <a:ext cx="10507872" cy="442915"/>
            <a:chOff x="2759164" y="1557376"/>
            <a:chExt cx="8756560" cy="369096"/>
          </a:xfrm>
        </p:grpSpPr>
        <p:sp>
          <p:nvSpPr>
            <p:cNvPr id="29" name="Google Shape;120;p76">
              <a:extLst>
                <a:ext uri="{FF2B5EF4-FFF2-40B4-BE49-F238E27FC236}">
                  <a16:creationId xmlns:a16="http://schemas.microsoft.com/office/drawing/2014/main" id="{E87B517C-22E9-3056-FE63-D8A72C9F395E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20;p76">
              <a:extLst>
                <a:ext uri="{FF2B5EF4-FFF2-40B4-BE49-F238E27FC236}">
                  <a16:creationId xmlns:a16="http://schemas.microsoft.com/office/drawing/2014/main" id="{6483966F-D970-907A-05AF-F3F2822ED61B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322010402004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20;p76">
              <a:extLst>
                <a:ext uri="{FF2B5EF4-FFF2-40B4-BE49-F238E27FC236}">
                  <a16:creationId xmlns:a16="http://schemas.microsoft.com/office/drawing/2014/main" id="{6F74652D-8B1D-7D05-48A6-73494D4EE712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54840" rIns="109710" bIns="5484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2160" dirty="0">
                  <a:solidFill>
                    <a:schemeClr val="lt1"/>
                  </a:solidFill>
                  <a:latin typeface="Verdana"/>
                  <a:ea typeface="Verdana"/>
                  <a:cs typeface="Arial"/>
                  <a:sym typeface="Verdana"/>
                </a:rPr>
                <a:t>R Nikhil Kumar</a:t>
              </a:r>
              <a:endParaRPr sz="108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D7765F4-D938-C625-7541-CDC9FD9AC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BDDC-F73F-4E61-6C63-3A3E9DC00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636" y="1382911"/>
            <a:ext cx="1219288" cy="16339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9AB2EA-7356-DBE4-4FA3-EB0A7C8B5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071" y="6601650"/>
            <a:ext cx="1246567" cy="15109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419A95-BA3D-8944-4266-833286138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332" y="4754765"/>
            <a:ext cx="1265097" cy="1771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EFD955-7EEF-492D-89C9-30D9F2505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888" y="3085543"/>
            <a:ext cx="1268471" cy="1655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D36C4A8-2052-7C84-C39A-3CBDF0046C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C57379A0-1397-F4C2-2A88-69D07BFBDBCC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53AE2AB2-2208-8436-C088-F8E1EE56ACDD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126353FF-E161-736B-FDA4-930AD7B61009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D7A00F2C-490F-D555-A227-E7BC946DE9E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740B92F7-BB3E-7287-0CA2-E608AD95E6D9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F2686511-1B84-2C77-7126-3491538F7EAA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09541A36-FA09-469A-29B5-F0C693E6FDD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237F7F33-9CF1-F18A-D2EB-579E4AE1E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sz="2160"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660727" y="919085"/>
            <a:ext cx="2816120" cy="59262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sz="2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r>
              <a:rPr lang="en-US" sz="24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660727" y="4114799"/>
            <a:ext cx="2816120" cy="51779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sz="2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200149" y="1714236"/>
            <a:ext cx="11931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c</a:t>
            </a:r>
            <a:r>
              <a:rPr lang="en-US" sz="2400" b="0" i="0" dirty="0">
                <a:effectLst/>
              </a:rPr>
              <a:t>reate an advanced machine learning model, employing techniques such as Random Forest, to accurately identify and classify phishing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Develop educational components within the project to raise awareness among users about common phishing tactics and the importance of verifying website authenticity.</a:t>
            </a:r>
            <a:endParaRPr lang="en-IN" sz="2400" dirty="0"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217931" y="4945705"/>
            <a:ext cx="11931815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Enhance Detection Accuracy of phishing websites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Reduce False Positives of Random forest method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Real-time Monitoring of websites</a:t>
            </a:r>
          </a:p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User Awareness about phishing websites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9C7A79F-811B-6199-83C6-B29E508A22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2D4D71B1-EC66-081D-BAA7-214A29E75269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BAFB5DD6-4298-304F-878C-BC4BE1EC6DD8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AA99B7F1-1675-F441-E2D8-E7375E2D1EE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5A4D25FF-FA9C-2AD4-9DA1-897800CF922A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9676A32D-2B57-5621-6126-CE4ABC5FD99A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DB96273B-31D4-A9D0-4276-255D63471453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39E9C00A-18BB-CBD9-2D23-0250EF391173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BCC37FA9-3380-3972-8974-283955F0D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sz="2160" dirty="0"/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48F77643-8172-26D1-E9DB-56DF1C5B97E1}"/>
              </a:ext>
            </a:extLst>
          </p:cNvPr>
          <p:cNvSpPr txBox="1"/>
          <p:nvPr/>
        </p:nvSpPr>
        <p:spPr>
          <a:xfrm>
            <a:off x="1196238" y="3907486"/>
            <a:ext cx="274320" cy="18603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2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Dec</a:t>
            </a:r>
            <a:endParaRPr lang="en-US" sz="1200" spc="-12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A9D0DD-C380-4782-0954-5D771E05137D}"/>
              </a:ext>
            </a:extLst>
          </p:cNvPr>
          <p:cNvSpPr txBox="1"/>
          <p:nvPr/>
        </p:nvSpPr>
        <p:spPr>
          <a:xfrm>
            <a:off x="1333765" y="1349528"/>
            <a:ext cx="10670101" cy="77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60" dirty="0"/>
              <a:t>Gant Chart - Milestones and Activities </a:t>
            </a:r>
            <a:endParaRPr lang="en-US" sz="2160"/>
          </a:p>
          <a:p>
            <a:endParaRPr lang="en-US" sz="2160" dirty="0"/>
          </a:p>
        </p:txBody>
      </p:sp>
      <p:cxnSp>
        <p:nvCxnSpPr>
          <p:cNvPr id="2" name="OTLSHAPE_M_7f583de0854a4cacb89837f3a379bb4a_Connector1">
            <a:extLst>
              <a:ext uri="{FF2B5EF4-FFF2-40B4-BE49-F238E27FC236}">
                <a16:creationId xmlns:a16="http://schemas.microsoft.com/office/drawing/2014/main" id="{1B0A6F71-DBB1-7E2A-6716-80FBAE9B594B}"/>
              </a:ext>
            </a:extLst>
          </p:cNvPr>
          <p:cNvCxnSpPr>
            <a:cxnSpLocks/>
          </p:cNvCxnSpPr>
          <p:nvPr/>
        </p:nvCxnSpPr>
        <p:spPr>
          <a:xfrm>
            <a:off x="9914659" y="2944498"/>
            <a:ext cx="9042" cy="126318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a54bc827b05146d18b559f618723e2b4_Connector1">
            <a:extLst>
              <a:ext uri="{FF2B5EF4-FFF2-40B4-BE49-F238E27FC236}">
                <a16:creationId xmlns:a16="http://schemas.microsoft.com/office/drawing/2014/main" id="{68CF5531-7232-40E1-C5C7-8B4087372254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587349" y="3308085"/>
            <a:ext cx="6578" cy="74457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a58f29487c0343c08abcf41913e40cae_Connector1">
            <a:extLst>
              <a:ext uri="{FF2B5EF4-FFF2-40B4-BE49-F238E27FC236}">
                <a16:creationId xmlns:a16="http://schemas.microsoft.com/office/drawing/2014/main" id="{8513D9B7-8BA2-EF72-355B-26E87C73855A}"/>
              </a:ext>
            </a:extLst>
          </p:cNvPr>
          <p:cNvCxnSpPr>
            <a:cxnSpLocks/>
          </p:cNvCxnSpPr>
          <p:nvPr/>
        </p:nvCxnSpPr>
        <p:spPr>
          <a:xfrm>
            <a:off x="3710925" y="2840488"/>
            <a:ext cx="7620" cy="12726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TLSHAPE_TB_00000000000000000000000000000000_ScaleContainer">
            <a:extLst>
              <a:ext uri="{FF2B5EF4-FFF2-40B4-BE49-F238E27FC236}">
                <a16:creationId xmlns:a16="http://schemas.microsoft.com/office/drawing/2014/main" id="{EDDDF5D2-30C1-B4BD-40E2-47355B5B693E}"/>
              </a:ext>
            </a:extLst>
          </p:cNvPr>
          <p:cNvSpPr/>
          <p:nvPr/>
        </p:nvSpPr>
        <p:spPr>
          <a:xfrm>
            <a:off x="3225635" y="4050954"/>
            <a:ext cx="7522729" cy="681194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976FA73B-6845-4DFD-36FB-B3B35B1A8A12}"/>
              </a:ext>
            </a:extLst>
          </p:cNvPr>
          <p:cNvSpPr txBox="1"/>
          <p:nvPr/>
        </p:nvSpPr>
        <p:spPr>
          <a:xfrm>
            <a:off x="3679404" y="4277439"/>
            <a:ext cx="274320" cy="2133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2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Dec</a:t>
            </a:r>
            <a:endParaRPr lang="en-US" sz="1200" spc="-12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290855DF-4194-1A21-C684-FCF4565DD34A}"/>
              </a:ext>
            </a:extLst>
          </p:cNvPr>
          <p:cNvSpPr txBox="1"/>
          <p:nvPr/>
        </p:nvSpPr>
        <p:spPr>
          <a:xfrm>
            <a:off x="5085587" y="4272454"/>
            <a:ext cx="213360" cy="2133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</a:rPr>
              <a:t>Jan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F21927F-E8F3-6EC5-F270-966B9174AECB}"/>
              </a:ext>
            </a:extLst>
          </p:cNvPr>
          <p:cNvSpPr txBox="1"/>
          <p:nvPr/>
        </p:nvSpPr>
        <p:spPr>
          <a:xfrm>
            <a:off x="6495760" y="4234228"/>
            <a:ext cx="798260" cy="22909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Feb</a:t>
            </a:r>
            <a:endParaRPr lang="en-US" sz="1200" spc="-1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B9D0571-1BC2-B68C-D22A-4F4996912C99}"/>
              </a:ext>
            </a:extLst>
          </p:cNvPr>
          <p:cNvSpPr txBox="1"/>
          <p:nvPr/>
        </p:nvSpPr>
        <p:spPr>
          <a:xfrm>
            <a:off x="7881865" y="4272453"/>
            <a:ext cx="653742" cy="2133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Mar</a:t>
            </a:r>
            <a:endParaRPr lang="en-US" sz="1200" spc="-1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14" name="OTLSHAPE_TB_00000000000000000000000000000000_TimescaleInterval5">
            <a:extLst>
              <a:ext uri="{FF2B5EF4-FFF2-40B4-BE49-F238E27FC236}">
                <a16:creationId xmlns:a16="http://schemas.microsoft.com/office/drawing/2014/main" id="{1BAD0310-D5A9-1268-2BB8-E989DF061398}"/>
              </a:ext>
            </a:extLst>
          </p:cNvPr>
          <p:cNvSpPr txBox="1"/>
          <p:nvPr/>
        </p:nvSpPr>
        <p:spPr>
          <a:xfrm>
            <a:off x="9207174" y="4278520"/>
            <a:ext cx="386255" cy="2133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Apr</a:t>
            </a:r>
            <a:endParaRPr lang="en-US" sz="1200" spc="-1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cxnSp>
        <p:nvCxnSpPr>
          <p:cNvPr id="15" name="OTLSHAPE_TB_00000000000000000000000000000000_Separator1">
            <a:extLst>
              <a:ext uri="{FF2B5EF4-FFF2-40B4-BE49-F238E27FC236}">
                <a16:creationId xmlns:a16="http://schemas.microsoft.com/office/drawing/2014/main" id="{5B031915-0B20-4C55-632F-C7E1370039E2}"/>
              </a:ext>
            </a:extLst>
          </p:cNvPr>
          <p:cNvCxnSpPr>
            <a:cxnSpLocks/>
          </p:cNvCxnSpPr>
          <p:nvPr/>
        </p:nvCxnSpPr>
        <p:spPr>
          <a:xfrm>
            <a:off x="4579604" y="4052660"/>
            <a:ext cx="0" cy="67339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2">
            <a:extLst>
              <a:ext uri="{FF2B5EF4-FFF2-40B4-BE49-F238E27FC236}">
                <a16:creationId xmlns:a16="http://schemas.microsoft.com/office/drawing/2014/main" id="{60ED5557-7D96-004B-4CBD-C2D81CD0A0FD}"/>
              </a:ext>
            </a:extLst>
          </p:cNvPr>
          <p:cNvCxnSpPr>
            <a:cxnSpLocks/>
          </p:cNvCxnSpPr>
          <p:nvPr/>
        </p:nvCxnSpPr>
        <p:spPr>
          <a:xfrm flipH="1">
            <a:off x="5985179" y="4032183"/>
            <a:ext cx="4384" cy="681654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>
            <a:extLst>
              <a:ext uri="{FF2B5EF4-FFF2-40B4-BE49-F238E27FC236}">
                <a16:creationId xmlns:a16="http://schemas.microsoft.com/office/drawing/2014/main" id="{1EF2912B-2757-6680-119E-CCAF13E30106}"/>
              </a:ext>
            </a:extLst>
          </p:cNvPr>
          <p:cNvCxnSpPr>
            <a:cxnSpLocks/>
          </p:cNvCxnSpPr>
          <p:nvPr/>
        </p:nvCxnSpPr>
        <p:spPr>
          <a:xfrm>
            <a:off x="7392139" y="4032183"/>
            <a:ext cx="0" cy="693868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4">
            <a:extLst>
              <a:ext uri="{FF2B5EF4-FFF2-40B4-BE49-F238E27FC236}">
                <a16:creationId xmlns:a16="http://schemas.microsoft.com/office/drawing/2014/main" id="{5AF1F419-15E1-1CA2-1CD6-944184237AF4}"/>
              </a:ext>
            </a:extLst>
          </p:cNvPr>
          <p:cNvCxnSpPr>
            <a:cxnSpLocks/>
          </p:cNvCxnSpPr>
          <p:nvPr/>
        </p:nvCxnSpPr>
        <p:spPr>
          <a:xfrm>
            <a:off x="8783463" y="4063719"/>
            <a:ext cx="7826" cy="650118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5">
            <a:extLst>
              <a:ext uri="{FF2B5EF4-FFF2-40B4-BE49-F238E27FC236}">
                <a16:creationId xmlns:a16="http://schemas.microsoft.com/office/drawing/2014/main" id="{C5AE3490-D26E-C932-AB19-3C6BB5767B7E}"/>
              </a:ext>
            </a:extLst>
          </p:cNvPr>
          <p:cNvCxnSpPr>
            <a:cxnSpLocks/>
          </p:cNvCxnSpPr>
          <p:nvPr/>
        </p:nvCxnSpPr>
        <p:spPr>
          <a:xfrm>
            <a:off x="10051753" y="4063719"/>
            <a:ext cx="1487" cy="650118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_7c518fb37f2142bb8e0445920d0403b5_Shape">
            <a:extLst>
              <a:ext uri="{FF2B5EF4-FFF2-40B4-BE49-F238E27FC236}">
                <a16:creationId xmlns:a16="http://schemas.microsoft.com/office/drawing/2014/main" id="{E75AA4C8-E475-FFB5-DA3F-D337EF0E8426}"/>
              </a:ext>
            </a:extLst>
          </p:cNvPr>
          <p:cNvSpPr/>
          <p:nvPr/>
        </p:nvSpPr>
        <p:spPr>
          <a:xfrm>
            <a:off x="4949546" y="4795171"/>
            <a:ext cx="365760" cy="213325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TLSHAPE_T_be3ae38f60b3402d8a13f1e91eec41f5_Shape">
            <a:extLst>
              <a:ext uri="{FF2B5EF4-FFF2-40B4-BE49-F238E27FC236}">
                <a16:creationId xmlns:a16="http://schemas.microsoft.com/office/drawing/2014/main" id="{89BB0C7E-F699-1934-CAC7-108851F2D647}"/>
              </a:ext>
            </a:extLst>
          </p:cNvPr>
          <p:cNvSpPr/>
          <p:nvPr/>
        </p:nvSpPr>
        <p:spPr>
          <a:xfrm>
            <a:off x="5892289" y="5074062"/>
            <a:ext cx="1082040" cy="2133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TLSHAPE_T_9aa183d65df24b0c8fecd0a002471583_Shape">
            <a:extLst>
              <a:ext uri="{FF2B5EF4-FFF2-40B4-BE49-F238E27FC236}">
                <a16:creationId xmlns:a16="http://schemas.microsoft.com/office/drawing/2014/main" id="{E83C96A2-BF3C-60AB-DFEF-F0C347436FD0}"/>
              </a:ext>
            </a:extLst>
          </p:cNvPr>
          <p:cNvSpPr/>
          <p:nvPr/>
        </p:nvSpPr>
        <p:spPr>
          <a:xfrm>
            <a:off x="5892289" y="5352955"/>
            <a:ext cx="1539240" cy="213325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OTLSHAPE_T_06a6a20021ea4acdac20b41f7b37b0dd_Shape">
            <a:extLst>
              <a:ext uri="{FF2B5EF4-FFF2-40B4-BE49-F238E27FC236}">
                <a16:creationId xmlns:a16="http://schemas.microsoft.com/office/drawing/2014/main" id="{0EC5B898-FE33-3082-9B51-FBAAB3DFE63C}"/>
              </a:ext>
            </a:extLst>
          </p:cNvPr>
          <p:cNvSpPr/>
          <p:nvPr/>
        </p:nvSpPr>
        <p:spPr>
          <a:xfrm>
            <a:off x="6969708" y="5631847"/>
            <a:ext cx="1036320" cy="213325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TLSHAPE_T_e6f5c918bdd649a1ac919cf22468a23b_Shape">
            <a:extLst>
              <a:ext uri="{FF2B5EF4-FFF2-40B4-BE49-F238E27FC236}">
                <a16:creationId xmlns:a16="http://schemas.microsoft.com/office/drawing/2014/main" id="{CD281A98-A02A-B587-C57A-24C82293208B}"/>
              </a:ext>
            </a:extLst>
          </p:cNvPr>
          <p:cNvSpPr/>
          <p:nvPr/>
        </p:nvSpPr>
        <p:spPr>
          <a:xfrm>
            <a:off x="8136913" y="5912313"/>
            <a:ext cx="1584960" cy="210175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TLSHAPE_T_c109be9d91f84f3e99e4929ce565dd0c_Shape">
            <a:extLst>
              <a:ext uri="{FF2B5EF4-FFF2-40B4-BE49-F238E27FC236}">
                <a16:creationId xmlns:a16="http://schemas.microsoft.com/office/drawing/2014/main" id="{3146604A-8587-06AD-E24F-73717E314836}"/>
              </a:ext>
            </a:extLst>
          </p:cNvPr>
          <p:cNvSpPr/>
          <p:nvPr/>
        </p:nvSpPr>
        <p:spPr>
          <a:xfrm>
            <a:off x="9842826" y="6191205"/>
            <a:ext cx="1402080" cy="210175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TLSHAPE_T_7c518fb37f2142bb8e0445920d0403b5_ShapePercentage">
            <a:extLst>
              <a:ext uri="{FF2B5EF4-FFF2-40B4-BE49-F238E27FC236}">
                <a16:creationId xmlns:a16="http://schemas.microsoft.com/office/drawing/2014/main" id="{9F981E20-3FB5-E47A-37A9-E699E04F9878}"/>
              </a:ext>
            </a:extLst>
          </p:cNvPr>
          <p:cNvSpPr/>
          <p:nvPr/>
        </p:nvSpPr>
        <p:spPr>
          <a:xfrm>
            <a:off x="4949546" y="4795171"/>
            <a:ext cx="365760" cy="213325"/>
          </a:xfrm>
          <a:prstGeom prst="roundRect">
            <a:avLst/>
          </a:prstGeom>
          <a:solidFill>
            <a:schemeClr val="dk2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OTLSHAPE_T_be3ae38f60b3402d8a13f1e91eec41f5_ShapePercentage">
            <a:extLst>
              <a:ext uri="{FF2B5EF4-FFF2-40B4-BE49-F238E27FC236}">
                <a16:creationId xmlns:a16="http://schemas.microsoft.com/office/drawing/2014/main" id="{03270111-8F21-94A2-19AB-CEFF76320FB6}"/>
              </a:ext>
            </a:extLst>
          </p:cNvPr>
          <p:cNvSpPr/>
          <p:nvPr/>
        </p:nvSpPr>
        <p:spPr>
          <a:xfrm>
            <a:off x="5892289" y="5074062"/>
            <a:ext cx="1082040" cy="213325"/>
          </a:xfrm>
          <a:prstGeom prst="roundRect">
            <a:avLst/>
          </a:prstGeom>
          <a:solidFill>
            <a:schemeClr val="dk2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TLSHAPE_T_9aa183d65df24b0c8fecd0a002471583_ShapePercentage">
            <a:extLst>
              <a:ext uri="{FF2B5EF4-FFF2-40B4-BE49-F238E27FC236}">
                <a16:creationId xmlns:a16="http://schemas.microsoft.com/office/drawing/2014/main" id="{ED71A61F-CC03-3361-FE0F-77A59B743A34}"/>
              </a:ext>
            </a:extLst>
          </p:cNvPr>
          <p:cNvSpPr/>
          <p:nvPr/>
        </p:nvSpPr>
        <p:spPr>
          <a:xfrm>
            <a:off x="5892289" y="5352955"/>
            <a:ext cx="1234440" cy="2133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OTLSHAPE_T_06a6a20021ea4acdac20b41f7b37b0dd_ShapePercentage">
            <a:extLst>
              <a:ext uri="{FF2B5EF4-FFF2-40B4-BE49-F238E27FC236}">
                <a16:creationId xmlns:a16="http://schemas.microsoft.com/office/drawing/2014/main" id="{F37E3842-47B4-2F09-683D-36C6673CBE34}"/>
              </a:ext>
            </a:extLst>
          </p:cNvPr>
          <p:cNvSpPr/>
          <p:nvPr/>
        </p:nvSpPr>
        <p:spPr>
          <a:xfrm>
            <a:off x="6969708" y="5631847"/>
            <a:ext cx="624840" cy="2133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TLSHAPE_T_7c518fb37f2142bb8e0445920d0403b5_Title">
            <a:extLst>
              <a:ext uri="{FF2B5EF4-FFF2-40B4-BE49-F238E27FC236}">
                <a16:creationId xmlns:a16="http://schemas.microsoft.com/office/drawing/2014/main" id="{5A0AE195-69A7-7489-3ECD-91FE660A61A2}"/>
              </a:ext>
            </a:extLst>
          </p:cNvPr>
          <p:cNvSpPr txBox="1"/>
          <p:nvPr/>
        </p:nvSpPr>
        <p:spPr>
          <a:xfrm>
            <a:off x="3575254" y="4786839"/>
            <a:ext cx="1325880" cy="2299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97280">
              <a:defRPr/>
            </a:pPr>
            <a:r>
              <a:rPr lang="en-US" sz="1200" b="1" spc="-5" dirty="0">
                <a:solidFill>
                  <a:srgbClr val="737373"/>
                </a:solidFill>
                <a:latin typeface="Segoe UI" panose="020B0502040204020203" pitchFamily="34" charset="0"/>
              </a:rPr>
              <a:t>Preparatory Phase</a:t>
            </a:r>
          </a:p>
        </p:txBody>
      </p:sp>
      <p:sp>
        <p:nvSpPr>
          <p:cNvPr id="31" name="OTLSHAPE_T_7c518fb37f2142bb8e0445920d0403b5_JoinedDate">
            <a:extLst>
              <a:ext uri="{FF2B5EF4-FFF2-40B4-BE49-F238E27FC236}">
                <a16:creationId xmlns:a16="http://schemas.microsoft.com/office/drawing/2014/main" id="{92CFF16D-A42B-2006-A0CB-14B87CDA029E}"/>
              </a:ext>
            </a:extLst>
          </p:cNvPr>
          <p:cNvSpPr txBox="1"/>
          <p:nvPr/>
        </p:nvSpPr>
        <p:spPr>
          <a:xfrm>
            <a:off x="5369616" y="4779405"/>
            <a:ext cx="1043677" cy="2290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5" dirty="0">
                <a:solidFill>
                  <a:srgbClr val="737373"/>
                </a:solidFill>
                <a:latin typeface="Calibri"/>
                <a:ea typeface="Calibri"/>
                <a:cs typeface="Calibri"/>
              </a:rPr>
              <a:t>02 Dec – 06 Dec</a:t>
            </a:r>
            <a:endParaRPr lang="en-US" sz="1200" spc="-5" dirty="0">
              <a:solidFill>
                <a:srgbClr val="737373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32" name="OTLSHAPE_T_7c518fb37f2142bb8e0445920d0403b5_TextPercentage">
            <a:extLst>
              <a:ext uri="{FF2B5EF4-FFF2-40B4-BE49-F238E27FC236}">
                <a16:creationId xmlns:a16="http://schemas.microsoft.com/office/drawing/2014/main" id="{A5FAF6D3-F59D-6818-C751-9723FF717E0B}"/>
              </a:ext>
            </a:extLst>
          </p:cNvPr>
          <p:cNvSpPr txBox="1"/>
          <p:nvPr/>
        </p:nvSpPr>
        <p:spPr>
          <a:xfrm>
            <a:off x="4967888" y="4823148"/>
            <a:ext cx="35052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0" dirty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3" name="OTLSHAPE_T_be3ae38f60b3402d8a13f1e91eec41f5_Title">
            <a:extLst>
              <a:ext uri="{FF2B5EF4-FFF2-40B4-BE49-F238E27FC236}">
                <a16:creationId xmlns:a16="http://schemas.microsoft.com/office/drawing/2014/main" id="{1C035EA9-1B16-1438-FBE4-F8FD6E645997}"/>
              </a:ext>
            </a:extLst>
          </p:cNvPr>
          <p:cNvSpPr txBox="1"/>
          <p:nvPr/>
        </p:nvSpPr>
        <p:spPr>
          <a:xfrm>
            <a:off x="4397092" y="5065731"/>
            <a:ext cx="1447800" cy="2299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97280">
              <a:defRPr/>
            </a:pPr>
            <a:r>
              <a:rPr lang="en-US" sz="1200" b="1" spc="-5" dirty="0">
                <a:solidFill>
                  <a:srgbClr val="737373"/>
                </a:solidFill>
                <a:latin typeface="Segoe UI" panose="020B0502040204020203" pitchFamily="34" charset="0"/>
              </a:rPr>
              <a:t>Phase 1 Work Effort</a:t>
            </a:r>
          </a:p>
        </p:txBody>
      </p:sp>
      <p:sp>
        <p:nvSpPr>
          <p:cNvPr id="34" name="OTLSHAPE_T_be3ae38f60b3402d8a13f1e91eec41f5_JoinedDate">
            <a:extLst>
              <a:ext uri="{FF2B5EF4-FFF2-40B4-BE49-F238E27FC236}">
                <a16:creationId xmlns:a16="http://schemas.microsoft.com/office/drawing/2014/main" id="{E091FFB9-0B9F-2DB6-E9E8-2A0C2B667683}"/>
              </a:ext>
            </a:extLst>
          </p:cNvPr>
          <p:cNvSpPr txBox="1"/>
          <p:nvPr/>
        </p:nvSpPr>
        <p:spPr>
          <a:xfrm>
            <a:off x="7046401" y="5058298"/>
            <a:ext cx="1041576" cy="1975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5" dirty="0">
                <a:solidFill>
                  <a:srgbClr val="737373"/>
                </a:solidFill>
                <a:latin typeface="Calibri"/>
                <a:ea typeface="Calibri"/>
                <a:cs typeface="Calibri"/>
              </a:rPr>
              <a:t>07 Dec – 22 Dec</a:t>
            </a:r>
          </a:p>
        </p:txBody>
      </p:sp>
      <p:sp>
        <p:nvSpPr>
          <p:cNvPr id="35" name="OTLSHAPE_T_be3ae38f60b3402d8a13f1e91eec41f5_TextPercentage">
            <a:extLst>
              <a:ext uri="{FF2B5EF4-FFF2-40B4-BE49-F238E27FC236}">
                <a16:creationId xmlns:a16="http://schemas.microsoft.com/office/drawing/2014/main" id="{E35B56FE-D0A1-5C69-1DA8-7446C554CAA4}"/>
              </a:ext>
            </a:extLst>
          </p:cNvPr>
          <p:cNvSpPr txBox="1"/>
          <p:nvPr/>
        </p:nvSpPr>
        <p:spPr>
          <a:xfrm>
            <a:off x="6628910" y="5102040"/>
            <a:ext cx="35052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6" name="OTLSHAPE_T_9aa183d65df24b0c8fecd0a002471583_Title">
            <a:extLst>
              <a:ext uri="{FF2B5EF4-FFF2-40B4-BE49-F238E27FC236}">
                <a16:creationId xmlns:a16="http://schemas.microsoft.com/office/drawing/2014/main" id="{B42D6CF9-979B-8029-BE6C-17736C77EC8F}"/>
              </a:ext>
            </a:extLst>
          </p:cNvPr>
          <p:cNvSpPr txBox="1"/>
          <p:nvPr/>
        </p:nvSpPr>
        <p:spPr>
          <a:xfrm>
            <a:off x="4397092" y="5344623"/>
            <a:ext cx="1447800" cy="2299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97280">
              <a:defRPr/>
            </a:pPr>
            <a:r>
              <a:rPr lang="en-US" sz="1200" b="1" spc="-5" dirty="0">
                <a:solidFill>
                  <a:srgbClr val="737373"/>
                </a:solidFill>
                <a:latin typeface="Segoe UI" panose="020B0502040204020203" pitchFamily="34" charset="0"/>
              </a:rPr>
              <a:t>Phase 2 Work Effort</a:t>
            </a:r>
          </a:p>
        </p:txBody>
      </p:sp>
      <p:sp>
        <p:nvSpPr>
          <p:cNvPr id="37" name="OTLSHAPE_T_9aa183d65df24b0c8fecd0a002471583_JoinedDate">
            <a:extLst>
              <a:ext uri="{FF2B5EF4-FFF2-40B4-BE49-F238E27FC236}">
                <a16:creationId xmlns:a16="http://schemas.microsoft.com/office/drawing/2014/main" id="{DED3E236-FF41-F904-59C1-6F4064C09FB6}"/>
              </a:ext>
            </a:extLst>
          </p:cNvPr>
          <p:cNvSpPr txBox="1"/>
          <p:nvPr/>
        </p:nvSpPr>
        <p:spPr>
          <a:xfrm>
            <a:off x="7479562" y="5352955"/>
            <a:ext cx="960120" cy="213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5" dirty="0">
                <a:solidFill>
                  <a:srgbClr val="737373"/>
                </a:solidFill>
                <a:latin typeface="Calibri"/>
                <a:ea typeface="Calibri"/>
                <a:cs typeface="Calibri"/>
              </a:rPr>
              <a:t>02 Jan – 02 Feb</a:t>
            </a:r>
            <a:endParaRPr lang="en-US" sz="1200" spc="-5" dirty="0" err="1">
              <a:solidFill>
                <a:srgbClr val="737373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38" name="OTLSHAPE_T_9aa183d65df24b0c8fecd0a002471583_TextPercentage">
            <a:extLst>
              <a:ext uri="{FF2B5EF4-FFF2-40B4-BE49-F238E27FC236}">
                <a16:creationId xmlns:a16="http://schemas.microsoft.com/office/drawing/2014/main" id="{70AAC196-9C87-2660-E299-83CD92CE822F}"/>
              </a:ext>
            </a:extLst>
          </p:cNvPr>
          <p:cNvSpPr txBox="1"/>
          <p:nvPr/>
        </p:nvSpPr>
        <p:spPr>
          <a:xfrm>
            <a:off x="6849840" y="5380932"/>
            <a:ext cx="27432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39" name="OTLSHAPE_T_06a6a20021ea4acdac20b41f7b37b0dd_Title">
            <a:extLst>
              <a:ext uri="{FF2B5EF4-FFF2-40B4-BE49-F238E27FC236}">
                <a16:creationId xmlns:a16="http://schemas.microsoft.com/office/drawing/2014/main" id="{18A798A5-D557-B166-5289-C0AB53BDE938}"/>
              </a:ext>
            </a:extLst>
          </p:cNvPr>
          <p:cNvSpPr txBox="1"/>
          <p:nvPr/>
        </p:nvSpPr>
        <p:spPr>
          <a:xfrm>
            <a:off x="5474512" y="5623515"/>
            <a:ext cx="1447800" cy="2299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97280">
              <a:defRPr/>
            </a:pPr>
            <a:r>
              <a:rPr lang="en-US" sz="1200" b="1" spc="-5" dirty="0">
                <a:solidFill>
                  <a:srgbClr val="737373"/>
                </a:solidFill>
                <a:latin typeface="Segoe UI" panose="020B0502040204020203" pitchFamily="34" charset="0"/>
              </a:rPr>
              <a:t>Phase 3 Work Effort</a:t>
            </a:r>
          </a:p>
        </p:txBody>
      </p:sp>
      <p:sp>
        <p:nvSpPr>
          <p:cNvPr id="40" name="OTLSHAPE_T_06a6a20021ea4acdac20b41f7b37b0dd_JoinedDate">
            <a:extLst>
              <a:ext uri="{FF2B5EF4-FFF2-40B4-BE49-F238E27FC236}">
                <a16:creationId xmlns:a16="http://schemas.microsoft.com/office/drawing/2014/main" id="{DAF4AF91-9367-EFF8-5E71-14A6EC3E7F24}"/>
              </a:ext>
            </a:extLst>
          </p:cNvPr>
          <p:cNvSpPr txBox="1"/>
          <p:nvPr/>
        </p:nvSpPr>
        <p:spPr>
          <a:xfrm>
            <a:off x="8078928" y="5616081"/>
            <a:ext cx="1042102" cy="2290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5" dirty="0">
                <a:solidFill>
                  <a:srgbClr val="737373"/>
                </a:solidFill>
                <a:latin typeface="Calibri"/>
                <a:ea typeface="Calibri"/>
                <a:cs typeface="Calibri"/>
              </a:rPr>
              <a:t>06 Feb – 28 Feb</a:t>
            </a:r>
          </a:p>
        </p:txBody>
      </p:sp>
      <p:sp>
        <p:nvSpPr>
          <p:cNvPr id="41" name="OTLSHAPE_T_06a6a20021ea4acdac20b41f7b37b0dd_TextPercentage">
            <a:extLst>
              <a:ext uri="{FF2B5EF4-FFF2-40B4-BE49-F238E27FC236}">
                <a16:creationId xmlns:a16="http://schemas.microsoft.com/office/drawing/2014/main" id="{D5870E05-5F79-CD3D-357E-E1AED966A1ED}"/>
              </a:ext>
            </a:extLst>
          </p:cNvPr>
          <p:cNvSpPr txBox="1"/>
          <p:nvPr/>
        </p:nvSpPr>
        <p:spPr>
          <a:xfrm>
            <a:off x="7325706" y="5659824"/>
            <a:ext cx="27432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42" name="OTLSHAPE_T_e6f5c918bdd649a1ac919cf22468a23b_Title">
            <a:extLst>
              <a:ext uri="{FF2B5EF4-FFF2-40B4-BE49-F238E27FC236}">
                <a16:creationId xmlns:a16="http://schemas.microsoft.com/office/drawing/2014/main" id="{3719B239-1276-8718-B87F-A7291058993F}"/>
              </a:ext>
            </a:extLst>
          </p:cNvPr>
          <p:cNvSpPr txBox="1"/>
          <p:nvPr/>
        </p:nvSpPr>
        <p:spPr>
          <a:xfrm>
            <a:off x="7102777" y="5902407"/>
            <a:ext cx="975360" cy="2299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97280">
              <a:defRPr/>
            </a:pPr>
            <a:r>
              <a:rPr lang="en-US" sz="1200" b="1" spc="-14" dirty="0">
                <a:solidFill>
                  <a:srgbClr val="737373"/>
                </a:solidFill>
                <a:latin typeface="Segoe UI" panose="020B0502040204020203" pitchFamily="34" charset="0"/>
              </a:rPr>
              <a:t>Testing Phase</a:t>
            </a:r>
          </a:p>
        </p:txBody>
      </p:sp>
      <p:sp>
        <p:nvSpPr>
          <p:cNvPr id="43" name="OTLSHAPE_T_e6f5c918bdd649a1ac919cf22468a23b_JoinedDate">
            <a:extLst>
              <a:ext uri="{FF2B5EF4-FFF2-40B4-BE49-F238E27FC236}">
                <a16:creationId xmlns:a16="http://schemas.microsoft.com/office/drawing/2014/main" id="{F09B8776-A3E7-DBD0-3030-56F593B9C108}"/>
              </a:ext>
            </a:extLst>
          </p:cNvPr>
          <p:cNvSpPr txBox="1"/>
          <p:nvPr/>
        </p:nvSpPr>
        <p:spPr>
          <a:xfrm>
            <a:off x="9784843" y="5894974"/>
            <a:ext cx="1059968" cy="1975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5" dirty="0">
                <a:solidFill>
                  <a:srgbClr val="737373"/>
                </a:solidFill>
                <a:latin typeface="Calibri"/>
                <a:ea typeface="Calibri"/>
                <a:cs typeface="Calibri"/>
              </a:rPr>
              <a:t>01 Mar – 22 Mar</a:t>
            </a:r>
          </a:p>
        </p:txBody>
      </p:sp>
      <p:sp>
        <p:nvSpPr>
          <p:cNvPr id="44" name="OTLSHAPE_T_c109be9d91f84f3e99e4929ce565dd0c_Title">
            <a:extLst>
              <a:ext uri="{FF2B5EF4-FFF2-40B4-BE49-F238E27FC236}">
                <a16:creationId xmlns:a16="http://schemas.microsoft.com/office/drawing/2014/main" id="{349F0B67-9EB2-F31E-BAE8-F82D3D69D7CD}"/>
              </a:ext>
            </a:extLst>
          </p:cNvPr>
          <p:cNvSpPr txBox="1"/>
          <p:nvPr/>
        </p:nvSpPr>
        <p:spPr>
          <a:xfrm>
            <a:off x="8729138" y="6181299"/>
            <a:ext cx="1066800" cy="2299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97280">
              <a:defRPr/>
            </a:pPr>
            <a:r>
              <a:rPr lang="en-US" sz="1200" b="1" spc="-2" dirty="0">
                <a:solidFill>
                  <a:srgbClr val="737373"/>
                </a:solidFill>
                <a:latin typeface="Segoe UI" panose="020B0502040204020203" pitchFamily="34" charset="0"/>
              </a:rPr>
              <a:t>Delivery Phase</a:t>
            </a:r>
          </a:p>
        </p:txBody>
      </p:sp>
      <p:sp>
        <p:nvSpPr>
          <p:cNvPr id="45" name="OTLSHAPE_T_c109be9d91f84f3e99e4929ce565dd0c_JoinedDate">
            <a:extLst>
              <a:ext uri="{FF2B5EF4-FFF2-40B4-BE49-F238E27FC236}">
                <a16:creationId xmlns:a16="http://schemas.microsoft.com/office/drawing/2014/main" id="{3C2B352C-9077-2217-4100-0AF118CFC340}"/>
              </a:ext>
            </a:extLst>
          </p:cNvPr>
          <p:cNvSpPr txBox="1"/>
          <p:nvPr/>
        </p:nvSpPr>
        <p:spPr>
          <a:xfrm>
            <a:off x="11295422" y="6132394"/>
            <a:ext cx="1163278" cy="348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5" dirty="0">
                <a:solidFill>
                  <a:srgbClr val="737373"/>
                </a:solidFill>
                <a:latin typeface="Calibri"/>
                <a:ea typeface="Calibri"/>
                <a:cs typeface="Calibri"/>
              </a:rPr>
              <a:t>24 mar – 12 Apr</a:t>
            </a:r>
          </a:p>
        </p:txBody>
      </p:sp>
      <p:sp>
        <p:nvSpPr>
          <p:cNvPr id="46" name="OTLSHAPE_M_a58f29487c0343c08abcf41913e40cae_Shape">
            <a:extLst>
              <a:ext uri="{FF2B5EF4-FFF2-40B4-BE49-F238E27FC236}">
                <a16:creationId xmlns:a16="http://schemas.microsoft.com/office/drawing/2014/main" id="{5B3E593B-D10E-8AD6-D56F-009C9FBA7B73}"/>
              </a:ext>
            </a:extLst>
          </p:cNvPr>
          <p:cNvSpPr/>
          <p:nvPr/>
        </p:nvSpPr>
        <p:spPr>
          <a:xfrm rot="16200000">
            <a:off x="3690300" y="2997821"/>
            <a:ext cx="225415" cy="19812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OTLSHAPE_M_52743de8bb6d4044896f473898fe9da7_Shape">
            <a:extLst>
              <a:ext uri="{FF2B5EF4-FFF2-40B4-BE49-F238E27FC236}">
                <a16:creationId xmlns:a16="http://schemas.microsoft.com/office/drawing/2014/main" id="{D35B5667-1D74-7FDF-EEA3-41813596B0DA}"/>
              </a:ext>
            </a:extLst>
          </p:cNvPr>
          <p:cNvSpPr/>
          <p:nvPr/>
        </p:nvSpPr>
        <p:spPr>
          <a:xfrm>
            <a:off x="4184369" y="3843551"/>
            <a:ext cx="274320" cy="345743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OTLSHAPE_M_a54bc827b05146d18b559f618723e2b4_Shape">
            <a:extLst>
              <a:ext uri="{FF2B5EF4-FFF2-40B4-BE49-F238E27FC236}">
                <a16:creationId xmlns:a16="http://schemas.microsoft.com/office/drawing/2014/main" id="{E93CBAAB-7544-F156-19C0-291A3558A6F3}"/>
              </a:ext>
            </a:extLst>
          </p:cNvPr>
          <p:cNvSpPr/>
          <p:nvPr/>
        </p:nvSpPr>
        <p:spPr>
          <a:xfrm>
            <a:off x="5450189" y="3859317"/>
            <a:ext cx="274320" cy="345743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TLSHAPE_M_93afb554552a4221a5380f7919409aa7_Shape">
            <a:extLst>
              <a:ext uri="{FF2B5EF4-FFF2-40B4-BE49-F238E27FC236}">
                <a16:creationId xmlns:a16="http://schemas.microsoft.com/office/drawing/2014/main" id="{77D7ADB7-39E0-8FE5-4FBF-F588D7BE9241}"/>
              </a:ext>
            </a:extLst>
          </p:cNvPr>
          <p:cNvSpPr/>
          <p:nvPr/>
        </p:nvSpPr>
        <p:spPr>
          <a:xfrm>
            <a:off x="6768899" y="3859317"/>
            <a:ext cx="274320" cy="345743"/>
          </a:xfrm>
          <a:prstGeom prst="diamond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TLSHAPE_M_95f339bb5c8846ebaef02014bccbd531_Shape">
            <a:extLst>
              <a:ext uri="{FF2B5EF4-FFF2-40B4-BE49-F238E27FC236}">
                <a16:creationId xmlns:a16="http://schemas.microsoft.com/office/drawing/2014/main" id="{761D0911-5EC7-5C08-9E4A-096AC1DACA9A}"/>
              </a:ext>
            </a:extLst>
          </p:cNvPr>
          <p:cNvSpPr/>
          <p:nvPr/>
        </p:nvSpPr>
        <p:spPr>
          <a:xfrm>
            <a:off x="7952147" y="3890848"/>
            <a:ext cx="274320" cy="345743"/>
          </a:xfrm>
          <a:prstGeom prst="diamond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TLSHAPE_M_7b0996464ffd4cd3a3b383ab1ba22438_Shape">
            <a:extLst>
              <a:ext uri="{FF2B5EF4-FFF2-40B4-BE49-F238E27FC236}">
                <a16:creationId xmlns:a16="http://schemas.microsoft.com/office/drawing/2014/main" id="{D4965520-5C41-0D64-80A7-F4B8DA252038}"/>
              </a:ext>
            </a:extLst>
          </p:cNvPr>
          <p:cNvSpPr/>
          <p:nvPr/>
        </p:nvSpPr>
        <p:spPr>
          <a:xfrm>
            <a:off x="9152273" y="3859317"/>
            <a:ext cx="274320" cy="345743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TLSHAPE_M_7f583de0854a4cacb89837f3a379bb4a_Shape">
            <a:extLst>
              <a:ext uri="{FF2B5EF4-FFF2-40B4-BE49-F238E27FC236}">
                <a16:creationId xmlns:a16="http://schemas.microsoft.com/office/drawing/2014/main" id="{8FD536C2-C92F-FC9A-BD1F-DEC4A829143C}"/>
              </a:ext>
            </a:extLst>
          </p:cNvPr>
          <p:cNvSpPr/>
          <p:nvPr/>
        </p:nvSpPr>
        <p:spPr>
          <a:xfrm rot="16200000">
            <a:off x="9898633" y="3096317"/>
            <a:ext cx="225415" cy="19812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216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TLSHAPE_M_a58f29487c0343c08abcf41913e40cae_Title">
            <a:extLst>
              <a:ext uri="{FF2B5EF4-FFF2-40B4-BE49-F238E27FC236}">
                <a16:creationId xmlns:a16="http://schemas.microsoft.com/office/drawing/2014/main" id="{0227D916-F0CD-A075-3D1A-FBE79F330DED}"/>
              </a:ext>
            </a:extLst>
          </p:cNvPr>
          <p:cNvSpPr txBox="1"/>
          <p:nvPr/>
        </p:nvSpPr>
        <p:spPr>
          <a:xfrm>
            <a:off x="3985244" y="2840488"/>
            <a:ext cx="594360" cy="2505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440" b="1" spc="-17" dirty="0">
                <a:solidFill>
                  <a:srgbClr val="737373"/>
                </a:solidFill>
                <a:latin typeface="Calibri" panose="020F0502020204030204" pitchFamily="34" charset="0"/>
              </a:rPr>
              <a:t>Kick Off</a:t>
            </a:r>
          </a:p>
        </p:txBody>
      </p:sp>
      <p:sp>
        <p:nvSpPr>
          <p:cNvPr id="54" name="OTLSHAPE_M_a58f29487c0343c08abcf41913e40cae_Date">
            <a:extLst>
              <a:ext uri="{FF2B5EF4-FFF2-40B4-BE49-F238E27FC236}">
                <a16:creationId xmlns:a16="http://schemas.microsoft.com/office/drawing/2014/main" id="{6DCBB685-C076-23AF-47E1-C08C8267916A}"/>
              </a:ext>
            </a:extLst>
          </p:cNvPr>
          <p:cNvSpPr txBox="1"/>
          <p:nvPr/>
        </p:nvSpPr>
        <p:spPr>
          <a:xfrm>
            <a:off x="3985244" y="3078994"/>
            <a:ext cx="472440" cy="213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1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2 Dec</a:t>
            </a:r>
            <a:endParaRPr lang="en-US" sz="1200" spc="-10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55" name="OTLSHAPE_M_52743de8bb6d4044896f473898fe9da7_Title">
            <a:extLst>
              <a:ext uri="{FF2B5EF4-FFF2-40B4-BE49-F238E27FC236}">
                <a16:creationId xmlns:a16="http://schemas.microsoft.com/office/drawing/2014/main" id="{306B5824-61E2-CCAE-62F7-298E70F1E588}"/>
              </a:ext>
            </a:extLst>
          </p:cNvPr>
          <p:cNvSpPr txBox="1"/>
          <p:nvPr/>
        </p:nvSpPr>
        <p:spPr>
          <a:xfrm>
            <a:off x="3953724" y="3449480"/>
            <a:ext cx="990600" cy="2505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r>
              <a:rPr lang="en-US" sz="1440" b="1" spc="-10">
                <a:solidFill>
                  <a:srgbClr val="737373"/>
                </a:solidFill>
                <a:latin typeface="Calibri" panose="020F0502020204030204" pitchFamily="34" charset="0"/>
              </a:rPr>
              <a:t>Milestone #1</a:t>
            </a:r>
          </a:p>
        </p:txBody>
      </p:sp>
      <p:sp>
        <p:nvSpPr>
          <p:cNvPr id="56" name="OTLSHAPE_M_52743de8bb6d4044896f473898fe9da7_Date">
            <a:extLst>
              <a:ext uri="{FF2B5EF4-FFF2-40B4-BE49-F238E27FC236}">
                <a16:creationId xmlns:a16="http://schemas.microsoft.com/office/drawing/2014/main" id="{1758EAF7-51BB-8987-AB23-6479F11311ED}"/>
              </a:ext>
            </a:extLst>
          </p:cNvPr>
          <p:cNvSpPr txBox="1"/>
          <p:nvPr/>
        </p:nvSpPr>
        <p:spPr>
          <a:xfrm>
            <a:off x="4145540" y="3428444"/>
            <a:ext cx="508700" cy="5832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7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6 Dec</a:t>
            </a:r>
            <a:endParaRPr lang="en-US" sz="1200" spc="-7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57" name="OTLSHAPE_M_a54bc827b05146d18b559f618723e2b4_Title">
            <a:extLst>
              <a:ext uri="{FF2B5EF4-FFF2-40B4-BE49-F238E27FC236}">
                <a16:creationId xmlns:a16="http://schemas.microsoft.com/office/drawing/2014/main" id="{C081DCC4-95FE-B552-8546-C687594AF1AD}"/>
              </a:ext>
            </a:extLst>
          </p:cNvPr>
          <p:cNvSpPr txBox="1"/>
          <p:nvPr/>
        </p:nvSpPr>
        <p:spPr>
          <a:xfrm>
            <a:off x="5093420" y="2842606"/>
            <a:ext cx="990600" cy="26420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r>
              <a:rPr lang="en-US" sz="1440" b="1" spc="-10">
                <a:solidFill>
                  <a:srgbClr val="737373"/>
                </a:solidFill>
                <a:latin typeface="Calibri" panose="020F0502020204030204" pitchFamily="34" charset="0"/>
              </a:rPr>
              <a:t>Milestone #2</a:t>
            </a:r>
          </a:p>
        </p:txBody>
      </p:sp>
      <p:sp>
        <p:nvSpPr>
          <p:cNvPr id="58" name="OTLSHAPE_M_a54bc827b05146d18b559f618723e2b4_Date">
            <a:extLst>
              <a:ext uri="{FF2B5EF4-FFF2-40B4-BE49-F238E27FC236}">
                <a16:creationId xmlns:a16="http://schemas.microsoft.com/office/drawing/2014/main" id="{53A4E3A5-A010-35BC-ADCA-85A1C80C298A}"/>
              </a:ext>
            </a:extLst>
          </p:cNvPr>
          <p:cNvSpPr txBox="1"/>
          <p:nvPr/>
        </p:nvSpPr>
        <p:spPr>
          <a:xfrm>
            <a:off x="5411047" y="3094760"/>
            <a:ext cx="365760" cy="213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7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2 Jan</a:t>
            </a:r>
            <a:endParaRPr lang="en-US" sz="1200" spc="-7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59" name="OTLSHAPE_M_93afb554552a4221a5380f7919409aa7_Title">
            <a:extLst>
              <a:ext uri="{FF2B5EF4-FFF2-40B4-BE49-F238E27FC236}">
                <a16:creationId xmlns:a16="http://schemas.microsoft.com/office/drawing/2014/main" id="{8AFD4C79-A23E-C9AD-592C-7356C6D3BF9A}"/>
              </a:ext>
            </a:extLst>
          </p:cNvPr>
          <p:cNvSpPr txBox="1"/>
          <p:nvPr/>
        </p:nvSpPr>
        <p:spPr>
          <a:xfrm>
            <a:off x="6403775" y="3404300"/>
            <a:ext cx="1005840" cy="26420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r>
              <a:rPr lang="en-US" sz="1440" b="1" spc="-10">
                <a:solidFill>
                  <a:srgbClr val="737373"/>
                </a:solidFill>
                <a:latin typeface="Calibri" panose="020F0502020204030204" pitchFamily="34" charset="0"/>
              </a:rPr>
              <a:t>Checkpoint A</a:t>
            </a:r>
          </a:p>
        </p:txBody>
      </p:sp>
      <p:sp>
        <p:nvSpPr>
          <p:cNvPr id="60" name="OTLSHAPE_M_93afb554552a4221a5380f7919409aa7_Date">
            <a:extLst>
              <a:ext uri="{FF2B5EF4-FFF2-40B4-BE49-F238E27FC236}">
                <a16:creationId xmlns:a16="http://schemas.microsoft.com/office/drawing/2014/main" id="{77775A9A-2850-9F66-A7CA-49FD60AAC775}"/>
              </a:ext>
            </a:extLst>
          </p:cNvPr>
          <p:cNvSpPr txBox="1"/>
          <p:nvPr/>
        </p:nvSpPr>
        <p:spPr>
          <a:xfrm>
            <a:off x="6691582" y="3656455"/>
            <a:ext cx="441960" cy="213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7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29 Feb</a:t>
            </a:r>
            <a:endParaRPr lang="en-US" sz="1200" spc="-7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61" name="OTLSHAPE_M_95f339bb5c8846ebaef02014bccbd531_Title">
            <a:extLst>
              <a:ext uri="{FF2B5EF4-FFF2-40B4-BE49-F238E27FC236}">
                <a16:creationId xmlns:a16="http://schemas.microsoft.com/office/drawing/2014/main" id="{34FB7744-71A9-21F5-AC7C-422A2E66C84A}"/>
              </a:ext>
            </a:extLst>
          </p:cNvPr>
          <p:cNvSpPr txBox="1"/>
          <p:nvPr/>
        </p:nvSpPr>
        <p:spPr>
          <a:xfrm>
            <a:off x="7595378" y="3449480"/>
            <a:ext cx="990600" cy="2505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r>
              <a:rPr lang="en-US" sz="1440" b="1" spc="-10" dirty="0">
                <a:solidFill>
                  <a:srgbClr val="737373"/>
                </a:solidFill>
                <a:latin typeface="Calibri" panose="020F0502020204030204" pitchFamily="34" charset="0"/>
              </a:rPr>
              <a:t>Milestone #3</a:t>
            </a:r>
          </a:p>
        </p:txBody>
      </p:sp>
      <p:sp>
        <p:nvSpPr>
          <p:cNvPr id="62" name="OTLSHAPE_M_95f339bb5c8846ebaef02014bccbd531_Date">
            <a:extLst>
              <a:ext uri="{FF2B5EF4-FFF2-40B4-BE49-F238E27FC236}">
                <a16:creationId xmlns:a16="http://schemas.microsoft.com/office/drawing/2014/main" id="{569BF5A7-A651-30C5-D7F0-88DDF8A30E9F}"/>
              </a:ext>
            </a:extLst>
          </p:cNvPr>
          <p:cNvSpPr txBox="1"/>
          <p:nvPr/>
        </p:nvSpPr>
        <p:spPr>
          <a:xfrm>
            <a:off x="7881865" y="3687986"/>
            <a:ext cx="426720" cy="213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7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1 Mar</a:t>
            </a:r>
            <a:endParaRPr lang="en-US" sz="1200" spc="-7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63" name="OTLSHAPE_M_7b0996464ffd4cd3a3b383ab1ba22438_Title">
            <a:extLst>
              <a:ext uri="{FF2B5EF4-FFF2-40B4-BE49-F238E27FC236}">
                <a16:creationId xmlns:a16="http://schemas.microsoft.com/office/drawing/2014/main" id="{9F6CEFEE-E5FE-B2DA-150A-330C60FBC275}"/>
              </a:ext>
            </a:extLst>
          </p:cNvPr>
          <p:cNvSpPr txBox="1"/>
          <p:nvPr/>
        </p:nvSpPr>
        <p:spPr>
          <a:xfrm>
            <a:off x="8791289" y="3199349"/>
            <a:ext cx="1005840" cy="26420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r>
              <a:rPr lang="en-US" sz="1440" b="1" spc="-10">
                <a:solidFill>
                  <a:srgbClr val="737373"/>
                </a:solidFill>
                <a:latin typeface="Calibri" panose="020F0502020204030204" pitchFamily="34" charset="0"/>
              </a:rPr>
              <a:t>Checkpoint B</a:t>
            </a:r>
          </a:p>
        </p:txBody>
      </p:sp>
      <p:sp>
        <p:nvSpPr>
          <p:cNvPr id="64" name="OTLSHAPE_M_7b0996464ffd4cd3a3b383ab1ba22438_Date">
            <a:extLst>
              <a:ext uri="{FF2B5EF4-FFF2-40B4-BE49-F238E27FC236}">
                <a16:creationId xmlns:a16="http://schemas.microsoft.com/office/drawing/2014/main" id="{01C4BFA7-8EC3-E8DA-26AF-4AA299D5D9D5}"/>
              </a:ext>
            </a:extLst>
          </p:cNvPr>
          <p:cNvSpPr txBox="1"/>
          <p:nvPr/>
        </p:nvSpPr>
        <p:spPr>
          <a:xfrm>
            <a:off x="9077902" y="3451503"/>
            <a:ext cx="426720" cy="213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7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24 Apr</a:t>
            </a:r>
            <a:endParaRPr lang="en-US" sz="1200" spc="-7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65" name="OTLSHAPE_M_7f583de0854a4cacb89837f3a379bb4a_Title">
            <a:extLst>
              <a:ext uri="{FF2B5EF4-FFF2-40B4-BE49-F238E27FC236}">
                <a16:creationId xmlns:a16="http://schemas.microsoft.com/office/drawing/2014/main" id="{55ADD47C-A8D8-E5F9-8642-A855C7A68EE8}"/>
              </a:ext>
            </a:extLst>
          </p:cNvPr>
          <p:cNvSpPr txBox="1"/>
          <p:nvPr/>
        </p:nvSpPr>
        <p:spPr>
          <a:xfrm>
            <a:off x="10190400" y="2931703"/>
            <a:ext cx="594360" cy="2505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defRPr/>
            </a:pPr>
            <a:r>
              <a:rPr lang="en-US" sz="1440" b="1" spc="-17">
                <a:solidFill>
                  <a:srgbClr val="737373"/>
                </a:solidFill>
                <a:latin typeface="Calibri" panose="020F0502020204030204" pitchFamily="34" charset="0"/>
              </a:rPr>
              <a:t>Sign Off</a:t>
            </a:r>
          </a:p>
        </p:txBody>
      </p:sp>
      <p:sp>
        <p:nvSpPr>
          <p:cNvPr id="66" name="OTLSHAPE_M_7f583de0854a4cacb89837f3a379bb4a_Date">
            <a:extLst>
              <a:ext uri="{FF2B5EF4-FFF2-40B4-BE49-F238E27FC236}">
                <a16:creationId xmlns:a16="http://schemas.microsoft.com/office/drawing/2014/main" id="{B32F0E8F-0C7E-3603-2898-022B3BB592BF}"/>
              </a:ext>
            </a:extLst>
          </p:cNvPr>
          <p:cNvSpPr txBox="1"/>
          <p:nvPr/>
        </p:nvSpPr>
        <p:spPr>
          <a:xfrm>
            <a:off x="10190399" y="3170209"/>
            <a:ext cx="642903" cy="2792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pc="-7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5 Apr</a:t>
            </a:r>
            <a:endParaRPr lang="en-US" sz="1200" spc="-7" dirty="0">
              <a:solidFill>
                <a:srgbClr val="A6A6A6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636623" y="300848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latin typeface="Montserrat"/>
                <a:sym typeface="Montserrat"/>
              </a:rPr>
              <a:t>Literature Survey</a:t>
            </a:r>
            <a:endParaRPr sz="2160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R. </a:t>
            </a:r>
            <a:r>
              <a:rPr lang="en-US" sz="2400" dirty="0" err="1"/>
              <a:t>Kiruthiga</a:t>
            </a:r>
            <a:r>
              <a:rPr lang="en-US" sz="2400" dirty="0"/>
              <a:t>, D. </a:t>
            </a:r>
            <a:r>
              <a:rPr lang="en-US" sz="2400" dirty="0" err="1"/>
              <a:t>Akila</a:t>
            </a:r>
            <a:r>
              <a:rPr lang="en-US" sz="2400" dirty="0"/>
              <a:t>, “Phishing Websites Detection Using Machine Learning”, 2019 International Journal of Recent Technology and Engineering (IJRTE) ISSN: 2277-3878, Volume-8, Issue-2S11, September 2019.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Sandeep Kumar </a:t>
            </a:r>
            <a:r>
              <a:rPr lang="en-IN" sz="2400" dirty="0" err="1"/>
              <a:t>Satapathy</a:t>
            </a:r>
            <a:r>
              <a:rPr lang="en-IN" sz="2400" dirty="0"/>
              <a:t>, Shruti Mishra, Pradeep Kumar Mallick, Lavanya </a:t>
            </a:r>
            <a:r>
              <a:rPr lang="en-IN" sz="2400" dirty="0" err="1"/>
              <a:t>Badiginchala</a:t>
            </a:r>
            <a:r>
              <a:rPr lang="en-IN" sz="2400" dirty="0"/>
              <a:t>, </a:t>
            </a:r>
            <a:r>
              <a:rPr lang="en-IN" sz="2400" dirty="0" err="1"/>
              <a:t>Ravali</a:t>
            </a:r>
            <a:r>
              <a:rPr lang="en-IN" sz="2400" dirty="0"/>
              <a:t> Reddy </a:t>
            </a:r>
            <a:r>
              <a:rPr lang="en-IN" sz="2400" dirty="0" err="1"/>
              <a:t>Gudur</a:t>
            </a:r>
            <a:r>
              <a:rPr lang="en-IN" sz="2400" dirty="0"/>
              <a:t>, and Siri Chandana </a:t>
            </a:r>
            <a:r>
              <a:rPr lang="en-IN" sz="2400" dirty="0" err="1"/>
              <a:t>Guttha</a:t>
            </a:r>
            <a:r>
              <a:rPr lang="en-IN" sz="2400" dirty="0"/>
              <a:t>, “Classification of Features for detecting Phishing Web Sites based on Machine Learning Techniques”, International Journal of Innovative Technology and Exploring Engineering(IJITEE) ISSN: 2278-3075, Volume-8 Issue-8S2, June 2019.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G. </a:t>
            </a:r>
            <a:r>
              <a:rPr lang="en-IN" sz="2400" dirty="0" err="1"/>
              <a:t>Jaspher</a:t>
            </a:r>
            <a:r>
              <a:rPr lang="en-IN" sz="2400" dirty="0"/>
              <a:t> </a:t>
            </a:r>
            <a:r>
              <a:rPr lang="en-IN" sz="2400" dirty="0" err="1"/>
              <a:t>Willsie</a:t>
            </a:r>
            <a:r>
              <a:rPr lang="en-IN" sz="2400" dirty="0"/>
              <a:t> Kathrine, Paradise Mercy Praise, A. Amrutha Rose, and </a:t>
            </a:r>
            <a:r>
              <a:rPr lang="en-IN" sz="2400" dirty="0" err="1"/>
              <a:t>Eligious</a:t>
            </a:r>
            <a:r>
              <a:rPr lang="en-IN" sz="2400" dirty="0"/>
              <a:t> </a:t>
            </a:r>
            <a:r>
              <a:rPr lang="en-IN" sz="2400" dirty="0" err="1"/>
              <a:t>Kalaivani</a:t>
            </a:r>
            <a:r>
              <a:rPr lang="en-IN" sz="2400" dirty="0"/>
              <a:t>. C, “Variants of phishing attacks and their detection techniques”, Proceedings of the Third International Conference on Trends in Electronics and Informatics (ICOEI 2019) IEEE Xplore Part Number: CFP19J32-ART; ISBN:978-1-5386-9439-8.</a:t>
            </a:r>
          </a:p>
          <a:p>
            <a:r>
              <a:rPr lang="en-IN" sz="2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22222"/>
                </a:solidFill>
              </a:rPr>
              <a:t> Abdul </a:t>
            </a:r>
            <a:r>
              <a:rPr lang="en-US" altLang="en-US" sz="2400" dirty="0" err="1">
                <a:solidFill>
                  <a:srgbClr val="222222"/>
                </a:solidFill>
              </a:rPr>
              <a:t>b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asit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A., Zafar, M., Liu, X. </a:t>
            </a:r>
            <a:r>
              <a:rPr lang="en-US" sz="2400" b="0" i="1" dirty="0">
                <a:solidFill>
                  <a:srgbClr val="222222"/>
                </a:solidFill>
                <a:effectLst/>
              </a:rPr>
              <a:t>et al.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 A comprehensive survey of AI-enabled phishing attacks detection techniques. </a:t>
            </a:r>
            <a:r>
              <a:rPr lang="en-US" sz="2400" b="0" i="1" dirty="0" err="1">
                <a:solidFill>
                  <a:srgbClr val="222222"/>
                </a:solidFill>
                <a:effectLst/>
              </a:rPr>
              <a:t>Telecommun</a:t>
            </a:r>
            <a:r>
              <a:rPr lang="en-US" sz="2400" b="0" i="1" dirty="0">
                <a:solidFill>
                  <a:srgbClr val="222222"/>
                </a:solidFill>
                <a:effectLst/>
              </a:rPr>
              <a:t> System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76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139–154 (2021). </a:t>
            </a:r>
            <a:r>
              <a:rPr lang="en-US" sz="2400" b="1" i="0" dirty="0">
                <a:solidFill>
                  <a:srgbClr val="FFFFFF"/>
                </a:solidFill>
                <a:effectLst/>
              </a:rPr>
              <a:t>techniques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erriweather Sans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pSp>
        <p:nvGrpSpPr>
          <p:cNvPr id="2" name="Google Shape;112;p76">
            <a:extLst>
              <a:ext uri="{FF2B5EF4-FFF2-40B4-BE49-F238E27FC236}">
                <a16:creationId xmlns:a16="http://schemas.microsoft.com/office/drawing/2014/main" id="{93AF8CA2-005D-EC55-3BF4-47BD93B227B4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6" name="Google Shape;113;p76">
              <a:extLst>
                <a:ext uri="{FF2B5EF4-FFF2-40B4-BE49-F238E27FC236}">
                  <a16:creationId xmlns:a16="http://schemas.microsoft.com/office/drawing/2014/main" id="{2C813A4A-3582-168C-3305-F18436252502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" name="Google Shape;114;p76">
                <a:extLst>
                  <a:ext uri="{FF2B5EF4-FFF2-40B4-BE49-F238E27FC236}">
                    <a16:creationId xmlns:a16="http://schemas.microsoft.com/office/drawing/2014/main" id="{6E91FC37-5740-213F-5EF3-E831F202A25E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5;p76">
                <a:extLst>
                  <a:ext uri="{FF2B5EF4-FFF2-40B4-BE49-F238E27FC236}">
                    <a16:creationId xmlns:a16="http://schemas.microsoft.com/office/drawing/2014/main" id="{66C98454-FD11-03E2-82D7-213C2CBF1ED3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16;p76">
              <a:extLst>
                <a:ext uri="{FF2B5EF4-FFF2-40B4-BE49-F238E27FC236}">
                  <a16:creationId xmlns:a16="http://schemas.microsoft.com/office/drawing/2014/main" id="{8F589A23-DCD1-2F9B-9961-CE059F8A3CAC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7;p76">
                <a:extLst>
                  <a:ext uri="{FF2B5EF4-FFF2-40B4-BE49-F238E27FC236}">
                    <a16:creationId xmlns:a16="http://schemas.microsoft.com/office/drawing/2014/main" id="{D3766527-CD9A-690E-92F9-44638A968A21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8;p76">
                <a:extLst>
                  <a:ext uri="{FF2B5EF4-FFF2-40B4-BE49-F238E27FC236}">
                    <a16:creationId xmlns:a16="http://schemas.microsoft.com/office/drawing/2014/main" id="{50F82991-036C-2393-1B37-E7E4E1EF702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" name="Picture 11" descr="A logo with text overlay&#10;&#10;Description automatically generated">
            <a:extLst>
              <a:ext uri="{FF2B5EF4-FFF2-40B4-BE49-F238E27FC236}">
                <a16:creationId xmlns:a16="http://schemas.microsoft.com/office/drawing/2014/main" id="{3CD9D7E5-F1F1-BA75-9DA0-D7794C136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pic>
        <p:nvPicPr>
          <p:cNvPr id="13" name="Google Shape;111;p76">
            <a:extLst>
              <a:ext uri="{FF2B5EF4-FFF2-40B4-BE49-F238E27FC236}">
                <a16:creationId xmlns:a16="http://schemas.microsoft.com/office/drawing/2014/main" id="{23FEB2BD-827D-F4E1-BF1D-5569A4DA76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542740" y="892113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latin typeface="Montserrat"/>
                <a:sym typeface="Montserrat"/>
              </a:rPr>
              <a:t>Literature Survey</a:t>
            </a:r>
            <a:endParaRPr sz="2160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542740" y="1556201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160" dirty="0">
                <a:ea typeface="Verdana" panose="020B0604030504040204" pitchFamily="34" charset="0"/>
              </a:rPr>
              <a:t>The Phish – It is an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 </a:t>
            </a:r>
            <a:r>
              <a:rPr lang="en-US" sz="2400" b="0" i="0" dirty="0">
                <a:effectLst/>
              </a:rPr>
              <a:t>automated phishing email analysis tool </a:t>
            </a:r>
            <a:endParaRPr lang="en-IN" sz="2400" dirty="0">
              <a:ea typeface="Verdana" panose="020B0604030504040204" pitchFamily="34" charset="0"/>
            </a:endParaRPr>
          </a:p>
          <a:p>
            <a:r>
              <a:rPr lang="en-IN" sz="2400" dirty="0">
                <a:ea typeface="Verdana" panose="020B0604030504040204" pitchFamily="34" charset="0"/>
              </a:rPr>
              <a:t>      </a:t>
            </a:r>
            <a:r>
              <a:rPr lang="en-IN" sz="2400" dirty="0">
                <a:ea typeface="Verdana" panose="020B0604030504040204" pitchFamily="34" charset="0"/>
                <a:hlinkClick r:id="rId2"/>
              </a:rPr>
              <a:t>https://github.com/emalderson/ThePhish.git</a:t>
            </a:r>
            <a:endParaRPr lang="en-IN" sz="2400" dirty="0">
              <a:ea typeface="Verdana" panose="020B0604030504040204" pitchFamily="34" charset="0"/>
            </a:endParaRPr>
          </a:p>
          <a:p>
            <a:endParaRPr lang="en-IN" sz="24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Chrome extension for detecting phishing web sites</a:t>
            </a:r>
          </a:p>
          <a:p>
            <a:r>
              <a:rPr lang="en-IN" sz="2400" dirty="0">
                <a:ea typeface="Verdana" panose="020B0604030504040204" pitchFamily="34" charset="0"/>
              </a:rPr>
              <a:t>     </a:t>
            </a:r>
            <a:r>
              <a:rPr lang="en-IN" sz="2400" dirty="0">
                <a:ea typeface="Verdana" panose="020B0604030504040204" pitchFamily="34" charset="0"/>
                <a:hlinkClick r:id="rId3"/>
              </a:rPr>
              <a:t>https://github.com/philomathic-guy/Malicious-Web-Content-Detection-Using-Machine-Learning.git</a:t>
            </a:r>
            <a:endParaRPr lang="en-IN" sz="2400" dirty="0">
              <a:ea typeface="Verdana" panose="020B0604030504040204" pitchFamily="34" charset="0"/>
            </a:endParaRPr>
          </a:p>
          <a:p>
            <a:endParaRPr lang="en-IN" sz="2400" dirty="0">
              <a:ea typeface="Verdana" panose="020B0604030504040204" pitchFamily="34" charset="0"/>
            </a:endParaRPr>
          </a:p>
          <a:p>
            <a:endParaRPr lang="en-IN" sz="2400" dirty="0">
              <a:ea typeface="Verdana" panose="020B0604030504040204" pitchFamily="34" charset="0"/>
            </a:endParaRPr>
          </a:p>
          <a:p>
            <a:endParaRPr lang="en-IN" sz="2400" dirty="0">
              <a:ea typeface="Verdana" panose="020B0604030504040204" pitchFamily="34" charset="0"/>
            </a:endParaRPr>
          </a:p>
          <a:p>
            <a:r>
              <a:rPr lang="en-IN" sz="2400" dirty="0">
                <a:ea typeface="Verdana" panose="020B0604030504040204" pitchFamily="34" charset="0"/>
              </a:rPr>
              <a:t> </a:t>
            </a:r>
          </a:p>
        </p:txBody>
      </p:sp>
      <p:grpSp>
        <p:nvGrpSpPr>
          <p:cNvPr id="2" name="Google Shape;112;p76">
            <a:extLst>
              <a:ext uri="{FF2B5EF4-FFF2-40B4-BE49-F238E27FC236}">
                <a16:creationId xmlns:a16="http://schemas.microsoft.com/office/drawing/2014/main" id="{3DA18A37-69DC-9DC9-EBA8-ABC5B358DCF2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6" name="Google Shape;113;p76">
              <a:extLst>
                <a:ext uri="{FF2B5EF4-FFF2-40B4-BE49-F238E27FC236}">
                  <a16:creationId xmlns:a16="http://schemas.microsoft.com/office/drawing/2014/main" id="{91E557AB-97D1-BCA4-A90B-1648EF6B02AF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" name="Google Shape;114;p76">
                <a:extLst>
                  <a:ext uri="{FF2B5EF4-FFF2-40B4-BE49-F238E27FC236}">
                    <a16:creationId xmlns:a16="http://schemas.microsoft.com/office/drawing/2014/main" id="{A9191E9A-E511-C4F2-1410-071FBF2870B6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5;p76">
                <a:extLst>
                  <a:ext uri="{FF2B5EF4-FFF2-40B4-BE49-F238E27FC236}">
                    <a16:creationId xmlns:a16="http://schemas.microsoft.com/office/drawing/2014/main" id="{17F3727D-2E11-B0B3-F18C-DB3C730AA635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16;p76">
              <a:extLst>
                <a:ext uri="{FF2B5EF4-FFF2-40B4-BE49-F238E27FC236}">
                  <a16:creationId xmlns:a16="http://schemas.microsoft.com/office/drawing/2014/main" id="{3E34ED9E-AE6B-8B5E-2AB5-236C27A4F48F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7;p76">
                <a:extLst>
                  <a:ext uri="{FF2B5EF4-FFF2-40B4-BE49-F238E27FC236}">
                    <a16:creationId xmlns:a16="http://schemas.microsoft.com/office/drawing/2014/main" id="{45DA1147-628F-42FB-2407-144DF0F9E2E3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8;p76">
                <a:extLst>
                  <a:ext uri="{FF2B5EF4-FFF2-40B4-BE49-F238E27FC236}">
                    <a16:creationId xmlns:a16="http://schemas.microsoft.com/office/drawing/2014/main" id="{8D1B518B-4105-BB82-50B1-1B1DF2F0011D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" name="Picture 11" descr="A logo with text overlay&#10;&#10;Description automatically generated">
            <a:extLst>
              <a:ext uri="{FF2B5EF4-FFF2-40B4-BE49-F238E27FC236}">
                <a16:creationId xmlns:a16="http://schemas.microsoft.com/office/drawing/2014/main" id="{8C5A4C48-2580-DCE1-FA3B-D27EE3DD4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pic>
        <p:nvPicPr>
          <p:cNvPr id="13" name="Google Shape;111;p76">
            <a:extLst>
              <a:ext uri="{FF2B5EF4-FFF2-40B4-BE49-F238E27FC236}">
                <a16:creationId xmlns:a16="http://schemas.microsoft.com/office/drawing/2014/main" id="{9E7C9E67-FD70-EDF0-6347-E1D6AF2A6D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46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44D3-0B34-E440-8562-0EBBCE6C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D7664-2954-2DEE-0F36-EE6CFF106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C1DD96F-B851-93EE-E9EF-03723BCBDA7A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latin typeface="Montserrat"/>
                <a:sym typeface="Montserrat"/>
              </a:rPr>
              <a:t>Analysis - SWOT</a:t>
            </a:r>
            <a:endParaRPr sz="2160" dirty="0"/>
          </a:p>
        </p:txBody>
      </p:sp>
      <p:grpSp>
        <p:nvGrpSpPr>
          <p:cNvPr id="2" name="Google Shape;488;p10">
            <a:extLst>
              <a:ext uri="{FF2B5EF4-FFF2-40B4-BE49-F238E27FC236}">
                <a16:creationId xmlns:a16="http://schemas.microsoft.com/office/drawing/2014/main" id="{269C34FF-CDA4-B8DA-6F30-CF6FDF5266E1}"/>
              </a:ext>
            </a:extLst>
          </p:cNvPr>
          <p:cNvGrpSpPr/>
          <p:nvPr/>
        </p:nvGrpSpPr>
        <p:grpSpPr>
          <a:xfrm>
            <a:off x="255721" y="1305423"/>
            <a:ext cx="8082913" cy="3196109"/>
            <a:chOff x="928689" y="421011"/>
            <a:chExt cx="2812896" cy="1997618"/>
          </a:xfrm>
        </p:grpSpPr>
        <p:sp>
          <p:nvSpPr>
            <p:cNvPr id="6" name="Google Shape;489;p10">
              <a:extLst>
                <a:ext uri="{FF2B5EF4-FFF2-40B4-BE49-F238E27FC236}">
                  <a16:creationId xmlns:a16="http://schemas.microsoft.com/office/drawing/2014/main" id="{F9A37DA5-F2CD-1F6B-42EC-AAC693394F99}"/>
                </a:ext>
              </a:extLst>
            </p:cNvPr>
            <p:cNvSpPr/>
            <p:nvPr/>
          </p:nvSpPr>
          <p:spPr>
            <a:xfrm>
              <a:off x="2842986" y="110262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490;p10">
              <a:extLst>
                <a:ext uri="{FF2B5EF4-FFF2-40B4-BE49-F238E27FC236}">
                  <a16:creationId xmlns:a16="http://schemas.microsoft.com/office/drawing/2014/main" id="{3842D460-7852-7143-8294-DAE6FB2A59E6}"/>
                </a:ext>
              </a:extLst>
            </p:cNvPr>
            <p:cNvGrpSpPr/>
            <p:nvPr/>
          </p:nvGrpSpPr>
          <p:grpSpPr>
            <a:xfrm>
              <a:off x="928689" y="421011"/>
              <a:ext cx="1884602" cy="1997618"/>
              <a:chOff x="928689" y="421011"/>
              <a:chExt cx="1884602" cy="1997618"/>
            </a:xfrm>
          </p:grpSpPr>
          <p:sp>
            <p:nvSpPr>
              <p:cNvPr id="8" name="Google Shape;491;p10">
                <a:extLst>
                  <a:ext uri="{FF2B5EF4-FFF2-40B4-BE49-F238E27FC236}">
                    <a16:creationId xmlns:a16="http://schemas.microsoft.com/office/drawing/2014/main" id="{E5FE54F9-1A63-D277-24B9-BD4404A327F6}"/>
                  </a:ext>
                </a:extLst>
              </p:cNvPr>
              <p:cNvSpPr txBox="1"/>
              <p:nvPr/>
            </p:nvSpPr>
            <p:spPr>
              <a:xfrm>
                <a:off x="928689" y="1004429"/>
                <a:ext cx="1884600" cy="14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pPr algn="just"/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S1. </a:t>
                </a:r>
                <a:r>
                  <a:rPr lang="en-IN" sz="2400" i="0" dirty="0">
                    <a:effectLst/>
                  </a:rPr>
                  <a:t>Accuracy and Efficiency</a:t>
                </a:r>
                <a:endParaRPr lang="en-US" sz="2400" dirty="0">
                  <a:ea typeface="Roboto"/>
                  <a:cs typeface="Roboto"/>
                  <a:sym typeface="Roboto"/>
                </a:endParaRPr>
              </a:p>
              <a:p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S2. </a:t>
                </a:r>
                <a:r>
                  <a:rPr lang="en-IN" sz="2400" i="0" dirty="0">
                    <a:effectLst/>
                  </a:rPr>
                  <a:t>User Education</a:t>
                </a:r>
              </a:p>
              <a:p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S3. </a:t>
                </a:r>
                <a:r>
                  <a:rPr lang="en-IN" sz="2400" i="0" dirty="0">
                    <a:effectLst/>
                  </a:rPr>
                  <a:t>Adaptability</a:t>
                </a:r>
                <a:endParaRPr sz="2400" dirty="0"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492;p10">
                <a:extLst>
                  <a:ext uri="{FF2B5EF4-FFF2-40B4-BE49-F238E27FC236}">
                    <a16:creationId xmlns:a16="http://schemas.microsoft.com/office/drawing/2014/main" id="{E4482AD6-2715-CF44-0AD5-5E77FB24E6FD}"/>
                  </a:ext>
                </a:extLst>
              </p:cNvPr>
              <p:cNvSpPr txBox="1"/>
              <p:nvPr/>
            </p:nvSpPr>
            <p:spPr>
              <a:xfrm>
                <a:off x="928691" y="42101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pPr algn="ctr"/>
                <a:r>
                  <a:rPr lang="en-US" sz="2720" b="1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2720" b="1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" name="Google Shape;483;p10">
            <a:extLst>
              <a:ext uri="{FF2B5EF4-FFF2-40B4-BE49-F238E27FC236}">
                <a16:creationId xmlns:a16="http://schemas.microsoft.com/office/drawing/2014/main" id="{A77B6CF2-86FF-F242-427B-686D0329AF30}"/>
              </a:ext>
            </a:extLst>
          </p:cNvPr>
          <p:cNvGrpSpPr/>
          <p:nvPr/>
        </p:nvGrpSpPr>
        <p:grpSpPr>
          <a:xfrm>
            <a:off x="8301676" y="1189171"/>
            <a:ext cx="6436161" cy="3302538"/>
            <a:chOff x="5188548" y="1062506"/>
            <a:chExt cx="4022600" cy="1451156"/>
          </a:xfrm>
        </p:grpSpPr>
        <p:sp>
          <p:nvSpPr>
            <p:cNvPr id="11" name="Google Shape;484;p10">
              <a:extLst>
                <a:ext uri="{FF2B5EF4-FFF2-40B4-BE49-F238E27FC236}">
                  <a16:creationId xmlns:a16="http://schemas.microsoft.com/office/drawing/2014/main" id="{6800CA5A-EB54-7A93-DB12-7831175802B6}"/>
                </a:ext>
              </a:extLst>
            </p:cNvPr>
            <p:cNvSpPr/>
            <p:nvPr/>
          </p:nvSpPr>
          <p:spPr>
            <a:xfrm>
              <a:off x="5188548" y="1644028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485;p10">
              <a:extLst>
                <a:ext uri="{FF2B5EF4-FFF2-40B4-BE49-F238E27FC236}">
                  <a16:creationId xmlns:a16="http://schemas.microsoft.com/office/drawing/2014/main" id="{3A1B4FA6-53DA-BECD-B941-81C8CB1EFA80}"/>
                </a:ext>
              </a:extLst>
            </p:cNvPr>
            <p:cNvGrpSpPr/>
            <p:nvPr/>
          </p:nvGrpSpPr>
          <p:grpSpPr>
            <a:xfrm>
              <a:off x="6334650" y="1062506"/>
              <a:ext cx="2876498" cy="1451156"/>
              <a:chOff x="6334650" y="1062506"/>
              <a:chExt cx="2876498" cy="1451156"/>
            </a:xfrm>
          </p:grpSpPr>
          <p:sp>
            <p:nvSpPr>
              <p:cNvPr id="13" name="Google Shape;486;p10">
                <a:extLst>
                  <a:ext uri="{FF2B5EF4-FFF2-40B4-BE49-F238E27FC236}">
                    <a16:creationId xmlns:a16="http://schemas.microsoft.com/office/drawing/2014/main" id="{972EB651-2134-7EAB-B40B-35978B6FCF59}"/>
                  </a:ext>
                </a:extLst>
              </p:cNvPr>
              <p:cNvSpPr txBox="1"/>
              <p:nvPr/>
            </p:nvSpPr>
            <p:spPr>
              <a:xfrm>
                <a:off x="6551742" y="106250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pPr algn="ctr"/>
                <a:r>
                  <a:rPr lang="en-US" sz="2720" b="1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2720" b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" name="Google Shape;487;p10">
                <a:extLst>
                  <a:ext uri="{FF2B5EF4-FFF2-40B4-BE49-F238E27FC236}">
                    <a16:creationId xmlns:a16="http://schemas.microsoft.com/office/drawing/2014/main" id="{C0ADCA5D-65F3-914E-8EA9-6F13EA0D1DE6}"/>
                  </a:ext>
                </a:extLst>
              </p:cNvPr>
              <p:cNvSpPr txBox="1"/>
              <p:nvPr/>
            </p:nvSpPr>
            <p:spPr>
              <a:xfrm>
                <a:off x="6334650" y="1403361"/>
                <a:ext cx="2876498" cy="111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W1. </a:t>
                </a:r>
                <a:r>
                  <a:rPr lang="en-IN" sz="2400" i="0" dirty="0">
                    <a:effectLst/>
                  </a:rPr>
                  <a:t>False Positives</a:t>
                </a:r>
                <a:endParaRPr lang="en-US" sz="2400" dirty="0">
                  <a:ea typeface="Roboto"/>
                  <a:cs typeface="Roboto"/>
                  <a:sym typeface="Roboto"/>
                </a:endParaRPr>
              </a:p>
              <a:p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W2. </a:t>
                </a:r>
                <a:r>
                  <a:rPr lang="en-IN" sz="2400" i="0" dirty="0">
                    <a:effectLst/>
                  </a:rPr>
                  <a:t>Dependency on Data Quality</a:t>
                </a:r>
                <a:endParaRPr sz="2400" dirty="0">
                  <a:ea typeface="Roboto"/>
                  <a:cs typeface="Roboto"/>
                  <a:sym typeface="Roboto"/>
                </a:endParaRPr>
              </a:p>
              <a:p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W3. </a:t>
                </a:r>
                <a:r>
                  <a:rPr lang="en-IN" sz="2400" i="0" dirty="0">
                    <a:effectLst/>
                  </a:rPr>
                  <a:t>Evolving Techniques</a:t>
                </a:r>
                <a:endParaRPr lang="en-US" sz="2400" dirty="0">
                  <a:ea typeface="Roboto"/>
                  <a:cs typeface="Roboto"/>
                  <a:sym typeface="Roboto"/>
                </a:endParaRPr>
              </a:p>
              <a:p>
                <a:endParaRPr lang="en-US" sz="192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" name="Google Shape;493;p10">
            <a:extLst>
              <a:ext uri="{FF2B5EF4-FFF2-40B4-BE49-F238E27FC236}">
                <a16:creationId xmlns:a16="http://schemas.microsoft.com/office/drawing/2014/main" id="{851F0995-F55B-90A8-117C-17925C68C4C1}"/>
              </a:ext>
            </a:extLst>
          </p:cNvPr>
          <p:cNvGrpSpPr/>
          <p:nvPr/>
        </p:nvGrpSpPr>
        <p:grpSpPr>
          <a:xfrm>
            <a:off x="8576359" y="4648970"/>
            <a:ext cx="5689028" cy="2266623"/>
            <a:chOff x="5188548" y="2952300"/>
            <a:chExt cx="3599739" cy="1416674"/>
          </a:xfrm>
        </p:grpSpPr>
        <p:sp>
          <p:nvSpPr>
            <p:cNvPr id="16" name="Google Shape;494;p10">
              <a:extLst>
                <a:ext uri="{FF2B5EF4-FFF2-40B4-BE49-F238E27FC236}">
                  <a16:creationId xmlns:a16="http://schemas.microsoft.com/office/drawing/2014/main" id="{B778ABFC-F572-C69A-D4CA-CCE0E3C52B75}"/>
                </a:ext>
              </a:extLst>
            </p:cNvPr>
            <p:cNvSpPr/>
            <p:nvPr/>
          </p:nvSpPr>
          <p:spPr>
            <a:xfrm>
              <a:off x="5188548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495;p10">
              <a:extLst>
                <a:ext uri="{FF2B5EF4-FFF2-40B4-BE49-F238E27FC236}">
                  <a16:creationId xmlns:a16="http://schemas.microsoft.com/office/drawing/2014/main" id="{5EAB7177-C39F-1239-7629-99522C12A496}"/>
                </a:ext>
              </a:extLst>
            </p:cNvPr>
            <p:cNvGrpSpPr/>
            <p:nvPr/>
          </p:nvGrpSpPr>
          <p:grpSpPr>
            <a:xfrm>
              <a:off x="6269787" y="2952300"/>
              <a:ext cx="2518500" cy="1416674"/>
              <a:chOff x="6269787" y="2952300"/>
              <a:chExt cx="2518500" cy="1416674"/>
            </a:xfrm>
          </p:grpSpPr>
          <p:sp>
            <p:nvSpPr>
              <p:cNvPr id="18" name="Google Shape;496;p10">
                <a:extLst>
                  <a:ext uri="{FF2B5EF4-FFF2-40B4-BE49-F238E27FC236}">
                    <a16:creationId xmlns:a16="http://schemas.microsoft.com/office/drawing/2014/main" id="{5212DB45-A20F-41FD-6D1A-C0A3D72DE187}"/>
                  </a:ext>
                </a:extLst>
              </p:cNvPr>
              <p:cNvSpPr txBox="1"/>
              <p:nvPr/>
            </p:nvSpPr>
            <p:spPr>
              <a:xfrm>
                <a:off x="6524669" y="295230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pPr algn="ctr"/>
                <a:r>
                  <a:rPr lang="en-US" sz="2720" b="1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2720" b="1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497;p10">
                <a:extLst>
                  <a:ext uri="{FF2B5EF4-FFF2-40B4-BE49-F238E27FC236}">
                    <a16:creationId xmlns:a16="http://schemas.microsoft.com/office/drawing/2014/main" id="{B04B8B1B-38AA-9E17-833E-007F20119B83}"/>
                  </a:ext>
                </a:extLst>
              </p:cNvPr>
              <p:cNvSpPr txBox="1"/>
              <p:nvPr/>
            </p:nvSpPr>
            <p:spPr>
              <a:xfrm>
                <a:off x="6269787" y="3343274"/>
                <a:ext cx="25185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r>
                  <a:rPr lang="en-US" sz="2400" dirty="0">
                    <a:latin typeface="Roboto"/>
                    <a:ea typeface="Roboto"/>
                    <a:cs typeface="Roboto"/>
                    <a:sym typeface="Roboto"/>
                  </a:rPr>
                  <a:t>T1. </a:t>
                </a:r>
                <a:r>
                  <a:rPr lang="en-IN" sz="2400" i="0" dirty="0">
                    <a:effectLst/>
                  </a:rPr>
                  <a:t>Sophisticated Attacks</a:t>
                </a:r>
                <a:endParaRPr sz="2400" dirty="0">
                  <a:ea typeface="Roboto"/>
                  <a:cs typeface="Roboto"/>
                  <a:sym typeface="Roboto"/>
                </a:endParaRPr>
              </a:p>
              <a:p>
                <a:r>
                  <a:rPr lang="en-US" sz="2400" dirty="0">
                    <a:latin typeface="Roboto"/>
                    <a:ea typeface="Roboto"/>
                    <a:cs typeface="Roboto"/>
                    <a:sym typeface="Roboto"/>
                  </a:rPr>
                  <a:t>T2. </a:t>
                </a:r>
                <a:r>
                  <a:rPr lang="en-IN" sz="2400" i="0" dirty="0">
                    <a:effectLst/>
                  </a:rPr>
                  <a:t>Regulatory Changes</a:t>
                </a:r>
              </a:p>
              <a:p>
                <a:r>
                  <a:rPr lang="en-IN" sz="2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T3. </a:t>
                </a:r>
                <a:r>
                  <a:rPr lang="en-IN" sz="2400" i="0" dirty="0">
                    <a:effectLst/>
                  </a:rPr>
                  <a:t>Limited Awareness</a:t>
                </a:r>
                <a:endParaRPr sz="2400" dirty="0"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endParaRPr sz="192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sz="192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" name="Google Shape;498;p10">
            <a:extLst>
              <a:ext uri="{FF2B5EF4-FFF2-40B4-BE49-F238E27FC236}">
                <a16:creationId xmlns:a16="http://schemas.microsoft.com/office/drawing/2014/main" id="{0CBBCAA6-6560-FA17-7D57-8348284DB434}"/>
              </a:ext>
            </a:extLst>
          </p:cNvPr>
          <p:cNvGrpSpPr/>
          <p:nvPr/>
        </p:nvGrpSpPr>
        <p:grpSpPr>
          <a:xfrm>
            <a:off x="255720" y="5397661"/>
            <a:ext cx="7358537" cy="2531089"/>
            <a:chOff x="892757" y="3168878"/>
            <a:chExt cx="4599200" cy="1581970"/>
          </a:xfrm>
        </p:grpSpPr>
        <p:sp>
          <p:nvSpPr>
            <p:cNvPr id="21" name="Google Shape;499;p10">
              <a:extLst>
                <a:ext uri="{FF2B5EF4-FFF2-40B4-BE49-F238E27FC236}">
                  <a16:creationId xmlns:a16="http://schemas.microsoft.com/office/drawing/2014/main" id="{FCCD4B41-5E74-FF67-70B0-F0BC132EC36D}"/>
                </a:ext>
              </a:extLst>
            </p:cNvPr>
            <p:cNvSpPr/>
            <p:nvPr/>
          </p:nvSpPr>
          <p:spPr>
            <a:xfrm>
              <a:off x="4593358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500;p10">
              <a:extLst>
                <a:ext uri="{FF2B5EF4-FFF2-40B4-BE49-F238E27FC236}">
                  <a16:creationId xmlns:a16="http://schemas.microsoft.com/office/drawing/2014/main" id="{17FE35FF-8B7E-E9E7-8527-E09AB60643CC}"/>
                </a:ext>
              </a:extLst>
            </p:cNvPr>
            <p:cNvGrpSpPr/>
            <p:nvPr/>
          </p:nvGrpSpPr>
          <p:grpSpPr>
            <a:xfrm>
              <a:off x="892757" y="3168878"/>
              <a:ext cx="3731700" cy="1581970"/>
              <a:chOff x="892757" y="3168878"/>
              <a:chExt cx="3731700" cy="1581970"/>
            </a:xfrm>
          </p:grpSpPr>
          <p:sp>
            <p:nvSpPr>
              <p:cNvPr id="23" name="Google Shape;501;p10">
                <a:extLst>
                  <a:ext uri="{FF2B5EF4-FFF2-40B4-BE49-F238E27FC236}">
                    <a16:creationId xmlns:a16="http://schemas.microsoft.com/office/drawing/2014/main" id="{03503BC4-C7F7-58DD-2A9E-CB57CF9F3C02}"/>
                  </a:ext>
                </a:extLst>
              </p:cNvPr>
              <p:cNvSpPr txBox="1"/>
              <p:nvPr/>
            </p:nvSpPr>
            <p:spPr>
              <a:xfrm>
                <a:off x="1648349" y="316887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pPr algn="ctr"/>
                <a:r>
                  <a:rPr lang="en-US" sz="2720" b="1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2720" b="1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" name="Google Shape;502;p10">
                <a:extLst>
                  <a:ext uri="{FF2B5EF4-FFF2-40B4-BE49-F238E27FC236}">
                    <a16:creationId xmlns:a16="http://schemas.microsoft.com/office/drawing/2014/main" id="{AC7A30F9-F59B-EFB5-7884-DDBA25372777}"/>
                  </a:ext>
                </a:extLst>
              </p:cNvPr>
              <p:cNvSpPr txBox="1"/>
              <p:nvPr/>
            </p:nvSpPr>
            <p:spPr>
              <a:xfrm>
                <a:off x="892757" y="3725148"/>
                <a:ext cx="3731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pPr algn="just"/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O1. </a:t>
                </a:r>
                <a:r>
                  <a:rPr lang="en-IN" sz="2400" i="0" dirty="0">
                    <a:effectLst/>
                  </a:rPr>
                  <a:t>Integration with Security Solutions</a:t>
                </a:r>
                <a:endParaRPr lang="en-US" sz="2400" dirty="0">
                  <a:ea typeface="Roboto"/>
                  <a:cs typeface="Roboto"/>
                  <a:sym typeface="Roboto"/>
                </a:endParaRPr>
              </a:p>
              <a:p>
                <a:pPr algn="just"/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O2.</a:t>
                </a:r>
                <a:r>
                  <a:rPr lang="en-US" sz="2400" dirty="0">
                    <a:solidFill>
                      <a:srgbClr val="434343"/>
                    </a:solidFill>
                    <a:ea typeface="Roboto"/>
                    <a:cs typeface="Roboto"/>
                    <a:sym typeface="Roboto"/>
                  </a:rPr>
                  <a:t> </a:t>
                </a:r>
                <a:r>
                  <a:rPr lang="en-IN" sz="2400" i="0" dirty="0">
                    <a:effectLst/>
                  </a:rPr>
                  <a:t>Collaboration with Industry</a:t>
                </a:r>
                <a:endParaRPr sz="2400" dirty="0">
                  <a:ea typeface="Roboto"/>
                  <a:cs typeface="Roboto"/>
                  <a:sym typeface="Roboto"/>
                </a:endParaRPr>
              </a:p>
              <a:p>
                <a:pPr algn="just"/>
                <a:r>
                  <a:rPr lang="en-US" sz="24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O3. </a:t>
                </a:r>
                <a:r>
                  <a:rPr lang="en-IN" sz="2400" i="0" dirty="0">
                    <a:effectLst/>
                  </a:rPr>
                  <a:t>Customization for Different Sectors</a:t>
                </a:r>
                <a:endParaRPr lang="en-US" sz="2400" dirty="0">
                  <a:ea typeface="Roboto"/>
                  <a:cs typeface="Roboto"/>
                  <a:sym typeface="Roboto"/>
                </a:endParaRPr>
              </a:p>
              <a:p>
                <a:pPr algn="just"/>
                <a:endParaRPr sz="2160" dirty="0"/>
              </a:p>
              <a:p>
                <a:pPr algn="just"/>
                <a:endParaRPr sz="192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" name="Google Shape;503;p10">
            <a:extLst>
              <a:ext uri="{FF2B5EF4-FFF2-40B4-BE49-F238E27FC236}">
                <a16:creationId xmlns:a16="http://schemas.microsoft.com/office/drawing/2014/main" id="{4972E0CD-3D20-E3B7-45A5-FDFA71288317}"/>
              </a:ext>
            </a:extLst>
          </p:cNvPr>
          <p:cNvGrpSpPr/>
          <p:nvPr/>
        </p:nvGrpSpPr>
        <p:grpSpPr>
          <a:xfrm>
            <a:off x="5337680" y="2293323"/>
            <a:ext cx="4774283" cy="4588952"/>
            <a:chOff x="4685401" y="2674734"/>
            <a:chExt cx="3978569" cy="3824127"/>
          </a:xfrm>
        </p:grpSpPr>
        <p:grpSp>
          <p:nvGrpSpPr>
            <p:cNvPr id="26" name="Google Shape;504;p10">
              <a:extLst>
                <a:ext uri="{FF2B5EF4-FFF2-40B4-BE49-F238E27FC236}">
                  <a16:creationId xmlns:a16="http://schemas.microsoft.com/office/drawing/2014/main" id="{026A2EC5-65AC-8A88-3D39-466E52370192}"/>
                </a:ext>
              </a:extLst>
            </p:cNvPr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31" name="Google Shape;505;p10">
                <a:extLst>
                  <a:ext uri="{FF2B5EF4-FFF2-40B4-BE49-F238E27FC236}">
                    <a16:creationId xmlns:a16="http://schemas.microsoft.com/office/drawing/2014/main" id="{73B99A81-7B7C-C20D-0E1A-1AA8D8B99488}"/>
                  </a:ext>
                </a:extLst>
              </p:cNvPr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506;p10">
                <a:extLst>
                  <a:ext uri="{FF2B5EF4-FFF2-40B4-BE49-F238E27FC236}">
                    <a16:creationId xmlns:a16="http://schemas.microsoft.com/office/drawing/2014/main" id="{31E54862-E10E-F1D1-D2F7-D73D1EAD9A00}"/>
                  </a:ext>
                </a:extLst>
              </p:cNvPr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82" name="Google Shape;507;p10">
                  <a:extLst>
                    <a:ext uri="{FF2B5EF4-FFF2-40B4-BE49-F238E27FC236}">
                      <a16:creationId xmlns:a16="http://schemas.microsoft.com/office/drawing/2014/main" id="{BEC790A4-3ADE-CC0A-E162-5C3BAAD843D1}"/>
                    </a:ext>
                  </a:extLst>
                </p:cNvPr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508;p10">
                  <a:extLst>
                    <a:ext uri="{FF2B5EF4-FFF2-40B4-BE49-F238E27FC236}">
                      <a16:creationId xmlns:a16="http://schemas.microsoft.com/office/drawing/2014/main" id="{8B5D94CB-EF68-7A6E-554A-F2A35E8DD195}"/>
                    </a:ext>
                  </a:extLst>
                </p:cNvPr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09;p10">
                  <a:extLst>
                    <a:ext uri="{FF2B5EF4-FFF2-40B4-BE49-F238E27FC236}">
                      <a16:creationId xmlns:a16="http://schemas.microsoft.com/office/drawing/2014/main" id="{2C878170-B72E-B26D-212C-B2B28A9BF03D}"/>
                    </a:ext>
                  </a:extLst>
                </p:cNvPr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510;p10">
                  <a:extLst>
                    <a:ext uri="{FF2B5EF4-FFF2-40B4-BE49-F238E27FC236}">
                      <a16:creationId xmlns:a16="http://schemas.microsoft.com/office/drawing/2014/main" id="{B62E25CC-96F0-262F-2911-786EE2A87D57}"/>
                    </a:ext>
                  </a:extLst>
                </p:cNvPr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511;p10">
                <a:extLst>
                  <a:ext uri="{FF2B5EF4-FFF2-40B4-BE49-F238E27FC236}">
                    <a16:creationId xmlns:a16="http://schemas.microsoft.com/office/drawing/2014/main" id="{17A3F4B7-E997-5B46-9ADA-B5DAFFDF8139}"/>
                  </a:ext>
                </a:extLst>
              </p:cNvPr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80" name="Google Shape;512;p10">
                  <a:extLst>
                    <a:ext uri="{FF2B5EF4-FFF2-40B4-BE49-F238E27FC236}">
                      <a16:creationId xmlns:a16="http://schemas.microsoft.com/office/drawing/2014/main" id="{23F642BA-E685-EB4C-377E-63AD1D02A545}"/>
                    </a:ext>
                  </a:extLst>
                </p:cNvPr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13;p10">
                  <a:extLst>
                    <a:ext uri="{FF2B5EF4-FFF2-40B4-BE49-F238E27FC236}">
                      <a16:creationId xmlns:a16="http://schemas.microsoft.com/office/drawing/2014/main" id="{8229A34C-B825-FE55-DA8D-ED4BB8E07CAA}"/>
                    </a:ext>
                  </a:extLst>
                </p:cNvPr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" name="Google Shape;514;p10">
                <a:extLst>
                  <a:ext uri="{FF2B5EF4-FFF2-40B4-BE49-F238E27FC236}">
                    <a16:creationId xmlns:a16="http://schemas.microsoft.com/office/drawing/2014/main" id="{E93C84C9-B2E5-0244-B60D-F89263B3C129}"/>
                  </a:ext>
                </a:extLst>
              </p:cNvPr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oogle Shape;515;p10">
                <a:extLst>
                  <a:ext uri="{FF2B5EF4-FFF2-40B4-BE49-F238E27FC236}">
                    <a16:creationId xmlns:a16="http://schemas.microsoft.com/office/drawing/2014/main" id="{AEDE9906-9079-400F-3410-74864268F26E}"/>
                  </a:ext>
                </a:extLst>
              </p:cNvPr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78" name="Google Shape;516;p10">
                  <a:extLst>
                    <a:ext uri="{FF2B5EF4-FFF2-40B4-BE49-F238E27FC236}">
                      <a16:creationId xmlns:a16="http://schemas.microsoft.com/office/drawing/2014/main" id="{9CB45FF1-FF7C-4C65-8271-865B62500B5C}"/>
                    </a:ext>
                  </a:extLst>
                </p:cNvPr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17;p10">
                  <a:extLst>
                    <a:ext uri="{FF2B5EF4-FFF2-40B4-BE49-F238E27FC236}">
                      <a16:creationId xmlns:a16="http://schemas.microsoft.com/office/drawing/2014/main" id="{FDCE14C5-C9FA-E25E-97D5-D0B17FD5BA2C}"/>
                    </a:ext>
                  </a:extLst>
                </p:cNvPr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518;p10">
                <a:extLst>
                  <a:ext uri="{FF2B5EF4-FFF2-40B4-BE49-F238E27FC236}">
                    <a16:creationId xmlns:a16="http://schemas.microsoft.com/office/drawing/2014/main" id="{A1F41112-4174-D668-33E0-3D54375E72C9}"/>
                  </a:ext>
                </a:extLst>
              </p:cNvPr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76" name="Google Shape;519;p10">
                  <a:extLst>
                    <a:ext uri="{FF2B5EF4-FFF2-40B4-BE49-F238E27FC236}">
                      <a16:creationId xmlns:a16="http://schemas.microsoft.com/office/drawing/2014/main" id="{546705E9-9872-A012-BB6D-79BEC1B07440}"/>
                    </a:ext>
                  </a:extLst>
                </p:cNvPr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520;p10">
                  <a:extLst>
                    <a:ext uri="{FF2B5EF4-FFF2-40B4-BE49-F238E27FC236}">
                      <a16:creationId xmlns:a16="http://schemas.microsoft.com/office/drawing/2014/main" id="{9F669839-7012-B07E-1F13-6999C217C554}"/>
                    </a:ext>
                  </a:extLst>
                </p:cNvPr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521;p10">
                <a:extLst>
                  <a:ext uri="{FF2B5EF4-FFF2-40B4-BE49-F238E27FC236}">
                    <a16:creationId xmlns:a16="http://schemas.microsoft.com/office/drawing/2014/main" id="{71C768E3-E526-3388-286C-4F28AE351250}"/>
                  </a:ext>
                </a:extLst>
              </p:cNvPr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74" name="Google Shape;522;p10">
                  <a:extLst>
                    <a:ext uri="{FF2B5EF4-FFF2-40B4-BE49-F238E27FC236}">
                      <a16:creationId xmlns:a16="http://schemas.microsoft.com/office/drawing/2014/main" id="{E4C48DC3-98AF-BF51-FD75-55D257A1EA7B}"/>
                    </a:ext>
                  </a:extLst>
                </p:cNvPr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523;p10">
                  <a:extLst>
                    <a:ext uri="{FF2B5EF4-FFF2-40B4-BE49-F238E27FC236}">
                      <a16:creationId xmlns:a16="http://schemas.microsoft.com/office/drawing/2014/main" id="{263CEA43-8760-EC17-F148-8812B35E26BD}"/>
                    </a:ext>
                  </a:extLst>
                </p:cNvPr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524;p10">
                <a:extLst>
                  <a:ext uri="{FF2B5EF4-FFF2-40B4-BE49-F238E27FC236}">
                    <a16:creationId xmlns:a16="http://schemas.microsoft.com/office/drawing/2014/main" id="{8375B08C-F136-2EE2-E675-4AFBAC128A45}"/>
                  </a:ext>
                </a:extLst>
              </p:cNvPr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72" name="Google Shape;525;p10">
                  <a:extLst>
                    <a:ext uri="{FF2B5EF4-FFF2-40B4-BE49-F238E27FC236}">
                      <a16:creationId xmlns:a16="http://schemas.microsoft.com/office/drawing/2014/main" id="{FF5FA9F7-F8F8-A9A9-6A3F-433CBF3E25C6}"/>
                    </a:ext>
                  </a:extLst>
                </p:cNvPr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26;p10">
                  <a:extLst>
                    <a:ext uri="{FF2B5EF4-FFF2-40B4-BE49-F238E27FC236}">
                      <a16:creationId xmlns:a16="http://schemas.microsoft.com/office/drawing/2014/main" id="{05804F4B-CA75-B2D7-35CE-0F1C21524CAA}"/>
                    </a:ext>
                  </a:extLst>
                </p:cNvPr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527;p10">
                <a:extLst>
                  <a:ext uri="{FF2B5EF4-FFF2-40B4-BE49-F238E27FC236}">
                    <a16:creationId xmlns:a16="http://schemas.microsoft.com/office/drawing/2014/main" id="{09903864-6FB2-098D-3529-C7BE86B2DF14}"/>
                  </a:ext>
                </a:extLst>
              </p:cNvPr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61" name="Google Shape;528;p10">
                  <a:extLst>
                    <a:ext uri="{FF2B5EF4-FFF2-40B4-BE49-F238E27FC236}">
                      <a16:creationId xmlns:a16="http://schemas.microsoft.com/office/drawing/2014/main" id="{E95707DA-5BEB-CAD2-289D-782B1520F661}"/>
                    </a:ext>
                  </a:extLst>
                </p:cNvPr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529;p10">
                  <a:extLst>
                    <a:ext uri="{FF2B5EF4-FFF2-40B4-BE49-F238E27FC236}">
                      <a16:creationId xmlns:a16="http://schemas.microsoft.com/office/drawing/2014/main" id="{D53976F6-66E9-5081-5C7F-52D847EEB8B0}"/>
                    </a:ext>
                  </a:extLst>
                </p:cNvPr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30;p10">
                  <a:extLst>
                    <a:ext uri="{FF2B5EF4-FFF2-40B4-BE49-F238E27FC236}">
                      <a16:creationId xmlns:a16="http://schemas.microsoft.com/office/drawing/2014/main" id="{C590379B-D2B9-88F5-955C-E527539655D3}"/>
                    </a:ext>
                  </a:extLst>
                </p:cNvPr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531;p10">
                  <a:extLst>
                    <a:ext uri="{FF2B5EF4-FFF2-40B4-BE49-F238E27FC236}">
                      <a16:creationId xmlns:a16="http://schemas.microsoft.com/office/drawing/2014/main" id="{1FC79249-1814-99B5-6A04-35958E6BA14D}"/>
                    </a:ext>
                  </a:extLst>
                </p:cNvPr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532;p10">
                  <a:extLst>
                    <a:ext uri="{FF2B5EF4-FFF2-40B4-BE49-F238E27FC236}">
                      <a16:creationId xmlns:a16="http://schemas.microsoft.com/office/drawing/2014/main" id="{9E795BAD-C3A5-863F-9347-0A1FE4C9303B}"/>
                    </a:ext>
                  </a:extLst>
                </p:cNvPr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33;p10">
                  <a:extLst>
                    <a:ext uri="{FF2B5EF4-FFF2-40B4-BE49-F238E27FC236}">
                      <a16:creationId xmlns:a16="http://schemas.microsoft.com/office/drawing/2014/main" id="{B3361767-6F1E-818C-4A5E-D3B14A0906DD}"/>
                    </a:ext>
                  </a:extLst>
                </p:cNvPr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534;p10">
                  <a:extLst>
                    <a:ext uri="{FF2B5EF4-FFF2-40B4-BE49-F238E27FC236}">
                      <a16:creationId xmlns:a16="http://schemas.microsoft.com/office/drawing/2014/main" id="{A74394C1-0C8A-7E3F-811C-DA22F251C12D}"/>
                    </a:ext>
                  </a:extLst>
                </p:cNvPr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535;p10">
                  <a:extLst>
                    <a:ext uri="{FF2B5EF4-FFF2-40B4-BE49-F238E27FC236}">
                      <a16:creationId xmlns:a16="http://schemas.microsoft.com/office/drawing/2014/main" id="{840CEB96-F56A-195D-D4CB-028F0C51E8C3}"/>
                    </a:ext>
                  </a:extLst>
                </p:cNvPr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536;p10">
                  <a:extLst>
                    <a:ext uri="{FF2B5EF4-FFF2-40B4-BE49-F238E27FC236}">
                      <a16:creationId xmlns:a16="http://schemas.microsoft.com/office/drawing/2014/main" id="{4DBD303A-E6B7-0F95-E1D6-AA296901FEDE}"/>
                    </a:ext>
                  </a:extLst>
                </p:cNvPr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537;p10">
                  <a:extLst>
                    <a:ext uri="{FF2B5EF4-FFF2-40B4-BE49-F238E27FC236}">
                      <a16:creationId xmlns:a16="http://schemas.microsoft.com/office/drawing/2014/main" id="{F7CEB9BB-970F-3E5E-4108-5BCB382F5B48}"/>
                    </a:ext>
                  </a:extLst>
                </p:cNvPr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538;p10">
                  <a:extLst>
                    <a:ext uri="{FF2B5EF4-FFF2-40B4-BE49-F238E27FC236}">
                      <a16:creationId xmlns:a16="http://schemas.microsoft.com/office/drawing/2014/main" id="{8B5A71EB-2982-6B8D-FB42-A0448C38F5C4}"/>
                    </a:ext>
                  </a:extLst>
                </p:cNvPr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539;p10">
                <a:extLst>
                  <a:ext uri="{FF2B5EF4-FFF2-40B4-BE49-F238E27FC236}">
                    <a16:creationId xmlns:a16="http://schemas.microsoft.com/office/drawing/2014/main" id="{2F74FAAB-417E-EB53-6380-451CB751FCE4}"/>
                  </a:ext>
                </a:extLst>
              </p:cNvPr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48" name="Google Shape;540;p10">
                  <a:extLst>
                    <a:ext uri="{FF2B5EF4-FFF2-40B4-BE49-F238E27FC236}">
                      <a16:creationId xmlns:a16="http://schemas.microsoft.com/office/drawing/2014/main" id="{7493D733-7C04-B6E7-3BFD-7A98CE5B2D7C}"/>
                    </a:ext>
                  </a:extLst>
                </p:cNvPr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" name="Google Shape;541;p10">
                  <a:extLst>
                    <a:ext uri="{FF2B5EF4-FFF2-40B4-BE49-F238E27FC236}">
                      <a16:creationId xmlns:a16="http://schemas.microsoft.com/office/drawing/2014/main" id="{C8737600-55A2-2A0F-9F05-4BBDD7BF8BC1}"/>
                    </a:ext>
                  </a:extLst>
                </p:cNvPr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59" name="Google Shape;542;p10">
                    <a:extLst>
                      <a:ext uri="{FF2B5EF4-FFF2-40B4-BE49-F238E27FC236}">
                        <a16:creationId xmlns:a16="http://schemas.microsoft.com/office/drawing/2014/main" id="{565D34DA-BF69-C1F6-4872-76A314F67879}"/>
                      </a:ext>
                    </a:extLst>
                  </p:cNvPr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543;p10">
                    <a:extLst>
                      <a:ext uri="{FF2B5EF4-FFF2-40B4-BE49-F238E27FC236}">
                        <a16:creationId xmlns:a16="http://schemas.microsoft.com/office/drawing/2014/main" id="{66795B23-4525-2FCC-6ADA-07AAFB23F913}"/>
                      </a:ext>
                    </a:extLst>
                  </p:cNvPr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" name="Google Shape;544;p10">
                  <a:extLst>
                    <a:ext uri="{FF2B5EF4-FFF2-40B4-BE49-F238E27FC236}">
                      <a16:creationId xmlns:a16="http://schemas.microsoft.com/office/drawing/2014/main" id="{A0914CC8-1D4B-91F3-50D0-18B743922E23}"/>
                    </a:ext>
                  </a:extLst>
                </p:cNvPr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57" name="Google Shape;545;p10">
                    <a:extLst>
                      <a:ext uri="{FF2B5EF4-FFF2-40B4-BE49-F238E27FC236}">
                        <a16:creationId xmlns:a16="http://schemas.microsoft.com/office/drawing/2014/main" id="{43654DF9-D387-D75B-91A6-74B7E9EB488C}"/>
                      </a:ext>
                    </a:extLst>
                  </p:cNvPr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" name="Google Shape;546;p10">
                    <a:extLst>
                      <a:ext uri="{FF2B5EF4-FFF2-40B4-BE49-F238E27FC236}">
                        <a16:creationId xmlns:a16="http://schemas.microsoft.com/office/drawing/2014/main" id="{764608D4-E470-55E7-E9C7-32067AA0578C}"/>
                      </a:ext>
                    </a:extLst>
                  </p:cNvPr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" name="Google Shape;547;p10">
                  <a:extLst>
                    <a:ext uri="{FF2B5EF4-FFF2-40B4-BE49-F238E27FC236}">
                      <a16:creationId xmlns:a16="http://schemas.microsoft.com/office/drawing/2014/main" id="{2E1A007F-AB6D-77A2-DDC7-4BF877468BAF}"/>
                    </a:ext>
                  </a:extLst>
                </p:cNvPr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55" name="Google Shape;548;p10">
                    <a:extLst>
                      <a:ext uri="{FF2B5EF4-FFF2-40B4-BE49-F238E27FC236}">
                        <a16:creationId xmlns:a16="http://schemas.microsoft.com/office/drawing/2014/main" id="{4714B3B1-B326-B7D6-A1D3-C75129717DC2}"/>
                      </a:ext>
                    </a:extLst>
                  </p:cNvPr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49;p10">
                    <a:extLst>
                      <a:ext uri="{FF2B5EF4-FFF2-40B4-BE49-F238E27FC236}">
                        <a16:creationId xmlns:a16="http://schemas.microsoft.com/office/drawing/2014/main" id="{E0EAA080-D8F7-0666-C189-2FA0CCA73C6E}"/>
                      </a:ext>
                    </a:extLst>
                  </p:cNvPr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" name="Google Shape;550;p10">
                  <a:extLst>
                    <a:ext uri="{FF2B5EF4-FFF2-40B4-BE49-F238E27FC236}">
                      <a16:creationId xmlns:a16="http://schemas.microsoft.com/office/drawing/2014/main" id="{4C9F4506-E34B-F5C4-3A1F-3428E6298776}"/>
                    </a:ext>
                  </a:extLst>
                </p:cNvPr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53" name="Google Shape;551;p10">
                    <a:extLst>
                      <a:ext uri="{FF2B5EF4-FFF2-40B4-BE49-F238E27FC236}">
                        <a16:creationId xmlns:a16="http://schemas.microsoft.com/office/drawing/2014/main" id="{1901B4EC-FAE6-1C5A-771A-CFA363C449BF}"/>
                      </a:ext>
                    </a:extLst>
                  </p:cNvPr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52;p10">
                    <a:extLst>
                      <a:ext uri="{FF2B5EF4-FFF2-40B4-BE49-F238E27FC236}">
                        <a16:creationId xmlns:a16="http://schemas.microsoft.com/office/drawing/2014/main" id="{422B5657-B4E5-3A4C-0D4D-41438B07851B}"/>
                      </a:ext>
                    </a:extLst>
                  </p:cNvPr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46280" tIns="146280" rIns="146280" bIns="146280" anchor="ctr" anchorCtr="0">
                    <a:noAutofit/>
                  </a:bodyPr>
                  <a:lstStyle/>
                  <a:p>
                    <a:endParaRPr sz="288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553;p10">
                <a:extLst>
                  <a:ext uri="{FF2B5EF4-FFF2-40B4-BE49-F238E27FC236}">
                    <a16:creationId xmlns:a16="http://schemas.microsoft.com/office/drawing/2014/main" id="{4422193F-8695-9DF7-2151-0F614CDF820F}"/>
                  </a:ext>
                </a:extLst>
              </p:cNvPr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42" name="Google Shape;554;p10">
                  <a:extLst>
                    <a:ext uri="{FF2B5EF4-FFF2-40B4-BE49-F238E27FC236}">
                      <a16:creationId xmlns:a16="http://schemas.microsoft.com/office/drawing/2014/main" id="{63F5C62C-E260-F4D8-2602-D5E1CE3E2CA1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555;p10">
                  <a:extLst>
                    <a:ext uri="{FF2B5EF4-FFF2-40B4-BE49-F238E27FC236}">
                      <a16:creationId xmlns:a16="http://schemas.microsoft.com/office/drawing/2014/main" id="{719CFC7C-80C8-0DDD-FEB4-4F08298469EA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556;p10">
                  <a:extLst>
                    <a:ext uri="{FF2B5EF4-FFF2-40B4-BE49-F238E27FC236}">
                      <a16:creationId xmlns:a16="http://schemas.microsoft.com/office/drawing/2014/main" id="{ABF38D15-F25C-0F53-69B7-273756145EDB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557;p10">
                  <a:extLst>
                    <a:ext uri="{FF2B5EF4-FFF2-40B4-BE49-F238E27FC236}">
                      <a16:creationId xmlns:a16="http://schemas.microsoft.com/office/drawing/2014/main" id="{1C2B35FF-A264-61E9-7CEF-F2843703CFD6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558;p10">
                  <a:extLst>
                    <a:ext uri="{FF2B5EF4-FFF2-40B4-BE49-F238E27FC236}">
                      <a16:creationId xmlns:a16="http://schemas.microsoft.com/office/drawing/2014/main" id="{2E0710A2-90F6-AF51-A062-2E2D42F7C248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559;p10">
                  <a:extLst>
                    <a:ext uri="{FF2B5EF4-FFF2-40B4-BE49-F238E27FC236}">
                      <a16:creationId xmlns:a16="http://schemas.microsoft.com/office/drawing/2014/main" id="{0509B39A-E5B5-1C89-9E3E-687DFF901AB8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6280" tIns="146280" rIns="146280" bIns="146280" anchor="ctr" anchorCtr="0">
                  <a:noAutofit/>
                </a:bodyPr>
                <a:lstStyle/>
                <a:p>
                  <a:endParaRPr sz="288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560;p10">
              <a:extLst>
                <a:ext uri="{FF2B5EF4-FFF2-40B4-BE49-F238E27FC236}">
                  <a16:creationId xmlns:a16="http://schemas.microsoft.com/office/drawing/2014/main" id="{DC8387E6-CA52-2F26-2165-766844D4EC92}"/>
                </a:ext>
              </a:extLst>
            </p:cNvPr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28" name="Google Shape;561;p10">
                <a:extLst>
                  <a:ext uri="{FF2B5EF4-FFF2-40B4-BE49-F238E27FC236}">
                    <a16:creationId xmlns:a16="http://schemas.microsoft.com/office/drawing/2014/main" id="{80599BC0-3C3B-8533-621A-CFDE396D55A1}"/>
                  </a:ext>
                </a:extLst>
              </p:cNvPr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562;p10">
                <a:extLst>
                  <a:ext uri="{FF2B5EF4-FFF2-40B4-BE49-F238E27FC236}">
                    <a16:creationId xmlns:a16="http://schemas.microsoft.com/office/drawing/2014/main" id="{C0C5AAA9-B889-97F2-CE45-66E942346196}"/>
                  </a:ext>
                </a:extLst>
              </p:cNvPr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63;p10">
                <a:extLst>
                  <a:ext uri="{FF2B5EF4-FFF2-40B4-BE49-F238E27FC236}">
                    <a16:creationId xmlns:a16="http://schemas.microsoft.com/office/drawing/2014/main" id="{0B0B3F3D-B874-2B06-721E-9B81C0051684}"/>
                  </a:ext>
                </a:extLst>
              </p:cNvPr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46280" tIns="146280" rIns="146280" bIns="146280" anchor="ctr" anchorCtr="0">
                <a:noAutofit/>
              </a:bodyPr>
              <a:lstStyle/>
              <a:p>
                <a:endParaRPr sz="288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Google Shape;112;p76">
            <a:extLst>
              <a:ext uri="{FF2B5EF4-FFF2-40B4-BE49-F238E27FC236}">
                <a16:creationId xmlns:a16="http://schemas.microsoft.com/office/drawing/2014/main" id="{442B6F5E-1E07-69AF-2FF1-B64D71F25168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86" name="Google Shape;113;p76">
              <a:extLst>
                <a:ext uri="{FF2B5EF4-FFF2-40B4-BE49-F238E27FC236}">
                  <a16:creationId xmlns:a16="http://schemas.microsoft.com/office/drawing/2014/main" id="{C5AC5DD2-A39C-443F-814B-A7415F61C2D1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90" name="Google Shape;114;p76">
                <a:extLst>
                  <a:ext uri="{FF2B5EF4-FFF2-40B4-BE49-F238E27FC236}">
                    <a16:creationId xmlns:a16="http://schemas.microsoft.com/office/drawing/2014/main" id="{E6F9FE05-E869-992D-1D44-A66F09E8624E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15;p76">
                <a:extLst>
                  <a:ext uri="{FF2B5EF4-FFF2-40B4-BE49-F238E27FC236}">
                    <a16:creationId xmlns:a16="http://schemas.microsoft.com/office/drawing/2014/main" id="{2FDC2B8B-84FC-ED70-06B1-F8B61E7C7A7B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16;p76">
              <a:extLst>
                <a:ext uri="{FF2B5EF4-FFF2-40B4-BE49-F238E27FC236}">
                  <a16:creationId xmlns:a16="http://schemas.microsoft.com/office/drawing/2014/main" id="{8CFE1365-09D6-B6B7-5C25-21A32CC09F65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88" name="Google Shape;117;p76">
                <a:extLst>
                  <a:ext uri="{FF2B5EF4-FFF2-40B4-BE49-F238E27FC236}">
                    <a16:creationId xmlns:a16="http://schemas.microsoft.com/office/drawing/2014/main" id="{3AF7A1C1-2373-9C6E-99A4-31B7626C61CC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18;p76">
                <a:extLst>
                  <a:ext uri="{FF2B5EF4-FFF2-40B4-BE49-F238E27FC236}">
                    <a16:creationId xmlns:a16="http://schemas.microsoft.com/office/drawing/2014/main" id="{9650C22D-7435-B544-244F-69EF7DB0417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2" name="Picture 91" descr="A logo with text overlay&#10;&#10;Description automatically generated">
            <a:extLst>
              <a:ext uri="{FF2B5EF4-FFF2-40B4-BE49-F238E27FC236}">
                <a16:creationId xmlns:a16="http://schemas.microsoft.com/office/drawing/2014/main" id="{590B3085-7AD4-CAE0-E9CA-E22A0764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pic>
        <p:nvPicPr>
          <p:cNvPr id="93" name="Google Shape;111;p76">
            <a:extLst>
              <a:ext uri="{FF2B5EF4-FFF2-40B4-BE49-F238E27FC236}">
                <a16:creationId xmlns:a16="http://schemas.microsoft.com/office/drawing/2014/main" id="{DCF12AD4-B7EE-5BBD-5F70-E35E048025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0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DBBD4-620D-8E56-D53B-31B38304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B169B-2850-9CC8-9F33-1C5501D16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613F56-FD6D-5831-552E-F4AF0AABAA35}"/>
              </a:ext>
            </a:extLst>
          </p:cNvPr>
          <p:cNvSpPr txBox="1"/>
          <p:nvPr/>
        </p:nvSpPr>
        <p:spPr>
          <a:xfrm>
            <a:off x="1200149" y="278731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latin typeface="Montserrat"/>
                <a:sym typeface="Montserrat"/>
              </a:rPr>
              <a:t>Analysis – 4W1H</a:t>
            </a:r>
            <a:endParaRPr sz="2160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F7076416-7623-0980-E438-26D7B8B56AE0}"/>
              </a:ext>
            </a:extLst>
          </p:cNvPr>
          <p:cNvSpPr txBox="1"/>
          <p:nvPr/>
        </p:nvSpPr>
        <p:spPr>
          <a:xfrm>
            <a:off x="542740" y="1045839"/>
            <a:ext cx="13592113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What: </a:t>
            </a:r>
            <a:r>
              <a:rPr lang="en-IN" sz="2400" dirty="0">
                <a:ea typeface="Verdana" panose="020B0604030504040204" pitchFamily="34" charset="0"/>
              </a:rPr>
              <a:t>To detect phishing website using AI-ML with the help of Random forest technique</a:t>
            </a:r>
          </a:p>
          <a:p>
            <a:r>
              <a:rPr lang="en-IN" sz="2400" dirty="0">
                <a:ea typeface="Verdana" panose="020B0604030504040204" pitchFamily="34" charset="0"/>
              </a:rPr>
              <a:t>           </a:t>
            </a:r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Why: </a:t>
            </a:r>
            <a:r>
              <a:rPr lang="en-IN" sz="2400" dirty="0">
                <a:ea typeface="Verdana" panose="020B0604030504040204" pitchFamily="34" charset="0"/>
              </a:rPr>
              <a:t>Random forest technique has a high accuracy &amp; it has ability to handle large and diverse datasets</a:t>
            </a:r>
          </a:p>
          <a:p>
            <a:endParaRPr lang="en-IN" sz="2400" dirty="0">
              <a:ea typeface="Verdana" panose="020B0604030504040204" pitchFamily="34" charset="0"/>
            </a:endParaRPr>
          </a:p>
          <a:p>
            <a:r>
              <a:rPr lang="en-IN" sz="2400" dirty="0">
                <a:ea typeface="Verdana" panose="020B0604030504040204" pitchFamily="34" charset="0"/>
              </a:rPr>
              <a:t>         </a:t>
            </a: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Where: </a:t>
            </a:r>
            <a:r>
              <a:rPr lang="en-IN" sz="2400" dirty="0">
                <a:ea typeface="Verdana" panose="020B0604030504040204" pitchFamily="34" charset="0"/>
              </a:rPr>
              <a:t>websites &amp; social media platforms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When: </a:t>
            </a:r>
            <a:r>
              <a:rPr lang="en-US" sz="2400" i="0" dirty="0">
                <a:effectLst/>
              </a:rPr>
              <a:t>Real-time response, near-instantaneous alert generation</a:t>
            </a:r>
            <a:endParaRPr lang="en-IN" sz="2160" dirty="0"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How: </a:t>
            </a:r>
            <a:r>
              <a:rPr lang="en-IN" sz="2400" dirty="0">
                <a:ea typeface="Verdana" panose="020B0604030504040204" pitchFamily="34" charset="0"/>
              </a:rPr>
              <a:t>It can identify phishing websites Ensemble of decision </a:t>
            </a:r>
            <a:r>
              <a:rPr lang="en-IN" sz="2400" dirty="0" err="1">
                <a:ea typeface="Verdana" panose="020B0604030504040204" pitchFamily="34" charset="0"/>
              </a:rPr>
              <a:t>trees,feature</a:t>
            </a:r>
            <a:r>
              <a:rPr lang="en-IN" sz="2400" dirty="0">
                <a:ea typeface="Verdana" panose="020B0604030504040204" pitchFamily="34" charset="0"/>
              </a:rPr>
              <a:t> </a:t>
            </a:r>
            <a:r>
              <a:rPr lang="en-IN" sz="2400" dirty="0" err="1">
                <a:ea typeface="Verdana" panose="020B0604030504040204" pitchFamily="34" charset="0"/>
              </a:rPr>
              <a:t>selection,voting</a:t>
            </a:r>
            <a:r>
              <a:rPr lang="en-IN" sz="2400" dirty="0">
                <a:ea typeface="Verdana" panose="020B0604030504040204" pitchFamily="34" charset="0"/>
              </a:rPr>
              <a:t> mechanism  </a:t>
            </a:r>
          </a:p>
          <a:p>
            <a:r>
              <a:rPr lang="en-IN" sz="2400" dirty="0">
                <a:ea typeface="Verdana" panose="020B0604030504040204" pitchFamily="34" charset="0"/>
              </a:rPr>
              <a:t>         </a:t>
            </a:r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Refined Objective: </a:t>
            </a:r>
            <a:r>
              <a:rPr lang="en-US" sz="2400" b="0" i="0" dirty="0">
                <a:effectLst/>
              </a:rPr>
              <a:t>To develop and deploy a robust and scalable cybersecurity solution leveraging the Random Forest algorithm, aimed at enhancing the precision and efficiency of phishing website detection</a:t>
            </a:r>
            <a:endParaRPr lang="en-IN" sz="2160" dirty="0">
              <a:ea typeface="Verdana" panose="020B0604030504040204" pitchFamily="34" charset="0"/>
            </a:endParaRP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" name="Google Shape;112;p76">
            <a:extLst>
              <a:ext uri="{FF2B5EF4-FFF2-40B4-BE49-F238E27FC236}">
                <a16:creationId xmlns:a16="http://schemas.microsoft.com/office/drawing/2014/main" id="{E671755F-1F4A-2C4F-D64E-870E3AFE8973}"/>
              </a:ext>
            </a:extLst>
          </p:cNvPr>
          <p:cNvGrpSpPr/>
          <p:nvPr/>
        </p:nvGrpSpPr>
        <p:grpSpPr>
          <a:xfrm>
            <a:off x="14228064" y="179396"/>
            <a:ext cx="268224" cy="1188862"/>
            <a:chOff x="11856720" y="140636"/>
            <a:chExt cx="223520" cy="990718"/>
          </a:xfrm>
        </p:grpSpPr>
        <p:grpSp>
          <p:nvGrpSpPr>
            <p:cNvPr id="6" name="Google Shape;113;p76">
              <a:extLst>
                <a:ext uri="{FF2B5EF4-FFF2-40B4-BE49-F238E27FC236}">
                  <a16:creationId xmlns:a16="http://schemas.microsoft.com/office/drawing/2014/main" id="{384CAD7A-1C9A-BCF4-C9F3-DF17851FE975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" name="Google Shape;114;p76">
                <a:extLst>
                  <a:ext uri="{FF2B5EF4-FFF2-40B4-BE49-F238E27FC236}">
                    <a16:creationId xmlns:a16="http://schemas.microsoft.com/office/drawing/2014/main" id="{F3B1D7DD-69F0-5498-221A-1344E01884D9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5;p76">
                <a:extLst>
                  <a:ext uri="{FF2B5EF4-FFF2-40B4-BE49-F238E27FC236}">
                    <a16:creationId xmlns:a16="http://schemas.microsoft.com/office/drawing/2014/main" id="{7CD49376-0A23-A216-CE91-9A72299BE554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16;p76">
              <a:extLst>
                <a:ext uri="{FF2B5EF4-FFF2-40B4-BE49-F238E27FC236}">
                  <a16:creationId xmlns:a16="http://schemas.microsoft.com/office/drawing/2014/main" id="{6443FAED-5F08-3B76-5F7C-5E87E2BA2E34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7;p76">
                <a:extLst>
                  <a:ext uri="{FF2B5EF4-FFF2-40B4-BE49-F238E27FC236}">
                    <a16:creationId xmlns:a16="http://schemas.microsoft.com/office/drawing/2014/main" id="{BEBA100C-32E1-AB06-FD22-F879BC13490B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8;p76">
                <a:extLst>
                  <a:ext uri="{FF2B5EF4-FFF2-40B4-BE49-F238E27FC236}">
                    <a16:creationId xmlns:a16="http://schemas.microsoft.com/office/drawing/2014/main" id="{5F67CA23-F350-BED4-14E5-76A01F1950B5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" name="Picture 11" descr="A logo with text overlay&#10;&#10;Description automatically generated">
            <a:extLst>
              <a:ext uri="{FF2B5EF4-FFF2-40B4-BE49-F238E27FC236}">
                <a16:creationId xmlns:a16="http://schemas.microsoft.com/office/drawing/2014/main" id="{82D5DBA4-65DF-4F2D-B0E2-3AC396E33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6" t="34096" r="9606" b="36394"/>
          <a:stretch/>
        </p:blipFill>
        <p:spPr>
          <a:xfrm>
            <a:off x="13350240" y="24967"/>
            <a:ext cx="1280160" cy="719722"/>
          </a:xfrm>
          <a:prstGeom prst="rect">
            <a:avLst/>
          </a:prstGeom>
        </p:spPr>
      </p:pic>
      <p:pic>
        <p:nvPicPr>
          <p:cNvPr id="13" name="Google Shape;111;p76">
            <a:extLst>
              <a:ext uri="{FF2B5EF4-FFF2-40B4-BE49-F238E27FC236}">
                <a16:creationId xmlns:a16="http://schemas.microsoft.com/office/drawing/2014/main" id="{4EBA7468-D11E-BA4E-79A1-7884E3AA82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80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708372" y="210655"/>
            <a:ext cx="12618720" cy="59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/>
            <a:r>
              <a:rPr lang="en-US" sz="2880" b="1" dirty="0">
                <a:latin typeface="Montserrat"/>
                <a:sym typeface="Montserrat"/>
              </a:rPr>
              <a:t>Architecture  </a:t>
            </a:r>
            <a:endParaRPr sz="2160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542741" y="945716"/>
            <a:ext cx="6914045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Block Diagram 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7456786" y="908538"/>
            <a:ext cx="6914045" cy="68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r>
              <a:rPr lang="en-IN" sz="2160" b="1" dirty="0">
                <a:latin typeface="Verdana" panose="020B0604030504040204" pitchFamily="34" charset="0"/>
                <a:ea typeface="Verdana" panose="020B0604030504040204" pitchFamily="34" charset="0"/>
              </a:rPr>
              <a:t>Behaviour Diagram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Flow chart</a:t>
            </a:r>
          </a:p>
          <a:p>
            <a:r>
              <a:rPr lang="en-IN" sz="144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IN" sz="144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sz="21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B5D1E-BE8D-F320-8AFC-F38B3CFB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32" y="1594883"/>
            <a:ext cx="6583658" cy="5911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C3DB0-127E-CDF4-9213-83125CC8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0" y="2085525"/>
            <a:ext cx="6774658" cy="4603293"/>
          </a:xfrm>
          <a:prstGeom prst="rect">
            <a:avLst/>
          </a:prstGeom>
        </p:spPr>
      </p:pic>
      <p:grpSp>
        <p:nvGrpSpPr>
          <p:cNvPr id="9" name="Google Shape;112;p76">
            <a:extLst>
              <a:ext uri="{FF2B5EF4-FFF2-40B4-BE49-F238E27FC236}">
                <a16:creationId xmlns:a16="http://schemas.microsoft.com/office/drawing/2014/main" id="{83DB88BC-02E7-16CB-87C7-DC2F05763E9A}"/>
              </a:ext>
            </a:extLst>
          </p:cNvPr>
          <p:cNvGrpSpPr/>
          <p:nvPr/>
        </p:nvGrpSpPr>
        <p:grpSpPr>
          <a:xfrm>
            <a:off x="14228064" y="168763"/>
            <a:ext cx="268224" cy="1188862"/>
            <a:chOff x="11856720" y="140636"/>
            <a:chExt cx="223520" cy="990718"/>
          </a:xfrm>
        </p:grpSpPr>
        <p:grpSp>
          <p:nvGrpSpPr>
            <p:cNvPr id="10" name="Google Shape;113;p76">
              <a:extLst>
                <a:ext uri="{FF2B5EF4-FFF2-40B4-BE49-F238E27FC236}">
                  <a16:creationId xmlns:a16="http://schemas.microsoft.com/office/drawing/2014/main" id="{9757C38F-B00E-1F89-E1C7-1247340B45FB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4" name="Google Shape;114;p76">
                <a:extLst>
                  <a:ext uri="{FF2B5EF4-FFF2-40B4-BE49-F238E27FC236}">
                    <a16:creationId xmlns:a16="http://schemas.microsoft.com/office/drawing/2014/main" id="{516F2E8B-5305-3A43-B55A-E09B64C8DE01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15;p76">
                <a:extLst>
                  <a:ext uri="{FF2B5EF4-FFF2-40B4-BE49-F238E27FC236}">
                    <a16:creationId xmlns:a16="http://schemas.microsoft.com/office/drawing/2014/main" id="{D5C06028-3F52-8A01-1A10-C2842B208CBD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16;p76">
              <a:extLst>
                <a:ext uri="{FF2B5EF4-FFF2-40B4-BE49-F238E27FC236}">
                  <a16:creationId xmlns:a16="http://schemas.microsoft.com/office/drawing/2014/main" id="{4F79DA5C-76C4-2A79-A053-1747FACF5852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2" name="Google Shape;117;p76">
                <a:extLst>
                  <a:ext uri="{FF2B5EF4-FFF2-40B4-BE49-F238E27FC236}">
                    <a16:creationId xmlns:a16="http://schemas.microsoft.com/office/drawing/2014/main" id="{37D6261A-974C-99D8-4891-24E7C02ACAD1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18;p76">
                <a:extLst>
                  <a:ext uri="{FF2B5EF4-FFF2-40B4-BE49-F238E27FC236}">
                    <a16:creationId xmlns:a16="http://schemas.microsoft.com/office/drawing/2014/main" id="{824B0069-6E63-E4C8-EF2D-B3179D60A46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109710" tIns="54840" rIns="109710" bIns="5484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62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" name="Picture 15" descr="A logo with text overlay&#10;&#10;Description automatically generated">
            <a:extLst>
              <a:ext uri="{FF2B5EF4-FFF2-40B4-BE49-F238E27FC236}">
                <a16:creationId xmlns:a16="http://schemas.microsoft.com/office/drawing/2014/main" id="{A6816827-444C-513D-E99B-1F4672E67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3350240" y="14334"/>
            <a:ext cx="1280160" cy="719722"/>
          </a:xfrm>
          <a:prstGeom prst="rect">
            <a:avLst/>
          </a:prstGeom>
        </p:spPr>
      </p:pic>
      <p:pic>
        <p:nvPicPr>
          <p:cNvPr id="17" name="Google Shape;111;p76">
            <a:extLst>
              <a:ext uri="{FF2B5EF4-FFF2-40B4-BE49-F238E27FC236}">
                <a16:creationId xmlns:a16="http://schemas.microsoft.com/office/drawing/2014/main" id="{8878CCEA-7105-133D-8B6B-2BF45E95BD0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2326" t="32664" r="11836" b="35101"/>
          <a:stretch/>
        </p:blipFill>
        <p:spPr>
          <a:xfrm>
            <a:off x="314961" y="309881"/>
            <a:ext cx="1805941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9DC93F-89E1-CCB6-067A-FAF240312427}"/>
              </a:ext>
            </a:extLst>
          </p:cNvPr>
          <p:cNvSpPr/>
          <p:nvPr/>
        </p:nvSpPr>
        <p:spPr>
          <a:xfrm>
            <a:off x="10437541" y="5675971"/>
            <a:ext cx="367991" cy="2787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1259</Words>
  <Application>Microsoft Office PowerPoint</Application>
  <PresentationFormat>Custom</PresentationFormat>
  <Paragraphs>260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Fira Sans Extra Condensed Medium</vt:lpstr>
      <vt:lpstr>Merriweather Sans</vt:lpstr>
      <vt:lpstr>Montserrat</vt:lpstr>
      <vt:lpstr>Montserrat Medium</vt:lpstr>
      <vt:lpstr>Roboto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322010403006 Dinesh</cp:lastModifiedBy>
  <cp:revision>17</cp:revision>
  <dcterms:created xsi:type="dcterms:W3CDTF">2024-01-01T11:01:44Z</dcterms:created>
  <dcterms:modified xsi:type="dcterms:W3CDTF">2024-04-04T04:41:39Z</dcterms:modified>
</cp:coreProperties>
</file>