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7" r:id="rId2"/>
    <p:sldId id="266" r:id="rId3"/>
    <p:sldId id="269" r:id="rId4"/>
    <p:sldId id="270" r:id="rId5"/>
    <p:sldId id="271" r:id="rId6"/>
    <p:sldId id="264" r:id="rId7"/>
    <p:sldId id="272" r:id="rId8"/>
    <p:sldId id="273" r:id="rId9"/>
    <p:sldId id="274" r:id="rId10"/>
    <p:sldId id="275" r:id="rId11"/>
    <p:sldId id="279" r:id="rId12"/>
    <p:sldId id="276" r:id="rId13"/>
    <p:sldId id="278" r:id="rId14"/>
    <p:sldId id="280" r:id="rId15"/>
    <p:sldId id="28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C23C054-0FFA-4B24-9642-81ACD48FC7E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BB0958D-AB27-452B-9F13-56EB8376417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73480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C054-0FFA-4B24-9642-81ACD48FC7E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958D-AB27-452B-9F13-56EB83764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02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C054-0FFA-4B24-9642-81ACD48FC7E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958D-AB27-452B-9F13-56EB83764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86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C054-0FFA-4B24-9642-81ACD48FC7E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958D-AB27-452B-9F13-56EB83764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08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C054-0FFA-4B24-9642-81ACD48FC7E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958D-AB27-452B-9F13-56EB8376417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0283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C054-0FFA-4B24-9642-81ACD48FC7E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958D-AB27-452B-9F13-56EB83764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0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C054-0FFA-4B24-9642-81ACD48FC7E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958D-AB27-452B-9F13-56EB83764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09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C054-0FFA-4B24-9642-81ACD48FC7E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958D-AB27-452B-9F13-56EB83764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45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C054-0FFA-4B24-9642-81ACD48FC7E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958D-AB27-452B-9F13-56EB83764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34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C054-0FFA-4B24-9642-81ACD48FC7E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958D-AB27-452B-9F13-56EB83764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83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C054-0FFA-4B24-9642-81ACD48FC7E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958D-AB27-452B-9F13-56EB83764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5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C23C054-0FFA-4B24-9642-81ACD48FC7E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BB0958D-AB27-452B-9F13-56EB83764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99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00E7B2-34B7-4005-AE47-1B6BFA081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518796" cy="4041648"/>
          </a:xfrm>
        </p:spPr>
        <p:txBody>
          <a:bodyPr/>
          <a:lstStyle/>
          <a:p>
            <a:r>
              <a:rPr lang="en-US" dirty="0"/>
              <a:t>Stationary Models</a:t>
            </a:r>
            <a:br>
              <a:rPr lang="en-US" dirty="0"/>
            </a:br>
            <a:r>
              <a:rPr kumimoji="0" lang="en-US" sz="40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 panose="02040604050505020304"/>
                <a:ea typeface="+mj-ea"/>
                <a:cs typeface="+mj-cs"/>
              </a:rPr>
              <a:t>Chapter 6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C0DF109-B0BB-4FD9-A879-D2023F05E1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637, St. Elizabeth's University, Fall 2021</a:t>
            </a:r>
          </a:p>
        </p:txBody>
      </p:sp>
    </p:spTree>
    <p:extLst>
      <p:ext uri="{BB962C8B-B14F-4D97-AF65-F5344CB8AC3E}">
        <p14:creationId xmlns:p14="http://schemas.microsoft.com/office/powerpoint/2010/main" val="166716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40C38-ACAD-431D-BE29-3877A40CA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4000"/>
              <a:t>Non-Stationary </a:t>
            </a:r>
            <a:r>
              <a:rPr lang="en-US" sz="4000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690FE-CD16-4806-80E7-C69E85F25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146876"/>
            <a:ext cx="9137491" cy="5129637"/>
          </a:xfrm>
        </p:spPr>
        <p:txBody>
          <a:bodyPr>
            <a:normAutofit/>
          </a:bodyPr>
          <a:lstStyle/>
          <a:p>
            <a:r>
              <a:rPr lang="en-US" sz="2400" dirty="0"/>
              <a:t>Many models are non-stationary due to </a:t>
            </a:r>
            <a:r>
              <a:rPr lang="en-US" sz="2400" b="1" dirty="0">
                <a:solidFill>
                  <a:schemeClr val="accent4"/>
                </a:solidFill>
              </a:rPr>
              <a:t>trends </a:t>
            </a:r>
            <a:r>
              <a:rPr lang="en-US" sz="2400" dirty="0"/>
              <a:t>or </a:t>
            </a:r>
            <a:r>
              <a:rPr lang="en-US" sz="2400" b="1" dirty="0">
                <a:solidFill>
                  <a:schemeClr val="accent4"/>
                </a:solidFill>
              </a:rPr>
              <a:t>seasonal</a:t>
            </a:r>
            <a:r>
              <a:rPr lang="en-US" sz="2400" dirty="0"/>
              <a:t> effects</a:t>
            </a:r>
          </a:p>
          <a:p>
            <a:r>
              <a:rPr lang="en-US" sz="2400" dirty="0"/>
              <a:t>Remember that many non-stationary models (i.e. random walks) can be transformed to stationary models via </a:t>
            </a:r>
            <a:r>
              <a:rPr lang="en-US" sz="2400" b="1" dirty="0">
                <a:solidFill>
                  <a:schemeClr val="accent4"/>
                </a:solidFill>
              </a:rPr>
              <a:t>first-order differencing</a:t>
            </a:r>
          </a:p>
          <a:p>
            <a:r>
              <a:rPr lang="en-US" sz="2400" dirty="0"/>
              <a:t>Since first-order differencing requires us to derive (or “</a:t>
            </a:r>
            <a:r>
              <a:rPr lang="en-US" sz="2400" b="1" dirty="0">
                <a:solidFill>
                  <a:schemeClr val="accent4"/>
                </a:solidFill>
              </a:rPr>
              <a:t>integrate</a:t>
            </a:r>
            <a:r>
              <a:rPr lang="en-US" sz="2400" dirty="0"/>
              <a:t>”) those differences to recover the original model, we call process Autoregressive Integrated Moving Average or </a:t>
            </a:r>
            <a:r>
              <a:rPr lang="en-US" sz="2400" b="1" dirty="0">
                <a:solidFill>
                  <a:schemeClr val="accent4"/>
                </a:solidFill>
              </a:rPr>
              <a:t>ARIMA</a:t>
            </a:r>
          </a:p>
          <a:p>
            <a:r>
              <a:rPr lang="en-US" sz="2400" dirty="0"/>
              <a:t>We can build ARIMA models with seasonal terms as well, called </a:t>
            </a:r>
            <a:r>
              <a:rPr lang="en-US" sz="2400" b="1" dirty="0">
                <a:solidFill>
                  <a:schemeClr val="accent4"/>
                </a:solidFill>
              </a:rPr>
              <a:t>SARIMA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8621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40C38-ACAD-431D-BE29-3877A40CA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4000" dirty="0"/>
              <a:t>Non Seasonal ARIMA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D690FE-CD16-4806-80E7-C69E85F25C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1" y="1146876"/>
                <a:ext cx="9137491" cy="5129637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>
                    <a:solidFill>
                      <a:schemeClr val="tx1"/>
                    </a:solidFill>
                  </a:rPr>
                  <a:t>Remember that the first order difference of a random walk a model </a:t>
                </a:r>
                <a:br>
                  <a:rPr lang="en-US" sz="220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br>
                  <a:rPr lang="en-US" sz="2200" dirty="0">
                    <a:solidFill>
                      <a:schemeClr val="tx1"/>
                    </a:solidFill>
                  </a:rPr>
                </a:br>
                <a:endParaRPr lang="en-US" sz="22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tx1"/>
                    </a:solidFill>
                  </a:rPr>
                  <a:t>is just the white noise series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and is thus stationary</a:t>
                </a:r>
              </a:p>
              <a:p>
                <a:r>
                  <a:rPr lang="en-US" sz="2200" dirty="0"/>
                  <a:t>The same goes for a linear trend with white noise errors</a:t>
                </a:r>
                <a:br>
                  <a:rPr lang="en-US" sz="22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𝑏𝑡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That will have a stationary moving average process as its first order difference.</a:t>
                </a:r>
              </a:p>
              <a:p>
                <a:r>
                  <a:rPr lang="en-US" sz="2200" dirty="0">
                    <a:solidFill>
                      <a:schemeClr val="tx1"/>
                    </a:solidFill>
                  </a:rPr>
                  <a:t>These concepts are simulated in R using the ‘diff()’ function</a:t>
                </a:r>
              </a:p>
              <a:p>
                <a:pPr marL="0" indent="0">
                  <a:buNone/>
                </a:pP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D690FE-CD16-4806-80E7-C69E85F25C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1" y="1146876"/>
                <a:ext cx="9137491" cy="5129637"/>
              </a:xfrm>
              <a:blipFill>
                <a:blip r:embed="rId2"/>
                <a:stretch>
                  <a:fillRect l="-867" t="-1188" r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6257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40C38-ACAD-431D-BE29-3877A40CA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4000" dirty="0"/>
              <a:t>Non Seasonal ARIMA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D690FE-CD16-4806-80E7-C69E85F25C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1" y="1146876"/>
                <a:ext cx="9137491" cy="5129637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A series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</a:t>
                </a:r>
                <a:r>
                  <a:rPr lang="en-US" sz="2400" b="1" dirty="0">
                    <a:solidFill>
                      <a:schemeClr val="accent4"/>
                    </a:solidFill>
                  </a:rPr>
                  <a:t>integrated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of order </a:t>
                </a:r>
                <a:r>
                  <a:rPr lang="en-US" sz="2400" i="1" dirty="0">
                    <a:solidFill>
                      <a:schemeClr val="tx1"/>
                    </a:solidFill>
                  </a:rPr>
                  <a:t>d</a:t>
                </a:r>
                <a:r>
                  <a:rPr lang="en-US" sz="2400" dirty="0"/>
                  <a:t> if the </a:t>
                </a:r>
                <a:r>
                  <a:rPr lang="en-US" sz="2400" dirty="0" err="1"/>
                  <a:t>dth</a:t>
                </a:r>
                <a:r>
                  <a:rPr lang="en-US" sz="2400" dirty="0"/>
                  <a:t> difference of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is white noise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  <a:p>
                <a:pPr lvl="1"/>
                <a:r>
                  <a:rPr lang="en-US" sz="2400" dirty="0"/>
                  <a:t>The </a:t>
                </a:r>
                <a:r>
                  <a:rPr lang="en-US" sz="2400" b="1" dirty="0">
                    <a:solidFill>
                      <a:schemeClr val="accent4"/>
                    </a:solidFill>
                  </a:rPr>
                  <a:t>random walk</a:t>
                </a:r>
                <a:r>
                  <a:rPr lang="en-US" sz="2400" dirty="0">
                    <a:solidFill>
                      <a:schemeClr val="accent4"/>
                    </a:solidFill>
                  </a:rPr>
                  <a:t> </a:t>
                </a:r>
                <a:r>
                  <a:rPr lang="en-US" sz="2400" dirty="0"/>
                  <a:t>is a special case of I(1)</a:t>
                </a:r>
              </a:p>
              <a:p>
                <a:r>
                  <a:rPr lang="en-US" sz="2400" dirty="0"/>
                  <a:t>Thus, we say a time series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follows an </a:t>
                </a:r>
                <a:r>
                  <a:rPr lang="en-US" sz="2400" b="1" dirty="0">
                    <a:solidFill>
                      <a:schemeClr val="accent4"/>
                    </a:solidFill>
                  </a:rPr>
                  <a:t>ARIMA(</a:t>
                </a:r>
                <a:r>
                  <a:rPr lang="en-US" sz="2400" b="1" dirty="0" err="1">
                    <a:solidFill>
                      <a:schemeClr val="accent4"/>
                    </a:solidFill>
                  </a:rPr>
                  <a:t>p,d,q</a:t>
                </a:r>
                <a:r>
                  <a:rPr lang="en-US" sz="2400" b="1" dirty="0">
                    <a:solidFill>
                      <a:schemeClr val="accent4"/>
                    </a:solidFill>
                  </a:rPr>
                  <a:t>)</a:t>
                </a:r>
                <a:r>
                  <a:rPr lang="en-US" sz="2400" dirty="0">
                    <a:solidFill>
                      <a:schemeClr val="accent4"/>
                    </a:solidFill>
                  </a:rPr>
                  <a:t> </a:t>
                </a:r>
                <a:r>
                  <a:rPr lang="en-US" sz="2400" dirty="0"/>
                  <a:t>process if the </a:t>
                </a:r>
                <a:r>
                  <a:rPr lang="en-US" sz="2400" dirty="0" err="1"/>
                  <a:t>dth</a:t>
                </a:r>
                <a:r>
                  <a:rPr lang="en-US" sz="2400" dirty="0"/>
                  <a:t> difference of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are an </a:t>
                </a:r>
                <a:r>
                  <a:rPr lang="en-US" sz="2400" b="1" dirty="0">
                    <a:solidFill>
                      <a:schemeClr val="accent4"/>
                    </a:solidFill>
                  </a:rPr>
                  <a:t>ARMA(</a:t>
                </a:r>
                <a:r>
                  <a:rPr lang="en-US" sz="2400" b="1" dirty="0" err="1">
                    <a:solidFill>
                      <a:schemeClr val="accent4"/>
                    </a:solidFill>
                  </a:rPr>
                  <a:t>p,q</a:t>
                </a:r>
                <a:r>
                  <a:rPr lang="en-US" sz="2400" b="1" dirty="0">
                    <a:solidFill>
                      <a:schemeClr val="accent4"/>
                    </a:solidFill>
                  </a:rPr>
                  <a:t>)</a:t>
                </a:r>
                <a:r>
                  <a:rPr lang="en-US" sz="2400" dirty="0"/>
                  <a:t> process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D690FE-CD16-4806-80E7-C69E85F25C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1" y="1146876"/>
                <a:ext cx="9137491" cy="5129637"/>
              </a:xfrm>
              <a:blipFill>
                <a:blip r:embed="rId2"/>
                <a:stretch>
                  <a:fillRect l="-467" t="-1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182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226AD8-0383-41DE-AFE9-B8825D18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Lecture 6.RMarkdown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0CE5BD-0DA6-47D6-B1C1-EDCEFADC8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Non-Stationary Model</a:t>
            </a:r>
          </a:p>
        </p:txBody>
      </p:sp>
    </p:spTree>
    <p:extLst>
      <p:ext uri="{BB962C8B-B14F-4D97-AF65-F5344CB8AC3E}">
        <p14:creationId xmlns:p14="http://schemas.microsoft.com/office/powerpoint/2010/main" val="1505209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40C38-ACAD-431D-BE29-3877A40CA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4000" dirty="0"/>
              <a:t>Seasonal ARIMA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690FE-CD16-4806-80E7-C69E85F25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146876"/>
            <a:ext cx="9137491" cy="512963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 </a:t>
            </a:r>
            <a:r>
              <a:rPr lang="en-US" sz="2400" b="1" dirty="0">
                <a:solidFill>
                  <a:schemeClr val="accent4"/>
                </a:solidFill>
              </a:rPr>
              <a:t>Seasonal ARIMA </a:t>
            </a:r>
            <a:r>
              <a:rPr lang="en-US" sz="2400" dirty="0">
                <a:solidFill>
                  <a:schemeClr val="tx1"/>
                </a:solidFill>
              </a:rPr>
              <a:t>model uses differencing at a lag equal to the number of seasons, s, to remove seasonal effects. </a:t>
            </a:r>
          </a:p>
          <a:p>
            <a:r>
              <a:rPr lang="en-US" sz="2400" dirty="0"/>
              <a:t>Seasonal ARIMA models can potentially have </a:t>
            </a:r>
            <a:r>
              <a:rPr lang="en-US" sz="2400" b="1" dirty="0">
                <a:solidFill>
                  <a:schemeClr val="accent4"/>
                </a:solidFill>
              </a:rPr>
              <a:t>a large number of parameters </a:t>
            </a:r>
            <a:r>
              <a:rPr lang="en-US" sz="2400" dirty="0"/>
              <a:t>and combinations of terms.</a:t>
            </a:r>
          </a:p>
          <a:p>
            <a:pPr lvl="1"/>
            <a:r>
              <a:rPr lang="en-US" sz="2200" dirty="0"/>
              <a:t>Therefore, it is appropriate to try out a </a:t>
            </a:r>
            <a:r>
              <a:rPr lang="en-US" sz="2200" b="1" dirty="0">
                <a:solidFill>
                  <a:schemeClr val="accent4"/>
                </a:solidFill>
              </a:rPr>
              <a:t>wide range of models </a:t>
            </a:r>
            <a:r>
              <a:rPr lang="en-US" sz="2200" dirty="0"/>
              <a:t>when fitting to data and to choose a best-fitting model using an appropriate criterion such as the </a:t>
            </a:r>
            <a:r>
              <a:rPr lang="en-US" sz="2200" b="1" dirty="0">
                <a:solidFill>
                  <a:schemeClr val="accent4"/>
                </a:solidFill>
              </a:rPr>
              <a:t>AIC</a:t>
            </a:r>
          </a:p>
        </p:txBody>
      </p:sp>
    </p:spTree>
    <p:extLst>
      <p:ext uri="{BB962C8B-B14F-4D97-AF65-F5344CB8AC3E}">
        <p14:creationId xmlns:p14="http://schemas.microsoft.com/office/powerpoint/2010/main" val="1871224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226AD8-0383-41DE-AFE9-B8825D18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Lecture 6.RMarkdown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0CE5BD-0DA6-47D6-B1C1-EDCEFADC8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Non-Stationary Model</a:t>
            </a:r>
          </a:p>
        </p:txBody>
      </p:sp>
    </p:spTree>
    <p:extLst>
      <p:ext uri="{BB962C8B-B14F-4D97-AF65-F5344CB8AC3E}">
        <p14:creationId xmlns:p14="http://schemas.microsoft.com/office/powerpoint/2010/main" val="1819236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40C38-ACAD-431D-BE29-3877A40CA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4000" dirty="0"/>
              <a:t>Stationary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690FE-CD16-4806-80E7-C69E85F25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146876"/>
            <a:ext cx="9137491" cy="5129637"/>
          </a:xfrm>
        </p:spPr>
        <p:txBody>
          <a:bodyPr>
            <a:normAutofit/>
          </a:bodyPr>
          <a:lstStyle/>
          <a:p>
            <a:r>
              <a:rPr lang="en-US" sz="2400" dirty="0"/>
              <a:t>With regard to regression, we do typically see some element of </a:t>
            </a:r>
            <a:r>
              <a:rPr lang="en-US" sz="2400" b="1" dirty="0">
                <a:solidFill>
                  <a:schemeClr val="accent4"/>
                </a:solidFill>
              </a:rPr>
              <a:t>correlation</a:t>
            </a:r>
            <a:r>
              <a:rPr lang="en-US" sz="2400" dirty="0"/>
              <a:t> within the residuals</a:t>
            </a:r>
          </a:p>
          <a:p>
            <a:pPr lvl="1"/>
            <a:r>
              <a:rPr lang="en-US" sz="2200" dirty="0"/>
              <a:t>This correlation is </a:t>
            </a:r>
            <a:r>
              <a:rPr lang="en-US" sz="2200" b="1" dirty="0">
                <a:solidFill>
                  <a:schemeClr val="accent4"/>
                </a:solidFill>
              </a:rPr>
              <a:t>not accounted </a:t>
            </a:r>
            <a:r>
              <a:rPr lang="en-US" sz="2200" dirty="0"/>
              <a:t>for in regression models</a:t>
            </a:r>
          </a:p>
          <a:p>
            <a:r>
              <a:rPr lang="en-US" sz="2400" b="1" dirty="0">
                <a:solidFill>
                  <a:schemeClr val="accent4"/>
                </a:solidFill>
              </a:rPr>
              <a:t>Stationary models </a:t>
            </a:r>
            <a:r>
              <a:rPr lang="en-US" sz="2400" dirty="0"/>
              <a:t>can be introduced to compliment a regression model	</a:t>
            </a:r>
          </a:p>
          <a:p>
            <a:pPr lvl="1"/>
            <a:r>
              <a:rPr lang="en-US" sz="2200" dirty="0"/>
              <a:t>Models that may be suitable for residual series that contain </a:t>
            </a:r>
            <a:r>
              <a:rPr lang="en-US" sz="2200" b="1" dirty="0">
                <a:solidFill>
                  <a:schemeClr val="accent4"/>
                </a:solidFill>
              </a:rPr>
              <a:t>no obvious trends or seasonal cycles</a:t>
            </a:r>
          </a:p>
          <a:p>
            <a:pPr marL="0" indent="0">
              <a:buNone/>
            </a:pPr>
            <a:endParaRPr lang="en-US" sz="2400" dirty="0"/>
          </a:p>
          <a:p>
            <a:pPr marL="274320" lvl="1" indent="0">
              <a:buNone/>
            </a:pPr>
            <a:endParaRPr lang="en-US" sz="22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09473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40C38-ACAD-431D-BE29-3877A40CA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4000" dirty="0"/>
              <a:t>Types of Stationary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D690FE-CD16-4806-80E7-C69E85F25C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1" y="1146876"/>
                <a:ext cx="9137491" cy="5129637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A time series model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is defined as </a:t>
                </a:r>
                <a:r>
                  <a:rPr lang="en-US" sz="2200" b="1" dirty="0">
                    <a:solidFill>
                      <a:schemeClr val="accent4"/>
                    </a:solidFill>
                  </a:rPr>
                  <a:t>strictly stationary </a:t>
                </a:r>
                <a:r>
                  <a:rPr lang="en-US" sz="2200" dirty="0">
                    <a:solidFill>
                      <a:schemeClr val="tx1"/>
                    </a:solidFill>
                  </a:rPr>
                  <a:t>if the joint distribution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is the same as the joint distribution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</m:oMath>
                </a14:m>
                <a:endParaRPr lang="en-US" sz="22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2000" dirty="0">
                    <a:solidFill>
                      <a:schemeClr val="tx1"/>
                    </a:solidFill>
                  </a:rPr>
                  <a:t>This means the distribution is </a:t>
                </a:r>
                <a:r>
                  <a:rPr lang="en-US" sz="2000" b="1" dirty="0">
                    <a:solidFill>
                      <a:schemeClr val="accent4"/>
                    </a:solidFill>
                  </a:rPr>
                  <a:t>unchanged</a:t>
                </a:r>
                <a:r>
                  <a:rPr lang="en-US" sz="2000" dirty="0">
                    <a:solidFill>
                      <a:schemeClr val="tx1"/>
                    </a:solidFill>
                  </a:rPr>
                  <a:t> after an arbitrary </a:t>
                </a:r>
                <a:r>
                  <a:rPr lang="en-US" sz="2000" b="1" dirty="0">
                    <a:solidFill>
                      <a:schemeClr val="accent4"/>
                    </a:solidFill>
                  </a:rPr>
                  <a:t>time shift </a:t>
                </a:r>
              </a:p>
              <a:p>
                <a:pPr lvl="1"/>
                <a:r>
                  <a:rPr lang="en-US" sz="2000" dirty="0">
                    <a:solidFill>
                      <a:schemeClr val="tx1"/>
                    </a:solidFill>
                  </a:rPr>
                  <a:t>This implies the </a:t>
                </a:r>
                <a:r>
                  <a:rPr lang="en-US" sz="2000" b="1" dirty="0">
                    <a:solidFill>
                      <a:schemeClr val="accent4"/>
                    </a:solidFill>
                  </a:rPr>
                  <a:t>mean</a:t>
                </a:r>
                <a:r>
                  <a:rPr lang="en-US" sz="2000" dirty="0">
                    <a:solidFill>
                      <a:schemeClr val="tx1"/>
                    </a:solidFill>
                  </a:rPr>
                  <a:t> and </a:t>
                </a:r>
                <a:r>
                  <a:rPr lang="en-US" sz="2000" b="1" dirty="0">
                    <a:solidFill>
                      <a:schemeClr val="accent4"/>
                    </a:solidFill>
                  </a:rPr>
                  <a:t>variance</a:t>
                </a:r>
                <a:r>
                  <a:rPr lang="en-US" sz="2000" dirty="0">
                    <a:solidFill>
                      <a:schemeClr val="tx1"/>
                    </a:solidFill>
                  </a:rPr>
                  <a:t> are </a:t>
                </a:r>
                <a:r>
                  <a:rPr lang="en-US" sz="2000" b="1" dirty="0">
                    <a:solidFill>
                      <a:schemeClr val="accent4"/>
                    </a:solidFill>
                  </a:rPr>
                  <a:t>constant</a:t>
                </a:r>
                <a:r>
                  <a:rPr lang="en-US" sz="2000" dirty="0">
                    <a:solidFill>
                      <a:schemeClr val="tx1"/>
                    </a:solidFill>
                  </a:rPr>
                  <a:t> in time</a:t>
                </a:r>
              </a:p>
              <a:p>
                <a:pPr lvl="1"/>
                <a:r>
                  <a:rPr lang="en-US" sz="2000" dirty="0">
                    <a:solidFill>
                      <a:schemeClr val="tx1"/>
                    </a:solidFill>
                  </a:rPr>
                  <a:t>This also implies the </a:t>
                </a:r>
                <a:r>
                  <a:rPr lang="en-US" sz="2000" b="1" dirty="0">
                    <a:solidFill>
                      <a:schemeClr val="accent4"/>
                    </a:solidFill>
                  </a:rPr>
                  <a:t>autocovariance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b="1" dirty="0">
                    <a:solidFill>
                      <a:schemeClr val="accent4"/>
                    </a:solidFill>
                  </a:rPr>
                  <a:t>only depends on the lag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can be expressed as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r>
                  <a:rPr lang="en-US" sz="2200" dirty="0"/>
                  <a:t>If all implications above are held true but it is not </a:t>
                </a:r>
                <a:r>
                  <a:rPr lang="en-US" sz="2200" i="1" dirty="0"/>
                  <a:t>strictly stationary, </a:t>
                </a:r>
                <a:r>
                  <a:rPr lang="en-US" sz="2200" dirty="0"/>
                  <a:t>then we define the time series to be </a:t>
                </a:r>
                <a:r>
                  <a:rPr lang="en-US" sz="2200" b="1" dirty="0">
                    <a:solidFill>
                      <a:schemeClr val="accent4"/>
                    </a:solidFill>
                  </a:rPr>
                  <a:t>second-order stationary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pPr marL="274320" lvl="1" indent="0">
                  <a:buNone/>
                </a:pPr>
                <a:endParaRPr lang="en-US" sz="2200" dirty="0">
                  <a:solidFill>
                    <a:schemeClr val="tx1"/>
                  </a:solidFill>
                </a:endParaRPr>
              </a:p>
              <a:p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D690FE-CD16-4806-80E7-C69E85F25C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1" y="1146876"/>
                <a:ext cx="9137491" cy="5129637"/>
              </a:xfrm>
              <a:blipFill>
                <a:blip r:embed="rId2"/>
                <a:stretch>
                  <a:fillRect l="-467" t="-1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5444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40C38-ACAD-431D-BE29-3877A40CA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4000" dirty="0"/>
              <a:t>Types of Stationary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690FE-CD16-4806-80E7-C69E85F25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146876"/>
            <a:ext cx="9137491" cy="5129637"/>
          </a:xfrm>
        </p:spPr>
        <p:txBody>
          <a:bodyPr>
            <a:normAutofit/>
          </a:bodyPr>
          <a:lstStyle/>
          <a:p>
            <a:r>
              <a:rPr lang="en-US" sz="2200" dirty="0"/>
              <a:t>If we wish to apply stationary models, then we first must </a:t>
            </a:r>
            <a:r>
              <a:rPr lang="en-US" sz="2200" b="1" dirty="0">
                <a:solidFill>
                  <a:schemeClr val="accent4"/>
                </a:solidFill>
              </a:rPr>
              <a:t>determine</a:t>
            </a:r>
            <a:r>
              <a:rPr lang="en-US" sz="2200" dirty="0"/>
              <a:t> if the time series is stationary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We determine if there is a </a:t>
            </a:r>
            <a:r>
              <a:rPr lang="en-US" sz="2000" b="1" dirty="0">
                <a:solidFill>
                  <a:schemeClr val="accent4"/>
                </a:solidFill>
              </a:rPr>
              <a:t>trend</a:t>
            </a:r>
            <a:r>
              <a:rPr lang="en-US" sz="2000" dirty="0">
                <a:solidFill>
                  <a:schemeClr val="tx1"/>
                </a:solidFill>
              </a:rPr>
              <a:t> or </a:t>
            </a:r>
            <a:r>
              <a:rPr lang="en-US" sz="2000" b="1" dirty="0">
                <a:solidFill>
                  <a:schemeClr val="accent4"/>
                </a:solidFill>
              </a:rPr>
              <a:t>seasonal</a:t>
            </a:r>
            <a:r>
              <a:rPr lang="en-US" sz="2000" dirty="0">
                <a:solidFill>
                  <a:schemeClr val="tx1"/>
                </a:solidFill>
              </a:rPr>
              <a:t> effect and </a:t>
            </a:r>
            <a:r>
              <a:rPr lang="en-US" sz="2000" b="1" dirty="0">
                <a:solidFill>
                  <a:schemeClr val="accent4"/>
                </a:solidFill>
              </a:rPr>
              <a:t>remove them</a:t>
            </a:r>
          </a:p>
          <a:p>
            <a:r>
              <a:rPr lang="en-US" sz="2200" dirty="0"/>
              <a:t>It is often reasonable to treat the </a:t>
            </a:r>
            <a:r>
              <a:rPr lang="en-US" sz="2200" b="1" dirty="0">
                <a:solidFill>
                  <a:schemeClr val="accent4"/>
                </a:solidFill>
              </a:rPr>
              <a:t>time series of residuals </a:t>
            </a:r>
            <a:r>
              <a:rPr lang="en-US" sz="2200" dirty="0"/>
              <a:t>as a realization of a stationary error series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274320" lvl="1" indent="0">
              <a:buNone/>
            </a:pPr>
            <a:endParaRPr lang="en-US" sz="22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5" name="Graphic 4" descr="Monthly calendar with solid fill">
            <a:extLst>
              <a:ext uri="{FF2B5EF4-FFF2-40B4-BE49-F238E27FC236}">
                <a16:creationId xmlns:a16="http://schemas.microsoft.com/office/drawing/2014/main" id="{D4143DED-3C0A-442D-9D7B-0AFC12531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3733480"/>
            <a:ext cx="2116950" cy="2116950"/>
          </a:xfrm>
          <a:prstGeom prst="rect">
            <a:avLst/>
          </a:prstGeom>
        </p:spPr>
      </p:pic>
      <p:pic>
        <p:nvPicPr>
          <p:cNvPr id="7" name="Graphic 6" descr="Upward trend outline">
            <a:extLst>
              <a:ext uri="{FF2B5EF4-FFF2-40B4-BE49-F238E27FC236}">
                <a16:creationId xmlns:a16="http://schemas.microsoft.com/office/drawing/2014/main" id="{8FEFFE48-FC98-433B-8F69-A75E2392E1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78900" y="3711694"/>
            <a:ext cx="2116950" cy="211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343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40C38-ACAD-431D-BE29-3877A40CA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4000" dirty="0"/>
              <a:t>Moving Average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D690FE-CD16-4806-80E7-C69E85F25C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1" y="1146876"/>
                <a:ext cx="9137491" cy="5129637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 </a:t>
                </a:r>
                <a:r>
                  <a:rPr lang="en-US" sz="2400" b="1" dirty="0">
                    <a:solidFill>
                      <a:schemeClr val="accent4"/>
                    </a:solidFill>
                  </a:rPr>
                  <a:t>moving average (MA)</a:t>
                </a:r>
                <a:r>
                  <a:rPr lang="en-US" sz="2400" dirty="0"/>
                  <a:t> process of order q is a linear combination of the current white noise term and the q most recent past white noise terms</a:t>
                </a:r>
                <a:br>
                  <a:rPr lang="en-US" sz="2400" dirty="0"/>
                </a:br>
                <a:r>
                  <a:rPr lang="en-US" sz="1200" dirty="0"/>
                  <a:t> 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</a:endParaRPr>
              </a:p>
              <a:p>
                <a:pPr marL="27432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is white noise with zero mean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e>
                      <m:sup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200" dirty="0">
                  <a:solidFill>
                    <a:schemeClr val="tx1"/>
                  </a:solidFill>
                </a:endParaRPr>
              </a:p>
              <a:p>
                <a:r>
                  <a:rPr lang="en-US" sz="2200" dirty="0"/>
                  <a:t>We can easily define summary statistics of the process</a:t>
                </a:r>
              </a:p>
              <a:p>
                <a:pPr lvl="1"/>
                <a:r>
                  <a:rPr lang="en-US" sz="2000" dirty="0">
                    <a:solidFill>
                      <a:schemeClr val="tx1"/>
                    </a:solidFill>
                  </a:rPr>
                  <a:t>Mean: 0</a:t>
                </a:r>
              </a:p>
              <a:p>
                <a:pPr lvl="1"/>
                <a:r>
                  <a:rPr lang="en-US" sz="2000" dirty="0">
                    <a:solidFill>
                      <a:schemeClr val="tx1"/>
                    </a:solidFill>
                  </a:rPr>
                  <a:t>Variance: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2000" dirty="0">
                    <a:solidFill>
                      <a:schemeClr val="tx1"/>
                    </a:solidFill>
                  </a:rPr>
                  <a:t>Autocorrelation: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D690FE-CD16-4806-80E7-C69E85F25C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1" y="1146876"/>
                <a:ext cx="9137491" cy="5129637"/>
              </a:xfrm>
              <a:blipFill>
                <a:blip r:embed="rId2"/>
                <a:stretch>
                  <a:fillRect l="-467" t="-1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BA875A7-E10A-4686-A0B6-B7097608D9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053" t="63252" r="25234" b="18981"/>
          <a:stretch/>
        </p:blipFill>
        <p:spPr>
          <a:xfrm>
            <a:off x="2597308" y="4819649"/>
            <a:ext cx="6060917" cy="116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855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226AD8-0383-41DE-AFE9-B8825D18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Lecture 6.RMarkdown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0CE5BD-0DA6-47D6-B1C1-EDCEFADC8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Stationary Models</a:t>
            </a:r>
          </a:p>
        </p:txBody>
      </p:sp>
    </p:spTree>
    <p:extLst>
      <p:ext uri="{BB962C8B-B14F-4D97-AF65-F5344CB8AC3E}">
        <p14:creationId xmlns:p14="http://schemas.microsoft.com/office/powerpoint/2010/main" val="1351334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40C38-ACAD-431D-BE29-3877A40CA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4000" dirty="0"/>
              <a:t>ARMA Mixed Model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D690FE-CD16-4806-80E7-C69E85F25C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1" y="1146876"/>
                <a:ext cx="9137491" cy="5129637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Recall we define a model to be </a:t>
                </a:r>
                <a:r>
                  <a:rPr lang="en-US" sz="2400" b="1" dirty="0">
                    <a:solidFill>
                      <a:schemeClr val="accent4"/>
                    </a:solidFill>
                  </a:rPr>
                  <a:t>autoregressive process of order p AR(p) </a:t>
                </a:r>
                <a:r>
                  <a:rPr lang="en-US" sz="2400" dirty="0"/>
                  <a:t>if</a:t>
                </a:r>
                <a:br>
                  <a:rPr lang="en-US" sz="2400" dirty="0"/>
                </a:br>
                <a:r>
                  <a:rPr lang="en-US" sz="1600" dirty="0"/>
                  <a:t> </a:t>
                </a:r>
                <a:br>
                  <a:rPr lang="en-US" sz="2000" b="1" dirty="0">
                    <a:solidFill>
                      <a:schemeClr val="accent4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A useful class of models are realized when </a:t>
                </a:r>
                <a:r>
                  <a:rPr lang="en-US" sz="2400" b="1" dirty="0">
                    <a:solidFill>
                      <a:schemeClr val="accent4"/>
                    </a:solidFill>
                  </a:rPr>
                  <a:t>AR models </a:t>
                </a:r>
                <a:r>
                  <a:rPr lang="en-US" sz="2400" dirty="0"/>
                  <a:t>are combined with </a:t>
                </a:r>
                <a:r>
                  <a:rPr lang="en-US" sz="2400" b="1" dirty="0">
                    <a:solidFill>
                      <a:schemeClr val="accent4"/>
                    </a:solidFill>
                  </a:rPr>
                  <a:t>MA models</a:t>
                </a:r>
              </a:p>
              <a:p>
                <a:r>
                  <a:rPr lang="en-US" sz="2400" dirty="0"/>
                  <a:t>We define an </a:t>
                </a:r>
                <a:r>
                  <a:rPr lang="en-US" sz="2400" b="1" dirty="0">
                    <a:solidFill>
                      <a:schemeClr val="accent4"/>
                    </a:solidFill>
                  </a:rPr>
                  <a:t>autoregressive moving average (ARMA) </a:t>
                </a:r>
                <a:r>
                  <a:rPr lang="en-US" sz="2400" dirty="0"/>
                  <a:t>process of order (</a:t>
                </a:r>
                <a:r>
                  <a:rPr lang="en-US" sz="2400" dirty="0" err="1"/>
                  <a:t>p,q</a:t>
                </a:r>
                <a:r>
                  <a:rPr lang="en-US" sz="2400" dirty="0"/>
                  <a:t>) denoted ARMA(</a:t>
                </a:r>
                <a:r>
                  <a:rPr lang="en-US" sz="2400" dirty="0" err="1"/>
                  <a:t>p,q</a:t>
                </a:r>
                <a:r>
                  <a:rPr lang="en-US" sz="2400" dirty="0"/>
                  <a:t>) as</a:t>
                </a:r>
                <a:br>
                  <a:rPr lang="en-US" sz="2400" dirty="0"/>
                </a:br>
                <a:r>
                  <a:rPr lang="en-US" sz="1600" dirty="0"/>
                  <a:t>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br>
                  <a:rPr lang="en-US" sz="2400" dirty="0">
                    <a:solidFill>
                      <a:schemeClr val="accent4"/>
                    </a:solidFill>
                  </a:rPr>
                </a:b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D690FE-CD16-4806-80E7-C69E85F25C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1" y="1146876"/>
                <a:ext cx="9137491" cy="5129637"/>
              </a:xfrm>
              <a:blipFill>
                <a:blip r:embed="rId2"/>
                <a:stretch>
                  <a:fillRect l="-467" t="-1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8592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226AD8-0383-41DE-AFE9-B8825D18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Lecture 6.RMarkdown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0CE5BD-0DA6-47D6-B1C1-EDCEFADC8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Stationary Models</a:t>
            </a:r>
          </a:p>
        </p:txBody>
      </p:sp>
    </p:spTree>
    <p:extLst>
      <p:ext uri="{BB962C8B-B14F-4D97-AF65-F5344CB8AC3E}">
        <p14:creationId xmlns:p14="http://schemas.microsoft.com/office/powerpoint/2010/main" val="2300676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00E7B2-34B7-4005-AE47-1B6BFA081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518796" cy="4041648"/>
          </a:xfrm>
        </p:spPr>
        <p:txBody>
          <a:bodyPr/>
          <a:lstStyle/>
          <a:p>
            <a:r>
              <a:rPr lang="en-US" dirty="0"/>
              <a:t>Non-Stationary Models</a:t>
            </a:r>
            <a:br>
              <a:rPr lang="en-US" dirty="0"/>
            </a:br>
            <a:r>
              <a:rPr kumimoji="0" lang="en-US" sz="40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 panose="02040604050505020304"/>
                <a:ea typeface="+mj-ea"/>
                <a:cs typeface="+mj-cs"/>
              </a:rPr>
              <a:t>Chapter 7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C0DF109-B0BB-4FD9-A879-D2023F05E1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637, St. Elizabeth's University, Fall 2021</a:t>
            </a:r>
          </a:p>
        </p:txBody>
      </p:sp>
    </p:spTree>
    <p:extLst>
      <p:ext uri="{BB962C8B-B14F-4D97-AF65-F5344CB8AC3E}">
        <p14:creationId xmlns:p14="http://schemas.microsoft.com/office/powerpoint/2010/main" val="398841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12347</TotalTime>
  <Words>735</Words>
  <Application>Microsoft Office PowerPoint</Application>
  <PresentationFormat>Widescreen</PresentationFormat>
  <Paragraphs>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Cambria Math</vt:lpstr>
      <vt:lpstr>Century Schoolbook</vt:lpstr>
      <vt:lpstr>Wingdings 2</vt:lpstr>
      <vt:lpstr>View</vt:lpstr>
      <vt:lpstr>Stationary Models Chapter 6</vt:lpstr>
      <vt:lpstr>Stationary Models</vt:lpstr>
      <vt:lpstr>Types of Stationary Models</vt:lpstr>
      <vt:lpstr>Types of Stationary Models</vt:lpstr>
      <vt:lpstr>Moving Average Models</vt:lpstr>
      <vt:lpstr>Lecture 6.RMarkdown</vt:lpstr>
      <vt:lpstr>ARMA Mixed Model Process</vt:lpstr>
      <vt:lpstr>Lecture 6.RMarkdown</vt:lpstr>
      <vt:lpstr>Non-Stationary Models Chapter 7</vt:lpstr>
      <vt:lpstr>Non-Stationary Models</vt:lpstr>
      <vt:lpstr>Non Seasonal ARIMA Models</vt:lpstr>
      <vt:lpstr>Non Seasonal ARIMA Models</vt:lpstr>
      <vt:lpstr>Lecture 6.RMarkdown</vt:lpstr>
      <vt:lpstr>Seasonal ARIMA Models</vt:lpstr>
      <vt:lpstr>Lecture 6.RMarkdown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Time Series Analysis</dc:title>
  <dc:creator>Kodie McNamara</dc:creator>
  <cp:lastModifiedBy>Kodie McNamara</cp:lastModifiedBy>
  <cp:revision>41</cp:revision>
  <dcterms:created xsi:type="dcterms:W3CDTF">2021-08-23T19:41:19Z</dcterms:created>
  <dcterms:modified xsi:type="dcterms:W3CDTF">2021-11-15T17:48:11Z</dcterms:modified>
</cp:coreProperties>
</file>