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79" r:id="rId4"/>
    <p:sldId id="26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36837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Autocorrelation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2BA53-6987-4804-8851-DD2BCE730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1"/>
          <a:stretch/>
        </p:blipFill>
        <p:spPr>
          <a:xfrm>
            <a:off x="610338" y="1990724"/>
            <a:ext cx="5923812" cy="3436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D1B54F-9FA3-470F-BCB8-CA8BA21D7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0900" y="1028700"/>
                <a:ext cx="4802820" cy="56029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x-axis</a:t>
                </a:r>
                <a:r>
                  <a:rPr lang="en-US" sz="2000" b="1" dirty="0"/>
                  <a:t> </a:t>
                </a:r>
                <a:r>
                  <a:rPr lang="en-US" sz="2000" dirty="0"/>
                  <a:t>gives the lag term amount, k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y-axis</a:t>
                </a:r>
                <a:r>
                  <a:rPr lang="en-US" sz="2000" b="1" dirty="0"/>
                  <a:t> </a:t>
                </a:r>
                <a:r>
                  <a:rPr lang="en-US" sz="2000" dirty="0"/>
                  <a:t>depicts the autocorrelation, where correlation is dimensionless and thus there are no units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dashed blue lines </a:t>
                </a:r>
                <a:r>
                  <a:rPr lang="en-US" sz="2000" dirty="0"/>
                  <a:t>depict the null hypothesis that there exists no correlation amongst the lag terms</a:t>
                </a:r>
              </a:p>
              <a:p>
                <a:pPr lvl="1"/>
                <a:r>
                  <a:rPr lang="en-US" sz="1800" dirty="0"/>
                  <a:t>Drawn 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If autocorrelation falls outside these lines, we have evidence to reject the null and accept the alternative hypothesis of statistically significant correlation existing at the 5% level</a:t>
                </a:r>
              </a:p>
              <a:p>
                <a:r>
                  <a:rPr lang="en-US" sz="2000" b="1" dirty="0">
                    <a:solidFill>
                      <a:schemeClr val="accent4"/>
                    </a:solidFill>
                  </a:rPr>
                  <a:t>Lag 0 </a:t>
                </a:r>
                <a:r>
                  <a:rPr lang="en-US" sz="2000" dirty="0"/>
                  <a:t>is always equal to 1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D1B54F-9FA3-470F-BCB8-CA8BA21D7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0900" y="1028700"/>
                <a:ext cx="4802820" cy="5602919"/>
              </a:xfrm>
              <a:blipFill>
                <a:blip r:embed="rId3"/>
                <a:stretch>
                  <a:fillRect l="-508" t="-979" r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47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12539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Covariance of Sums of Random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E28E30-9410-4FCF-8411-1F2CE233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covariance of two sums of variables</a:t>
                </a:r>
                <a:r>
                  <a:rPr lang="en-US" sz="2000" dirty="0"/>
                  <a:t> is the sum of all possible covariance pairs of the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E28E30-9410-4FCF-8411-1F2CE233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  <a:blipFill>
                <a:blip r:embed="rId2"/>
                <a:stretch>
                  <a:fillRect l="-73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define the </a:t>
                </a:r>
                <a:r>
                  <a:rPr lang="en-US" b="1" dirty="0">
                    <a:solidFill>
                      <a:schemeClr val="accent4"/>
                    </a:solidFill>
                  </a:rPr>
                  <a:t>Expectation</a:t>
                </a:r>
                <a:r>
                  <a:rPr lang="en-US" b="1" dirty="0"/>
                  <a:t> </a:t>
                </a:r>
                <a:r>
                  <a:rPr lang="en-US" dirty="0"/>
                  <a:t>of a variable as its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the squared deviations from the mean as the </a:t>
                </a:r>
                <a:r>
                  <a:rPr lang="en-US" b="1" dirty="0">
                    <a:solidFill>
                      <a:schemeClr val="accent4"/>
                    </a:solidFill>
                  </a:rPr>
                  <a:t>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define the </a:t>
                </a:r>
                <a:r>
                  <a:rPr lang="en-US" b="1" dirty="0">
                    <a:solidFill>
                      <a:schemeClr val="accent4"/>
                    </a:solidFill>
                  </a:rPr>
                  <a:t>covariance</a:t>
                </a:r>
                <a:r>
                  <a:rPr lang="en-US" b="1" dirty="0"/>
                  <a:t> </a:t>
                </a:r>
                <a:r>
                  <a:rPr lang="en-US" dirty="0"/>
                  <a:t>as a generalized version of the variance between two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290CA5-EE22-48FE-BC03-D3127D13BBC7}"/>
              </a:ext>
            </a:extLst>
          </p:cNvPr>
          <p:cNvSpPr txBox="1"/>
          <p:nvPr/>
        </p:nvSpPr>
        <p:spPr>
          <a:xfrm>
            <a:off x="1409329" y="4998998"/>
            <a:ext cx="8728969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covariance</a:t>
            </a:r>
            <a:r>
              <a:rPr lang="en-US" dirty="0">
                <a:solidFill>
                  <a:schemeClr val="bg1"/>
                </a:solidFill>
              </a:rPr>
              <a:t> is a measure of linear association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between two variables (x, y)</a:t>
            </a:r>
          </a:p>
        </p:txBody>
      </p:sp>
    </p:spTree>
    <p:extLst>
      <p:ext uri="{BB962C8B-B14F-4D97-AF65-F5344CB8AC3E}">
        <p14:creationId xmlns:p14="http://schemas.microsoft.com/office/powerpoint/2010/main" val="346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Covariance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n data pairs across an entire dataset, we define </a:t>
                </a:r>
                <a:r>
                  <a:rPr lang="en-US" b="1" dirty="0">
                    <a:solidFill>
                      <a:schemeClr val="accent4"/>
                    </a:solidFill>
                  </a:rPr>
                  <a:t>sample covariance</a:t>
                </a:r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Notice this is </a:t>
                </a:r>
                <a:r>
                  <a:rPr lang="en-US" i="1" dirty="0"/>
                  <a:t>nearly </a:t>
                </a:r>
                <a:r>
                  <a:rPr lang="en-US" dirty="0"/>
                  <a:t>the same as the mean of the differences between the variable means, but instead of dividing by </a:t>
                </a:r>
                <a:r>
                  <a:rPr lang="en-US" i="1" dirty="0"/>
                  <a:t>n </a:t>
                </a:r>
                <a:r>
                  <a:rPr lang="en-US" dirty="0"/>
                  <a:t>we divide by </a:t>
                </a:r>
                <a:r>
                  <a:rPr lang="en-US" i="1" dirty="0"/>
                  <a:t>n-1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Correlation</a:t>
                </a:r>
                <a:r>
                  <a:rPr lang="en-US" dirty="0"/>
                  <a:t> is a dimensionless measure of linear association between a pair of variables</a:t>
                </a:r>
              </a:p>
              <a:p>
                <a:pPr marL="0" indent="0">
                  <a:buNone/>
                </a:pPr>
                <a:r>
                  <a:rPr lang="en-US" dirty="0"/>
                  <a:t>Correlation is a </a:t>
                </a:r>
                <a:r>
                  <a:rPr lang="en-US" b="1" dirty="0">
                    <a:solidFill>
                      <a:schemeClr val="accent4"/>
                    </a:solidFill>
                  </a:rPr>
                  <a:t>standardized covariance</a:t>
                </a:r>
                <a:r>
                  <a:rPr lang="en-US" dirty="0"/>
                  <a:t>, computed by dividing the product of the standard deviation of the variables</a:t>
                </a:r>
              </a:p>
              <a:p>
                <a:pPr marL="0" indent="0">
                  <a:buNone/>
                </a:pPr>
                <a:r>
                  <a:rPr lang="en-US" dirty="0"/>
                  <a:t>Correlation takes on values </a:t>
                </a:r>
                <a:r>
                  <a:rPr lang="en-US" b="1" dirty="0">
                    <a:solidFill>
                      <a:schemeClr val="accent4"/>
                    </a:solidFill>
                  </a:rPr>
                  <a:t>between -1 and 1 </a:t>
                </a:r>
                <a:r>
                  <a:rPr lang="en-US" dirty="0"/>
                  <a:t>with a value of 0 indicating no linear association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6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0642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Ergodic</a:t>
            </a:r>
            <a:r>
              <a:rPr lang="en-US" sz="2800" dirty="0"/>
              <a:t> </a:t>
            </a:r>
            <a:r>
              <a:rPr lang="en-US" sz="2400" dirty="0"/>
              <a:t>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time series model that is stationary in the mean is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ergodic</a:t>
                </a:r>
                <a:r>
                  <a:rPr lang="en-US" sz="2000" dirty="0"/>
                  <a:t> in the mean if the time average for a single time series tends to the ensemble mean as the length of the time series increases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  <a:blipFill>
                <a:blip r:embed="rId2"/>
                <a:stretch>
                  <a:fillRect l="-7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Second Order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33489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Second order properties of time series data include the mean, variance, and autocorrelation</a:t>
            </a:r>
          </a:p>
          <a:p>
            <a:pPr marL="0" indent="0">
              <a:buNone/>
            </a:pPr>
            <a:r>
              <a:rPr lang="en-US" sz="2000" dirty="0"/>
              <a:t>A time-series model is </a:t>
            </a:r>
            <a:r>
              <a:rPr lang="en-US" sz="2000" b="1" dirty="0">
                <a:solidFill>
                  <a:schemeClr val="accent4"/>
                </a:solidFill>
              </a:rPr>
              <a:t>second-order stationary </a:t>
            </a:r>
            <a:r>
              <a:rPr lang="en-US" sz="2000" dirty="0"/>
              <a:t>if the correlation between variables depends only on the number of time steps separating them</a:t>
            </a:r>
          </a:p>
          <a:p>
            <a:pPr marL="0" indent="0">
              <a:buNone/>
            </a:pPr>
            <a:r>
              <a:rPr lang="en-US" sz="2000" dirty="0"/>
              <a:t>The number of time steps between the variables is known as the </a:t>
            </a:r>
            <a:r>
              <a:rPr lang="en-US" sz="2000" b="1" dirty="0">
                <a:solidFill>
                  <a:schemeClr val="accent4"/>
                </a:solidFill>
              </a:rPr>
              <a:t>lag</a:t>
            </a:r>
          </a:p>
          <a:p>
            <a:pPr marL="0" indent="0">
              <a:buNone/>
            </a:pPr>
            <a:r>
              <a:rPr lang="en-US" sz="2000" dirty="0"/>
              <a:t>A correlation of a variable with itself at different times is known as </a:t>
            </a:r>
            <a:r>
              <a:rPr lang="en-US" sz="2000" b="1" dirty="0">
                <a:solidFill>
                  <a:schemeClr val="accent4"/>
                </a:solidFill>
              </a:rPr>
              <a:t>autocorrelation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4"/>
                </a:solidFill>
              </a:rPr>
              <a:t>serial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correlation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8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sz="2400" dirty="0"/>
              <a:t>Autocovariance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autocovariance</a:t>
                </a:r>
                <a:r>
                  <a:rPr lang="en-US" sz="2000" dirty="0"/>
                  <a:t> function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autocorrelation</a:t>
                </a:r>
                <a:r>
                  <a:rPr lang="en-US" sz="2000" dirty="0"/>
                  <a:t> function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334890" cy="4351337"/>
              </a:xfrm>
              <a:blipFill>
                <a:blip r:embed="rId2"/>
                <a:stretch>
                  <a:fillRect l="-7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7635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2509</TotalTime>
  <Words>460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Schoolbook</vt:lpstr>
      <vt:lpstr>Wingdings 2</vt:lpstr>
      <vt:lpstr>View</vt:lpstr>
      <vt:lpstr>Correlation Chapter 2</vt:lpstr>
      <vt:lpstr>Correlation</vt:lpstr>
      <vt:lpstr>Correlation Covariance</vt:lpstr>
      <vt:lpstr>Lecture 2.RMarkdown</vt:lpstr>
      <vt:lpstr>Correlation </vt:lpstr>
      <vt:lpstr>Lecture 2.RMarkdown</vt:lpstr>
      <vt:lpstr>Correlation Ergodic Series</vt:lpstr>
      <vt:lpstr>Correlation Second Order Properties</vt:lpstr>
      <vt:lpstr>Correlation Autocovariance</vt:lpstr>
      <vt:lpstr>Lecture 2.RMarkdown</vt:lpstr>
      <vt:lpstr>Correlation Autocorrelation</vt:lpstr>
      <vt:lpstr>Lecture 2.RMarkdown</vt:lpstr>
      <vt:lpstr>Correlation Covariance of Sums of Random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14</cp:revision>
  <dcterms:created xsi:type="dcterms:W3CDTF">2021-08-23T19:41:19Z</dcterms:created>
  <dcterms:modified xsi:type="dcterms:W3CDTF">2021-09-13T11:57:42Z</dcterms:modified>
</cp:coreProperties>
</file>