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Time Series Analysis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Understanding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Time series are analyzed to understand the past and to predict the future,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enabling managers or policy makers to make properly informed decisions.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A time series analysis quantifies the main features in data and the random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variation. These reasons, combined with improved computing power, have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made time series methods widely applicable in government, industry, and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i="1" dirty="0"/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3460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Understanding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5284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Series applications exist in all walks of life… give some of these a consideration for your final project</a:t>
            </a:r>
          </a:p>
          <a:p>
            <a:r>
              <a:rPr lang="en-US" dirty="0"/>
              <a:t>Economic Forecasting</a:t>
            </a:r>
          </a:p>
          <a:p>
            <a:r>
              <a:rPr lang="en-US" dirty="0"/>
              <a:t>Sales Forecasting</a:t>
            </a:r>
          </a:p>
          <a:p>
            <a:r>
              <a:rPr lang="en-US" dirty="0"/>
              <a:t>Budgetary Analysis</a:t>
            </a:r>
          </a:p>
          <a:p>
            <a:r>
              <a:rPr lang="en-US" dirty="0"/>
              <a:t>Stock Market Analysis</a:t>
            </a:r>
          </a:p>
          <a:p>
            <a:r>
              <a:rPr lang="en-US" dirty="0"/>
              <a:t>Yield Projections</a:t>
            </a:r>
          </a:p>
          <a:p>
            <a:r>
              <a:rPr lang="en-US" dirty="0"/>
              <a:t>Process and Quality Control</a:t>
            </a:r>
          </a:p>
          <a:p>
            <a:r>
              <a:rPr lang="en-US" dirty="0"/>
              <a:t>Inventory Studies</a:t>
            </a:r>
          </a:p>
          <a:p>
            <a:r>
              <a:rPr lang="en-US" dirty="0"/>
              <a:t>Workload Projections</a:t>
            </a:r>
          </a:p>
          <a:p>
            <a:r>
              <a:rPr lang="en-US" dirty="0"/>
              <a:t>Utility Studies</a:t>
            </a:r>
          </a:p>
          <a:p>
            <a:r>
              <a:rPr lang="en-US" dirty="0"/>
              <a:t>Census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115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Time Series Example -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5284877"/>
          </a:xfrm>
        </p:spPr>
        <p:txBody>
          <a:bodyPr>
            <a:normAutofit/>
          </a:bodyPr>
          <a:lstStyle/>
          <a:p>
            <a:r>
              <a:rPr lang="en-US" dirty="0"/>
              <a:t>Financial institutions demand forecasts of future changes to make business decisions today</a:t>
            </a:r>
          </a:p>
          <a:p>
            <a:r>
              <a:rPr lang="en-US" dirty="0"/>
              <a:t>Forecasting plays a key role in portfolio management, risk evaluation, and option trading</a:t>
            </a:r>
          </a:p>
          <a:p>
            <a:r>
              <a:rPr lang="en-US" dirty="0"/>
              <a:t>We use </a:t>
            </a:r>
            <a:r>
              <a:rPr lang="en-US" b="1" dirty="0"/>
              <a:t>Time Series analysis </a:t>
            </a:r>
            <a:r>
              <a:rPr lang="en-US" dirty="0"/>
              <a:t>to track prices of securities over time</a:t>
            </a:r>
          </a:p>
          <a:p>
            <a:pPr lvl="1"/>
            <a:r>
              <a:rPr lang="en-US" dirty="0"/>
              <a:t>Predict interest rates</a:t>
            </a:r>
          </a:p>
          <a:p>
            <a:pPr lvl="1"/>
            <a:r>
              <a:rPr lang="en-US" dirty="0"/>
              <a:t>Predict volatility in the market</a:t>
            </a:r>
          </a:p>
          <a:p>
            <a:pPr lvl="1"/>
            <a:r>
              <a:rPr lang="en-US" dirty="0"/>
              <a:t>Foreign currency risk</a:t>
            </a:r>
          </a:p>
          <a:p>
            <a:r>
              <a:rPr lang="en-US" dirty="0"/>
              <a:t>Very rich data sets</a:t>
            </a:r>
          </a:p>
          <a:p>
            <a:r>
              <a:rPr lang="en-US" dirty="0"/>
              <a:t>Vast number of angles to look at it from</a:t>
            </a:r>
          </a:p>
          <a:p>
            <a:pPr lvl="1"/>
            <a:r>
              <a:rPr lang="en-US" dirty="0"/>
              <a:t>Percent change vs absolute change over time</a:t>
            </a:r>
          </a:p>
          <a:p>
            <a:pPr lvl="1"/>
            <a:r>
              <a:rPr lang="en-US" dirty="0"/>
              <a:t>Time periods</a:t>
            </a:r>
          </a:p>
          <a:p>
            <a:pPr lvl="1"/>
            <a:r>
              <a:rPr lang="en-US" dirty="0"/>
              <a:t>Frequency of those time periods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Graphic 4" descr="Bitcoin with solid fill">
            <a:extLst>
              <a:ext uri="{FF2B5EF4-FFF2-40B4-BE49-F238E27FC236}">
                <a16:creationId xmlns:a16="http://schemas.microsoft.com/office/drawing/2014/main" id="{F6A223DB-5FCB-4254-9F40-DCD3E560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1002" y="4960854"/>
            <a:ext cx="1379563" cy="1379563"/>
          </a:xfrm>
          <a:prstGeom prst="rect">
            <a:avLst/>
          </a:prstGeom>
        </p:spPr>
      </p:pic>
      <p:pic>
        <p:nvPicPr>
          <p:cNvPr id="7" name="Graphic 6" descr="Register with solid fill">
            <a:extLst>
              <a:ext uri="{FF2B5EF4-FFF2-40B4-BE49-F238E27FC236}">
                <a16:creationId xmlns:a16="http://schemas.microsoft.com/office/drawing/2014/main" id="{AD1A2955-8BC4-4E00-991A-508FFDC7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4828" y="4960854"/>
            <a:ext cx="1379563" cy="1379563"/>
          </a:xfrm>
          <a:prstGeom prst="rect">
            <a:avLst/>
          </a:prstGeom>
        </p:spPr>
      </p:pic>
      <p:pic>
        <p:nvPicPr>
          <p:cNvPr id="9" name="Graphic 8" descr="Euro outline">
            <a:extLst>
              <a:ext uri="{FF2B5EF4-FFF2-40B4-BE49-F238E27FC236}">
                <a16:creationId xmlns:a16="http://schemas.microsoft.com/office/drawing/2014/main" id="{01CBEDD4-4939-430A-89A4-FFE058299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0565" y="4960855"/>
            <a:ext cx="1379563" cy="13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2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Time Series Example – Medical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2636668"/>
          </a:xfrm>
        </p:spPr>
        <p:txBody>
          <a:bodyPr>
            <a:normAutofit/>
          </a:bodyPr>
          <a:lstStyle/>
          <a:p>
            <a:r>
              <a:rPr lang="en-US" dirty="0"/>
              <a:t>Growing space for machine learning and predictive analysis as data collection becomes more common</a:t>
            </a:r>
          </a:p>
          <a:p>
            <a:r>
              <a:rPr lang="en-US" dirty="0"/>
              <a:t>Study progress of patients over time</a:t>
            </a:r>
          </a:p>
          <a:p>
            <a:pPr lvl="1"/>
            <a:r>
              <a:rPr lang="en-US" dirty="0"/>
              <a:t>Advent of new medical devices allow for more fidelity in data</a:t>
            </a:r>
          </a:p>
          <a:p>
            <a:pPr lvl="1"/>
            <a:r>
              <a:rPr lang="en-US" dirty="0"/>
              <a:t>Wearable sensors and electronic healthcare devices becoming more common</a:t>
            </a:r>
          </a:p>
          <a:p>
            <a:r>
              <a:rPr lang="en-US" dirty="0"/>
              <a:t>Diagnose potential health pitfalls by examining vitals over time</a:t>
            </a:r>
          </a:p>
          <a:p>
            <a:r>
              <a:rPr lang="en-US" dirty="0"/>
              <a:t>Can include census evaluation as well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Graphic 4" descr="Heartbeat with solid fill">
            <a:extLst>
              <a:ext uri="{FF2B5EF4-FFF2-40B4-BE49-F238E27FC236}">
                <a16:creationId xmlns:a16="http://schemas.microsoft.com/office/drawing/2014/main" id="{E3FB7EC2-7B37-48B4-B5B2-61B82207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872" y="3950563"/>
            <a:ext cx="2151053" cy="2151053"/>
          </a:xfrm>
          <a:prstGeom prst="rect">
            <a:avLst/>
          </a:prstGeom>
        </p:spPr>
      </p:pic>
      <p:pic>
        <p:nvPicPr>
          <p:cNvPr id="7" name="Graphic 6" descr="Doctor female outline">
            <a:extLst>
              <a:ext uri="{FF2B5EF4-FFF2-40B4-BE49-F238E27FC236}">
                <a16:creationId xmlns:a16="http://schemas.microsoft.com/office/drawing/2014/main" id="{02320E00-DD2A-4480-8413-3918BB6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4335" y="3950562"/>
            <a:ext cx="2151053" cy="2151053"/>
          </a:xfrm>
          <a:prstGeom prst="rect">
            <a:avLst/>
          </a:prstGeom>
        </p:spPr>
      </p:pic>
      <p:pic>
        <p:nvPicPr>
          <p:cNvPr id="9" name="Graphic 8" descr="Yoga outline">
            <a:extLst>
              <a:ext uri="{FF2B5EF4-FFF2-40B4-BE49-F238E27FC236}">
                <a16:creationId xmlns:a16="http://schemas.microsoft.com/office/drawing/2014/main" id="{DA90F35E-DF4A-4D12-94E2-B1FEE541D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2542" y="3950562"/>
            <a:ext cx="2151053" cy="21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Time Series Example – Astronomy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2636668"/>
          </a:xfrm>
        </p:spPr>
        <p:txBody>
          <a:bodyPr>
            <a:normAutofit/>
          </a:bodyPr>
          <a:lstStyle/>
          <a:p>
            <a:r>
              <a:rPr lang="en-US" dirty="0"/>
              <a:t>Astronomy largely relies on plotting data points over time, as well as trajectories and reporting accurate measurements</a:t>
            </a:r>
          </a:p>
          <a:p>
            <a:r>
              <a:rPr lang="en-US" dirty="0"/>
              <a:t>Mechanisms out there that monitor live streams of time series data</a:t>
            </a:r>
          </a:p>
          <a:p>
            <a:pPr lvl="1"/>
            <a:r>
              <a:rPr lang="en-US" dirty="0"/>
              <a:t>Dependent upon wave lengths and lumens</a:t>
            </a:r>
          </a:p>
          <a:p>
            <a:r>
              <a:rPr lang="en-US" dirty="0"/>
              <a:t>Classifying astronomical objects based on their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Graphic 5" descr="Solar system with solid fill">
            <a:extLst>
              <a:ext uri="{FF2B5EF4-FFF2-40B4-BE49-F238E27FC236}">
                <a16:creationId xmlns:a16="http://schemas.microsoft.com/office/drawing/2014/main" id="{8A2B61FE-1A05-4013-88AF-E7EB4914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567" y="3642553"/>
            <a:ext cx="2042538" cy="2042538"/>
          </a:xfrm>
          <a:prstGeom prst="rect">
            <a:avLst/>
          </a:prstGeom>
        </p:spPr>
      </p:pic>
      <p:pic>
        <p:nvPicPr>
          <p:cNvPr id="10" name="Graphic 9" descr="Telescope with solid fill">
            <a:extLst>
              <a:ext uri="{FF2B5EF4-FFF2-40B4-BE49-F238E27FC236}">
                <a16:creationId xmlns:a16="http://schemas.microsoft.com/office/drawing/2014/main" id="{3B17E915-7F70-4456-9AF3-883203099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4926" y="3749085"/>
            <a:ext cx="2042538" cy="20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Time Series Example –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2969430"/>
          </a:xfrm>
        </p:spPr>
        <p:txBody>
          <a:bodyPr>
            <a:normAutofit/>
          </a:bodyPr>
          <a:lstStyle/>
          <a:p>
            <a:r>
              <a:rPr lang="en-US" dirty="0"/>
              <a:t>Networks are constructed as connections/relationships across different entities</a:t>
            </a:r>
          </a:p>
          <a:p>
            <a:r>
              <a:rPr lang="en-US" dirty="0"/>
              <a:t>Entire courses dedicated to network analysis</a:t>
            </a:r>
          </a:p>
          <a:p>
            <a:r>
              <a:rPr lang="en-US" dirty="0"/>
              <a:t>Examine network changes over time</a:t>
            </a:r>
          </a:p>
          <a:p>
            <a:pPr lvl="1"/>
            <a:r>
              <a:rPr lang="en-US" dirty="0"/>
              <a:t>Community detection</a:t>
            </a:r>
          </a:p>
          <a:p>
            <a:pPr lvl="1"/>
            <a:r>
              <a:rPr lang="en-US" dirty="0"/>
              <a:t>Connectedness</a:t>
            </a:r>
          </a:p>
          <a:p>
            <a:pPr lvl="1"/>
            <a:r>
              <a:rPr lang="en-US" dirty="0"/>
              <a:t>Degree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Graphic 4" descr="User network with solid fill">
            <a:extLst>
              <a:ext uri="{FF2B5EF4-FFF2-40B4-BE49-F238E27FC236}">
                <a16:creationId xmlns:a16="http://schemas.microsoft.com/office/drawing/2014/main" id="{7B00BF1E-E28B-44BD-8465-998729F7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328" y="4488379"/>
            <a:ext cx="1818778" cy="1818778"/>
          </a:xfrm>
          <a:prstGeom prst="rect">
            <a:avLst/>
          </a:prstGeom>
        </p:spPr>
      </p:pic>
      <p:pic>
        <p:nvPicPr>
          <p:cNvPr id="8" name="Graphic 7" descr="Cycle with people outline">
            <a:extLst>
              <a:ext uri="{FF2B5EF4-FFF2-40B4-BE49-F238E27FC236}">
                <a16:creationId xmlns:a16="http://schemas.microsoft.com/office/drawing/2014/main" id="{4580B1FF-F78B-4C8E-8359-0E5139395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1430" y="4488379"/>
            <a:ext cx="1818778" cy="1818778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C354918-16C1-43C9-A351-D32ECA176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3006" y="4488379"/>
            <a:ext cx="1818778" cy="18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5071"/>
          </a:xfrm>
        </p:spPr>
        <p:txBody>
          <a:bodyPr anchor="t"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07363"/>
            <a:ext cx="8595360" cy="2969430"/>
          </a:xfrm>
        </p:spPr>
        <p:txBody>
          <a:bodyPr>
            <a:normAutofit/>
          </a:bodyPr>
          <a:lstStyle/>
          <a:p>
            <a:r>
              <a:rPr lang="en-US" dirty="0"/>
              <a:t>Continue to think about potential applications you’d want to investigate as a semester long project</a:t>
            </a:r>
          </a:p>
          <a:p>
            <a:pPr lvl="1"/>
            <a:r>
              <a:rPr lang="en-US" dirty="0"/>
              <a:t>We’re looking for you to choose a topic that is of particular interest to you</a:t>
            </a:r>
          </a:p>
          <a:p>
            <a:pPr lvl="1"/>
            <a:r>
              <a:rPr lang="en-US" dirty="0"/>
              <a:t>This project would include continuing work throughout the semester culminating in a final deliverable and presentation, including outcomes you were able to produce</a:t>
            </a:r>
          </a:p>
          <a:p>
            <a:r>
              <a:rPr lang="en-US" dirty="0"/>
              <a:t>I will be providing an explicit list worth of links and datasets to continue your thinking on this front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Graphic 5" descr="Statistics with solid fill">
            <a:extLst>
              <a:ext uri="{FF2B5EF4-FFF2-40B4-BE49-F238E27FC236}">
                <a16:creationId xmlns:a16="http://schemas.microsoft.com/office/drawing/2014/main" id="{375D8C0F-092C-4C3D-9CDF-8E39A907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4158" y="3982825"/>
            <a:ext cx="1988218" cy="1988218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8B9A282D-5CD0-48AA-B51A-E159B4E53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872" y="3982825"/>
            <a:ext cx="1988218" cy="1988218"/>
          </a:xfrm>
          <a:prstGeom prst="rect">
            <a:avLst/>
          </a:prstGeom>
        </p:spPr>
      </p:pic>
      <p:pic>
        <p:nvPicPr>
          <p:cNvPr id="12" name="Graphic 11" descr="Hourglass 90% outline">
            <a:extLst>
              <a:ext uri="{FF2B5EF4-FFF2-40B4-BE49-F238E27FC236}">
                <a16:creationId xmlns:a16="http://schemas.microsoft.com/office/drawing/2014/main" id="{CD3A6CB3-2D7C-49E7-9368-41878212B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515" y="3982825"/>
            <a:ext cx="1988218" cy="19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7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128</TotalTime>
  <Words>424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Introduction to Time Series Analysis </vt:lpstr>
      <vt:lpstr>Understanding Time Series</vt:lpstr>
      <vt:lpstr>Understanding Time Series</vt:lpstr>
      <vt:lpstr>Time Series Example - Finance</vt:lpstr>
      <vt:lpstr>Time Series Example – Medical</vt:lpstr>
      <vt:lpstr>Time Series Example – Astronomy</vt:lpstr>
      <vt:lpstr>Time Series Example – Networks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 </dc:title>
  <dc:creator>Kodie McNamara</dc:creator>
  <cp:lastModifiedBy>Kodie McNamara</cp:lastModifiedBy>
  <cp:revision>1</cp:revision>
  <dcterms:created xsi:type="dcterms:W3CDTF">2021-08-23T19:41:19Z</dcterms:created>
  <dcterms:modified xsi:type="dcterms:W3CDTF">2021-08-23T21:49:24Z</dcterms:modified>
</cp:coreProperties>
</file>