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7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64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C23C054-0FFA-4B24-9642-81ACD48FC7EF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BB0958D-AB27-452B-9F13-56EB837641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348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0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8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0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028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0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4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3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8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5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C23C054-0FFA-4B24-9642-81ACD48FC7EF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BB0958D-AB27-452B-9F13-56EB83764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9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00E7B2-34B7-4005-AE47-1B6BFA081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18796" cy="4041648"/>
          </a:xfrm>
        </p:spPr>
        <p:txBody>
          <a:bodyPr/>
          <a:lstStyle/>
          <a:p>
            <a:r>
              <a:rPr lang="en-US" dirty="0"/>
              <a:t>Spectral Analysis</a:t>
            </a:r>
            <a:br>
              <a:rPr lang="en-US" dirty="0"/>
            </a:br>
            <a:r>
              <a:rPr kumimoji="0" lang="en-US" sz="40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j-ea"/>
                <a:cs typeface="+mj-cs"/>
              </a:rPr>
              <a:t>Chapter 9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0DF109-B0BB-4FD9-A879-D2023F05E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637, St. Elizabeth's University, Fall 2021</a:t>
            </a:r>
          </a:p>
        </p:txBody>
      </p:sp>
    </p:spTree>
    <p:extLst>
      <p:ext uri="{BB962C8B-B14F-4D97-AF65-F5344CB8AC3E}">
        <p14:creationId xmlns:p14="http://schemas.microsoft.com/office/powerpoint/2010/main" val="166716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00E7B2-34B7-4005-AE47-1B6BFA081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18796" cy="4041648"/>
          </a:xfrm>
        </p:spPr>
        <p:txBody>
          <a:bodyPr/>
          <a:lstStyle/>
          <a:p>
            <a:r>
              <a:rPr lang="en-US" dirty="0"/>
              <a:t>Multivariate Models</a:t>
            </a:r>
            <a:br>
              <a:rPr lang="en-US" dirty="0"/>
            </a:br>
            <a:r>
              <a:rPr kumimoji="0" lang="en-US" sz="40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j-ea"/>
                <a:cs typeface="+mj-cs"/>
              </a:rPr>
              <a:t>Chapter 11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0DF109-B0BB-4FD9-A879-D2023F05E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637, St. Elizabeth's University, Fall 2021</a:t>
            </a:r>
          </a:p>
        </p:txBody>
      </p:sp>
    </p:spTree>
    <p:extLst>
      <p:ext uri="{BB962C8B-B14F-4D97-AF65-F5344CB8AC3E}">
        <p14:creationId xmlns:p14="http://schemas.microsoft.com/office/powerpoint/2010/main" val="257249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Multivariate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90FE-CD16-4806-80E7-C69E85F25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146876"/>
            <a:ext cx="9137491" cy="5129637"/>
          </a:xfrm>
        </p:spPr>
        <p:txBody>
          <a:bodyPr>
            <a:normAutofit/>
          </a:bodyPr>
          <a:lstStyle/>
          <a:p>
            <a:r>
              <a:rPr lang="en-US" sz="2800" dirty="0"/>
              <a:t>Data are often collected on more than one variable</a:t>
            </a:r>
          </a:p>
          <a:p>
            <a:r>
              <a:rPr lang="en-US" sz="2800" dirty="0"/>
              <a:t>We can extend autoregressive models to vector autoregressive models which has more than one dependent time series variable</a:t>
            </a:r>
          </a:p>
        </p:txBody>
      </p:sp>
    </p:spTree>
    <p:extLst>
      <p:ext uri="{BB962C8B-B14F-4D97-AF65-F5344CB8AC3E}">
        <p14:creationId xmlns:p14="http://schemas.microsoft.com/office/powerpoint/2010/main" val="3217953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963FE6C-9ED1-4627-A7EE-1BDF3467C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37" t="45894" r="26820" b="31303"/>
          <a:stretch/>
        </p:blipFill>
        <p:spPr>
          <a:xfrm>
            <a:off x="2743200" y="1977094"/>
            <a:ext cx="5619565" cy="13467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1" y="1146876"/>
                <a:ext cx="9137491" cy="319430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Two time series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0" dirty="0"/>
                  <a:t> </a:t>
                </a:r>
                <a:r>
                  <a:rPr lang="en-US" sz="2800" b="0" dirty="0"/>
                  <a:t>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/>
                  <a:t> follow a vector autoregressive process of order 1 (VAR(1)) if</a:t>
                </a:r>
                <a:br>
                  <a:rPr lang="en-US" sz="2800" b="0" dirty="0"/>
                </a:br>
                <a:br>
                  <a:rPr lang="en-US" sz="2800" b="0" dirty="0"/>
                </a:br>
                <a:br>
                  <a:rPr lang="en-US" sz="2800" b="0" dirty="0"/>
                </a:br>
                <a:br>
                  <a:rPr lang="en-US" sz="2800" b="0" dirty="0"/>
                </a:br>
                <a:r>
                  <a:rPr lang="en-US" sz="2800" b="0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/>
                  <a:t> are bivariate white noise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800" b="0" dirty="0"/>
                  <a:t> are model parameters</a:t>
                </a:r>
              </a:p>
              <a:p>
                <a:endParaRPr lang="en-US" sz="28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1" y="1146876"/>
                <a:ext cx="9137491" cy="3194305"/>
              </a:xfrm>
              <a:blipFill>
                <a:blip r:embed="rId3"/>
                <a:stretch>
                  <a:fillRect l="-801" t="-2481" r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Vector Auto Regression</a:t>
            </a:r>
          </a:p>
        </p:txBody>
      </p:sp>
    </p:spTree>
    <p:extLst>
      <p:ext uri="{BB962C8B-B14F-4D97-AF65-F5344CB8AC3E}">
        <p14:creationId xmlns:p14="http://schemas.microsoft.com/office/powerpoint/2010/main" val="2447986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226AD8-0383-41DE-AFE9-B8825D18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7.RMarkdown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CE5BD-0DA6-47D6-B1C1-EDCEFADC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Multivariate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Spectral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90FE-CD16-4806-80E7-C69E85F25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146876"/>
            <a:ext cx="9137491" cy="5129637"/>
          </a:xfrm>
        </p:spPr>
        <p:txBody>
          <a:bodyPr>
            <a:normAutofit/>
          </a:bodyPr>
          <a:lstStyle/>
          <a:p>
            <a:r>
              <a:rPr lang="en-US" sz="2800" dirty="0"/>
              <a:t>Stationary series cannot have components at specific frequencies</a:t>
            </a:r>
          </a:p>
          <a:p>
            <a:pPr lvl="1"/>
            <a:r>
              <a:rPr lang="en-US" sz="2600" dirty="0"/>
              <a:t>They can however be described with an average frequency composition</a:t>
            </a:r>
          </a:p>
          <a:p>
            <a:r>
              <a:rPr lang="en-US" sz="2800" dirty="0"/>
              <a:t>Spectral Analysis distributes the variance of a model over frequencies</a:t>
            </a:r>
          </a:p>
          <a:p>
            <a:pPr lvl="1"/>
            <a:r>
              <a:rPr lang="en-US" sz="2600" dirty="0"/>
              <a:t>Utilized to detect periodic signals that are corrupted by noise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947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Periodic Signals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1" y="1146876"/>
                <a:ext cx="9137491" cy="5129637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Any signal that has a repeating pattern is defined to be periodic	</a:t>
                </a:r>
              </a:p>
              <a:p>
                <a:pPr lvl="1"/>
                <a:r>
                  <a:rPr lang="en-US" sz="2600" dirty="0"/>
                  <a:t>The length of that pattern is it’s period</a:t>
                </a:r>
              </a:p>
              <a:p>
                <a:r>
                  <a:rPr lang="en-US" sz="2800" dirty="0"/>
                  <a:t>The most fundamental periodic function is the sine wave</a:t>
                </a:r>
                <a:br>
                  <a:rPr lang="en-US" sz="2800" dirty="0"/>
                </a:br>
                <a:br>
                  <a:rPr lang="en-US" sz="2800" dirty="0"/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𝐴𝑠𝑖𝑛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br>
                  <a:rPr lang="en-US" sz="2800" dirty="0"/>
                </a:br>
                <a:endParaRPr lang="en-US" sz="2800" dirty="0"/>
              </a:p>
              <a:p>
                <a:pPr marL="0" indent="0" algn="r">
                  <a:buNone/>
                </a:pP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𝐴𝑚𝑝𝑙𝑖𝑡𝑢𝑑𝑒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𝐹𝑟𝑒𝑞𝑢𝑒𝑛𝑐𝑦</m:t>
                      </m:r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𝑝h𝑎𝑠𝑒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1" y="1146876"/>
                <a:ext cx="9137491" cy="5129637"/>
              </a:xfrm>
              <a:blipFill>
                <a:blip r:embed="rId2"/>
                <a:stretch>
                  <a:fillRect l="-801" t="-1544" r="-1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86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Fitting Sine Waves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1" y="1146876"/>
                <a:ext cx="9137491" cy="5129637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First, we note the following trig identity</a:t>
                </a:r>
                <a:br>
                  <a:rPr lang="en-US" sz="2800" b="0" dirty="0"/>
                </a:br>
                <a:br>
                  <a:rPr lang="en-US" sz="2800" b="0" dirty="0"/>
                </a:br>
                <a:endParaRPr lang="en-US" sz="2800" b="0" dirty="0"/>
              </a:p>
              <a:p>
                <a:r>
                  <a:rPr lang="en-US" sz="2800" dirty="0"/>
                  <a:t>Supposing we have a time series of length n </a:t>
                </a:r>
                <a:br>
                  <a:rPr lang="en-US" sz="2800" dirty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=1, 2, …,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We can fit a time series regression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b="0" dirty="0"/>
                  <a:t> as the response and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−1 </m:t>
                    </m:r>
                  </m:oMath>
                </a14:m>
                <a:r>
                  <a:rPr lang="en-US" sz="2800" b="0" dirty="0"/>
                  <a:t>predictor variables</a:t>
                </a:r>
              </a:p>
              <a:p>
                <a:endParaRPr lang="en-US" sz="28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1" y="1146876"/>
                <a:ext cx="9137491" cy="5129637"/>
              </a:xfrm>
              <a:blipFill>
                <a:blip r:embed="rId2"/>
                <a:stretch>
                  <a:fillRect l="-1334" t="-1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A8EE2AC-CBCF-4031-8F7B-06ACCD00B3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53" t="54852" r="26456" b="37682"/>
          <a:stretch/>
        </p:blipFill>
        <p:spPr>
          <a:xfrm>
            <a:off x="1918166" y="1709078"/>
            <a:ext cx="8113934" cy="6701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F9E28C-BFD0-484B-9EFD-A304C295EB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16" t="47116" r="25655" b="33949"/>
          <a:stretch/>
        </p:blipFill>
        <p:spPr>
          <a:xfrm>
            <a:off x="1091689" y="4718918"/>
            <a:ext cx="9236649" cy="152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5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Fitting Sine Waves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1" y="1146876"/>
                <a:ext cx="9137491" cy="5609031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We can fit a time series regression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b="0" dirty="0"/>
                  <a:t> as the response and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−1 </m:t>
                    </m:r>
                  </m:oMath>
                </a14:m>
                <a:r>
                  <a:rPr lang="en-US" sz="2800" b="0" dirty="0"/>
                  <a:t>predictor variables</a:t>
                </a:r>
                <a:br>
                  <a:rPr lang="en-US" sz="2800" b="0" dirty="0"/>
                </a:br>
                <a:br>
                  <a:rPr lang="en-US" sz="2800" b="0" dirty="0"/>
                </a:br>
                <a:br>
                  <a:rPr lang="en-US" sz="2800" b="0" dirty="0"/>
                </a:br>
                <a:endParaRPr lang="en-US" sz="2800" dirty="0"/>
              </a:p>
              <a:p>
                <a:r>
                  <a:rPr lang="en-US" sz="2800" b="0" dirty="0"/>
                  <a:t>We define a prediction as</a:t>
                </a:r>
                <a:br>
                  <a:rPr lang="en-US" sz="2800" b="0" dirty="0"/>
                </a:br>
                <a:br>
                  <a:rPr lang="en-US" sz="2800" b="0" dirty="0"/>
                </a:br>
                <a:br>
                  <a:rPr lang="en-US" sz="2800" b="0" dirty="0"/>
                </a:br>
                <a:br>
                  <a:rPr lang="en-US" sz="2800" b="0" dirty="0"/>
                </a:br>
                <a:br>
                  <a:rPr lang="en-US" sz="2800" b="0" dirty="0"/>
                </a:br>
                <a:br>
                  <a:rPr lang="en-US" sz="2800" b="0" dirty="0"/>
                </a:br>
                <a:r>
                  <a:rPr lang="en-US" sz="2800" b="0" dirty="0"/>
                  <a:t> This is called a Finite Fourier Series</a:t>
                </a:r>
              </a:p>
              <a:p>
                <a:endParaRPr lang="en-US" sz="28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1" y="1146876"/>
                <a:ext cx="9137491" cy="5609031"/>
              </a:xfrm>
              <a:blipFill>
                <a:blip r:embed="rId2"/>
                <a:stretch>
                  <a:fillRect l="-801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DF9E28C-BFD0-484B-9EFD-A304C295EB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16" t="47116" r="25655" b="33949"/>
          <a:stretch/>
        </p:blipFill>
        <p:spPr>
          <a:xfrm>
            <a:off x="1288504" y="2020106"/>
            <a:ext cx="8601221" cy="14199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ED618F-42FF-42C4-894D-C84501A15F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61" t="46437" r="12894" b="27502"/>
          <a:stretch/>
        </p:blipFill>
        <p:spPr>
          <a:xfrm>
            <a:off x="1020368" y="4006610"/>
            <a:ext cx="9137491" cy="170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7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Fitting Sine Waves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1" y="1146876"/>
                <a:ext cx="9137491" cy="5609031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We define </a:t>
                </a:r>
                <a:r>
                  <a:rPr lang="en-US" sz="2800" i="1" dirty="0"/>
                  <a:t>m </a:t>
                </a:r>
                <a:r>
                  <a:rPr lang="en-US" sz="2800" dirty="0"/>
                  <a:t>as the cycles per record length, written as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800" b="0" dirty="0"/>
                  <a:t>, where m is an integer between 1 and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b="0" dirty="0"/>
              </a:p>
              <a:p>
                <a:r>
                  <a:rPr lang="en-US" sz="2800" dirty="0"/>
                  <a:t>The amplitude of the </a:t>
                </a:r>
                <a:r>
                  <a:rPr lang="en-US" sz="2800" dirty="0" err="1"/>
                  <a:t>mth</a:t>
                </a:r>
                <a:r>
                  <a:rPr lang="en-US" sz="2800" dirty="0"/>
                  <a:t> harmonic is </a:t>
                </a:r>
                <a:br>
                  <a:rPr lang="en-US" sz="2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800" b="0" dirty="0"/>
              </a:p>
              <a:p>
                <a:pPr marL="0" indent="0">
                  <a:buNone/>
                </a:pPr>
                <a:endParaRPr lang="en-US" sz="2800" b="0" dirty="0"/>
              </a:p>
              <a:p>
                <a:endParaRPr lang="en-US" sz="28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1" y="1146876"/>
                <a:ext cx="9137491" cy="5609031"/>
              </a:xfrm>
              <a:blipFill>
                <a:blip r:embed="rId2"/>
                <a:stretch>
                  <a:fillRect l="-801" t="-1522" r="-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30D427-8EAB-4DB6-9C36-D2F9588738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73" t="23431" r="29258" b="18816"/>
          <a:stretch/>
        </p:blipFill>
        <p:spPr>
          <a:xfrm>
            <a:off x="2715916" y="3647579"/>
            <a:ext cx="5504807" cy="310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1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Fitting Sine Waves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1" y="1146876"/>
                <a:ext cx="9137491" cy="5609031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We define </a:t>
                </a:r>
                <a:r>
                  <a:rPr lang="en-US" sz="2800" i="1" dirty="0"/>
                  <a:t>m </a:t>
                </a:r>
                <a:r>
                  <a:rPr lang="en-US" sz="2800" dirty="0"/>
                  <a:t>as the cycles per record length, written as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800" b="0" dirty="0"/>
                  <a:t>, where m is an integer between 1 and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b="0" dirty="0"/>
              </a:p>
              <a:p>
                <a:r>
                  <a:rPr lang="en-US" sz="2800" dirty="0"/>
                  <a:t>The amplitude of the </a:t>
                </a:r>
                <a:r>
                  <a:rPr lang="en-US" sz="2800" dirty="0" err="1"/>
                  <a:t>mth</a:t>
                </a:r>
                <a:r>
                  <a:rPr lang="en-US" sz="2800" dirty="0"/>
                  <a:t> harmonic is </a:t>
                </a:r>
                <a:br>
                  <a:rPr lang="en-US" sz="2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800" b="0" dirty="0"/>
              </a:p>
              <a:p>
                <a:pPr marL="0" indent="0">
                  <a:buNone/>
                </a:pPr>
                <a:endParaRPr lang="en-US" sz="2800" b="0" dirty="0"/>
              </a:p>
              <a:p>
                <a:endParaRPr lang="en-US" sz="28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1" y="1146876"/>
                <a:ext cx="9137491" cy="5609031"/>
              </a:xfrm>
              <a:blipFill>
                <a:blip r:embed="rId2"/>
                <a:stretch>
                  <a:fillRect l="-801" t="-1522" r="-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30D427-8EAB-4DB6-9C36-D2F9588738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73" t="23431" r="29258" b="18816"/>
          <a:stretch/>
        </p:blipFill>
        <p:spPr>
          <a:xfrm>
            <a:off x="2715916" y="3647579"/>
            <a:ext cx="5504807" cy="310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7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Spectrum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1" y="1146876"/>
                <a:ext cx="9137491" cy="5609031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A plot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800" b="0" dirty="0"/>
                  <a:t> again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b="0" dirty="0"/>
                  <a:t> is a Fourier Line Spectrum</a:t>
                </a:r>
              </a:p>
              <a:p>
                <a:r>
                  <a:rPr lang="en-US" sz="2800" dirty="0"/>
                  <a:t>Smoothing out the spikes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800" b="0" dirty="0"/>
                  <a:t> by taking th</a:t>
                </a:r>
                <a:r>
                  <a:rPr lang="en-US" sz="2800" dirty="0"/>
                  <a:t>e moving average is known as the Sample Spectrum</a:t>
                </a:r>
              </a:p>
              <a:p>
                <a:r>
                  <a:rPr lang="en-US" sz="2800" b="0" dirty="0"/>
                  <a:t>R leverages the function </a:t>
                </a:r>
                <a:r>
                  <a:rPr lang="en-US" sz="2800" dirty="0"/>
                  <a:t>spectrum() with argument span that defines the number of spikes included in the moving average</a:t>
                </a:r>
                <a:endParaRPr lang="en-US" sz="2800" b="0" dirty="0"/>
              </a:p>
              <a:p>
                <a:pPr marL="0" indent="0">
                  <a:buNone/>
                </a:pPr>
                <a:endParaRPr lang="en-US" sz="2800" b="0" dirty="0"/>
              </a:p>
              <a:p>
                <a:endParaRPr lang="en-US" sz="28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1" y="1146876"/>
                <a:ext cx="9137491" cy="5609031"/>
              </a:xfrm>
              <a:blipFill>
                <a:blip r:embed="rId2"/>
                <a:stretch>
                  <a:fillRect l="-801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704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226AD8-0383-41DE-AFE9-B8825D18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7.RMarkdown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CE5BD-0DA6-47D6-B1C1-EDCEFADC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Spectral Analysis</a:t>
            </a:r>
          </a:p>
        </p:txBody>
      </p:sp>
    </p:spTree>
    <p:extLst>
      <p:ext uri="{BB962C8B-B14F-4D97-AF65-F5344CB8AC3E}">
        <p14:creationId xmlns:p14="http://schemas.microsoft.com/office/powerpoint/2010/main" val="135133428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12544</TotalTime>
  <Words>411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Century Schoolbook</vt:lpstr>
      <vt:lpstr>Wingdings 2</vt:lpstr>
      <vt:lpstr>View</vt:lpstr>
      <vt:lpstr>Spectral Analysis Chapter 9</vt:lpstr>
      <vt:lpstr>Spectral Analysis</vt:lpstr>
      <vt:lpstr>Periodic Signals</vt:lpstr>
      <vt:lpstr>Fitting Sine Waves</vt:lpstr>
      <vt:lpstr>Fitting Sine Waves</vt:lpstr>
      <vt:lpstr>Fitting Sine Waves</vt:lpstr>
      <vt:lpstr>Fitting Sine Waves</vt:lpstr>
      <vt:lpstr>Spectrum</vt:lpstr>
      <vt:lpstr>Lecture 7.RMarkdown</vt:lpstr>
      <vt:lpstr>Multivariate Models Chapter 11</vt:lpstr>
      <vt:lpstr>Multivariate Models</vt:lpstr>
      <vt:lpstr>Vector Auto Regression</vt:lpstr>
      <vt:lpstr>Lecture 7.RMarkdown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Kodie McNamara</dc:creator>
  <cp:lastModifiedBy>Kodie McNamara</cp:lastModifiedBy>
  <cp:revision>46</cp:revision>
  <dcterms:created xsi:type="dcterms:W3CDTF">2021-08-23T19:41:19Z</dcterms:created>
  <dcterms:modified xsi:type="dcterms:W3CDTF">2021-11-29T04:40:04Z</dcterms:modified>
</cp:coreProperties>
</file>