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Basic Stochastic Models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4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800" b="1" dirty="0">
                    <a:solidFill>
                      <a:schemeClr val="accent4"/>
                    </a:solidFill>
                  </a:rPr>
                  <a:t>random walk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white noise series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By back-substitution, we define</a:t>
                </a:r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41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58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Second order properties of random walks include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32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0047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Autoregressive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The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autoregressive of order p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AR(p) </a:t>
                </a:r>
                <a:r>
                  <a:rPr lang="en-US" sz="3200" dirty="0">
                    <a:solidFill>
                      <a:schemeClr val="tx1"/>
                    </a:solidFill>
                  </a:rPr>
                  <a:t>if </a:t>
                </a:r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521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9C697C-1AE0-438D-87A4-5D650C6A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62" y="2571831"/>
            <a:ext cx="82486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Autoregressive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The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autoregressive of order p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AR(p) </a:t>
                </a:r>
                <a:r>
                  <a:rPr lang="en-US" sz="3200" dirty="0">
                    <a:solidFill>
                      <a:schemeClr val="tx1"/>
                    </a:solidFill>
                  </a:rPr>
                  <a:t>if </a:t>
                </a:r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521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C939920-A540-4362-B43E-09F1A5ADF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41"/>
          <a:stretch/>
        </p:blipFill>
        <p:spPr>
          <a:xfrm>
            <a:off x="2207230" y="2983986"/>
            <a:ext cx="6040844" cy="2181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C0DED-50D1-487C-9540-273811D8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230" y="4874211"/>
            <a:ext cx="4945839" cy="10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9240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46876"/>
            <a:ext cx="8595360" cy="3533614"/>
          </a:xfrm>
        </p:spPr>
        <p:txBody>
          <a:bodyPr>
            <a:normAutofit/>
          </a:bodyPr>
          <a:lstStyle/>
          <a:p>
            <a:r>
              <a:rPr lang="en-US" sz="2800" dirty="0"/>
              <a:t>Two types of modeling thus far</a:t>
            </a:r>
          </a:p>
          <a:p>
            <a:pPr lvl="1"/>
            <a:r>
              <a:rPr lang="en-US" sz="2600" dirty="0"/>
              <a:t>The first assumes that there is a </a:t>
            </a:r>
            <a:r>
              <a:rPr lang="en-US" sz="2600" b="1" dirty="0">
                <a:solidFill>
                  <a:schemeClr val="accent4"/>
                </a:solidFill>
              </a:rPr>
              <a:t>fixed seasonal pattern </a:t>
            </a:r>
            <a:r>
              <a:rPr lang="en-US" sz="2600" dirty="0"/>
              <a:t>about a trend</a:t>
            </a:r>
          </a:p>
          <a:p>
            <a:pPr lvl="1"/>
            <a:r>
              <a:rPr lang="en-US" sz="2600" dirty="0"/>
              <a:t>The second approach allows the seasonal variation and trend, described in terms of a level and slope, to change over time and estimates these features by </a:t>
            </a:r>
            <a:r>
              <a:rPr lang="en-US" sz="2600" b="1" dirty="0">
                <a:solidFill>
                  <a:schemeClr val="accent4"/>
                </a:solidFill>
              </a:rPr>
              <a:t>exponentially weighted averages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5" name="Graphic 4" descr="Scatterplot outline">
            <a:extLst>
              <a:ext uri="{FF2B5EF4-FFF2-40B4-BE49-F238E27FC236}">
                <a16:creationId xmlns:a16="http://schemas.microsoft.com/office/drawing/2014/main" id="{BE799E5A-3C28-4E3F-A4FD-7744321F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891" y="4154053"/>
            <a:ext cx="2175164" cy="2202627"/>
          </a:xfrm>
          <a:prstGeom prst="rect">
            <a:avLst/>
          </a:prstGeom>
        </p:spPr>
      </p:pic>
      <p:pic>
        <p:nvPicPr>
          <p:cNvPr id="9" name="Graphic 8" descr="Downward trend graph with solid fill">
            <a:extLst>
              <a:ext uri="{FF2B5EF4-FFF2-40B4-BE49-F238E27FC236}">
                <a16:creationId xmlns:a16="http://schemas.microsoft.com/office/drawing/2014/main" id="{BDAA571E-7091-4E33-BC3A-246B998D7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7109" y="4129259"/>
            <a:ext cx="2175164" cy="22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46876"/>
            <a:ext cx="8595360" cy="1968283"/>
          </a:xfrm>
        </p:spPr>
        <p:txBody>
          <a:bodyPr>
            <a:normAutofit/>
          </a:bodyPr>
          <a:lstStyle/>
          <a:p>
            <a:r>
              <a:rPr lang="en-US" sz="2800" dirty="0"/>
              <a:t>When we build predictions from a model, the difference between the predictions and actual realizations of the values is called the </a:t>
            </a:r>
            <a:r>
              <a:rPr lang="en-US" sz="2800" b="1" dirty="0">
                <a:solidFill>
                  <a:schemeClr val="accent4"/>
                </a:solidFill>
              </a:rPr>
              <a:t>residual error series</a:t>
            </a:r>
            <a:endParaRPr lang="en-US" sz="2600" b="1" dirty="0">
              <a:solidFill>
                <a:schemeClr val="accent4"/>
              </a:solidFill>
            </a:endParaRP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7DB808-F3D0-4D43-8BC5-652F2021001A}"/>
              </a:ext>
            </a:extLst>
          </p:cNvPr>
          <p:cNvCxnSpPr>
            <a:cxnSpLocks/>
          </p:cNvCxnSpPr>
          <p:nvPr/>
        </p:nvCxnSpPr>
        <p:spPr>
          <a:xfrm>
            <a:off x="2696705" y="3429000"/>
            <a:ext cx="0" cy="29253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05C97E-18A9-4B17-845E-EDF75809F48F}"/>
              </a:ext>
            </a:extLst>
          </p:cNvPr>
          <p:cNvCxnSpPr>
            <a:cxnSpLocks/>
          </p:cNvCxnSpPr>
          <p:nvPr/>
        </p:nvCxnSpPr>
        <p:spPr>
          <a:xfrm>
            <a:off x="1666068" y="5835112"/>
            <a:ext cx="58273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8E9B66C-F730-4AB2-80E5-9A8A51D8143D}"/>
              </a:ext>
            </a:extLst>
          </p:cNvPr>
          <p:cNvSpPr/>
          <p:nvPr/>
        </p:nvSpPr>
        <p:spPr>
          <a:xfrm>
            <a:off x="3432875" y="38590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7860AD-6D98-4E69-B00C-49AD4204D46B}"/>
              </a:ext>
            </a:extLst>
          </p:cNvPr>
          <p:cNvSpPr/>
          <p:nvPr/>
        </p:nvSpPr>
        <p:spPr>
          <a:xfrm>
            <a:off x="3585275" y="45809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1FD69-86EB-4D22-9273-B63EDCF6E718}"/>
              </a:ext>
            </a:extLst>
          </p:cNvPr>
          <p:cNvSpPr/>
          <p:nvPr/>
        </p:nvSpPr>
        <p:spPr>
          <a:xfrm>
            <a:off x="4132882" y="48532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DE43F-D944-441A-9555-13F83F2F79E2}"/>
              </a:ext>
            </a:extLst>
          </p:cNvPr>
          <p:cNvSpPr/>
          <p:nvPr/>
        </p:nvSpPr>
        <p:spPr>
          <a:xfrm>
            <a:off x="4534030" y="4129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E7EF7E-657F-492F-81B5-245F9E4A6E4A}"/>
              </a:ext>
            </a:extLst>
          </p:cNvPr>
          <p:cNvSpPr/>
          <p:nvPr/>
        </p:nvSpPr>
        <p:spPr>
          <a:xfrm>
            <a:off x="5559552" y="49363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060C7-9827-47AC-A93D-245DC96795E0}"/>
              </a:ext>
            </a:extLst>
          </p:cNvPr>
          <p:cNvSpPr/>
          <p:nvPr/>
        </p:nvSpPr>
        <p:spPr>
          <a:xfrm>
            <a:off x="5308996" y="44294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45BB95-CB27-4EE4-8340-F56E65F1299B}"/>
              </a:ext>
            </a:extLst>
          </p:cNvPr>
          <p:cNvSpPr/>
          <p:nvPr/>
        </p:nvSpPr>
        <p:spPr>
          <a:xfrm>
            <a:off x="5072209" y="5208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30407A-30B7-460F-99E0-41CCBD534478}"/>
              </a:ext>
            </a:extLst>
          </p:cNvPr>
          <p:cNvSpPr/>
          <p:nvPr/>
        </p:nvSpPr>
        <p:spPr>
          <a:xfrm>
            <a:off x="6050281" y="49820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F044C8-0887-4121-BB9F-1D9248D1A6CF}"/>
              </a:ext>
            </a:extLst>
          </p:cNvPr>
          <p:cNvSpPr/>
          <p:nvPr/>
        </p:nvSpPr>
        <p:spPr>
          <a:xfrm>
            <a:off x="3118131" y="41290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90801E-8116-477F-A4FE-9BCD424A7EF7}"/>
              </a:ext>
            </a:extLst>
          </p:cNvPr>
          <p:cNvSpPr/>
          <p:nvPr/>
        </p:nvSpPr>
        <p:spPr>
          <a:xfrm>
            <a:off x="3163850" y="36135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43153-5310-469A-8566-7409025DEF78}"/>
              </a:ext>
            </a:extLst>
          </p:cNvPr>
          <p:cNvSpPr/>
          <p:nvPr/>
        </p:nvSpPr>
        <p:spPr>
          <a:xfrm>
            <a:off x="3316250" y="37659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A7744-CBF7-4B24-8E9F-A33AFDF4924D}"/>
              </a:ext>
            </a:extLst>
          </p:cNvPr>
          <p:cNvSpPr/>
          <p:nvPr/>
        </p:nvSpPr>
        <p:spPr>
          <a:xfrm>
            <a:off x="6062473" y="54969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EC805F-EEDF-4BDB-8C31-5E1989A77497}"/>
              </a:ext>
            </a:extLst>
          </p:cNvPr>
          <p:cNvSpPr/>
          <p:nvPr/>
        </p:nvSpPr>
        <p:spPr>
          <a:xfrm>
            <a:off x="4304915" y="43236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B48C486-8AD0-4FCC-B8ED-AFD2B8D2A3EA}"/>
              </a:ext>
            </a:extLst>
          </p:cNvPr>
          <p:cNvSpPr/>
          <p:nvPr/>
        </p:nvSpPr>
        <p:spPr>
          <a:xfrm>
            <a:off x="3106816" y="3533614"/>
            <a:ext cx="2968520" cy="1952786"/>
          </a:xfrm>
          <a:custGeom>
            <a:avLst/>
            <a:gdLst>
              <a:gd name="connsiteX0" fmla="*/ 31591 w 2968520"/>
              <a:gd name="connsiteY0" fmla="*/ 0 h 1952786"/>
              <a:gd name="connsiteX1" fmla="*/ 202072 w 2968520"/>
              <a:gd name="connsiteY1" fmla="*/ 1069383 h 1952786"/>
              <a:gd name="connsiteX2" fmla="*/ 1558174 w 2968520"/>
              <a:gd name="connsiteY2" fmla="*/ 650928 h 1952786"/>
              <a:gd name="connsiteX3" fmla="*/ 2968520 w 2968520"/>
              <a:gd name="connsiteY3" fmla="*/ 1952786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520" h="1952786">
                <a:moveTo>
                  <a:pt x="31591" y="0"/>
                </a:moveTo>
                <a:cubicBezTo>
                  <a:pt x="-10384" y="480447"/>
                  <a:pt x="-52359" y="960895"/>
                  <a:pt x="202072" y="1069383"/>
                </a:cubicBezTo>
                <a:cubicBezTo>
                  <a:pt x="456503" y="1177871"/>
                  <a:pt x="1097099" y="503694"/>
                  <a:pt x="1558174" y="650928"/>
                </a:cubicBezTo>
                <a:cubicBezTo>
                  <a:pt x="2019249" y="798162"/>
                  <a:pt x="2803205" y="1782305"/>
                  <a:pt x="2968520" y="1952786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478C7B21-E43C-4337-817E-4A1700FED7B0}"/>
              </a:ext>
            </a:extLst>
          </p:cNvPr>
          <p:cNvSpPr/>
          <p:nvPr/>
        </p:nvSpPr>
        <p:spPr>
          <a:xfrm>
            <a:off x="3894806" y="4284505"/>
            <a:ext cx="214648" cy="61450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20A53D-E9BE-4B13-AD48-594D904DF3D6}"/>
              </a:ext>
            </a:extLst>
          </p:cNvPr>
          <p:cNvCxnSpPr>
            <a:stCxn id="30" idx="1"/>
          </p:cNvCxnSpPr>
          <p:nvPr/>
        </p:nvCxnSpPr>
        <p:spPr>
          <a:xfrm>
            <a:off x="3894806" y="4591759"/>
            <a:ext cx="0" cy="71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CFFDF9-23E8-4848-838E-3C5090E7CAA4}"/>
              </a:ext>
            </a:extLst>
          </p:cNvPr>
          <p:cNvSpPr txBox="1"/>
          <p:nvPr/>
        </p:nvSpPr>
        <p:spPr>
          <a:xfrm>
            <a:off x="3344228" y="5272410"/>
            <a:ext cx="1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99811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2812941"/>
          </a:xfrm>
        </p:spPr>
        <p:txBody>
          <a:bodyPr>
            <a:normAutofit/>
          </a:bodyPr>
          <a:lstStyle/>
          <a:p>
            <a:r>
              <a:rPr lang="en-US" sz="2800" dirty="0"/>
              <a:t>These residual errors should be random variables from </a:t>
            </a:r>
            <a:r>
              <a:rPr lang="en-US" sz="2800" i="1" dirty="0"/>
              <a:t>some </a:t>
            </a:r>
            <a:r>
              <a:rPr lang="en-US" sz="2800" b="1" dirty="0">
                <a:solidFill>
                  <a:schemeClr val="accent4"/>
                </a:solidFill>
              </a:rPr>
              <a:t>probability distribution</a:t>
            </a:r>
            <a:endParaRPr lang="en-US" sz="2600" b="1" dirty="0">
              <a:solidFill>
                <a:schemeClr val="accent4"/>
              </a:solidFill>
            </a:endParaRPr>
          </a:p>
          <a:p>
            <a:r>
              <a:rPr lang="en-US" sz="2600" dirty="0"/>
              <a:t>However, we do often see </a:t>
            </a:r>
            <a:r>
              <a:rPr lang="en-US" sz="2600" b="1" dirty="0">
                <a:solidFill>
                  <a:schemeClr val="accent4"/>
                </a:solidFill>
              </a:rPr>
              <a:t>structure</a:t>
            </a:r>
            <a:r>
              <a:rPr lang="en-US" sz="2600" dirty="0"/>
              <a:t> in these residuals (something like auto correlation, for example)</a:t>
            </a:r>
          </a:p>
          <a:p>
            <a:pPr lvl="1"/>
            <a:r>
              <a:rPr lang="en-US" sz="2400" dirty="0"/>
              <a:t>We can leverage this property to improve forecasting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74B519C-C8FE-4AEC-A746-EC7FC1151DBD}"/>
                  </a:ext>
                </a:extLst>
              </p:cNvPr>
              <p:cNvSpPr/>
              <p:nvPr/>
            </p:nvSpPr>
            <p:spPr>
              <a:xfrm>
                <a:off x="1356102" y="3773837"/>
                <a:ext cx="8888278" cy="2495227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Residuals are computed as</a:t>
                </a:r>
                <a:br>
                  <a:rPr lang="en-US" sz="3600" dirty="0"/>
                </a:br>
                <a:r>
                  <a:rPr lang="en-US" sz="1100" dirty="0"/>
                  <a:t> 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74B519C-C8FE-4AEC-A746-EC7FC1151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02" y="3773837"/>
                <a:ext cx="8888278" cy="24952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47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is </a:t>
                </a:r>
                <a:r>
                  <a:rPr lang="en-US" sz="3200" b="1" dirty="0">
                    <a:solidFill>
                      <a:schemeClr val="accent4"/>
                    </a:solidFill>
                  </a:rPr>
                  <a:t>discrete white noise (DWN) </a:t>
                </a:r>
                <a:r>
                  <a:rPr lang="en-US" sz="3200" dirty="0"/>
                  <a:t>if the variables are </a:t>
                </a:r>
                <a:r>
                  <a:rPr lang="en-US" sz="3200" dirty="0" err="1"/>
                  <a:t>i.i.d</a:t>
                </a:r>
                <a:r>
                  <a:rPr lang="en-US" sz="3200" dirty="0"/>
                  <a:t>. with mean 0</a:t>
                </a:r>
              </a:p>
              <a:p>
                <a:pPr lvl="1"/>
                <a:r>
                  <a:rPr lang="en-US" sz="2800" dirty="0">
                    <a:solidFill>
                      <a:schemeClr val="tx1"/>
                    </a:solidFill>
                  </a:rPr>
                  <a:t>This implies all variables have the same variance and all pairwise correlations equal to 0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521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95264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The autocorrelation function for white noise data is as follows: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When simulating data, we should </a:t>
                </a:r>
                <a:r>
                  <a:rPr lang="en-US" sz="3200" b="1" dirty="0"/>
                  <a:t>not</a:t>
                </a:r>
                <a:r>
                  <a:rPr lang="en-US" sz="3200" dirty="0"/>
                  <a:t> expect autocorrelations of </a:t>
                </a:r>
                <a:r>
                  <a:rPr lang="en-US" sz="3200" i="1" dirty="0"/>
                  <a:t>exactly </a:t>
                </a:r>
                <a:r>
                  <a:rPr lang="en-US" sz="3200" dirty="0"/>
                  <a:t>0</a:t>
                </a:r>
              </a:p>
              <a:p>
                <a:pPr lvl="1"/>
                <a:r>
                  <a:rPr lang="en-US" sz="3000" dirty="0">
                    <a:solidFill>
                      <a:schemeClr val="tx1"/>
                    </a:solidFill>
                  </a:rPr>
                  <a:t>Around 5% of data will be significantly different from 0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952648" cy="4351337"/>
              </a:xfrm>
              <a:blipFill>
                <a:blip r:embed="rId2"/>
                <a:stretch>
                  <a:fillRect l="-1021" t="-2381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79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068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0F343-3CD3-4318-8D68-D05E0F25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1028541"/>
            <a:ext cx="8952648" cy="4351337"/>
          </a:xfrm>
        </p:spPr>
        <p:txBody>
          <a:bodyPr>
            <a:normAutofit/>
          </a:bodyPr>
          <a:lstStyle/>
          <a:p>
            <a:r>
              <a:rPr lang="en-US" sz="3200" dirty="0"/>
              <a:t>When simulating data, we should </a:t>
            </a:r>
            <a:r>
              <a:rPr lang="en-US" sz="3200" b="1" dirty="0"/>
              <a:t>not</a:t>
            </a:r>
            <a:r>
              <a:rPr lang="en-US" sz="3200" dirty="0"/>
              <a:t> expect autocorrelations of </a:t>
            </a:r>
            <a:r>
              <a:rPr lang="en-US" sz="3200" i="1" dirty="0"/>
              <a:t>exactly </a:t>
            </a:r>
            <a:r>
              <a:rPr lang="en-US" sz="3200" dirty="0"/>
              <a:t>0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Around 5% of data will be significantly different from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BD693-F471-47AE-97E6-5B353DDA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67" y="3038762"/>
            <a:ext cx="6373919" cy="3453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21551-F090-409F-AC41-E2BAE4125F67}"/>
              </a:ext>
            </a:extLst>
          </p:cNvPr>
          <p:cNvSpPr txBox="1"/>
          <p:nvPr/>
        </p:nvSpPr>
        <p:spPr>
          <a:xfrm>
            <a:off x="7673399" y="3313792"/>
            <a:ext cx="30486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statistically significant value at lag 7 is due</a:t>
            </a:r>
          </a:p>
          <a:p>
            <a:r>
              <a:rPr lang="en-US" sz="2800" dirty="0"/>
              <a:t>to </a:t>
            </a:r>
            <a:r>
              <a:rPr lang="en-US" sz="2800" b="1" dirty="0">
                <a:solidFill>
                  <a:schemeClr val="accent4"/>
                </a:solidFill>
              </a:rPr>
              <a:t>sampling variation</a:t>
            </a:r>
          </a:p>
        </p:txBody>
      </p:sp>
    </p:spTree>
    <p:extLst>
      <p:ext uri="{BB962C8B-B14F-4D97-AF65-F5344CB8AC3E}">
        <p14:creationId xmlns:p14="http://schemas.microsoft.com/office/powerpoint/2010/main" val="36713092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8217</TotalTime>
  <Words>410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Basic Stochastic Models Chapter 4</vt:lpstr>
      <vt:lpstr>Basic Stochastic Models</vt:lpstr>
      <vt:lpstr>Basic Stochastic Models</vt:lpstr>
      <vt:lpstr>Basic Stochastic Models</vt:lpstr>
      <vt:lpstr>Basic Stochastic Models</vt:lpstr>
      <vt:lpstr>Lecture 4.RMarkdown</vt:lpstr>
      <vt:lpstr>Basic Stochastic Models</vt:lpstr>
      <vt:lpstr>Lecture 4.RMarkdown</vt:lpstr>
      <vt:lpstr>Basic Stochastic Models</vt:lpstr>
      <vt:lpstr>Random Walks</vt:lpstr>
      <vt:lpstr>Random Walks</vt:lpstr>
      <vt:lpstr>Lecture 4.RMarkdown</vt:lpstr>
      <vt:lpstr>Autoregressive Models</vt:lpstr>
      <vt:lpstr>Autoregressive Models</vt:lpstr>
      <vt:lpstr>Lecture 4.RMarkdown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26</cp:revision>
  <dcterms:created xsi:type="dcterms:W3CDTF">2021-08-23T19:41:19Z</dcterms:created>
  <dcterms:modified xsi:type="dcterms:W3CDTF">2021-11-01T04:50:58Z</dcterms:modified>
</cp:coreProperties>
</file>