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66" r:id="rId3"/>
    <p:sldId id="268" r:id="rId4"/>
    <p:sldId id="264" r:id="rId5"/>
    <p:sldId id="269" r:id="rId6"/>
    <p:sldId id="271" r:id="rId7"/>
    <p:sldId id="272" r:id="rId8"/>
    <p:sldId id="273" r:id="rId9"/>
    <p:sldId id="274" r:id="rId10"/>
    <p:sldId id="27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48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0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2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23C054-0FFA-4B24-9642-81ACD48FC7E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0958D-AB27-452B-9F13-56EB83764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0E7B2-34B7-4005-AE47-1B6BFA081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18796" cy="4041648"/>
          </a:xfrm>
        </p:spPr>
        <p:txBody>
          <a:bodyPr/>
          <a:lstStyle/>
          <a:p>
            <a:r>
              <a:rPr lang="en-US" dirty="0"/>
              <a:t>Regression</a:t>
            </a:r>
            <a:br>
              <a:rPr lang="en-US" dirty="0"/>
            </a:br>
            <a:r>
              <a:rPr kumimoji="0" lang="en-US" sz="40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Chapter </a:t>
            </a:r>
            <a:r>
              <a:rPr lang="en-US" sz="4000" dirty="0">
                <a:solidFill>
                  <a:srgbClr val="FFFFFF"/>
                </a:solidFill>
                <a:latin typeface="Century Schoolbook" panose="02040604050505020304"/>
              </a:rPr>
              <a:t>5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0DF109-B0BB-4FD9-A879-D2023F05E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637, St. Elizabeth's University, Fall 2021</a:t>
            </a:r>
          </a:p>
        </p:txBody>
      </p:sp>
    </p:spTree>
    <p:extLst>
      <p:ext uri="{BB962C8B-B14F-4D97-AF65-F5344CB8AC3E}">
        <p14:creationId xmlns:p14="http://schemas.microsoft.com/office/powerpoint/2010/main" val="166716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Harmonic Seasonal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4"/>
                    </a:solidFill>
                  </a:rPr>
                  <a:t>harmonic seasonal model </a:t>
                </a:r>
                <a:r>
                  <a:rPr lang="en-US" sz="2200" dirty="0"/>
                  <a:t>is defined as</a:t>
                </a:r>
                <a:br>
                  <a:rPr lang="en-US" sz="2200" dirty="0"/>
                </a:br>
                <a:br>
                  <a:rPr lang="en-US" sz="2200" dirty="0"/>
                </a:br>
                <a:br>
                  <a:rPr lang="en-US" sz="2200" dirty="0"/>
                </a:br>
                <a:br>
                  <a:rPr lang="en-US" sz="2200" dirty="0"/>
                </a:br>
                <a:br>
                  <a:rPr lang="en-US" sz="2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is the trend,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parameters to be estimated</a:t>
                </a:r>
                <a:br>
                  <a:rPr lang="en-US" sz="2200" dirty="0"/>
                </a:b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400" t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265720-81F7-4A54-821A-C048E2694D87}"/>
              </a:ext>
            </a:extLst>
          </p:cNvPr>
          <p:cNvSpPr txBox="1"/>
          <p:nvPr/>
        </p:nvSpPr>
        <p:spPr>
          <a:xfrm>
            <a:off x="5646198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CB354-2E79-4F09-870A-51459ED7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251" y="1691322"/>
            <a:ext cx="6205435" cy="9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3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24427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512963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We can use </a:t>
            </a:r>
            <a:r>
              <a:rPr lang="en-US" sz="2800" b="1" dirty="0">
                <a:solidFill>
                  <a:schemeClr val="accent4"/>
                </a:solidFill>
              </a:rPr>
              <a:t>regression</a:t>
            </a:r>
            <a:r>
              <a:rPr lang="en-US" sz="2800" b="1" dirty="0"/>
              <a:t> </a:t>
            </a:r>
            <a:r>
              <a:rPr lang="en-US" sz="2800" dirty="0"/>
              <a:t>when modeling deterministic models</a:t>
            </a:r>
          </a:p>
          <a:p>
            <a:pPr lvl="1"/>
            <a:r>
              <a:rPr lang="en-US" sz="2200" b="1" dirty="0">
                <a:solidFill>
                  <a:schemeClr val="accent4"/>
                </a:solidFill>
              </a:rPr>
              <a:t>Deterministic Models</a:t>
            </a:r>
            <a:r>
              <a:rPr lang="en-US" sz="2200" b="1" dirty="0"/>
              <a:t> </a:t>
            </a:r>
            <a:r>
              <a:rPr lang="en-US" sz="2200" dirty="0"/>
              <a:t>offer some plausible physical explanation for an observed trend</a:t>
            </a:r>
          </a:p>
          <a:p>
            <a:r>
              <a:rPr lang="en-US" sz="2800" dirty="0"/>
              <a:t>One major difference between stochastic and deterministic models is within deterministic models </a:t>
            </a:r>
            <a:r>
              <a:rPr lang="en-US" sz="2800" b="1" dirty="0">
                <a:solidFill>
                  <a:schemeClr val="accent4"/>
                </a:solidFill>
              </a:rPr>
              <a:t>we extrapolate into the future when making forecasts</a:t>
            </a:r>
          </a:p>
          <a:p>
            <a:r>
              <a:rPr lang="en-US" sz="2800" dirty="0"/>
              <a:t>Time-series regression differs from standard regression in the fact that </a:t>
            </a:r>
            <a:r>
              <a:rPr lang="en-US" sz="2800" b="1" dirty="0">
                <a:solidFill>
                  <a:schemeClr val="accent4"/>
                </a:solidFill>
              </a:rPr>
              <a:t>residuals tend to be serially correlated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Residuals are defined as the difference between the </a:t>
            </a:r>
            <a:r>
              <a:rPr lang="en-US" sz="2200" b="1" dirty="0">
                <a:solidFill>
                  <a:schemeClr val="accent4"/>
                </a:solidFill>
              </a:rPr>
              <a:t>predicted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b="1" dirty="0">
                <a:solidFill>
                  <a:schemeClr val="accent4"/>
                </a:solidFill>
              </a:rPr>
              <a:t>true values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pPr marL="274320" lvl="1" indent="0">
              <a:buNone/>
            </a:pPr>
            <a:endParaRPr lang="en-US" sz="2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947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5005349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DD7815-D61C-48EF-AB01-381D72F674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1" y="1146876"/>
                <a:ext cx="9137491" cy="51296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A model for a time-series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called </a:t>
                </a:r>
                <a:r>
                  <a:rPr lang="en-US" sz="2200" b="1" dirty="0">
                    <a:solidFill>
                      <a:schemeClr val="accent4"/>
                    </a:solidFill>
                  </a:rPr>
                  <a:t>linear</a:t>
                </a:r>
                <a:r>
                  <a:rPr lang="en-US" sz="2200" dirty="0">
                    <a:solidFill>
                      <a:schemeClr val="tx1"/>
                    </a:solidFill>
                  </a:rPr>
                  <a:t> if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r>
                  <a:rPr lang="en-US" sz="1050" dirty="0">
                    <a:solidFill>
                      <a:schemeClr val="tx1"/>
                    </a:solidFill>
                  </a:rPr>
                  <a:t> 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br>
                  <a:rPr lang="en-US" sz="3200" b="0" dirty="0"/>
                </a:br>
                <a:br>
                  <a:rPr lang="en-US" sz="2200" b="0" dirty="0"/>
                </a:br>
                <a:r>
                  <a:rPr lang="en-US" sz="2200" b="0" dirty="0"/>
                  <a:t>for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b="0" dirty="0"/>
                  <a:t>: Predictor variable </a:t>
                </a:r>
                <a:r>
                  <a:rPr lang="en-US" sz="2200" b="0" dirty="0" err="1"/>
                  <a:t>i</a:t>
                </a:r>
                <a:r>
                  <a:rPr lang="en-US" sz="2200" b="0" dirty="0"/>
                  <a:t> at time 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b="0" dirty="0">
                    <a:latin typeface="Cambria Math" panose="02040503050406030204" pitchFamily="18" charset="0"/>
                  </a:rPr>
                  <a:t>: Model coefficient for predictor </a:t>
                </a:r>
                <a:r>
                  <a:rPr lang="en-US" sz="2200" b="0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2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b="0" dirty="0"/>
                  <a:t>: Error at time t</a:t>
                </a:r>
              </a:p>
              <a:p>
                <a:pPr marL="0" indent="0">
                  <a:buNone/>
                </a:pPr>
                <a:r>
                  <a:rPr lang="en-US" sz="2400" dirty="0"/>
                  <a:t>Linear regression models are considered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non-stationary</a:t>
                </a:r>
                <a:r>
                  <a:rPr lang="en-US" sz="2400" dirty="0"/>
                  <a:t> when they include functions of time</a:t>
                </a:r>
              </a:p>
              <a:p>
                <a:pPr marL="0" indent="0">
                  <a:buNone/>
                </a:pPr>
                <a:endParaRPr lang="en-US" sz="2200" b="0" dirty="0"/>
              </a:p>
              <a:p>
                <a:pPr marL="0" indent="0" algn="ctr">
                  <a:buNone/>
                </a:pPr>
                <a:br>
                  <a:rPr lang="en-US" sz="2200" b="0" dirty="0"/>
                </a:br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274320" lvl="1" indent="0">
                  <a:buFont typeface="Wingdings 2" pitchFamily="18" charset="2"/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1DD7815-D61C-48EF-AB01-381D72F67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1" y="1146876"/>
                <a:ext cx="9137491" cy="5129637"/>
              </a:xfrm>
              <a:prstGeom prst="rect">
                <a:avLst/>
              </a:prstGeom>
              <a:blipFill>
                <a:blip r:embed="rId2"/>
                <a:stretch>
                  <a:fillRect l="-1201" t="-2257" r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5EF330-EFEB-46FD-983E-0E7FFBD7E9B6}"/>
              </a:ext>
            </a:extLst>
          </p:cNvPr>
          <p:cNvSpPr/>
          <p:nvPr/>
        </p:nvSpPr>
        <p:spPr>
          <a:xfrm>
            <a:off x="1386477" y="4944858"/>
            <a:ext cx="8888278" cy="155502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Note: </a:t>
            </a:r>
            <a:r>
              <a:rPr lang="en-US" sz="2000" dirty="0"/>
              <a:t>we can also define a </a:t>
            </a:r>
            <a:r>
              <a:rPr lang="en-US" sz="2000" i="1" dirty="0"/>
              <a:t>linear </a:t>
            </a:r>
            <a:r>
              <a:rPr lang="en-US" sz="2000" dirty="0"/>
              <a:t>relationship with higher order polynomials (that is, integer exponents greater than one attached to each predictor variable). The term linear comes from the summation of each term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86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3513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Generalized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90FE-CD16-4806-80E7-C69E85F2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146876"/>
            <a:ext cx="9137491" cy="5129637"/>
          </a:xfrm>
        </p:spPr>
        <p:txBody>
          <a:bodyPr>
            <a:normAutofit/>
          </a:bodyPr>
          <a:lstStyle/>
          <a:p>
            <a:r>
              <a:rPr lang="en-US" sz="2400" dirty="0"/>
              <a:t>Within linear time series models we tend to expect </a:t>
            </a:r>
            <a:r>
              <a:rPr lang="en-US" sz="2400" b="1" dirty="0">
                <a:solidFill>
                  <a:schemeClr val="accent4"/>
                </a:solidFill>
              </a:rPr>
              <a:t>residuals</a:t>
            </a:r>
            <a:r>
              <a:rPr lang="en-US" sz="2400" dirty="0"/>
              <a:t> to be </a:t>
            </a:r>
            <a:r>
              <a:rPr lang="en-US" sz="2400" b="1" dirty="0">
                <a:solidFill>
                  <a:schemeClr val="accent4"/>
                </a:solidFill>
              </a:rPr>
              <a:t>autocorrelated</a:t>
            </a:r>
          </a:p>
          <a:p>
            <a:r>
              <a:rPr lang="en-US" sz="2400" dirty="0"/>
              <a:t>For a positive serial correlation in the residual series, this implies that the </a:t>
            </a:r>
            <a:r>
              <a:rPr lang="en-US" sz="2400" b="1" dirty="0">
                <a:solidFill>
                  <a:schemeClr val="accent4"/>
                </a:solidFill>
              </a:rPr>
              <a:t>standard errors </a:t>
            </a:r>
            <a:r>
              <a:rPr lang="en-US" sz="2400" dirty="0"/>
              <a:t>of the estimated regression parameters are likely to be </a:t>
            </a:r>
            <a:r>
              <a:rPr lang="en-US" sz="2400" b="1" dirty="0">
                <a:solidFill>
                  <a:schemeClr val="accent4"/>
                </a:solidFill>
              </a:rPr>
              <a:t>underestimated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Generalized Least Squares (GLS) </a:t>
            </a:r>
            <a:r>
              <a:rPr lang="en-US" sz="2400" dirty="0"/>
              <a:t>can be used to provide better estimates of the standard errors of these parameters to account for autocorrelation</a:t>
            </a:r>
          </a:p>
          <a:p>
            <a:r>
              <a:rPr lang="en-US" sz="2400" dirty="0"/>
              <a:t>We can fit these models in R using the </a:t>
            </a:r>
            <a:r>
              <a:rPr lang="en-US" sz="2400" b="1" dirty="0" err="1">
                <a:solidFill>
                  <a:schemeClr val="accent4"/>
                </a:solidFill>
              </a:rPr>
              <a:t>gls</a:t>
            </a:r>
            <a:r>
              <a:rPr lang="en-US" sz="2400" b="1" dirty="0">
                <a:solidFill>
                  <a:schemeClr val="accent4"/>
                </a:solidFill>
              </a:rPr>
              <a:t>()</a:t>
            </a:r>
            <a:r>
              <a:rPr lang="en-US" sz="2400" dirty="0"/>
              <a:t>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65720-81F7-4A54-821A-C048E2694D87}"/>
              </a:ext>
            </a:extLst>
          </p:cNvPr>
          <p:cNvSpPr txBox="1"/>
          <p:nvPr/>
        </p:nvSpPr>
        <p:spPr>
          <a:xfrm>
            <a:off x="5646198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0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75590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Linear Models with Seasonal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Seasonal effects are often common in time series data, in particular annual cycles as we have seen from examples</a:t>
                </a:r>
              </a:p>
              <a:p>
                <a:r>
                  <a:rPr lang="en-US" sz="2400" dirty="0"/>
                  <a:t>A seasonal indicator model for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containing a number of seasons,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and trend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given by</a:t>
                </a:r>
                <a:br>
                  <a:rPr lang="en-US" sz="2400" dirty="0"/>
                </a:br>
                <a:r>
                  <a:rPr lang="en-US" sz="12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US" sz="2400" b="0" dirty="0"/>
                </a:br>
                <a:r>
                  <a:rPr lang="en-US" sz="1200" b="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when t falls into the </a:t>
                </a:r>
                <a:r>
                  <a:rPr lang="en-US" sz="2400" i="1" dirty="0" err="1"/>
                  <a:t>i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season</a:t>
                </a:r>
              </a:p>
              <a:p>
                <a:r>
                  <a:rPr lang="en-US" sz="2400" dirty="0"/>
                  <a:t>The parameters for the model can be estimated by OLS or GLS by treating the seasonal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as a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factor</a:t>
                </a:r>
              </a:p>
              <a:p>
                <a:pPr lvl="1"/>
                <a:r>
                  <a:rPr lang="en-US" sz="2200" dirty="0"/>
                  <a:t>In R, the factor function can be applied to seasonal indices extracted using the function </a:t>
                </a:r>
                <a:r>
                  <a:rPr lang="en-US" sz="2200" b="1" dirty="0">
                    <a:solidFill>
                      <a:schemeClr val="accent4"/>
                    </a:solidFill>
                  </a:rPr>
                  <a:t>cycle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467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265720-81F7-4A54-821A-C048E2694D87}"/>
              </a:ext>
            </a:extLst>
          </p:cNvPr>
          <p:cNvSpPr txBox="1"/>
          <p:nvPr/>
        </p:nvSpPr>
        <p:spPr>
          <a:xfrm>
            <a:off x="5646198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2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26AD8-0383-41DE-AFE9-B8825D1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5.RMarkdown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E5BD-0DA6-47D6-B1C1-EDCEFADC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26742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C38-ACAD-431D-BE29-3877A40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4000" dirty="0"/>
              <a:t>Harmonic Seasonal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Seasonal effects often vary </a:t>
                </a:r>
                <a:r>
                  <a:rPr lang="en-US" sz="2200" b="1" dirty="0">
                    <a:solidFill>
                      <a:schemeClr val="accent4"/>
                    </a:solidFill>
                  </a:rPr>
                  <a:t>smoothly</a:t>
                </a:r>
                <a:r>
                  <a:rPr lang="en-US" sz="2200" dirty="0"/>
                  <a:t> over the seasons, so it may be more parameter efficient to use a smooth function in comparison to separate seasonal indices as in previous seasonal models</a:t>
                </a:r>
              </a:p>
              <a:p>
                <a:r>
                  <a:rPr lang="en-US" sz="2200" dirty="0"/>
                  <a:t>A convenient smooth, periodic function is provided via </a:t>
                </a:r>
                <a:r>
                  <a:rPr lang="en-US" sz="2200" b="1" dirty="0">
                    <a:solidFill>
                      <a:schemeClr val="accent4"/>
                    </a:solidFill>
                  </a:rPr>
                  <a:t>sin(x)</a:t>
                </a:r>
                <a:r>
                  <a:rPr lang="en-US" sz="2200" dirty="0"/>
                  <a:t> and </a:t>
                </a:r>
                <a:r>
                  <a:rPr lang="en-US" sz="2200" b="1" dirty="0">
                    <a:solidFill>
                      <a:schemeClr val="accent4"/>
                    </a:solidFill>
                  </a:rPr>
                  <a:t>cos(x)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𝑓𝑡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: frequency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 amplitude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 phase shift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4"/>
                    </a:solidFill>
                  </a:rPr>
                  <a:t>harmonic seasonal model </a:t>
                </a:r>
                <a:r>
                  <a:rPr lang="en-US" sz="2200" dirty="0"/>
                  <a:t>is defined as </a:t>
                </a:r>
                <a:br>
                  <a:rPr lang="en-US" sz="2200" dirty="0"/>
                </a:b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D690FE-CD16-4806-80E7-C69E85F25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146876"/>
                <a:ext cx="9137491" cy="5129637"/>
              </a:xfrm>
              <a:blipFill>
                <a:blip r:embed="rId2"/>
                <a:stretch>
                  <a:fillRect l="-400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265720-81F7-4A54-821A-C048E2694D87}"/>
              </a:ext>
            </a:extLst>
          </p:cNvPr>
          <p:cNvSpPr txBox="1"/>
          <p:nvPr/>
        </p:nvSpPr>
        <p:spPr>
          <a:xfrm>
            <a:off x="5646198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CB354-2E79-4F09-870A-51459ED7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480" y="5605767"/>
            <a:ext cx="6205435" cy="9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67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8313</TotalTime>
  <Words>517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Schoolbook</vt:lpstr>
      <vt:lpstr>Wingdings 2</vt:lpstr>
      <vt:lpstr>View</vt:lpstr>
      <vt:lpstr>Regression Chapter 5</vt:lpstr>
      <vt:lpstr>Regression</vt:lpstr>
      <vt:lpstr>Regression</vt:lpstr>
      <vt:lpstr>Lecture 5.RMarkdown</vt:lpstr>
      <vt:lpstr>Generalized Least Squares</vt:lpstr>
      <vt:lpstr>Lecture 5.RMarkdown</vt:lpstr>
      <vt:lpstr>Linear Models with Seasonal Variables</vt:lpstr>
      <vt:lpstr>Lecture 5.RMarkdown</vt:lpstr>
      <vt:lpstr>Harmonic Seasonal Models</vt:lpstr>
      <vt:lpstr>Harmonic Seasonal Models</vt:lpstr>
      <vt:lpstr>Lecture 5.RMarkdown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Kodie McNamara</dc:creator>
  <cp:lastModifiedBy>Kodie McNamara</cp:lastModifiedBy>
  <cp:revision>32</cp:revision>
  <dcterms:created xsi:type="dcterms:W3CDTF">2021-08-23T19:41:19Z</dcterms:created>
  <dcterms:modified xsi:type="dcterms:W3CDTF">2021-11-01T04:31:45Z</dcterms:modified>
</cp:coreProperties>
</file>