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7" r:id="rId2"/>
    <p:sldId id="258" r:id="rId3"/>
    <p:sldId id="264" r:id="rId4"/>
    <p:sldId id="265" r:id="rId5"/>
    <p:sldId id="266" r:id="rId6"/>
    <p:sldId id="268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1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C23C054-0FFA-4B24-9642-81ACD48FC7E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348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0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8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028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0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4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3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8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5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C23C054-0FFA-4B24-9642-81ACD48FC7E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9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00E7B2-34B7-4005-AE47-1B6BFA081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18796" cy="4041648"/>
          </a:xfrm>
        </p:spPr>
        <p:txBody>
          <a:bodyPr/>
          <a:lstStyle/>
          <a:p>
            <a:r>
              <a:rPr lang="en-US" dirty="0"/>
              <a:t>Forecasting Strategies</a:t>
            </a:r>
            <a:br>
              <a:rPr lang="en-US" dirty="0"/>
            </a:br>
            <a:r>
              <a:rPr kumimoji="0" lang="en-US" sz="40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j-ea"/>
                <a:cs typeface="+mj-cs"/>
              </a:rPr>
              <a:t>Chapter </a:t>
            </a:r>
            <a:r>
              <a:rPr lang="en-US" sz="4000" dirty="0">
                <a:solidFill>
                  <a:srgbClr val="FFFFFF"/>
                </a:solidFill>
                <a:latin typeface="Century Schoolbook" panose="02040604050505020304"/>
              </a:rPr>
              <a:t>3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0DF109-B0BB-4FD9-A879-D2023F05E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637, St. Elizabeth's University, Fall 2021</a:t>
            </a:r>
          </a:p>
        </p:txBody>
      </p:sp>
    </p:spTree>
    <p:extLst>
      <p:ext uri="{BB962C8B-B14F-4D97-AF65-F5344CB8AC3E}">
        <p14:creationId xmlns:p14="http://schemas.microsoft.com/office/powerpoint/2010/main" val="1667161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55C9F73-585C-4174-9DAA-12098581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anchor="t">
            <a:normAutofit/>
          </a:bodyPr>
          <a:lstStyle/>
          <a:p>
            <a:r>
              <a:rPr lang="en-US" sz="4000" dirty="0"/>
              <a:t>Auto-Covariance and Auto-Correlation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312AE-02CA-4F0E-BDC4-3ABC6E11B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276" y="1266824"/>
            <a:ext cx="5101124" cy="503872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4A41CD-618F-432A-9129-A5254DE20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41412"/>
            <a:ext cx="4476750" cy="535082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 err="1">
                <a:solidFill>
                  <a:schemeClr val="accent4"/>
                </a:solidFill>
              </a:rPr>
              <a:t>acfs</a:t>
            </a:r>
            <a:r>
              <a:rPr lang="en-US" sz="2400" dirty="0"/>
              <a:t> for x and y are in the upper left and lower right frames, respectively</a:t>
            </a:r>
          </a:p>
          <a:p>
            <a:r>
              <a:rPr lang="en-US" sz="2400" dirty="0"/>
              <a:t>The </a:t>
            </a:r>
            <a:r>
              <a:rPr lang="en-US" sz="2400" b="1" dirty="0" err="1">
                <a:solidFill>
                  <a:schemeClr val="accent4"/>
                </a:solidFill>
              </a:rPr>
              <a:t>ccfs</a:t>
            </a:r>
            <a:r>
              <a:rPr lang="en-US" sz="2400" dirty="0"/>
              <a:t> are in the lower left and upper right frames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9871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226AD8-0383-41DE-AFE9-B8825D18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3.RMarkdown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CE5BD-0DA6-47D6-B1C1-EDCEFADC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Forecasting Strategies</a:t>
            </a:r>
          </a:p>
        </p:txBody>
      </p:sp>
    </p:spTree>
    <p:extLst>
      <p:ext uri="{BB962C8B-B14F-4D97-AF65-F5344CB8AC3E}">
        <p14:creationId xmlns:p14="http://schemas.microsoft.com/office/powerpoint/2010/main" val="818923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55C9F73-585C-4174-9DAA-12098581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anchor="t">
            <a:normAutofit/>
          </a:bodyPr>
          <a:lstStyle/>
          <a:p>
            <a:r>
              <a:rPr lang="en-US" sz="4000" dirty="0"/>
              <a:t>Auto-Covariance and Auto-Correlation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4A41CD-618F-432A-9129-A5254DE20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41412"/>
            <a:ext cx="4476750" cy="535082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 err="1">
                <a:solidFill>
                  <a:schemeClr val="accent4"/>
                </a:solidFill>
              </a:rPr>
              <a:t>acfs</a:t>
            </a:r>
            <a:r>
              <a:rPr lang="en-US" sz="2400" dirty="0"/>
              <a:t> for x and y are in the upper left and lower right frames, respectively</a:t>
            </a:r>
          </a:p>
          <a:p>
            <a:r>
              <a:rPr lang="en-US" sz="2400" dirty="0"/>
              <a:t>The </a:t>
            </a:r>
            <a:r>
              <a:rPr lang="en-US" sz="2400" b="1" dirty="0" err="1">
                <a:solidFill>
                  <a:schemeClr val="accent4"/>
                </a:solidFill>
              </a:rPr>
              <a:t>ccfs</a:t>
            </a:r>
            <a:r>
              <a:rPr lang="en-US" sz="2400" dirty="0"/>
              <a:t> are in the lower left and upper right frames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B68523-AB38-4C3C-968C-545C80F8B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637" y="1348740"/>
            <a:ext cx="53498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31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55C9F73-585C-4174-9DAA-12098581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anchor="t">
            <a:normAutofit/>
          </a:bodyPr>
          <a:lstStyle/>
          <a:p>
            <a:r>
              <a:rPr lang="en-US" sz="4000" dirty="0"/>
              <a:t>Bass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9D2CCF5-F108-45CD-B02F-34D4315FDF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429305"/>
                <a:ext cx="8698874" cy="5353235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dirty="0"/>
                  <a:t>The Bass formula for the number of people,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, who have bought a product at time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depends on three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200" dirty="0"/>
                  <a:t> The total number of people who eventually buy the product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200" dirty="0"/>
                  <a:t> the coefficient of innovation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200" dirty="0"/>
                  <a:t>: the coefficient of imitation</a:t>
                </a:r>
              </a:p>
              <a:p>
                <a:r>
                  <a:rPr lang="en-US" sz="2400" dirty="0"/>
                  <a:t>The Bass formula is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According to the model, the increase in sales,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, over the next time period is equal to the sum of a fixed proportion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and a time varying proportion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400" dirty="0"/>
                  <a:t> of people who will eventually buy the product but have not yet done so</a:t>
                </a: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9D2CCF5-F108-45CD-B02F-34D4315FD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429305"/>
                <a:ext cx="8698874" cy="5353235"/>
              </a:xfrm>
              <a:blipFill>
                <a:blip r:embed="rId2"/>
                <a:stretch>
                  <a:fillRect l="-491" t="-1251" r="-1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2452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55C9F73-585C-4174-9DAA-12098581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anchor="t">
            <a:normAutofit/>
          </a:bodyPr>
          <a:lstStyle/>
          <a:p>
            <a:r>
              <a:rPr lang="en-US" sz="4000" dirty="0"/>
              <a:t>Bass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9D2CCF5-F108-45CD-B02F-34D4315FDF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429305"/>
                <a:ext cx="8698874" cy="5353235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dirty="0"/>
                  <a:t>The Bass formula is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We can derive that sales per unit time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are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den>
                                    </m:f>
                                  </m:e>
                                </m:d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d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9D2CCF5-F108-45CD-B02F-34D4315FD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429305"/>
                <a:ext cx="8698874" cy="5353235"/>
              </a:xfrm>
              <a:blipFill>
                <a:blip r:embed="rId2"/>
                <a:stretch>
                  <a:fillRect l="-491" t="-1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609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226AD8-0383-41DE-AFE9-B8825D18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3.RMarkdown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CE5BD-0DA6-47D6-B1C1-EDCEFADC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Forecasting Strategies</a:t>
            </a:r>
          </a:p>
        </p:txBody>
      </p:sp>
    </p:spTree>
    <p:extLst>
      <p:ext uri="{BB962C8B-B14F-4D97-AF65-F5344CB8AC3E}">
        <p14:creationId xmlns:p14="http://schemas.microsoft.com/office/powerpoint/2010/main" val="4136683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55C9F73-585C-4174-9DAA-12098581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anchor="t">
            <a:normAutofit/>
          </a:bodyPr>
          <a:lstStyle/>
          <a:p>
            <a:r>
              <a:rPr lang="en-US" sz="4000" dirty="0"/>
              <a:t>Exponential Smoothing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9D2CCF5-F108-45CD-B02F-34D4315FDF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3076" y="1429305"/>
                <a:ext cx="10058400" cy="5353235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dirty="0"/>
                  <a:t>The model is defined by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non-stationary mean of the process at time t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independent random deviations with a mean of 0 and a standard deviation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We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as the 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exponentially weighted moving average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br>
                  <a:rPr lang="en-US" sz="2400" dirty="0"/>
                </a:br>
                <a:br>
                  <a:rPr lang="en-US" sz="2400" dirty="0"/>
                </a:br>
                <a:r>
                  <a:rPr lang="en-US" sz="2000" dirty="0"/>
                  <a:t>The value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is referred to as the </a:t>
                </a:r>
                <a:r>
                  <a:rPr lang="en-US" sz="2000" b="1" dirty="0">
                    <a:solidFill>
                      <a:schemeClr val="accent4"/>
                    </a:solidFill>
                  </a:rPr>
                  <a:t>smoothing parameter, </a:t>
                </a:r>
                <a:r>
                  <a:rPr lang="en-US" sz="2000" dirty="0"/>
                  <a:t>set between 0 and 1</a:t>
                </a: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9D2CCF5-F108-45CD-B02F-34D4315FD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3076" y="1429305"/>
                <a:ext cx="10058400" cy="5353235"/>
              </a:xfrm>
              <a:blipFill>
                <a:blip r:embed="rId2"/>
                <a:stretch>
                  <a:fillRect l="-485" t="-1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048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226AD8-0383-41DE-AFE9-B8825D18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3.RMarkdown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CE5BD-0DA6-47D6-B1C1-EDCEFADC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Forecasting Strategies</a:t>
            </a:r>
          </a:p>
        </p:txBody>
      </p:sp>
    </p:spTree>
    <p:extLst>
      <p:ext uri="{BB962C8B-B14F-4D97-AF65-F5344CB8AC3E}">
        <p14:creationId xmlns:p14="http://schemas.microsoft.com/office/powerpoint/2010/main" val="3514843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55C9F73-585C-4174-9DAA-12098581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anchor="t">
            <a:normAutofit/>
          </a:bodyPr>
          <a:lstStyle/>
          <a:p>
            <a:r>
              <a:rPr lang="en-US" sz="4000" dirty="0"/>
              <a:t>Holt-Winters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9D2CCF5-F108-45CD-B02F-34D4315FDF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3076" y="1429305"/>
                <a:ext cx="10058400" cy="5353235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dirty="0"/>
                  <a:t>The model is defined by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2000" b="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br>
                  <a:rPr lang="en-US" sz="200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where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: estimated level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: estimated slope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: estimated seasonal effect</a:t>
                </a:r>
              </a:p>
              <a:p>
                <a:pPr marL="0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And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: smoothing parameters </a:t>
                </a: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9D2CCF5-F108-45CD-B02F-34D4315FD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3076" y="1429305"/>
                <a:ext cx="10058400" cy="5353235"/>
              </a:xfrm>
              <a:blipFill>
                <a:blip r:embed="rId2"/>
                <a:stretch>
                  <a:fillRect l="-667" t="-1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805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55C9F73-585C-4174-9DAA-12098581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anchor="t">
            <a:normAutofit/>
          </a:bodyPr>
          <a:lstStyle/>
          <a:p>
            <a:r>
              <a:rPr lang="en-US" sz="4000" dirty="0"/>
              <a:t>Holt-Winters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9D2CCF5-F108-45CD-B02F-34D4315FDF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3076" y="1429305"/>
                <a:ext cx="10058400" cy="5353235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Forecasting equation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br>
                  <a:rPr lang="en-US" sz="240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9D2CCF5-F108-45CD-B02F-34D4315FD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3076" y="1429305"/>
                <a:ext cx="10058400" cy="5353235"/>
              </a:xfrm>
              <a:blipFill>
                <a:blip r:embed="rId2"/>
                <a:stretch>
                  <a:fillRect l="-485" t="-1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62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/>
              <a:t>Leading Variables and Associated 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90FE-CD16-4806-80E7-C69E85F25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One strategy for forecasting a variable is determining a </a:t>
            </a:r>
            <a:r>
              <a:rPr lang="en-US" sz="2800" b="1" dirty="0">
                <a:solidFill>
                  <a:schemeClr val="accent4"/>
                </a:solidFill>
              </a:rPr>
              <a:t>related variable </a:t>
            </a:r>
            <a:r>
              <a:rPr lang="en-US" sz="2800" dirty="0"/>
              <a:t>that </a:t>
            </a:r>
            <a:r>
              <a:rPr lang="en-US" sz="2800" b="1" dirty="0">
                <a:solidFill>
                  <a:schemeClr val="accent4"/>
                </a:solidFill>
              </a:rPr>
              <a:t>leads</a:t>
            </a:r>
            <a:r>
              <a:rPr lang="en-US" sz="2800" dirty="0"/>
              <a:t> it by one or more time intervals</a:t>
            </a:r>
          </a:p>
          <a:p>
            <a:pPr lvl="1"/>
            <a:r>
              <a:rPr lang="en-US" sz="2600" dirty="0"/>
              <a:t>You can envision a company who monitors boat sales can predict accurately the sale of boat paint based on the data from sales</a:t>
            </a:r>
          </a:p>
          <a:p>
            <a:endParaRPr lang="en-US" sz="2800" dirty="0"/>
          </a:p>
        </p:txBody>
      </p:sp>
      <p:pic>
        <p:nvPicPr>
          <p:cNvPr id="6" name="Graphic 5" descr="Large paint brush outline">
            <a:extLst>
              <a:ext uri="{FF2B5EF4-FFF2-40B4-BE49-F238E27FC236}">
                <a16:creationId xmlns:a16="http://schemas.microsoft.com/office/drawing/2014/main" id="{41B962AF-5A1B-479B-B22B-4E2EDEE48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4600" y="4552470"/>
            <a:ext cx="1939770" cy="1939770"/>
          </a:xfrm>
          <a:prstGeom prst="rect">
            <a:avLst/>
          </a:prstGeom>
        </p:spPr>
      </p:pic>
      <p:pic>
        <p:nvPicPr>
          <p:cNvPr id="8" name="Graphic 7" descr="Cruise ship with solid fill">
            <a:extLst>
              <a:ext uri="{FF2B5EF4-FFF2-40B4-BE49-F238E27FC236}">
                <a16:creationId xmlns:a16="http://schemas.microsoft.com/office/drawing/2014/main" id="{0A7AAA94-A70F-474D-BB65-E39EA88A4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2325" y="4552470"/>
            <a:ext cx="1939770" cy="193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9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226AD8-0383-41DE-AFE9-B8825D18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3.RMarkdown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CE5BD-0DA6-47D6-B1C1-EDCEFADC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Forecasting Strategies</a:t>
            </a:r>
          </a:p>
        </p:txBody>
      </p:sp>
    </p:spTree>
    <p:extLst>
      <p:ext uri="{BB962C8B-B14F-4D97-AF65-F5344CB8AC3E}">
        <p14:creationId xmlns:p14="http://schemas.microsoft.com/office/powerpoint/2010/main" val="395656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226AD8-0383-41DE-AFE9-B8825D18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3.RMarkdown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CE5BD-0DA6-47D6-B1C1-EDCEFADC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Forecasting Strategies</a:t>
            </a:r>
          </a:p>
        </p:txBody>
      </p:sp>
    </p:spTree>
    <p:extLst>
      <p:ext uri="{BB962C8B-B14F-4D97-AF65-F5344CB8AC3E}">
        <p14:creationId xmlns:p14="http://schemas.microsoft.com/office/powerpoint/2010/main" val="135133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C7DFE7D-CB1D-431E-8A58-05B2CA54C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344" y="2116312"/>
            <a:ext cx="6309662" cy="389396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55C9F73-585C-4174-9DAA-12098581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anchor="t">
            <a:normAutofit/>
          </a:bodyPr>
          <a:lstStyle/>
          <a:p>
            <a:r>
              <a:rPr lang="en-US" sz="3600" dirty="0"/>
              <a:t>Leading Variables and Associated  Variables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9D2CCF5-F108-45CD-B02F-34D4315FD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28800"/>
            <a:ext cx="4476750" cy="435133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building activity tends to lag one quarter behind the building approvals, or equivalently that the building approvals appear to lead the building activity by a quarter</a:t>
            </a:r>
          </a:p>
        </p:txBody>
      </p:sp>
    </p:spTree>
    <p:extLst>
      <p:ext uri="{BB962C8B-B14F-4D97-AF65-F5344CB8AC3E}">
        <p14:creationId xmlns:p14="http://schemas.microsoft.com/office/powerpoint/2010/main" val="99218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55C9F73-585C-4174-9DAA-12098581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anchor="t">
            <a:normAutofit/>
          </a:bodyPr>
          <a:lstStyle/>
          <a:p>
            <a:r>
              <a:rPr lang="en-US" sz="4800" dirty="0"/>
              <a:t>Cross 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9D2CCF5-F108-45CD-B02F-34D4315FDF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429305"/>
                <a:ext cx="8441421" cy="4980373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dirty="0"/>
                  <a:t>Consider two variables within a data set, x and y</a:t>
                </a:r>
              </a:p>
              <a:p>
                <a:pPr lvl="1"/>
                <a:r>
                  <a:rPr lang="en-US" sz="2200" dirty="0"/>
                  <a:t>These variables may be correlated </a:t>
                </a:r>
                <a:r>
                  <a:rPr lang="en-US" sz="2200" b="1" dirty="0">
                    <a:solidFill>
                      <a:schemeClr val="accent4"/>
                    </a:solidFill>
                  </a:rPr>
                  <a:t>serially</a:t>
                </a:r>
              </a:p>
              <a:p>
                <a:pPr lvl="1"/>
                <a:r>
                  <a:rPr lang="en-US" sz="2200" dirty="0"/>
                  <a:t>These variables may be correlated with each other at </a:t>
                </a:r>
                <a:r>
                  <a:rPr lang="en-US" sz="2200" b="1" dirty="0">
                    <a:solidFill>
                      <a:schemeClr val="accent4"/>
                    </a:solidFill>
                  </a:rPr>
                  <a:t>different time lags</a:t>
                </a:r>
              </a:p>
              <a:p>
                <a:r>
                  <a:rPr lang="en-US" sz="2400" dirty="0"/>
                  <a:t>We define a model as 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second-order stationary </a:t>
                </a:r>
                <a:r>
                  <a:rPr lang="en-US" sz="2400" dirty="0"/>
                  <a:t>if all the correlations depend upon only the defined 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lag</a:t>
                </a:r>
              </a:p>
              <a:p>
                <a:r>
                  <a:rPr lang="en-US" sz="2400" dirty="0"/>
                  <a:t>We compute the 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cross covariance </a:t>
                </a:r>
                <a:r>
                  <a:rPr lang="en-US" sz="2400" dirty="0"/>
                  <a:t>of a second-order stationary model with lag k as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9D2CCF5-F108-45CD-B02F-34D4315FD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429305"/>
                <a:ext cx="8441421" cy="4980373"/>
              </a:xfrm>
              <a:blipFill>
                <a:blip r:embed="rId2"/>
                <a:stretch>
                  <a:fillRect l="-505" t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90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55C9F73-585C-4174-9DAA-12098581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anchor="t">
            <a:normAutofit/>
          </a:bodyPr>
          <a:lstStyle/>
          <a:p>
            <a:r>
              <a:rPr lang="en-US" sz="4800" dirty="0"/>
              <a:t>Cross 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9D2CCF5-F108-45CD-B02F-34D4315FDF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429305"/>
                <a:ext cx="8441421" cy="4980373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dirty="0"/>
                  <a:t>We compute the 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cross covariance </a:t>
                </a:r>
                <a:r>
                  <a:rPr lang="en-US" sz="2400" dirty="0"/>
                  <a:t>of a second-order stationary model as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Cross covariance is not symmetric. We define the lag in x by k time units from y. Thus, we define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9D2CCF5-F108-45CD-B02F-34D4315FD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429305"/>
                <a:ext cx="8441421" cy="4980373"/>
              </a:xfrm>
              <a:blipFill>
                <a:blip r:embed="rId2"/>
                <a:stretch>
                  <a:fillRect l="-505" t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4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55C9F73-585C-4174-9DAA-12098581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anchor="t">
            <a:normAutofit/>
          </a:bodyPr>
          <a:lstStyle/>
          <a:p>
            <a:r>
              <a:rPr lang="en-US" sz="4800" dirty="0"/>
              <a:t>Cross 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9D2CCF5-F108-45CD-B02F-34D4315FDF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429305"/>
                <a:ext cx="8441421" cy="2450237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dirty="0"/>
                  <a:t>We compute the 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cross correlation </a:t>
                </a:r>
                <a:r>
                  <a:rPr lang="en-US" sz="2400" dirty="0"/>
                  <a:t>of a second-order stationary model as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9D2CCF5-F108-45CD-B02F-34D4315FD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429305"/>
                <a:ext cx="8441421" cy="2450237"/>
              </a:xfrm>
              <a:blipFill>
                <a:blip r:embed="rId2"/>
                <a:stretch>
                  <a:fillRect l="-505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49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55C9F73-585C-4174-9DAA-12098581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anchor="t">
            <a:normAutofit/>
          </a:bodyPr>
          <a:lstStyle/>
          <a:p>
            <a:r>
              <a:rPr lang="en-US" sz="4000" dirty="0"/>
              <a:t>Sample Cross Covariance &amp; 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9D2CCF5-F108-45CD-B02F-34D4315FDF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429305"/>
                <a:ext cx="8441421" cy="4909351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b="1" dirty="0">
                    <a:solidFill>
                      <a:schemeClr val="accent4"/>
                    </a:solidFill>
                  </a:rPr>
                  <a:t>Sample Cross Covariance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endParaRPr lang="en-US" sz="2400" dirty="0"/>
              </a:p>
              <a:p>
                <a:r>
                  <a:rPr lang="en-US" sz="2400" b="1" dirty="0">
                    <a:solidFill>
                      <a:schemeClr val="accent4"/>
                    </a:solidFill>
                  </a:rPr>
                  <a:t>Sample Cross Correlation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9D2CCF5-F108-45CD-B02F-34D4315FD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429305"/>
                <a:ext cx="8441421" cy="4909351"/>
              </a:xfrm>
              <a:blipFill>
                <a:blip r:embed="rId2"/>
                <a:stretch>
                  <a:fillRect l="-505" t="-1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59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226AD8-0383-41DE-AFE9-B8825D18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3.RMarkdown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CE5BD-0DA6-47D6-B1C1-EDCEFADC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Forecasting Strategies</a:t>
            </a:r>
          </a:p>
        </p:txBody>
      </p:sp>
    </p:spTree>
    <p:extLst>
      <p:ext uri="{BB962C8B-B14F-4D97-AF65-F5344CB8AC3E}">
        <p14:creationId xmlns:p14="http://schemas.microsoft.com/office/powerpoint/2010/main" val="258832318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8082</TotalTime>
  <Words>660</Words>
  <Application>Microsoft Office PowerPoint</Application>
  <PresentationFormat>Widescreen</PresentationFormat>
  <Paragraphs>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Century Schoolbook</vt:lpstr>
      <vt:lpstr>Wingdings 2</vt:lpstr>
      <vt:lpstr>View</vt:lpstr>
      <vt:lpstr>Forecasting Strategies Chapter 3</vt:lpstr>
      <vt:lpstr>Leading Variables and Associated  Variables</vt:lpstr>
      <vt:lpstr>Lecture 3.RMarkdown</vt:lpstr>
      <vt:lpstr>Leading Variables and Associated  Variables</vt:lpstr>
      <vt:lpstr>Cross Correlation</vt:lpstr>
      <vt:lpstr>Cross Correlation</vt:lpstr>
      <vt:lpstr>Cross Correlation</vt:lpstr>
      <vt:lpstr>Sample Cross Covariance &amp; Correlation</vt:lpstr>
      <vt:lpstr>Lecture 3.RMarkdown</vt:lpstr>
      <vt:lpstr>Auto-Covariance and Auto-Correlation</vt:lpstr>
      <vt:lpstr>Lecture 3.RMarkdown</vt:lpstr>
      <vt:lpstr>Auto-Covariance and Auto-Correlation</vt:lpstr>
      <vt:lpstr>Bass Model</vt:lpstr>
      <vt:lpstr>Bass Model</vt:lpstr>
      <vt:lpstr>Lecture 3.RMarkdown</vt:lpstr>
      <vt:lpstr>Exponential Smoothing</vt:lpstr>
      <vt:lpstr>Lecture 3.RMarkdown</vt:lpstr>
      <vt:lpstr>Holt-Winters</vt:lpstr>
      <vt:lpstr>Holt-Winters</vt:lpstr>
      <vt:lpstr>Lecture 3.RMarkdown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</dc:title>
  <dc:creator>Kodie McNamara</dc:creator>
  <cp:lastModifiedBy>Kodie McNamara</cp:lastModifiedBy>
  <cp:revision>22</cp:revision>
  <dcterms:created xsi:type="dcterms:W3CDTF">2021-08-23T19:41:19Z</dcterms:created>
  <dcterms:modified xsi:type="dcterms:W3CDTF">2021-09-27T16:36:13Z</dcterms:modified>
</cp:coreProperties>
</file>