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7" r:id="rId2"/>
    <p:sldId id="258" r:id="rId3"/>
    <p:sldId id="260" r:id="rId4"/>
    <p:sldId id="261" r:id="rId5"/>
    <p:sldId id="262"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C23C054-0FFA-4B24-9642-81ACD48FC7EF}" type="datetimeFigureOut">
              <a:rPr lang="en-US" smtClean="0"/>
              <a:t>8/29/2021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BB0958D-AB27-452B-9F13-56EB8376417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73480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3C054-0FFA-4B24-9642-81ACD48FC7EF}"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0958D-AB27-452B-9F13-56EB8376417D}" type="slidenum">
              <a:rPr lang="en-US" smtClean="0"/>
              <a:t>‹#›</a:t>
            </a:fld>
            <a:endParaRPr lang="en-US"/>
          </a:p>
        </p:txBody>
      </p:sp>
    </p:spTree>
    <p:extLst>
      <p:ext uri="{BB962C8B-B14F-4D97-AF65-F5344CB8AC3E}">
        <p14:creationId xmlns:p14="http://schemas.microsoft.com/office/powerpoint/2010/main" val="2184502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3C054-0FFA-4B24-9642-81ACD48FC7EF}"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0958D-AB27-452B-9F13-56EB8376417D}" type="slidenum">
              <a:rPr lang="en-US" smtClean="0"/>
              <a:t>‹#›</a:t>
            </a:fld>
            <a:endParaRPr lang="en-US"/>
          </a:p>
        </p:txBody>
      </p:sp>
    </p:spTree>
    <p:extLst>
      <p:ext uri="{BB962C8B-B14F-4D97-AF65-F5344CB8AC3E}">
        <p14:creationId xmlns:p14="http://schemas.microsoft.com/office/powerpoint/2010/main" val="63578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3C054-0FFA-4B24-9642-81ACD48FC7EF}"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0958D-AB27-452B-9F13-56EB8376417D}" type="slidenum">
              <a:rPr lang="en-US" smtClean="0"/>
              <a:t>‹#›</a:t>
            </a:fld>
            <a:endParaRPr lang="en-US"/>
          </a:p>
        </p:txBody>
      </p:sp>
    </p:spTree>
    <p:extLst>
      <p:ext uri="{BB962C8B-B14F-4D97-AF65-F5344CB8AC3E}">
        <p14:creationId xmlns:p14="http://schemas.microsoft.com/office/powerpoint/2010/main" val="163380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23C054-0FFA-4B24-9642-81ACD48FC7EF}"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0958D-AB27-452B-9F13-56EB8376417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028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23C054-0FFA-4B24-9642-81ACD48FC7EF}" type="datetimeFigureOut">
              <a:rPr lang="en-US" smtClean="0"/>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0958D-AB27-452B-9F13-56EB8376417D}" type="slidenum">
              <a:rPr lang="en-US" smtClean="0"/>
              <a:t>‹#›</a:t>
            </a:fld>
            <a:endParaRPr lang="en-US"/>
          </a:p>
        </p:txBody>
      </p:sp>
    </p:spTree>
    <p:extLst>
      <p:ext uri="{BB962C8B-B14F-4D97-AF65-F5344CB8AC3E}">
        <p14:creationId xmlns:p14="http://schemas.microsoft.com/office/powerpoint/2010/main" val="8224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23C054-0FFA-4B24-9642-81ACD48FC7EF}" type="datetimeFigureOut">
              <a:rPr lang="en-US" smtClean="0"/>
              <a:t>8/29/2021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0958D-AB27-452B-9F13-56EB8376417D}" type="slidenum">
              <a:rPr lang="en-US" smtClean="0"/>
              <a:t>‹#›</a:t>
            </a:fld>
            <a:endParaRPr lang="en-US"/>
          </a:p>
        </p:txBody>
      </p:sp>
    </p:spTree>
    <p:extLst>
      <p:ext uri="{BB962C8B-B14F-4D97-AF65-F5344CB8AC3E}">
        <p14:creationId xmlns:p14="http://schemas.microsoft.com/office/powerpoint/2010/main" val="2591209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23C054-0FFA-4B24-9642-81ACD48FC7EF}" type="datetimeFigureOut">
              <a:rPr lang="en-US" smtClean="0"/>
              <a:t>8/29/2021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0958D-AB27-452B-9F13-56EB8376417D}" type="slidenum">
              <a:rPr lang="en-US" smtClean="0"/>
              <a:t>‹#›</a:t>
            </a:fld>
            <a:endParaRPr lang="en-US"/>
          </a:p>
        </p:txBody>
      </p:sp>
    </p:spTree>
    <p:extLst>
      <p:ext uri="{BB962C8B-B14F-4D97-AF65-F5344CB8AC3E}">
        <p14:creationId xmlns:p14="http://schemas.microsoft.com/office/powerpoint/2010/main" val="120054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3C054-0FFA-4B24-9642-81ACD48FC7EF}" type="datetimeFigureOut">
              <a:rPr lang="en-US" smtClean="0"/>
              <a:t>8/29/2021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0958D-AB27-452B-9F13-56EB8376417D}" type="slidenum">
              <a:rPr lang="en-US" smtClean="0"/>
              <a:t>‹#›</a:t>
            </a:fld>
            <a:endParaRPr lang="en-US"/>
          </a:p>
        </p:txBody>
      </p:sp>
    </p:spTree>
    <p:extLst>
      <p:ext uri="{BB962C8B-B14F-4D97-AF65-F5344CB8AC3E}">
        <p14:creationId xmlns:p14="http://schemas.microsoft.com/office/powerpoint/2010/main" val="54833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23C054-0FFA-4B24-9642-81ACD48FC7EF}" type="datetimeFigureOut">
              <a:rPr lang="en-US" smtClean="0"/>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0958D-AB27-452B-9F13-56EB8376417D}" type="slidenum">
              <a:rPr lang="en-US" smtClean="0"/>
              <a:t>‹#›</a:t>
            </a:fld>
            <a:endParaRPr lang="en-US"/>
          </a:p>
        </p:txBody>
      </p:sp>
    </p:spTree>
    <p:extLst>
      <p:ext uri="{BB962C8B-B14F-4D97-AF65-F5344CB8AC3E}">
        <p14:creationId xmlns:p14="http://schemas.microsoft.com/office/powerpoint/2010/main" val="357788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23C054-0FFA-4B24-9642-81ACD48FC7EF}" type="datetimeFigureOut">
              <a:rPr lang="en-US" smtClean="0"/>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0958D-AB27-452B-9F13-56EB8376417D}" type="slidenum">
              <a:rPr lang="en-US" smtClean="0"/>
              <a:t>‹#›</a:t>
            </a:fld>
            <a:endParaRPr lang="en-US"/>
          </a:p>
        </p:txBody>
      </p:sp>
    </p:spTree>
    <p:extLst>
      <p:ext uri="{BB962C8B-B14F-4D97-AF65-F5344CB8AC3E}">
        <p14:creationId xmlns:p14="http://schemas.microsoft.com/office/powerpoint/2010/main" val="191925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C23C054-0FFA-4B24-9642-81ACD48FC7EF}" type="datetimeFigureOut">
              <a:rPr lang="en-US" smtClean="0"/>
              <a:t>8/29/2021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BB0958D-AB27-452B-9F13-56EB8376417D}" type="slidenum">
              <a:rPr lang="en-US" smtClean="0"/>
              <a:t>‹#›</a:t>
            </a:fld>
            <a:endParaRPr lang="en-US"/>
          </a:p>
        </p:txBody>
      </p:sp>
    </p:spTree>
    <p:extLst>
      <p:ext uri="{BB962C8B-B14F-4D97-AF65-F5344CB8AC3E}">
        <p14:creationId xmlns:p14="http://schemas.microsoft.com/office/powerpoint/2010/main" val="704699825"/>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E7B2-34B7-4005-AE47-1B6BFA081DFE}"/>
              </a:ext>
            </a:extLst>
          </p:cNvPr>
          <p:cNvSpPr>
            <a:spLocks noGrp="1"/>
          </p:cNvSpPr>
          <p:nvPr>
            <p:ph type="ctrTitle"/>
          </p:nvPr>
        </p:nvSpPr>
        <p:spPr/>
        <p:txBody>
          <a:bodyPr/>
          <a:lstStyle/>
          <a:p>
            <a:r>
              <a:rPr lang="en-US" dirty="0"/>
              <a:t>Time Series Data</a:t>
            </a:r>
            <a:br>
              <a:rPr lang="en-US" dirty="0"/>
            </a:br>
            <a:r>
              <a:rPr kumimoji="0" lang="en-US" sz="4000" b="0" i="0" u="none" strike="noStrike" kern="1200" cap="none" spc="-50" normalizeH="0" baseline="0" noProof="0" dirty="0">
                <a:ln>
                  <a:noFill/>
                </a:ln>
                <a:solidFill>
                  <a:srgbClr val="FFFFFF"/>
                </a:solidFill>
                <a:effectLst/>
                <a:uLnTx/>
                <a:uFillTx/>
                <a:latin typeface="Century Schoolbook" panose="02040604050505020304"/>
                <a:ea typeface="+mj-ea"/>
                <a:cs typeface="+mj-cs"/>
              </a:rPr>
              <a:t>Chapter 1</a:t>
            </a:r>
            <a:endParaRPr lang="en-US" dirty="0"/>
          </a:p>
        </p:txBody>
      </p:sp>
      <p:sp>
        <p:nvSpPr>
          <p:cNvPr id="5" name="Subtitle 4">
            <a:extLst>
              <a:ext uri="{FF2B5EF4-FFF2-40B4-BE49-F238E27FC236}">
                <a16:creationId xmlns:a16="http://schemas.microsoft.com/office/drawing/2014/main" id="{6C0DF109-B0BB-4FD9-A879-D2023F05E181}"/>
              </a:ext>
            </a:extLst>
          </p:cNvPr>
          <p:cNvSpPr>
            <a:spLocks noGrp="1"/>
          </p:cNvSpPr>
          <p:nvPr>
            <p:ph type="subTitle" idx="1"/>
          </p:nvPr>
        </p:nvSpPr>
        <p:spPr/>
        <p:txBody>
          <a:bodyPr/>
          <a:lstStyle/>
          <a:p>
            <a:r>
              <a:rPr lang="en-US" dirty="0"/>
              <a:t>CS 637, St. Elizabeth's University, Fall 2021</a:t>
            </a:r>
          </a:p>
        </p:txBody>
      </p:sp>
    </p:spTree>
    <p:extLst>
      <p:ext uri="{BB962C8B-B14F-4D97-AF65-F5344CB8AC3E}">
        <p14:creationId xmlns:p14="http://schemas.microsoft.com/office/powerpoint/2010/main" val="1667161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226AD8-0383-41DE-AFE9-B8825D183CEE}"/>
              </a:ext>
            </a:extLst>
          </p:cNvPr>
          <p:cNvSpPr>
            <a:spLocks noGrp="1"/>
          </p:cNvSpPr>
          <p:nvPr>
            <p:ph type="title"/>
          </p:nvPr>
        </p:nvSpPr>
        <p:spPr/>
        <p:txBody>
          <a:bodyPr>
            <a:normAutofit/>
          </a:bodyPr>
          <a:lstStyle/>
          <a:p>
            <a:r>
              <a:rPr lang="en-US" sz="6600" dirty="0"/>
              <a:t>Lecture 1.RMarkdown</a:t>
            </a:r>
          </a:p>
        </p:txBody>
      </p:sp>
      <p:sp>
        <p:nvSpPr>
          <p:cNvPr id="5" name="Text Placeholder 4">
            <a:extLst>
              <a:ext uri="{FF2B5EF4-FFF2-40B4-BE49-F238E27FC236}">
                <a16:creationId xmlns:a16="http://schemas.microsoft.com/office/drawing/2014/main" id="{5E0CE5BD-0DA6-47D6-B1C1-EDCEFADC805A}"/>
              </a:ext>
            </a:extLst>
          </p:cNvPr>
          <p:cNvSpPr>
            <a:spLocks noGrp="1"/>
          </p:cNvSpPr>
          <p:nvPr>
            <p:ph type="body" idx="1"/>
          </p:nvPr>
        </p:nvSpPr>
        <p:spPr/>
        <p:txBody>
          <a:bodyPr/>
          <a:lstStyle/>
          <a:p>
            <a:r>
              <a:rPr lang="en-US" dirty="0"/>
              <a:t>Time Series Data</a:t>
            </a:r>
          </a:p>
        </p:txBody>
      </p:sp>
    </p:spTree>
    <p:extLst>
      <p:ext uri="{BB962C8B-B14F-4D97-AF65-F5344CB8AC3E}">
        <p14:creationId xmlns:p14="http://schemas.microsoft.com/office/powerpoint/2010/main" val="24420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0C38-ACAD-431D-BE29-3877A40CA279}"/>
              </a:ext>
            </a:extLst>
          </p:cNvPr>
          <p:cNvSpPr>
            <a:spLocks noGrp="1"/>
          </p:cNvSpPr>
          <p:nvPr>
            <p:ph type="title"/>
          </p:nvPr>
        </p:nvSpPr>
        <p:spPr/>
        <p:txBody>
          <a:bodyPr anchor="t"/>
          <a:lstStyle/>
          <a:p>
            <a:r>
              <a:rPr lang="en-US" dirty="0"/>
              <a:t>Understanding Time Series Data</a:t>
            </a:r>
            <a:br>
              <a:rPr lang="en-US" dirty="0"/>
            </a:br>
            <a:r>
              <a:rPr lang="en-US" sz="2800" dirty="0"/>
              <a:t>Time Series Plot</a:t>
            </a:r>
          </a:p>
        </p:txBody>
      </p:sp>
      <p:pic>
        <p:nvPicPr>
          <p:cNvPr id="6" name="Picture 5">
            <a:extLst>
              <a:ext uri="{FF2B5EF4-FFF2-40B4-BE49-F238E27FC236}">
                <a16:creationId xmlns:a16="http://schemas.microsoft.com/office/drawing/2014/main" id="{96A914CD-0EB9-47A2-8EBD-D3E0B8BEE56D}"/>
              </a:ext>
            </a:extLst>
          </p:cNvPr>
          <p:cNvPicPr>
            <a:picLocks noChangeAspect="1"/>
          </p:cNvPicPr>
          <p:nvPr/>
        </p:nvPicPr>
        <p:blipFill>
          <a:blip r:embed="rId2"/>
          <a:stretch>
            <a:fillRect/>
          </a:stretch>
        </p:blipFill>
        <p:spPr>
          <a:xfrm>
            <a:off x="5431634" y="2040390"/>
            <a:ext cx="5799589" cy="3579175"/>
          </a:xfrm>
          <a:prstGeom prst="rect">
            <a:avLst/>
          </a:prstGeom>
        </p:spPr>
      </p:pic>
      <p:sp>
        <p:nvSpPr>
          <p:cNvPr id="9" name="Content Placeholder 2">
            <a:extLst>
              <a:ext uri="{FF2B5EF4-FFF2-40B4-BE49-F238E27FC236}">
                <a16:creationId xmlns:a16="http://schemas.microsoft.com/office/drawing/2014/main" id="{83972713-285E-4DDD-8835-B10D853092DC}"/>
              </a:ext>
            </a:extLst>
          </p:cNvPr>
          <p:cNvSpPr>
            <a:spLocks noGrp="1"/>
          </p:cNvSpPr>
          <p:nvPr>
            <p:ph idx="1"/>
          </p:nvPr>
        </p:nvSpPr>
        <p:spPr>
          <a:xfrm>
            <a:off x="1261871" y="1828800"/>
            <a:ext cx="4271024" cy="4351337"/>
          </a:xfrm>
        </p:spPr>
        <p:txBody>
          <a:bodyPr anchor="ctr">
            <a:normAutofit/>
          </a:bodyPr>
          <a:lstStyle/>
          <a:p>
            <a:r>
              <a:rPr lang="en-US" dirty="0"/>
              <a:t>Which of the following plots describe the</a:t>
            </a:r>
            <a:r>
              <a:rPr lang="en-US" b="1" dirty="0">
                <a:solidFill>
                  <a:schemeClr val="accent4"/>
                </a:solidFill>
              </a:rPr>
              <a:t> trend</a:t>
            </a:r>
            <a:r>
              <a:rPr lang="en-US" dirty="0"/>
              <a:t>?</a:t>
            </a:r>
          </a:p>
          <a:p>
            <a:r>
              <a:rPr lang="en-US" dirty="0">
                <a:solidFill>
                  <a:schemeClr val="tx1"/>
                </a:solidFill>
              </a:rPr>
              <a:t>Which of the following plots describe the </a:t>
            </a:r>
            <a:r>
              <a:rPr lang="en-US" b="1" dirty="0">
                <a:solidFill>
                  <a:schemeClr val="accent4"/>
                </a:solidFill>
              </a:rPr>
              <a:t>seasonal variation</a:t>
            </a:r>
            <a:r>
              <a:rPr lang="en-US" dirty="0"/>
              <a:t>?</a:t>
            </a:r>
            <a:endParaRPr lang="en-US" dirty="0">
              <a:solidFill>
                <a:schemeClr val="tx1"/>
              </a:solidFill>
            </a:endParaRPr>
          </a:p>
          <a:p>
            <a:endParaRPr lang="en-US" dirty="0"/>
          </a:p>
        </p:txBody>
      </p:sp>
    </p:spTree>
    <p:extLst>
      <p:ext uri="{BB962C8B-B14F-4D97-AF65-F5344CB8AC3E}">
        <p14:creationId xmlns:p14="http://schemas.microsoft.com/office/powerpoint/2010/main" val="121829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0C38-ACAD-431D-BE29-3877A40CA279}"/>
              </a:ext>
            </a:extLst>
          </p:cNvPr>
          <p:cNvSpPr>
            <a:spLocks noGrp="1"/>
          </p:cNvSpPr>
          <p:nvPr>
            <p:ph type="title"/>
          </p:nvPr>
        </p:nvSpPr>
        <p:spPr/>
        <p:txBody>
          <a:bodyPr anchor="t"/>
          <a:lstStyle/>
          <a:p>
            <a:r>
              <a:rPr lang="en-US" dirty="0"/>
              <a:t>Understanding Time Series Data</a:t>
            </a:r>
            <a:br>
              <a:rPr lang="en-US" dirty="0"/>
            </a:br>
            <a:r>
              <a:rPr lang="en-US" sz="2800" dirty="0"/>
              <a:t>Time Series Plot</a:t>
            </a:r>
          </a:p>
        </p:txBody>
      </p:sp>
      <p:sp>
        <p:nvSpPr>
          <p:cNvPr id="9" name="Content Placeholder 2">
            <a:extLst>
              <a:ext uri="{FF2B5EF4-FFF2-40B4-BE49-F238E27FC236}">
                <a16:creationId xmlns:a16="http://schemas.microsoft.com/office/drawing/2014/main" id="{83972713-285E-4DDD-8835-B10D853092DC}"/>
              </a:ext>
            </a:extLst>
          </p:cNvPr>
          <p:cNvSpPr>
            <a:spLocks noGrp="1"/>
          </p:cNvSpPr>
          <p:nvPr>
            <p:ph idx="1"/>
          </p:nvPr>
        </p:nvSpPr>
        <p:spPr>
          <a:xfrm>
            <a:off x="1261871" y="1828800"/>
            <a:ext cx="4271024" cy="4351337"/>
          </a:xfrm>
        </p:spPr>
        <p:txBody>
          <a:bodyPr anchor="ctr">
            <a:normAutofit/>
          </a:bodyPr>
          <a:lstStyle/>
          <a:p>
            <a:r>
              <a:rPr lang="en-US" sz="2800" dirty="0"/>
              <a:t>What are some possible explanations for the </a:t>
            </a:r>
            <a:r>
              <a:rPr lang="en-US" sz="2800" b="1" dirty="0">
                <a:solidFill>
                  <a:schemeClr val="accent4"/>
                </a:solidFill>
              </a:rPr>
              <a:t>variation in seasonal trends</a:t>
            </a:r>
            <a:r>
              <a:rPr lang="en-US" sz="2800" dirty="0"/>
              <a:t>?</a:t>
            </a:r>
            <a:endParaRPr lang="en-US" sz="2800" dirty="0">
              <a:solidFill>
                <a:schemeClr val="tx1"/>
              </a:solidFill>
            </a:endParaRPr>
          </a:p>
          <a:p>
            <a:endParaRPr lang="en-US" sz="2800" dirty="0"/>
          </a:p>
        </p:txBody>
      </p:sp>
      <p:sp>
        <p:nvSpPr>
          <p:cNvPr id="7" name="TextBox 6">
            <a:extLst>
              <a:ext uri="{FF2B5EF4-FFF2-40B4-BE49-F238E27FC236}">
                <a16:creationId xmlns:a16="http://schemas.microsoft.com/office/drawing/2014/main" id="{A7458E4F-9C3D-45B3-B8F7-E2C0098B9DE2}"/>
              </a:ext>
            </a:extLst>
          </p:cNvPr>
          <p:cNvSpPr txBox="1"/>
          <p:nvPr/>
        </p:nvSpPr>
        <p:spPr>
          <a:xfrm>
            <a:off x="6096000" y="3050361"/>
            <a:ext cx="4965369" cy="954107"/>
          </a:xfrm>
          <a:prstGeom prst="rect">
            <a:avLst/>
          </a:prstGeom>
          <a:noFill/>
          <a:ln>
            <a:solidFill>
              <a:schemeClr val="tx1"/>
            </a:solidFill>
          </a:ln>
        </p:spPr>
        <p:txBody>
          <a:bodyPr wrap="square">
            <a:spAutoFit/>
          </a:bodyPr>
          <a:lstStyle/>
          <a:p>
            <a:r>
              <a:rPr lang="en-US" sz="2800" dirty="0"/>
              <a:t>[1] "February Ratio: 1.2225"</a:t>
            </a:r>
          </a:p>
          <a:p>
            <a:r>
              <a:rPr lang="en-US" sz="2800" dirty="0"/>
              <a:t>[1] "August Ratio: 0.8164"</a:t>
            </a:r>
          </a:p>
        </p:txBody>
      </p:sp>
    </p:spTree>
    <p:extLst>
      <p:ext uri="{BB962C8B-B14F-4D97-AF65-F5344CB8AC3E}">
        <p14:creationId xmlns:p14="http://schemas.microsoft.com/office/powerpoint/2010/main" val="652557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226AD8-0383-41DE-AFE9-B8825D183CEE}"/>
              </a:ext>
            </a:extLst>
          </p:cNvPr>
          <p:cNvSpPr>
            <a:spLocks noGrp="1"/>
          </p:cNvSpPr>
          <p:nvPr>
            <p:ph type="title"/>
          </p:nvPr>
        </p:nvSpPr>
        <p:spPr/>
        <p:txBody>
          <a:bodyPr>
            <a:normAutofit/>
          </a:bodyPr>
          <a:lstStyle/>
          <a:p>
            <a:r>
              <a:rPr lang="en-US" sz="6600" dirty="0"/>
              <a:t>Lecture 1.RMarkdown</a:t>
            </a:r>
          </a:p>
        </p:txBody>
      </p:sp>
      <p:sp>
        <p:nvSpPr>
          <p:cNvPr id="5" name="Text Placeholder 4">
            <a:extLst>
              <a:ext uri="{FF2B5EF4-FFF2-40B4-BE49-F238E27FC236}">
                <a16:creationId xmlns:a16="http://schemas.microsoft.com/office/drawing/2014/main" id="{5E0CE5BD-0DA6-47D6-B1C1-EDCEFADC805A}"/>
              </a:ext>
            </a:extLst>
          </p:cNvPr>
          <p:cNvSpPr>
            <a:spLocks noGrp="1"/>
          </p:cNvSpPr>
          <p:nvPr>
            <p:ph type="body" idx="1"/>
          </p:nvPr>
        </p:nvSpPr>
        <p:spPr/>
        <p:txBody>
          <a:bodyPr/>
          <a:lstStyle/>
          <a:p>
            <a:r>
              <a:rPr lang="en-US" dirty="0"/>
              <a:t>Time Series Data</a:t>
            </a:r>
          </a:p>
        </p:txBody>
      </p:sp>
    </p:spTree>
    <p:extLst>
      <p:ext uri="{BB962C8B-B14F-4D97-AF65-F5344CB8AC3E}">
        <p14:creationId xmlns:p14="http://schemas.microsoft.com/office/powerpoint/2010/main" val="718590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0C38-ACAD-431D-BE29-3877A40CA279}"/>
              </a:ext>
            </a:extLst>
          </p:cNvPr>
          <p:cNvSpPr>
            <a:spLocks noGrp="1"/>
          </p:cNvSpPr>
          <p:nvPr>
            <p:ph type="title"/>
          </p:nvPr>
        </p:nvSpPr>
        <p:spPr/>
        <p:txBody>
          <a:bodyPr anchor="t"/>
          <a:lstStyle/>
          <a:p>
            <a:r>
              <a:rPr lang="en-US" dirty="0"/>
              <a:t>Understanding Time Series Data</a:t>
            </a:r>
            <a:br>
              <a:rPr lang="en-US" dirty="0"/>
            </a:br>
            <a:r>
              <a:rPr lang="en-US" sz="2800" dirty="0"/>
              <a:t>Decomposition of Series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55F3F41D-010B-4B20-8BCD-8E8AC77DD3C9}"/>
                  </a:ext>
                </a:extLst>
              </p:cNvPr>
              <p:cNvSpPr>
                <a:spLocks noGrp="1"/>
              </p:cNvSpPr>
              <p:nvPr>
                <p:ph idx="1"/>
              </p:nvPr>
            </p:nvSpPr>
            <p:spPr>
              <a:xfrm>
                <a:off x="1261872" y="1828801"/>
                <a:ext cx="8595360" cy="923278"/>
              </a:xfrm>
            </p:spPr>
            <p:txBody>
              <a:bodyPr>
                <a:normAutofit/>
              </a:bodyPr>
              <a:lstStyle/>
              <a:p>
                <a:pPr marL="0" indent="0">
                  <a:buNone/>
                </a:pPr>
                <a:r>
                  <a:rPr lang="en-US" sz="2400" dirty="0"/>
                  <a:t>We define a time series as</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=1,2,…,</m:t>
                          </m:r>
                          <m:r>
                            <a:rPr lang="en-US" sz="2400" b="0" i="1" smtClean="0">
                              <a:latin typeface="Cambria Math" panose="02040503050406030204" pitchFamily="18" charset="0"/>
                            </a:rPr>
                            <m:t>𝑛</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𝑛</m:t>
                              </m:r>
                            </m:sub>
                          </m:sSub>
                        </m:e>
                      </m:d>
                    </m:oMath>
                  </m:oMathPara>
                </a14:m>
                <a:endParaRPr lang="en-US" sz="2400" dirty="0"/>
              </a:p>
            </p:txBody>
          </p:sp>
        </mc:Choice>
        <mc:Fallback>
          <p:sp>
            <p:nvSpPr>
              <p:cNvPr id="4" name="Content Placeholder 3">
                <a:extLst>
                  <a:ext uri="{FF2B5EF4-FFF2-40B4-BE49-F238E27FC236}">
                    <a16:creationId xmlns:a16="http://schemas.microsoft.com/office/drawing/2014/main" id="{55F3F41D-010B-4B20-8BCD-8E8AC77DD3C9}"/>
                  </a:ext>
                </a:extLst>
              </p:cNvPr>
              <p:cNvSpPr>
                <a:spLocks noGrp="1" noRot="1" noChangeAspect="1" noMove="1" noResize="1" noEditPoints="1" noAdjustHandles="1" noChangeArrowheads="1" noChangeShapeType="1" noTextEdit="1"/>
              </p:cNvSpPr>
              <p:nvPr>
                <p:ph idx="1"/>
              </p:nvPr>
            </p:nvSpPr>
            <p:spPr>
              <a:xfrm>
                <a:off x="1261872" y="1828801"/>
                <a:ext cx="8595360" cy="923278"/>
              </a:xfrm>
              <a:blipFill>
                <a:blip r:embed="rId2"/>
                <a:stretch>
                  <a:fillRect l="-1064" t="-7285"/>
                </a:stretch>
              </a:blipFill>
            </p:spPr>
            <p:txBody>
              <a:bodyPr/>
              <a:lstStyle/>
              <a:p>
                <a:r>
                  <a:rPr lang="en-US">
                    <a:noFill/>
                  </a:rPr>
                  <a:t> </a:t>
                </a:r>
              </a:p>
            </p:txBody>
          </p:sp>
        </mc:Fallback>
      </mc:AlternateContent>
      <p:sp>
        <p:nvSpPr>
          <p:cNvPr id="8" name="Content Placeholder 3">
            <a:extLst>
              <a:ext uri="{FF2B5EF4-FFF2-40B4-BE49-F238E27FC236}">
                <a16:creationId xmlns:a16="http://schemas.microsoft.com/office/drawing/2014/main" id="{14BAC399-E66A-4362-B1B6-37389FBD61C9}"/>
              </a:ext>
            </a:extLst>
          </p:cNvPr>
          <p:cNvSpPr txBox="1">
            <a:spLocks/>
          </p:cNvSpPr>
          <p:nvPr/>
        </p:nvSpPr>
        <p:spPr>
          <a:xfrm>
            <a:off x="1261872" y="2752079"/>
            <a:ext cx="8595360" cy="56817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400" dirty="0"/>
              <a:t>This is n values sampled at discrete times from 1 to n</a:t>
            </a:r>
          </a:p>
        </p:txBody>
      </p:sp>
      <mc:AlternateContent xmlns:mc="http://schemas.openxmlformats.org/markup-compatibility/2006">
        <mc:Choice xmlns:a14="http://schemas.microsoft.com/office/drawing/2010/main" Requires="a14">
          <p:sp>
            <p:nvSpPr>
              <p:cNvPr id="10" name="Content Placeholder 3">
                <a:extLst>
                  <a:ext uri="{FF2B5EF4-FFF2-40B4-BE49-F238E27FC236}">
                    <a16:creationId xmlns:a16="http://schemas.microsoft.com/office/drawing/2014/main" id="{DF693B75-0FC6-4B45-A9FE-FD9CA645BDF6}"/>
                  </a:ext>
                </a:extLst>
              </p:cNvPr>
              <p:cNvSpPr txBox="1">
                <a:spLocks/>
              </p:cNvSpPr>
              <p:nvPr/>
            </p:nvSpPr>
            <p:spPr>
              <a:xfrm>
                <a:off x="1261871" y="3391272"/>
                <a:ext cx="9045103" cy="108307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400" dirty="0"/>
                  <a:t>We can likewise specify this as </a:t>
                </a:r>
                <a14:m>
                  <m:oMath xmlns:m="http://schemas.openxmlformats.org/officeDocument/2006/math">
                    <m:d>
                      <m:dPr>
                        <m:begChr m:val="{"/>
                        <m:endChr m:val="}"/>
                        <m:ctrlPr>
                          <a:rPr lang="en-US" sz="2400" i="1" smtClean="0">
                            <a:latin typeface="Cambria Math" panose="02040503050406030204" pitchFamily="18" charset="0"/>
                          </a:rPr>
                        </m:ctrlPr>
                      </m:d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e>
                    </m:d>
                  </m:oMath>
                </a14:m>
                <a:r>
                  <a:rPr lang="en-US" sz="2400" dirty="0"/>
                  <a:t> when the length is not specified</a:t>
                </a:r>
              </a:p>
            </p:txBody>
          </p:sp>
        </mc:Choice>
        <mc:Fallback>
          <p:sp>
            <p:nvSpPr>
              <p:cNvPr id="10" name="Content Placeholder 3">
                <a:extLst>
                  <a:ext uri="{FF2B5EF4-FFF2-40B4-BE49-F238E27FC236}">
                    <a16:creationId xmlns:a16="http://schemas.microsoft.com/office/drawing/2014/main" id="{DF693B75-0FC6-4B45-A9FE-FD9CA645BDF6}"/>
                  </a:ext>
                </a:extLst>
              </p:cNvPr>
              <p:cNvSpPr txBox="1">
                <a:spLocks noRot="1" noChangeAspect="1" noMove="1" noResize="1" noEditPoints="1" noAdjustHandles="1" noChangeArrowheads="1" noChangeShapeType="1" noTextEdit="1"/>
              </p:cNvSpPr>
              <p:nvPr/>
            </p:nvSpPr>
            <p:spPr>
              <a:xfrm>
                <a:off x="1261871" y="3391272"/>
                <a:ext cx="9045103" cy="1083074"/>
              </a:xfrm>
              <a:prstGeom prst="rect">
                <a:avLst/>
              </a:prstGeom>
              <a:blipFill>
                <a:blip r:embed="rId3"/>
                <a:stretch>
                  <a:fillRect l="-1011" t="-6180"/>
                </a:stretch>
              </a:blipFill>
            </p:spPr>
            <p:txBody>
              <a:bodyPr/>
              <a:lstStyle/>
              <a:p>
                <a:r>
                  <a:rPr lang="en-US">
                    <a:noFill/>
                  </a:rPr>
                  <a:t> </a:t>
                </a:r>
              </a:p>
            </p:txBody>
          </p:sp>
        </mc:Fallback>
      </mc:AlternateContent>
      <p:sp>
        <p:nvSpPr>
          <p:cNvPr id="11" name="Content Placeholder 3">
            <a:extLst>
              <a:ext uri="{FF2B5EF4-FFF2-40B4-BE49-F238E27FC236}">
                <a16:creationId xmlns:a16="http://schemas.microsoft.com/office/drawing/2014/main" id="{72644CC4-64A8-4753-B50C-A96305479E75}"/>
              </a:ext>
            </a:extLst>
          </p:cNvPr>
          <p:cNvSpPr txBox="1">
            <a:spLocks/>
          </p:cNvSpPr>
          <p:nvPr/>
        </p:nvSpPr>
        <p:spPr>
          <a:xfrm>
            <a:off x="1261870" y="4307152"/>
            <a:ext cx="9045103" cy="132556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a:t>The time series model is a sequence of random variables, and the observed time series is considered a realization from the model.</a:t>
            </a:r>
          </a:p>
        </p:txBody>
      </p:sp>
    </p:spTree>
    <p:extLst>
      <p:ext uri="{BB962C8B-B14F-4D97-AF65-F5344CB8AC3E}">
        <p14:creationId xmlns:p14="http://schemas.microsoft.com/office/powerpoint/2010/main" val="280231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0C38-ACAD-431D-BE29-3877A40CA279}"/>
              </a:ext>
            </a:extLst>
          </p:cNvPr>
          <p:cNvSpPr>
            <a:spLocks noGrp="1"/>
          </p:cNvSpPr>
          <p:nvPr>
            <p:ph type="title"/>
          </p:nvPr>
        </p:nvSpPr>
        <p:spPr/>
        <p:txBody>
          <a:bodyPr anchor="t"/>
          <a:lstStyle/>
          <a:p>
            <a:r>
              <a:rPr lang="en-US" dirty="0"/>
              <a:t>Understanding Time Series Data</a:t>
            </a:r>
            <a:br>
              <a:rPr lang="en-US" dirty="0"/>
            </a:br>
            <a:r>
              <a:rPr lang="en-US" sz="2800" dirty="0"/>
              <a:t>Decomposition of Series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55F3F41D-010B-4B20-8BCD-8E8AC77DD3C9}"/>
                  </a:ext>
                </a:extLst>
              </p:cNvPr>
              <p:cNvSpPr>
                <a:spLocks noGrp="1"/>
              </p:cNvSpPr>
              <p:nvPr>
                <p:ph idx="1"/>
              </p:nvPr>
            </p:nvSpPr>
            <p:spPr>
              <a:xfrm>
                <a:off x="1261872" y="1828801"/>
                <a:ext cx="8595360" cy="923278"/>
              </a:xfrm>
            </p:spPr>
            <p:txBody>
              <a:bodyPr>
                <a:normAutofit/>
              </a:bodyPr>
              <a:lstStyle/>
              <a:p>
                <a:pPr marL="0" indent="0">
                  <a:buNone/>
                </a:pPr>
                <a:r>
                  <a:rPr lang="en-US" sz="2400" dirty="0"/>
                  <a:t>A </a:t>
                </a:r>
                <a:r>
                  <a:rPr lang="en-US" sz="2400" b="1" dirty="0"/>
                  <a:t>simple additive decomposition model </a:t>
                </a:r>
                <a:r>
                  <a:rPr lang="en-US" sz="2400" dirty="0"/>
                  <a:t>is defined as </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𝑚</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𝑧</m:t>
                          </m:r>
                        </m:e>
                        <m:sub>
                          <m:r>
                            <a:rPr lang="en-US" sz="2400" i="1">
                              <a:latin typeface="Cambria Math" panose="02040503050406030204" pitchFamily="18" charset="0"/>
                            </a:rPr>
                            <m:t>𝑡</m:t>
                          </m:r>
                        </m:sub>
                      </m:sSub>
                    </m:oMath>
                  </m:oMathPara>
                </a14:m>
                <a:endParaRPr lang="en-US" sz="2400" dirty="0"/>
              </a:p>
            </p:txBody>
          </p:sp>
        </mc:Choice>
        <mc:Fallback>
          <p:sp>
            <p:nvSpPr>
              <p:cNvPr id="4" name="Content Placeholder 3">
                <a:extLst>
                  <a:ext uri="{FF2B5EF4-FFF2-40B4-BE49-F238E27FC236}">
                    <a16:creationId xmlns:a16="http://schemas.microsoft.com/office/drawing/2014/main" id="{55F3F41D-010B-4B20-8BCD-8E8AC77DD3C9}"/>
                  </a:ext>
                </a:extLst>
              </p:cNvPr>
              <p:cNvSpPr>
                <a:spLocks noGrp="1" noRot="1" noChangeAspect="1" noMove="1" noResize="1" noEditPoints="1" noAdjustHandles="1" noChangeArrowheads="1" noChangeShapeType="1" noTextEdit="1"/>
              </p:cNvSpPr>
              <p:nvPr>
                <p:ph idx="1"/>
              </p:nvPr>
            </p:nvSpPr>
            <p:spPr>
              <a:xfrm>
                <a:off x="1261872" y="1828801"/>
                <a:ext cx="8595360" cy="923278"/>
              </a:xfrm>
              <a:blipFill>
                <a:blip r:embed="rId2"/>
                <a:stretch>
                  <a:fillRect l="-1064" t="-72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Content Placeholder 3">
                <a:extLst>
                  <a:ext uri="{FF2B5EF4-FFF2-40B4-BE49-F238E27FC236}">
                    <a16:creationId xmlns:a16="http://schemas.microsoft.com/office/drawing/2014/main" id="{BC8C944A-4355-409C-AC86-7D89347B86BE}"/>
                  </a:ext>
                </a:extLst>
              </p:cNvPr>
              <p:cNvSpPr txBox="1">
                <a:spLocks/>
              </p:cNvSpPr>
              <p:nvPr/>
            </p:nvSpPr>
            <p:spPr>
              <a:xfrm>
                <a:off x="3719744" y="3253545"/>
                <a:ext cx="3719744" cy="2241736"/>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14:m>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𝒙</m:t>
                        </m:r>
                      </m:e>
                      <m:sub>
                        <m:r>
                          <a:rPr lang="en-US" sz="2400" b="1" i="1" smtClean="0">
                            <a:solidFill>
                              <a:schemeClr val="tx1"/>
                            </a:solidFill>
                            <a:latin typeface="Cambria Math" panose="02040503050406030204" pitchFamily="18" charset="0"/>
                          </a:rPr>
                          <m:t>𝒕</m:t>
                        </m:r>
                      </m:sub>
                    </m:sSub>
                  </m:oMath>
                </a14:m>
                <a:r>
                  <a:rPr lang="en-US" sz="2400" b="1" dirty="0"/>
                  <a:t> 	</a:t>
                </a:r>
                <a:r>
                  <a:rPr lang="en-US" sz="2400" dirty="0">
                    <a:solidFill>
                      <a:schemeClr val="accent4"/>
                    </a:solidFill>
                  </a:rPr>
                  <a:t>Observed series</a:t>
                </a:r>
              </a:p>
              <a:p>
                <a:pPr marL="0" indent="0">
                  <a:buNone/>
                </a:pPr>
                <a14:m>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𝒎</m:t>
                        </m:r>
                      </m:e>
                      <m:sub>
                        <m:r>
                          <a:rPr lang="en-US" sz="2400" b="1" i="1" smtClean="0">
                            <a:solidFill>
                              <a:schemeClr val="tx1"/>
                            </a:solidFill>
                            <a:latin typeface="Cambria Math" panose="02040503050406030204" pitchFamily="18" charset="0"/>
                          </a:rPr>
                          <m:t>𝒕</m:t>
                        </m:r>
                      </m:sub>
                    </m:sSub>
                  </m:oMath>
                </a14:m>
                <a:r>
                  <a:rPr lang="en-US" sz="2400" dirty="0"/>
                  <a:t> 	</a:t>
                </a:r>
                <a:r>
                  <a:rPr lang="en-US" sz="2400" dirty="0">
                    <a:solidFill>
                      <a:schemeClr val="accent4"/>
                    </a:solidFill>
                  </a:rPr>
                  <a:t>Trend</a:t>
                </a:r>
              </a:p>
              <a:p>
                <a:pPr marL="0" indent="0">
                  <a:buNone/>
                </a:pPr>
                <a14:m>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𝒔</m:t>
                        </m:r>
                      </m:e>
                      <m:sub>
                        <m:r>
                          <a:rPr lang="en-US" sz="2400" b="1" i="1" smtClean="0">
                            <a:solidFill>
                              <a:schemeClr val="tx1"/>
                            </a:solidFill>
                            <a:latin typeface="Cambria Math" panose="02040503050406030204" pitchFamily="18" charset="0"/>
                          </a:rPr>
                          <m:t>𝒕</m:t>
                        </m:r>
                      </m:sub>
                    </m:sSub>
                  </m:oMath>
                </a14:m>
                <a:r>
                  <a:rPr lang="en-US" sz="2400" b="1" dirty="0"/>
                  <a:t> 	</a:t>
                </a:r>
                <a:r>
                  <a:rPr lang="en-US" sz="2400" dirty="0">
                    <a:solidFill>
                      <a:schemeClr val="accent4"/>
                    </a:solidFill>
                  </a:rPr>
                  <a:t>Seasonal Effect</a:t>
                </a:r>
              </a:p>
              <a:p>
                <a:pPr marL="0" indent="0">
                  <a:buNone/>
                </a:pPr>
                <a14:m>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𝒛</m:t>
                        </m:r>
                      </m:e>
                      <m:sub>
                        <m:r>
                          <a:rPr lang="en-US" sz="2400" b="1" i="1" smtClean="0">
                            <a:solidFill>
                              <a:schemeClr val="tx1"/>
                            </a:solidFill>
                            <a:latin typeface="Cambria Math" panose="02040503050406030204" pitchFamily="18" charset="0"/>
                          </a:rPr>
                          <m:t>𝒕</m:t>
                        </m:r>
                      </m:sub>
                    </m:sSub>
                  </m:oMath>
                </a14:m>
                <a:r>
                  <a:rPr lang="en-US" sz="2400" dirty="0"/>
                  <a:t> 	</a:t>
                </a:r>
                <a:r>
                  <a:rPr lang="en-US" sz="2400" dirty="0">
                    <a:solidFill>
                      <a:schemeClr val="accent4"/>
                    </a:solidFill>
                  </a:rPr>
                  <a:t>Error Team</a:t>
                </a:r>
              </a:p>
            </p:txBody>
          </p:sp>
        </mc:Choice>
        <mc:Fallback>
          <p:sp>
            <p:nvSpPr>
              <p:cNvPr id="7" name="Content Placeholder 3">
                <a:extLst>
                  <a:ext uri="{FF2B5EF4-FFF2-40B4-BE49-F238E27FC236}">
                    <a16:creationId xmlns:a16="http://schemas.microsoft.com/office/drawing/2014/main" id="{BC8C944A-4355-409C-AC86-7D89347B86BE}"/>
                  </a:ext>
                </a:extLst>
              </p:cNvPr>
              <p:cNvSpPr txBox="1">
                <a:spLocks noRot="1" noChangeAspect="1" noMove="1" noResize="1" noEditPoints="1" noAdjustHandles="1" noChangeArrowheads="1" noChangeShapeType="1" noTextEdit="1"/>
              </p:cNvSpPr>
              <p:nvPr/>
            </p:nvSpPr>
            <p:spPr>
              <a:xfrm>
                <a:off x="3719744" y="3253545"/>
                <a:ext cx="3719744" cy="2241736"/>
              </a:xfrm>
              <a:prstGeom prst="rect">
                <a:avLst/>
              </a:prstGeom>
              <a:blipFill>
                <a:blip r:embed="rId3"/>
                <a:stretch>
                  <a:fillRect t="-2997"/>
                </a:stretch>
              </a:blipFill>
            </p:spPr>
            <p:txBody>
              <a:bodyPr/>
              <a:lstStyle/>
              <a:p>
                <a:r>
                  <a:rPr lang="en-US">
                    <a:noFill/>
                  </a:rPr>
                  <a:t> </a:t>
                </a:r>
              </a:p>
            </p:txBody>
          </p:sp>
        </mc:Fallback>
      </mc:AlternateContent>
    </p:spTree>
    <p:extLst>
      <p:ext uri="{BB962C8B-B14F-4D97-AF65-F5344CB8AC3E}">
        <p14:creationId xmlns:p14="http://schemas.microsoft.com/office/powerpoint/2010/main" val="4057784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0C38-ACAD-431D-BE29-3877A40CA279}"/>
              </a:ext>
            </a:extLst>
          </p:cNvPr>
          <p:cNvSpPr>
            <a:spLocks noGrp="1"/>
          </p:cNvSpPr>
          <p:nvPr>
            <p:ph type="title"/>
          </p:nvPr>
        </p:nvSpPr>
        <p:spPr/>
        <p:txBody>
          <a:bodyPr anchor="t"/>
          <a:lstStyle/>
          <a:p>
            <a:r>
              <a:rPr lang="en-US" dirty="0"/>
              <a:t>Understanding Time Series Data</a:t>
            </a:r>
            <a:br>
              <a:rPr lang="en-US" dirty="0"/>
            </a:br>
            <a:r>
              <a:rPr lang="en-US" sz="2800" dirty="0"/>
              <a:t>Decomposition of Series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55F3F41D-010B-4B20-8BCD-8E8AC77DD3C9}"/>
                  </a:ext>
                </a:extLst>
              </p:cNvPr>
              <p:cNvSpPr>
                <a:spLocks noGrp="1"/>
              </p:cNvSpPr>
              <p:nvPr>
                <p:ph idx="1"/>
              </p:nvPr>
            </p:nvSpPr>
            <p:spPr>
              <a:xfrm>
                <a:off x="1261871" y="1828800"/>
                <a:ext cx="8885305" cy="2032985"/>
              </a:xfrm>
            </p:spPr>
            <p:txBody>
              <a:bodyPr>
                <a:normAutofit/>
              </a:bodyPr>
              <a:lstStyle/>
              <a:p>
                <a:pPr marL="0" indent="0">
                  <a:buNone/>
                </a:pPr>
                <a:r>
                  <a:rPr lang="en-US" sz="2400" dirty="0"/>
                  <a:t>A </a:t>
                </a:r>
                <a:r>
                  <a:rPr lang="en-US" sz="2400" b="1" dirty="0"/>
                  <a:t>simple multiplicative decomposition model </a:t>
                </a:r>
                <a:r>
                  <a:rPr lang="en-US" sz="2400" dirty="0"/>
                  <a:t>(where the seasonal effect tends to increase as the trend increases) is defined as </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𝑚</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𝑧</m:t>
                          </m:r>
                        </m:e>
                        <m:sub>
                          <m:r>
                            <a:rPr lang="en-US" sz="2400" i="1">
                              <a:latin typeface="Cambria Math" panose="02040503050406030204" pitchFamily="18" charset="0"/>
                            </a:rPr>
                            <m:t>𝑡</m:t>
                          </m:r>
                        </m:sub>
                      </m:sSub>
                    </m:oMath>
                  </m:oMathPara>
                </a14:m>
                <a:endParaRPr lang="en-US" sz="2400" dirty="0"/>
              </a:p>
            </p:txBody>
          </p:sp>
        </mc:Choice>
        <mc:Fallback>
          <p:sp>
            <p:nvSpPr>
              <p:cNvPr id="4" name="Content Placeholder 3">
                <a:extLst>
                  <a:ext uri="{FF2B5EF4-FFF2-40B4-BE49-F238E27FC236}">
                    <a16:creationId xmlns:a16="http://schemas.microsoft.com/office/drawing/2014/main" id="{55F3F41D-010B-4B20-8BCD-8E8AC77DD3C9}"/>
                  </a:ext>
                </a:extLst>
              </p:cNvPr>
              <p:cNvSpPr>
                <a:spLocks noGrp="1" noRot="1" noChangeAspect="1" noMove="1" noResize="1" noEditPoints="1" noAdjustHandles="1" noChangeArrowheads="1" noChangeShapeType="1" noTextEdit="1"/>
              </p:cNvSpPr>
              <p:nvPr>
                <p:ph idx="1"/>
              </p:nvPr>
            </p:nvSpPr>
            <p:spPr>
              <a:xfrm>
                <a:off x="1261871" y="1828800"/>
                <a:ext cx="8885305" cy="2032985"/>
              </a:xfrm>
              <a:blipFill>
                <a:blip r:embed="rId2"/>
                <a:stretch>
                  <a:fillRect l="-1029" t="-33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Content Placeholder 3">
                <a:extLst>
                  <a:ext uri="{FF2B5EF4-FFF2-40B4-BE49-F238E27FC236}">
                    <a16:creationId xmlns:a16="http://schemas.microsoft.com/office/drawing/2014/main" id="{BC8C944A-4355-409C-AC86-7D89347B86BE}"/>
                  </a:ext>
                </a:extLst>
              </p:cNvPr>
              <p:cNvSpPr txBox="1">
                <a:spLocks/>
              </p:cNvSpPr>
              <p:nvPr/>
            </p:nvSpPr>
            <p:spPr>
              <a:xfrm>
                <a:off x="3699680" y="3861785"/>
                <a:ext cx="3719744" cy="2241736"/>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14:m>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𝒙</m:t>
                        </m:r>
                      </m:e>
                      <m:sub>
                        <m:r>
                          <a:rPr lang="en-US" sz="2400" b="1" i="1" smtClean="0">
                            <a:solidFill>
                              <a:schemeClr val="tx1"/>
                            </a:solidFill>
                            <a:latin typeface="Cambria Math" panose="02040503050406030204" pitchFamily="18" charset="0"/>
                          </a:rPr>
                          <m:t>𝒕</m:t>
                        </m:r>
                      </m:sub>
                    </m:sSub>
                  </m:oMath>
                </a14:m>
                <a:r>
                  <a:rPr lang="en-US" sz="2400" b="1" dirty="0"/>
                  <a:t> 	</a:t>
                </a:r>
                <a:r>
                  <a:rPr lang="en-US" sz="2400" dirty="0">
                    <a:solidFill>
                      <a:schemeClr val="accent4"/>
                    </a:solidFill>
                  </a:rPr>
                  <a:t>Observed series</a:t>
                </a:r>
              </a:p>
              <a:p>
                <a:pPr marL="0" indent="0">
                  <a:buNone/>
                </a:pPr>
                <a14:m>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𝒎</m:t>
                        </m:r>
                      </m:e>
                      <m:sub>
                        <m:r>
                          <a:rPr lang="en-US" sz="2400" b="1" i="1" smtClean="0">
                            <a:solidFill>
                              <a:schemeClr val="tx1"/>
                            </a:solidFill>
                            <a:latin typeface="Cambria Math" panose="02040503050406030204" pitchFamily="18" charset="0"/>
                          </a:rPr>
                          <m:t>𝒕</m:t>
                        </m:r>
                      </m:sub>
                    </m:sSub>
                  </m:oMath>
                </a14:m>
                <a:r>
                  <a:rPr lang="en-US" sz="2400" dirty="0"/>
                  <a:t> 	</a:t>
                </a:r>
                <a:r>
                  <a:rPr lang="en-US" sz="2400" dirty="0">
                    <a:solidFill>
                      <a:schemeClr val="accent4"/>
                    </a:solidFill>
                  </a:rPr>
                  <a:t>Trend</a:t>
                </a:r>
              </a:p>
              <a:p>
                <a:pPr marL="0" indent="0">
                  <a:buNone/>
                </a:pPr>
                <a14:m>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𝒔</m:t>
                        </m:r>
                      </m:e>
                      <m:sub>
                        <m:r>
                          <a:rPr lang="en-US" sz="2400" b="1" i="1" smtClean="0">
                            <a:solidFill>
                              <a:schemeClr val="tx1"/>
                            </a:solidFill>
                            <a:latin typeface="Cambria Math" panose="02040503050406030204" pitchFamily="18" charset="0"/>
                          </a:rPr>
                          <m:t>𝒕</m:t>
                        </m:r>
                      </m:sub>
                    </m:sSub>
                  </m:oMath>
                </a14:m>
                <a:r>
                  <a:rPr lang="en-US" sz="2400" b="1" dirty="0"/>
                  <a:t> 	</a:t>
                </a:r>
                <a:r>
                  <a:rPr lang="en-US" sz="2400" dirty="0">
                    <a:solidFill>
                      <a:schemeClr val="accent4"/>
                    </a:solidFill>
                  </a:rPr>
                  <a:t>Seasonal Effect</a:t>
                </a:r>
              </a:p>
              <a:p>
                <a:pPr marL="0" indent="0">
                  <a:buNone/>
                </a:pPr>
                <a14:m>
                  <m:oMath xmlns:m="http://schemas.openxmlformats.org/officeDocument/2006/math">
                    <m:sSub>
                      <m:sSubPr>
                        <m:ctrlPr>
                          <a:rPr lang="en-US" sz="2400" b="1" i="1" smtClean="0">
                            <a:solidFill>
                              <a:schemeClr val="tx1"/>
                            </a:solidFill>
                            <a:latin typeface="Cambria Math" panose="02040503050406030204" pitchFamily="18" charset="0"/>
                          </a:rPr>
                        </m:ctrlPr>
                      </m:sSubPr>
                      <m:e>
                        <m:r>
                          <a:rPr lang="en-US" sz="2400" b="1" i="1" smtClean="0">
                            <a:solidFill>
                              <a:schemeClr val="tx1"/>
                            </a:solidFill>
                            <a:latin typeface="Cambria Math" panose="02040503050406030204" pitchFamily="18" charset="0"/>
                          </a:rPr>
                          <m:t>𝒛</m:t>
                        </m:r>
                      </m:e>
                      <m:sub>
                        <m:r>
                          <a:rPr lang="en-US" sz="2400" b="1" i="1" smtClean="0">
                            <a:solidFill>
                              <a:schemeClr val="tx1"/>
                            </a:solidFill>
                            <a:latin typeface="Cambria Math" panose="02040503050406030204" pitchFamily="18" charset="0"/>
                          </a:rPr>
                          <m:t>𝒕</m:t>
                        </m:r>
                      </m:sub>
                    </m:sSub>
                  </m:oMath>
                </a14:m>
                <a:r>
                  <a:rPr lang="en-US" sz="2400" dirty="0"/>
                  <a:t> 	</a:t>
                </a:r>
                <a:r>
                  <a:rPr lang="en-US" sz="2400" dirty="0">
                    <a:solidFill>
                      <a:schemeClr val="accent4"/>
                    </a:solidFill>
                  </a:rPr>
                  <a:t>Error Team</a:t>
                </a:r>
              </a:p>
            </p:txBody>
          </p:sp>
        </mc:Choice>
        <mc:Fallback>
          <p:sp>
            <p:nvSpPr>
              <p:cNvPr id="7" name="Content Placeholder 3">
                <a:extLst>
                  <a:ext uri="{FF2B5EF4-FFF2-40B4-BE49-F238E27FC236}">
                    <a16:creationId xmlns:a16="http://schemas.microsoft.com/office/drawing/2014/main" id="{BC8C944A-4355-409C-AC86-7D89347B86BE}"/>
                  </a:ext>
                </a:extLst>
              </p:cNvPr>
              <p:cNvSpPr txBox="1">
                <a:spLocks noRot="1" noChangeAspect="1" noMove="1" noResize="1" noEditPoints="1" noAdjustHandles="1" noChangeArrowheads="1" noChangeShapeType="1" noTextEdit="1"/>
              </p:cNvSpPr>
              <p:nvPr/>
            </p:nvSpPr>
            <p:spPr>
              <a:xfrm>
                <a:off x="3699680" y="3861785"/>
                <a:ext cx="3719744" cy="2241736"/>
              </a:xfrm>
              <a:prstGeom prst="rect">
                <a:avLst/>
              </a:prstGeom>
              <a:blipFill>
                <a:blip r:embed="rId3"/>
                <a:stretch>
                  <a:fillRect t="-2989"/>
                </a:stretch>
              </a:blipFill>
            </p:spPr>
            <p:txBody>
              <a:bodyPr/>
              <a:lstStyle/>
              <a:p>
                <a:r>
                  <a:rPr lang="en-US">
                    <a:noFill/>
                  </a:rPr>
                  <a:t> </a:t>
                </a:r>
              </a:p>
            </p:txBody>
          </p:sp>
        </mc:Fallback>
      </mc:AlternateContent>
    </p:spTree>
    <p:extLst>
      <p:ext uri="{BB962C8B-B14F-4D97-AF65-F5344CB8AC3E}">
        <p14:creationId xmlns:p14="http://schemas.microsoft.com/office/powerpoint/2010/main" val="1169526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0C38-ACAD-431D-BE29-3877A40CA279}"/>
              </a:ext>
            </a:extLst>
          </p:cNvPr>
          <p:cNvSpPr>
            <a:spLocks noGrp="1"/>
          </p:cNvSpPr>
          <p:nvPr>
            <p:ph type="title"/>
          </p:nvPr>
        </p:nvSpPr>
        <p:spPr/>
        <p:txBody>
          <a:bodyPr anchor="t"/>
          <a:lstStyle/>
          <a:p>
            <a:r>
              <a:rPr lang="en-US" dirty="0"/>
              <a:t>Understanding Time Series Data</a:t>
            </a:r>
            <a:br>
              <a:rPr lang="en-US" dirty="0"/>
            </a:br>
            <a:r>
              <a:rPr lang="en-US" sz="2800" dirty="0"/>
              <a:t>Decomposition of Series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55F3F41D-010B-4B20-8BCD-8E8AC77DD3C9}"/>
                  </a:ext>
                </a:extLst>
              </p:cNvPr>
              <p:cNvSpPr>
                <a:spLocks noGrp="1"/>
              </p:cNvSpPr>
              <p:nvPr>
                <p:ph idx="1"/>
              </p:nvPr>
            </p:nvSpPr>
            <p:spPr>
              <a:xfrm>
                <a:off x="1261872" y="1828801"/>
                <a:ext cx="8595360" cy="923278"/>
              </a:xfrm>
            </p:spPr>
            <p:txBody>
              <a:bodyPr>
                <a:normAutofit/>
              </a:bodyPr>
              <a:lstStyle/>
              <a:p>
                <a:pPr marL="0" indent="0">
                  <a:buNone/>
                </a:pPr>
                <a:r>
                  <a:rPr lang="en-US" sz="2400" dirty="0"/>
                  <a:t>A </a:t>
                </a:r>
                <a:r>
                  <a:rPr lang="en-US" sz="2400" b="1" dirty="0"/>
                  <a:t>simple additive decomposition model </a:t>
                </a:r>
                <a:r>
                  <a:rPr lang="en-US" sz="2400" dirty="0"/>
                  <a:t>is defined as </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𝑚</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𝑧</m:t>
                          </m:r>
                        </m:e>
                        <m:sub>
                          <m:r>
                            <a:rPr lang="en-US" sz="2400" i="1">
                              <a:latin typeface="Cambria Math" panose="02040503050406030204" pitchFamily="18" charset="0"/>
                            </a:rPr>
                            <m:t>𝑡</m:t>
                          </m:r>
                        </m:sub>
                      </m:sSub>
                    </m:oMath>
                  </m:oMathPara>
                </a14:m>
                <a:endParaRPr lang="en-US" sz="2400" dirty="0"/>
              </a:p>
            </p:txBody>
          </p:sp>
        </mc:Choice>
        <mc:Fallback>
          <p:sp>
            <p:nvSpPr>
              <p:cNvPr id="4" name="Content Placeholder 3">
                <a:extLst>
                  <a:ext uri="{FF2B5EF4-FFF2-40B4-BE49-F238E27FC236}">
                    <a16:creationId xmlns:a16="http://schemas.microsoft.com/office/drawing/2014/main" id="{55F3F41D-010B-4B20-8BCD-8E8AC77DD3C9}"/>
                  </a:ext>
                </a:extLst>
              </p:cNvPr>
              <p:cNvSpPr>
                <a:spLocks noGrp="1" noRot="1" noChangeAspect="1" noMove="1" noResize="1" noEditPoints="1" noAdjustHandles="1" noChangeArrowheads="1" noChangeShapeType="1" noTextEdit="1"/>
              </p:cNvSpPr>
              <p:nvPr>
                <p:ph idx="1"/>
              </p:nvPr>
            </p:nvSpPr>
            <p:spPr>
              <a:xfrm>
                <a:off x="1261872" y="1828801"/>
                <a:ext cx="8595360" cy="923278"/>
              </a:xfrm>
              <a:blipFill>
                <a:blip r:embed="rId2"/>
                <a:stretch>
                  <a:fillRect l="-1064" t="-728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7F276409-3D74-4A52-9504-BA8AFF249A72}"/>
              </a:ext>
            </a:extLst>
          </p:cNvPr>
          <p:cNvSpPr/>
          <p:nvPr/>
        </p:nvSpPr>
        <p:spPr>
          <a:xfrm>
            <a:off x="5026892" y="2219417"/>
            <a:ext cx="532660" cy="53266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3">
            <a:extLst>
              <a:ext uri="{FF2B5EF4-FFF2-40B4-BE49-F238E27FC236}">
                <a16:creationId xmlns:a16="http://schemas.microsoft.com/office/drawing/2014/main" id="{38CACBA7-28AE-46D0-BBAB-DF1A76D0633F}"/>
              </a:ext>
            </a:extLst>
          </p:cNvPr>
          <p:cNvSpPr txBox="1">
            <a:spLocks/>
          </p:cNvSpPr>
          <p:nvPr/>
        </p:nvSpPr>
        <p:spPr>
          <a:xfrm>
            <a:off x="1261872" y="4239086"/>
            <a:ext cx="8595360" cy="125619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400" dirty="0"/>
              <a:t>A moving average is an </a:t>
            </a:r>
            <a:r>
              <a:rPr lang="en-US" sz="2400" b="1" dirty="0">
                <a:solidFill>
                  <a:schemeClr val="accent4"/>
                </a:solidFill>
              </a:rPr>
              <a:t>average of a specified number of time series values </a:t>
            </a:r>
            <a:r>
              <a:rPr lang="en-US" sz="2400" dirty="0"/>
              <a:t>around each value in the time series</a:t>
            </a:r>
          </a:p>
        </p:txBody>
      </p:sp>
      <p:sp>
        <p:nvSpPr>
          <p:cNvPr id="11" name="Content Placeholder 3">
            <a:extLst>
              <a:ext uri="{FF2B5EF4-FFF2-40B4-BE49-F238E27FC236}">
                <a16:creationId xmlns:a16="http://schemas.microsoft.com/office/drawing/2014/main" id="{85C5618D-1327-4CC2-BF93-D2E40EF86ADF}"/>
              </a:ext>
            </a:extLst>
          </p:cNvPr>
          <p:cNvSpPr txBox="1">
            <a:spLocks/>
          </p:cNvSpPr>
          <p:nvPr/>
        </p:nvSpPr>
        <p:spPr>
          <a:xfrm>
            <a:off x="1261872" y="3280302"/>
            <a:ext cx="8595360" cy="92327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400" dirty="0"/>
              <a:t>We can estimate the </a:t>
            </a:r>
            <a:r>
              <a:rPr lang="en-US" sz="2400" b="1" dirty="0">
                <a:solidFill>
                  <a:schemeClr val="accent4"/>
                </a:solidFill>
              </a:rPr>
              <a:t>trend</a:t>
            </a:r>
            <a:r>
              <a:rPr lang="en-US" sz="2400" dirty="0"/>
              <a:t> term using a </a:t>
            </a:r>
            <a:r>
              <a:rPr lang="en-US" sz="2400" b="1" dirty="0">
                <a:solidFill>
                  <a:schemeClr val="accent4"/>
                </a:solidFill>
              </a:rPr>
              <a:t>moving average</a:t>
            </a:r>
          </a:p>
        </p:txBody>
      </p:sp>
    </p:spTree>
    <p:extLst>
      <p:ext uri="{BB962C8B-B14F-4D97-AF65-F5344CB8AC3E}">
        <p14:creationId xmlns:p14="http://schemas.microsoft.com/office/powerpoint/2010/main" val="1332225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0C38-ACAD-431D-BE29-3877A40CA279}"/>
              </a:ext>
            </a:extLst>
          </p:cNvPr>
          <p:cNvSpPr>
            <a:spLocks noGrp="1"/>
          </p:cNvSpPr>
          <p:nvPr>
            <p:ph type="title"/>
          </p:nvPr>
        </p:nvSpPr>
        <p:spPr/>
        <p:txBody>
          <a:bodyPr anchor="t"/>
          <a:lstStyle/>
          <a:p>
            <a:r>
              <a:rPr lang="en-US" dirty="0"/>
              <a:t>Understanding Time Series Data</a:t>
            </a:r>
            <a:br>
              <a:rPr lang="en-US" dirty="0"/>
            </a:br>
            <a:r>
              <a:rPr lang="en-US" sz="2800" dirty="0"/>
              <a:t>Decomposition of Series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55F3F41D-010B-4B20-8BCD-8E8AC77DD3C9}"/>
                  </a:ext>
                </a:extLst>
              </p:cNvPr>
              <p:cNvSpPr>
                <a:spLocks noGrp="1"/>
              </p:cNvSpPr>
              <p:nvPr>
                <p:ph idx="1"/>
              </p:nvPr>
            </p:nvSpPr>
            <p:spPr>
              <a:xfrm>
                <a:off x="1261872" y="1828801"/>
                <a:ext cx="8595360" cy="923278"/>
              </a:xfrm>
            </p:spPr>
            <p:txBody>
              <a:bodyPr>
                <a:normAutofit/>
              </a:bodyPr>
              <a:lstStyle/>
              <a:p>
                <a:pPr marL="0" indent="0">
                  <a:buNone/>
                </a:pPr>
                <a:r>
                  <a:rPr lang="en-US" sz="2400" dirty="0"/>
                  <a:t>A </a:t>
                </a:r>
                <a:r>
                  <a:rPr lang="en-US" sz="2400" b="1" dirty="0"/>
                  <a:t>simple additive decomposition model </a:t>
                </a:r>
                <a:r>
                  <a:rPr lang="en-US" sz="2400" dirty="0"/>
                  <a:t>is defined as </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𝑚</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𝑧</m:t>
                          </m:r>
                        </m:e>
                        <m:sub>
                          <m:r>
                            <a:rPr lang="en-US" sz="2400" i="1">
                              <a:latin typeface="Cambria Math" panose="02040503050406030204" pitchFamily="18" charset="0"/>
                            </a:rPr>
                            <m:t>𝑡</m:t>
                          </m:r>
                        </m:sub>
                      </m:sSub>
                    </m:oMath>
                  </m:oMathPara>
                </a14:m>
                <a:endParaRPr lang="en-US" sz="2400" dirty="0"/>
              </a:p>
            </p:txBody>
          </p:sp>
        </mc:Choice>
        <mc:Fallback>
          <p:sp>
            <p:nvSpPr>
              <p:cNvPr id="4" name="Content Placeholder 3">
                <a:extLst>
                  <a:ext uri="{FF2B5EF4-FFF2-40B4-BE49-F238E27FC236}">
                    <a16:creationId xmlns:a16="http://schemas.microsoft.com/office/drawing/2014/main" id="{55F3F41D-010B-4B20-8BCD-8E8AC77DD3C9}"/>
                  </a:ext>
                </a:extLst>
              </p:cNvPr>
              <p:cNvSpPr>
                <a:spLocks noGrp="1" noRot="1" noChangeAspect="1" noMove="1" noResize="1" noEditPoints="1" noAdjustHandles="1" noChangeArrowheads="1" noChangeShapeType="1" noTextEdit="1"/>
              </p:cNvSpPr>
              <p:nvPr>
                <p:ph idx="1"/>
              </p:nvPr>
            </p:nvSpPr>
            <p:spPr>
              <a:xfrm>
                <a:off x="1261872" y="1828801"/>
                <a:ext cx="8595360" cy="923278"/>
              </a:xfrm>
              <a:blipFill>
                <a:blip r:embed="rId2"/>
                <a:stretch>
                  <a:fillRect l="-1064" t="-728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7F276409-3D74-4A52-9504-BA8AFF249A72}"/>
              </a:ext>
            </a:extLst>
          </p:cNvPr>
          <p:cNvSpPr/>
          <p:nvPr/>
        </p:nvSpPr>
        <p:spPr>
          <a:xfrm>
            <a:off x="5734973" y="2219417"/>
            <a:ext cx="437142" cy="53266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Content Placeholder 3">
                <a:extLst>
                  <a:ext uri="{FF2B5EF4-FFF2-40B4-BE49-F238E27FC236}">
                    <a16:creationId xmlns:a16="http://schemas.microsoft.com/office/drawing/2014/main" id="{9802D6D2-8E4D-47CE-A1AB-B00FA5E84F93}"/>
                  </a:ext>
                </a:extLst>
              </p:cNvPr>
              <p:cNvSpPr txBox="1">
                <a:spLocks/>
              </p:cNvSpPr>
              <p:nvPr/>
            </p:nvSpPr>
            <p:spPr>
              <a:xfrm>
                <a:off x="1261872" y="3280302"/>
                <a:ext cx="8595360" cy="180660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400" dirty="0"/>
                  <a:t>We can estimate the </a:t>
                </a:r>
                <a:r>
                  <a:rPr lang="en-US" sz="2400" b="1" dirty="0">
                    <a:solidFill>
                      <a:schemeClr val="accent4"/>
                    </a:solidFill>
                  </a:rPr>
                  <a:t>seasonal effect</a:t>
                </a:r>
                <a:r>
                  <a:rPr lang="en-US" sz="2400" dirty="0"/>
                  <a:t> term using the following formula:</a:t>
                </a:r>
              </a:p>
              <a:p>
                <a:pPr marL="0" indent="0">
                  <a:buNone/>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acc>
                            <m:accPr>
                              <m:chr m:val="̂"/>
                              <m:ctrlPr>
                                <a:rPr lang="en-US" sz="240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𝑠</m:t>
                              </m:r>
                            </m:e>
                          </m:acc>
                        </m:e>
                        <m:sub>
                          <m:r>
                            <a:rPr lang="en-US" sz="2400" b="0" i="1" smtClean="0">
                              <a:solidFill>
                                <a:schemeClr val="tx1"/>
                              </a:solidFill>
                              <a:latin typeface="Cambria Math" panose="02040503050406030204" pitchFamily="18" charset="0"/>
                            </a:rPr>
                            <m:t>𝑡</m:t>
                          </m:r>
                        </m:sub>
                      </m:sSub>
                      <m:r>
                        <a:rPr lang="en-US" sz="2400" b="0" i="1" smtClean="0">
                          <a:solidFill>
                            <a:schemeClr val="tx1"/>
                          </a:solidFill>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𝑚</m:t>
                              </m:r>
                            </m:e>
                          </m:acc>
                        </m:e>
                        <m:sub>
                          <m:r>
                            <a:rPr lang="en-US" sz="2400" i="1">
                              <a:latin typeface="Cambria Math" panose="02040503050406030204" pitchFamily="18" charset="0"/>
                            </a:rPr>
                            <m:t>𝑡</m:t>
                          </m:r>
                        </m:sub>
                      </m:sSub>
                    </m:oMath>
                  </m:oMathPara>
                </a14:m>
                <a:endParaRPr lang="en-US" sz="2400" dirty="0">
                  <a:solidFill>
                    <a:schemeClr val="accent4"/>
                  </a:solidFill>
                </a:endParaRPr>
              </a:p>
            </p:txBody>
          </p:sp>
        </mc:Choice>
        <mc:Fallback>
          <p:sp>
            <p:nvSpPr>
              <p:cNvPr id="6" name="Content Placeholder 3">
                <a:extLst>
                  <a:ext uri="{FF2B5EF4-FFF2-40B4-BE49-F238E27FC236}">
                    <a16:creationId xmlns:a16="http://schemas.microsoft.com/office/drawing/2014/main" id="{9802D6D2-8E4D-47CE-A1AB-B00FA5E84F93}"/>
                  </a:ext>
                </a:extLst>
              </p:cNvPr>
              <p:cNvSpPr txBox="1">
                <a:spLocks noRot="1" noChangeAspect="1" noMove="1" noResize="1" noEditPoints="1" noAdjustHandles="1" noChangeArrowheads="1" noChangeShapeType="1" noTextEdit="1"/>
              </p:cNvSpPr>
              <p:nvPr/>
            </p:nvSpPr>
            <p:spPr>
              <a:xfrm>
                <a:off x="1261872" y="3280302"/>
                <a:ext cx="8595360" cy="1806603"/>
              </a:xfrm>
              <a:prstGeom prst="rect">
                <a:avLst/>
              </a:prstGeom>
              <a:blipFill>
                <a:blip r:embed="rId3"/>
                <a:stretch>
                  <a:fillRect l="-1064" t="-3716"/>
                </a:stretch>
              </a:blipFill>
            </p:spPr>
            <p:txBody>
              <a:bodyPr/>
              <a:lstStyle/>
              <a:p>
                <a:r>
                  <a:rPr lang="en-US">
                    <a:noFill/>
                  </a:rPr>
                  <a:t> </a:t>
                </a:r>
              </a:p>
            </p:txBody>
          </p:sp>
        </mc:Fallback>
      </mc:AlternateContent>
    </p:spTree>
    <p:extLst>
      <p:ext uri="{BB962C8B-B14F-4D97-AF65-F5344CB8AC3E}">
        <p14:creationId xmlns:p14="http://schemas.microsoft.com/office/powerpoint/2010/main" val="2313608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226AD8-0383-41DE-AFE9-B8825D183CEE}"/>
              </a:ext>
            </a:extLst>
          </p:cNvPr>
          <p:cNvSpPr>
            <a:spLocks noGrp="1"/>
          </p:cNvSpPr>
          <p:nvPr>
            <p:ph type="title"/>
          </p:nvPr>
        </p:nvSpPr>
        <p:spPr/>
        <p:txBody>
          <a:bodyPr>
            <a:normAutofit/>
          </a:bodyPr>
          <a:lstStyle/>
          <a:p>
            <a:r>
              <a:rPr lang="en-US" sz="6600" dirty="0"/>
              <a:t>Lecture 1.RMarkdown</a:t>
            </a:r>
          </a:p>
        </p:txBody>
      </p:sp>
      <p:sp>
        <p:nvSpPr>
          <p:cNvPr id="5" name="Text Placeholder 4">
            <a:extLst>
              <a:ext uri="{FF2B5EF4-FFF2-40B4-BE49-F238E27FC236}">
                <a16:creationId xmlns:a16="http://schemas.microsoft.com/office/drawing/2014/main" id="{5E0CE5BD-0DA6-47D6-B1C1-EDCEFADC805A}"/>
              </a:ext>
            </a:extLst>
          </p:cNvPr>
          <p:cNvSpPr>
            <a:spLocks noGrp="1"/>
          </p:cNvSpPr>
          <p:nvPr>
            <p:ph type="body" idx="1"/>
          </p:nvPr>
        </p:nvSpPr>
        <p:spPr/>
        <p:txBody>
          <a:bodyPr/>
          <a:lstStyle/>
          <a:p>
            <a:r>
              <a:rPr lang="en-US" dirty="0"/>
              <a:t>Time Series Data</a:t>
            </a:r>
          </a:p>
        </p:txBody>
      </p:sp>
    </p:spTree>
    <p:extLst>
      <p:ext uri="{BB962C8B-B14F-4D97-AF65-F5344CB8AC3E}">
        <p14:creationId xmlns:p14="http://schemas.microsoft.com/office/powerpoint/2010/main" val="3794888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0C38-ACAD-431D-BE29-3877A40CA279}"/>
              </a:ext>
            </a:extLst>
          </p:cNvPr>
          <p:cNvSpPr>
            <a:spLocks noGrp="1"/>
          </p:cNvSpPr>
          <p:nvPr>
            <p:ph type="title"/>
          </p:nvPr>
        </p:nvSpPr>
        <p:spPr/>
        <p:txBody>
          <a:bodyPr anchor="t"/>
          <a:lstStyle/>
          <a:p>
            <a:r>
              <a:rPr lang="en-US" dirty="0"/>
              <a:t>Understanding Time Series Data</a:t>
            </a:r>
          </a:p>
        </p:txBody>
      </p:sp>
      <p:sp>
        <p:nvSpPr>
          <p:cNvPr id="3" name="Content Placeholder 2">
            <a:extLst>
              <a:ext uri="{FF2B5EF4-FFF2-40B4-BE49-F238E27FC236}">
                <a16:creationId xmlns:a16="http://schemas.microsoft.com/office/drawing/2014/main" id="{25D690FE-CD16-4806-80E7-C69E85F25CD4}"/>
              </a:ext>
            </a:extLst>
          </p:cNvPr>
          <p:cNvSpPr>
            <a:spLocks noGrp="1"/>
          </p:cNvSpPr>
          <p:nvPr>
            <p:ph idx="1"/>
          </p:nvPr>
        </p:nvSpPr>
        <p:spPr/>
        <p:txBody>
          <a:bodyPr/>
          <a:lstStyle/>
          <a:p>
            <a:pPr marL="0" indent="0">
              <a:buNone/>
            </a:pPr>
            <a:r>
              <a:rPr lang="en-US" b="1" dirty="0"/>
              <a:t>Definition</a:t>
            </a:r>
          </a:p>
          <a:p>
            <a:pPr marL="0" indent="0">
              <a:lnSpc>
                <a:spcPct val="100000"/>
              </a:lnSpc>
              <a:spcBef>
                <a:spcPts val="600"/>
              </a:spcBef>
              <a:buNone/>
            </a:pPr>
            <a:r>
              <a:rPr lang="en-US" i="1" dirty="0"/>
              <a:t>Time series </a:t>
            </a:r>
            <a:r>
              <a:rPr lang="en-US" dirty="0"/>
              <a:t>are analyzed to understand the past and to predict the future, enabling modelers and stakeholders to make properly informed decisions.</a:t>
            </a:r>
            <a:endParaRPr lang="en-US" i="1" dirty="0"/>
          </a:p>
        </p:txBody>
      </p:sp>
    </p:spTree>
    <p:extLst>
      <p:ext uri="{BB962C8B-B14F-4D97-AF65-F5344CB8AC3E}">
        <p14:creationId xmlns:p14="http://schemas.microsoft.com/office/powerpoint/2010/main" val="346009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0C38-ACAD-431D-BE29-3877A40CA279}"/>
              </a:ext>
            </a:extLst>
          </p:cNvPr>
          <p:cNvSpPr>
            <a:spLocks noGrp="1"/>
          </p:cNvSpPr>
          <p:nvPr>
            <p:ph type="title"/>
          </p:nvPr>
        </p:nvSpPr>
        <p:spPr/>
        <p:txBody>
          <a:bodyPr anchor="t"/>
          <a:lstStyle/>
          <a:p>
            <a:r>
              <a:rPr lang="en-US" dirty="0"/>
              <a:t>Understanding Time Series Data</a:t>
            </a:r>
            <a:br>
              <a:rPr lang="en-US" dirty="0"/>
            </a:br>
            <a:r>
              <a:rPr lang="en-US" sz="2800" dirty="0"/>
              <a:t>Decomposition of Series</a:t>
            </a:r>
          </a:p>
        </p:txBody>
      </p:sp>
      <p:pic>
        <p:nvPicPr>
          <p:cNvPr id="9" name="Picture 8">
            <a:extLst>
              <a:ext uri="{FF2B5EF4-FFF2-40B4-BE49-F238E27FC236}">
                <a16:creationId xmlns:a16="http://schemas.microsoft.com/office/drawing/2014/main" id="{435EE625-C896-4D7C-AFDA-FDDDBDF41DFD}"/>
              </a:ext>
            </a:extLst>
          </p:cNvPr>
          <p:cNvPicPr>
            <a:picLocks noChangeAspect="1"/>
          </p:cNvPicPr>
          <p:nvPr/>
        </p:nvPicPr>
        <p:blipFill>
          <a:blip r:embed="rId2"/>
          <a:stretch>
            <a:fillRect/>
          </a:stretch>
        </p:blipFill>
        <p:spPr>
          <a:xfrm>
            <a:off x="907326" y="1571474"/>
            <a:ext cx="4426674" cy="2731891"/>
          </a:xfrm>
          <a:prstGeom prst="rect">
            <a:avLst/>
          </a:prstGeom>
        </p:spPr>
      </p:pic>
      <p:pic>
        <p:nvPicPr>
          <p:cNvPr id="11" name="Picture 10">
            <a:extLst>
              <a:ext uri="{FF2B5EF4-FFF2-40B4-BE49-F238E27FC236}">
                <a16:creationId xmlns:a16="http://schemas.microsoft.com/office/drawing/2014/main" id="{B7F7A2B0-C5DF-49CE-BDF5-40D6982F3408}"/>
              </a:ext>
            </a:extLst>
          </p:cNvPr>
          <p:cNvPicPr>
            <a:picLocks noChangeAspect="1"/>
          </p:cNvPicPr>
          <p:nvPr/>
        </p:nvPicPr>
        <p:blipFill>
          <a:blip r:embed="rId3"/>
          <a:stretch>
            <a:fillRect/>
          </a:stretch>
        </p:blipFill>
        <p:spPr>
          <a:xfrm>
            <a:off x="974001" y="4183516"/>
            <a:ext cx="4426674" cy="2731891"/>
          </a:xfrm>
          <a:prstGeom prst="rect">
            <a:avLst/>
          </a:prstGeom>
        </p:spPr>
      </p:pic>
      <p:sp>
        <p:nvSpPr>
          <p:cNvPr id="12" name="Content Placeholder 2">
            <a:extLst>
              <a:ext uri="{FF2B5EF4-FFF2-40B4-BE49-F238E27FC236}">
                <a16:creationId xmlns:a16="http://schemas.microsoft.com/office/drawing/2014/main" id="{90B9D458-5BF7-4528-84B8-BD58C5762DE1}"/>
              </a:ext>
            </a:extLst>
          </p:cNvPr>
          <p:cNvSpPr>
            <a:spLocks noGrp="1"/>
          </p:cNvSpPr>
          <p:nvPr>
            <p:ph idx="1"/>
          </p:nvPr>
        </p:nvSpPr>
        <p:spPr>
          <a:xfrm>
            <a:off x="5755221" y="1691322"/>
            <a:ext cx="4271024" cy="4351337"/>
          </a:xfrm>
        </p:spPr>
        <p:txBody>
          <a:bodyPr anchor="ctr">
            <a:normAutofit/>
          </a:bodyPr>
          <a:lstStyle/>
          <a:p>
            <a:r>
              <a:rPr lang="en-US" sz="2800" dirty="0"/>
              <a:t>Which </a:t>
            </a:r>
            <a:r>
              <a:rPr lang="en-US" sz="2800" b="1" dirty="0">
                <a:solidFill>
                  <a:schemeClr val="accent4"/>
                </a:solidFill>
              </a:rPr>
              <a:t>decomposition</a:t>
            </a:r>
            <a:r>
              <a:rPr lang="en-US" sz="2800" dirty="0"/>
              <a:t> seems most appropriate in this context?</a:t>
            </a:r>
            <a:endParaRPr lang="en-US" sz="2800" dirty="0">
              <a:solidFill>
                <a:schemeClr val="tx1"/>
              </a:solidFill>
            </a:endParaRPr>
          </a:p>
          <a:p>
            <a:endParaRPr lang="en-US" sz="2800" dirty="0"/>
          </a:p>
        </p:txBody>
      </p:sp>
    </p:spTree>
    <p:extLst>
      <p:ext uri="{BB962C8B-B14F-4D97-AF65-F5344CB8AC3E}">
        <p14:creationId xmlns:p14="http://schemas.microsoft.com/office/powerpoint/2010/main" val="1116509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E7B2-34B7-4005-AE47-1B6BFA081DFE}"/>
              </a:ext>
            </a:extLst>
          </p:cNvPr>
          <p:cNvSpPr>
            <a:spLocks noGrp="1"/>
          </p:cNvSpPr>
          <p:nvPr>
            <p:ph type="ctrTitle"/>
          </p:nvPr>
        </p:nvSpPr>
        <p:spPr/>
        <p:txBody>
          <a:bodyPr/>
          <a:lstStyle/>
          <a:p>
            <a:r>
              <a:rPr lang="en-US" dirty="0"/>
              <a:t>Correlation</a:t>
            </a:r>
            <a:br>
              <a:rPr lang="en-US" dirty="0"/>
            </a:br>
            <a:r>
              <a:rPr lang="en-US" sz="4000" dirty="0"/>
              <a:t>Chapter 2</a:t>
            </a:r>
            <a:endParaRPr lang="en-US" dirty="0"/>
          </a:p>
        </p:txBody>
      </p:sp>
      <p:sp>
        <p:nvSpPr>
          <p:cNvPr id="5" name="Subtitle 4">
            <a:extLst>
              <a:ext uri="{FF2B5EF4-FFF2-40B4-BE49-F238E27FC236}">
                <a16:creationId xmlns:a16="http://schemas.microsoft.com/office/drawing/2014/main" id="{6C0DF109-B0BB-4FD9-A879-D2023F05E181}"/>
              </a:ext>
            </a:extLst>
          </p:cNvPr>
          <p:cNvSpPr>
            <a:spLocks noGrp="1"/>
          </p:cNvSpPr>
          <p:nvPr>
            <p:ph type="subTitle" idx="1"/>
          </p:nvPr>
        </p:nvSpPr>
        <p:spPr/>
        <p:txBody>
          <a:bodyPr/>
          <a:lstStyle/>
          <a:p>
            <a:r>
              <a:rPr lang="en-US" dirty="0"/>
              <a:t>CS 637, St. Elizabeth's University, Fall 2021</a:t>
            </a:r>
          </a:p>
        </p:txBody>
      </p:sp>
    </p:spTree>
    <p:extLst>
      <p:ext uri="{BB962C8B-B14F-4D97-AF65-F5344CB8AC3E}">
        <p14:creationId xmlns:p14="http://schemas.microsoft.com/office/powerpoint/2010/main" val="528036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0C38-ACAD-431D-BE29-3877A40CA279}"/>
              </a:ext>
            </a:extLst>
          </p:cNvPr>
          <p:cNvSpPr>
            <a:spLocks noGrp="1"/>
          </p:cNvSpPr>
          <p:nvPr>
            <p:ph type="title"/>
          </p:nvPr>
        </p:nvSpPr>
        <p:spPr/>
        <p:txBody>
          <a:bodyPr anchor="t"/>
          <a:lstStyle/>
          <a:p>
            <a:r>
              <a:rPr lang="en-US" dirty="0"/>
              <a:t>Understanding Time Series Data</a:t>
            </a:r>
            <a:br>
              <a:rPr lang="en-US" dirty="0"/>
            </a:br>
            <a:r>
              <a:rPr lang="en-US" sz="2800" dirty="0"/>
              <a:t>Example</a:t>
            </a:r>
          </a:p>
        </p:txBody>
      </p:sp>
      <p:sp>
        <p:nvSpPr>
          <p:cNvPr id="3" name="Content Placeholder 2">
            <a:extLst>
              <a:ext uri="{FF2B5EF4-FFF2-40B4-BE49-F238E27FC236}">
                <a16:creationId xmlns:a16="http://schemas.microsoft.com/office/drawing/2014/main" id="{25D690FE-CD16-4806-80E7-C69E85F25CD4}"/>
              </a:ext>
            </a:extLst>
          </p:cNvPr>
          <p:cNvSpPr>
            <a:spLocks noGrp="1"/>
          </p:cNvSpPr>
          <p:nvPr>
            <p:ph idx="1"/>
          </p:nvPr>
        </p:nvSpPr>
        <p:spPr/>
        <p:txBody>
          <a:bodyPr/>
          <a:lstStyle/>
          <a:p>
            <a:pPr marL="0" indent="0">
              <a:buNone/>
            </a:pPr>
            <a:r>
              <a:rPr lang="en-US" dirty="0"/>
              <a:t>Gas suppliers in the United Kingdom have to place orders for gas from the offshore fields one day ahead of the supply. Variation about the average for the time of year depends on </a:t>
            </a:r>
            <a:r>
              <a:rPr lang="en-US" b="1" dirty="0">
                <a:solidFill>
                  <a:schemeClr val="accent4"/>
                </a:solidFill>
              </a:rPr>
              <a:t>temperature</a:t>
            </a:r>
            <a:r>
              <a:rPr lang="en-US" dirty="0"/>
              <a:t> and, to some extent, the </a:t>
            </a:r>
            <a:r>
              <a:rPr lang="en-US" b="1" dirty="0">
                <a:solidFill>
                  <a:schemeClr val="accent4"/>
                </a:solidFill>
              </a:rPr>
              <a:t>wind speed</a:t>
            </a:r>
            <a:r>
              <a:rPr lang="en-US" dirty="0"/>
              <a:t>. Time series analysis is used to </a:t>
            </a:r>
            <a:r>
              <a:rPr lang="en-US" b="1" dirty="0">
                <a:solidFill>
                  <a:schemeClr val="accent4"/>
                </a:solidFill>
              </a:rPr>
              <a:t>forecast</a:t>
            </a:r>
            <a:r>
              <a:rPr lang="en-US" dirty="0"/>
              <a:t> demand from the seasonal average with adjustments based on one-day-ahead weather forecasts.</a:t>
            </a:r>
            <a:endParaRPr lang="en-US" i="1" dirty="0"/>
          </a:p>
        </p:txBody>
      </p:sp>
      <p:pic>
        <p:nvPicPr>
          <p:cNvPr id="5" name="Graphic 4" descr="Oil Rig with solid fill">
            <a:extLst>
              <a:ext uri="{FF2B5EF4-FFF2-40B4-BE49-F238E27FC236}">
                <a16:creationId xmlns:a16="http://schemas.microsoft.com/office/drawing/2014/main" id="{9527BC7F-CEA2-4CCE-907C-DAE8D1F4D8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3392" y="3551933"/>
            <a:ext cx="2394676" cy="2394676"/>
          </a:xfrm>
          <a:prstGeom prst="rect">
            <a:avLst/>
          </a:prstGeom>
        </p:spPr>
      </p:pic>
      <p:pic>
        <p:nvPicPr>
          <p:cNvPr id="7" name="Graphic 6" descr="Power Plant outline">
            <a:extLst>
              <a:ext uri="{FF2B5EF4-FFF2-40B4-BE49-F238E27FC236}">
                <a16:creationId xmlns:a16="http://schemas.microsoft.com/office/drawing/2014/main" id="{2071DA03-A467-4DEE-B7B3-00FAD3BE4C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9588" y="3529061"/>
            <a:ext cx="2394676" cy="2394676"/>
          </a:xfrm>
          <a:prstGeom prst="rect">
            <a:avLst/>
          </a:prstGeom>
        </p:spPr>
      </p:pic>
    </p:spTree>
    <p:extLst>
      <p:ext uri="{BB962C8B-B14F-4D97-AF65-F5344CB8AC3E}">
        <p14:creationId xmlns:p14="http://schemas.microsoft.com/office/powerpoint/2010/main" val="197072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0C38-ACAD-431D-BE29-3877A40CA279}"/>
              </a:ext>
            </a:extLst>
          </p:cNvPr>
          <p:cNvSpPr>
            <a:spLocks noGrp="1"/>
          </p:cNvSpPr>
          <p:nvPr>
            <p:ph type="title"/>
          </p:nvPr>
        </p:nvSpPr>
        <p:spPr/>
        <p:txBody>
          <a:bodyPr anchor="t"/>
          <a:lstStyle/>
          <a:p>
            <a:r>
              <a:rPr lang="en-US" dirty="0"/>
              <a:t>Understanding Time Series Data</a:t>
            </a:r>
            <a:br>
              <a:rPr lang="en-US" dirty="0"/>
            </a:br>
            <a:r>
              <a:rPr lang="en-US" sz="2800" dirty="0"/>
              <a:t>Time Series</a:t>
            </a:r>
          </a:p>
        </p:txBody>
      </p:sp>
      <p:sp>
        <p:nvSpPr>
          <p:cNvPr id="3" name="Content Placeholder 2">
            <a:extLst>
              <a:ext uri="{FF2B5EF4-FFF2-40B4-BE49-F238E27FC236}">
                <a16:creationId xmlns:a16="http://schemas.microsoft.com/office/drawing/2014/main" id="{25D690FE-CD16-4806-80E7-C69E85F25CD4}"/>
              </a:ext>
            </a:extLst>
          </p:cNvPr>
          <p:cNvSpPr>
            <a:spLocks noGrp="1"/>
          </p:cNvSpPr>
          <p:nvPr>
            <p:ph idx="1"/>
          </p:nvPr>
        </p:nvSpPr>
        <p:spPr/>
        <p:txBody>
          <a:bodyPr/>
          <a:lstStyle/>
          <a:p>
            <a:pPr marL="0" indent="0">
              <a:buNone/>
            </a:pPr>
            <a:r>
              <a:rPr lang="en-US" dirty="0"/>
              <a:t>Variables measured sequentially over time</a:t>
            </a:r>
          </a:p>
          <a:p>
            <a:r>
              <a:rPr lang="en-US" dirty="0"/>
              <a:t>Interest rates</a:t>
            </a:r>
          </a:p>
          <a:p>
            <a:r>
              <a:rPr lang="en-US" dirty="0"/>
              <a:t>Exchange rates</a:t>
            </a:r>
          </a:p>
          <a:p>
            <a:r>
              <a:rPr lang="en-US" dirty="0"/>
              <a:t>GDP</a:t>
            </a:r>
          </a:p>
          <a:p>
            <a:r>
              <a:rPr lang="en-US" dirty="0"/>
              <a:t>Temperatures</a:t>
            </a:r>
          </a:p>
          <a:p>
            <a:r>
              <a:rPr lang="en-US" dirty="0"/>
              <a:t>Rainfall</a:t>
            </a:r>
          </a:p>
          <a:p>
            <a:r>
              <a:rPr lang="en-US" dirty="0"/>
              <a:t>Many, many more…</a:t>
            </a:r>
          </a:p>
          <a:p>
            <a:pPr marL="0" indent="0">
              <a:buNone/>
            </a:pPr>
            <a:r>
              <a:rPr lang="en-US" dirty="0"/>
              <a:t>When these variables are measured sequentially over time, or at fixed intervals, we call the resulting dataset a </a:t>
            </a:r>
            <a:r>
              <a:rPr lang="en-US" b="1" dirty="0">
                <a:solidFill>
                  <a:schemeClr val="accent4"/>
                </a:solidFill>
              </a:rPr>
              <a:t>time series</a:t>
            </a:r>
            <a:r>
              <a:rPr lang="en-US" dirty="0"/>
              <a:t>.</a:t>
            </a:r>
          </a:p>
        </p:txBody>
      </p:sp>
    </p:spTree>
    <p:extLst>
      <p:ext uri="{BB962C8B-B14F-4D97-AF65-F5344CB8AC3E}">
        <p14:creationId xmlns:p14="http://schemas.microsoft.com/office/powerpoint/2010/main" val="1832647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0C38-ACAD-431D-BE29-3877A40CA279}"/>
              </a:ext>
            </a:extLst>
          </p:cNvPr>
          <p:cNvSpPr>
            <a:spLocks noGrp="1"/>
          </p:cNvSpPr>
          <p:nvPr>
            <p:ph type="title"/>
          </p:nvPr>
        </p:nvSpPr>
        <p:spPr/>
        <p:txBody>
          <a:bodyPr anchor="t"/>
          <a:lstStyle/>
          <a:p>
            <a:r>
              <a:rPr lang="en-US" dirty="0"/>
              <a:t>Understanding Time Series Data</a:t>
            </a:r>
            <a:br>
              <a:rPr lang="en-US" dirty="0"/>
            </a:br>
            <a:r>
              <a:rPr lang="en-US" sz="2800" dirty="0"/>
              <a:t>Time Series</a:t>
            </a:r>
          </a:p>
        </p:txBody>
      </p:sp>
      <p:sp>
        <p:nvSpPr>
          <p:cNvPr id="3" name="Content Placeholder 2">
            <a:extLst>
              <a:ext uri="{FF2B5EF4-FFF2-40B4-BE49-F238E27FC236}">
                <a16:creationId xmlns:a16="http://schemas.microsoft.com/office/drawing/2014/main" id="{25D690FE-CD16-4806-80E7-C69E85F25CD4}"/>
              </a:ext>
            </a:extLst>
          </p:cNvPr>
          <p:cNvSpPr>
            <a:spLocks noGrp="1"/>
          </p:cNvSpPr>
          <p:nvPr>
            <p:ph idx="1"/>
          </p:nvPr>
        </p:nvSpPr>
        <p:spPr>
          <a:xfrm>
            <a:off x="1261871" y="1828800"/>
            <a:ext cx="9083247" cy="4351337"/>
          </a:xfrm>
        </p:spPr>
        <p:txBody>
          <a:bodyPr/>
          <a:lstStyle/>
          <a:p>
            <a:r>
              <a:rPr lang="en-US" dirty="0"/>
              <a:t>Observations collected over a fixed time interval form a </a:t>
            </a:r>
            <a:r>
              <a:rPr lang="en-US" b="1" dirty="0">
                <a:solidFill>
                  <a:schemeClr val="accent4"/>
                </a:solidFill>
              </a:rPr>
              <a:t>historical time series</a:t>
            </a:r>
          </a:p>
          <a:p>
            <a:r>
              <a:rPr lang="en-US" dirty="0"/>
              <a:t>These sequences of realizations of random variables is sometimes defined as </a:t>
            </a:r>
            <a:r>
              <a:rPr lang="en-US" b="1" dirty="0">
                <a:solidFill>
                  <a:schemeClr val="accent4"/>
                </a:solidFill>
              </a:rPr>
              <a:t>discrete-time stochastic process</a:t>
            </a:r>
            <a:r>
              <a:rPr lang="en-US" dirty="0"/>
              <a:t> (time series model)</a:t>
            </a:r>
          </a:p>
          <a:p>
            <a:pPr lvl="1"/>
            <a:r>
              <a:rPr lang="en-US" b="1" dirty="0">
                <a:solidFill>
                  <a:schemeClr val="accent4"/>
                </a:solidFill>
              </a:rPr>
              <a:t>Stochastic</a:t>
            </a:r>
            <a:r>
              <a:rPr lang="en-US" dirty="0"/>
              <a:t> – Well described by a random probability distribution (family of random variables)</a:t>
            </a:r>
          </a:p>
          <a:p>
            <a:pPr lvl="1"/>
            <a:r>
              <a:rPr lang="en-US" b="1" dirty="0">
                <a:solidFill>
                  <a:schemeClr val="accent4"/>
                </a:solidFill>
              </a:rPr>
              <a:t>Random Variables</a:t>
            </a:r>
            <a:r>
              <a:rPr lang="en-US" b="1" dirty="0"/>
              <a:t> </a:t>
            </a:r>
            <a:r>
              <a:rPr lang="en-US" dirty="0"/>
              <a:t>–</a:t>
            </a:r>
            <a:r>
              <a:rPr lang="en-US" b="1" dirty="0"/>
              <a:t> </a:t>
            </a:r>
            <a:r>
              <a:rPr lang="en-US" dirty="0"/>
              <a:t>Variable whose values depend on outcome of a random phenomenon. This random phenomena is typically defined by a probability distribution. Thus, a random variable is a function who maps a from a sample space (set of all outcomes) to the real numbers</a:t>
            </a:r>
            <a:endParaRPr lang="en-US" b="1" dirty="0"/>
          </a:p>
        </p:txBody>
      </p:sp>
    </p:spTree>
    <p:extLst>
      <p:ext uri="{BB962C8B-B14F-4D97-AF65-F5344CB8AC3E}">
        <p14:creationId xmlns:p14="http://schemas.microsoft.com/office/powerpoint/2010/main" val="130537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0C38-ACAD-431D-BE29-3877A40CA279}"/>
              </a:ext>
            </a:extLst>
          </p:cNvPr>
          <p:cNvSpPr>
            <a:spLocks noGrp="1"/>
          </p:cNvSpPr>
          <p:nvPr>
            <p:ph type="title"/>
          </p:nvPr>
        </p:nvSpPr>
        <p:spPr/>
        <p:txBody>
          <a:bodyPr anchor="t"/>
          <a:lstStyle/>
          <a:p>
            <a:r>
              <a:rPr lang="en-US" dirty="0"/>
              <a:t>Understanding Time Series Data</a:t>
            </a:r>
            <a:br>
              <a:rPr lang="en-US" dirty="0"/>
            </a:br>
            <a:r>
              <a:rPr lang="en-US" sz="2800" dirty="0"/>
              <a:t>Time Series Features</a:t>
            </a:r>
          </a:p>
        </p:txBody>
      </p:sp>
      <p:sp>
        <p:nvSpPr>
          <p:cNvPr id="3" name="Content Placeholder 2">
            <a:extLst>
              <a:ext uri="{FF2B5EF4-FFF2-40B4-BE49-F238E27FC236}">
                <a16:creationId xmlns:a16="http://schemas.microsoft.com/office/drawing/2014/main" id="{25D690FE-CD16-4806-80E7-C69E85F25CD4}"/>
              </a:ext>
            </a:extLst>
          </p:cNvPr>
          <p:cNvSpPr>
            <a:spLocks noGrp="1"/>
          </p:cNvSpPr>
          <p:nvPr>
            <p:ph idx="1"/>
          </p:nvPr>
        </p:nvSpPr>
        <p:spPr>
          <a:xfrm>
            <a:off x="1261871" y="1828800"/>
            <a:ext cx="9083247" cy="4351337"/>
          </a:xfrm>
        </p:spPr>
        <p:txBody>
          <a:bodyPr/>
          <a:lstStyle/>
          <a:p>
            <a:r>
              <a:rPr lang="en-US" dirty="0"/>
              <a:t>Trends</a:t>
            </a:r>
          </a:p>
          <a:p>
            <a:r>
              <a:rPr lang="en-US" dirty="0"/>
              <a:t>Seasonal Variations</a:t>
            </a:r>
          </a:p>
          <a:p>
            <a:r>
              <a:rPr lang="en-US" dirty="0"/>
              <a:t>Correlation</a:t>
            </a:r>
          </a:p>
          <a:p>
            <a:pPr lvl="1"/>
            <a:r>
              <a:rPr lang="en-US" dirty="0"/>
              <a:t>Sequential data points tend to show a degree of correlation</a:t>
            </a:r>
          </a:p>
          <a:p>
            <a:pPr lvl="1"/>
            <a:r>
              <a:rPr lang="en-US" dirty="0"/>
              <a:t>Defined as autocorrelation</a:t>
            </a:r>
          </a:p>
          <a:p>
            <a:r>
              <a:rPr lang="en-US" dirty="0"/>
              <a:t>Fit a time series model based on historical data, use to predict future values</a:t>
            </a:r>
          </a:p>
          <a:p>
            <a:pPr lvl="1"/>
            <a:r>
              <a:rPr lang="en-US" dirty="0"/>
              <a:t>More about this methodology later on…</a:t>
            </a:r>
          </a:p>
          <a:p>
            <a:r>
              <a:rPr lang="en-US" dirty="0"/>
              <a:t>Aggregated by time period</a:t>
            </a:r>
          </a:p>
          <a:p>
            <a:pPr lvl="1"/>
            <a:r>
              <a:rPr lang="en-US" dirty="0"/>
              <a:t>By minute, hour, day, month, year</a:t>
            </a:r>
          </a:p>
          <a:p>
            <a:endParaRPr lang="en-US" dirty="0"/>
          </a:p>
        </p:txBody>
      </p:sp>
    </p:spTree>
    <p:extLst>
      <p:ext uri="{BB962C8B-B14F-4D97-AF65-F5344CB8AC3E}">
        <p14:creationId xmlns:p14="http://schemas.microsoft.com/office/powerpoint/2010/main" val="156905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226AD8-0383-41DE-AFE9-B8825D183CEE}"/>
              </a:ext>
            </a:extLst>
          </p:cNvPr>
          <p:cNvSpPr>
            <a:spLocks noGrp="1"/>
          </p:cNvSpPr>
          <p:nvPr>
            <p:ph type="title"/>
          </p:nvPr>
        </p:nvSpPr>
        <p:spPr/>
        <p:txBody>
          <a:bodyPr>
            <a:normAutofit/>
          </a:bodyPr>
          <a:lstStyle/>
          <a:p>
            <a:r>
              <a:rPr lang="en-US" sz="6600" dirty="0"/>
              <a:t>Lecture 1.RMarkdown</a:t>
            </a:r>
          </a:p>
        </p:txBody>
      </p:sp>
      <p:sp>
        <p:nvSpPr>
          <p:cNvPr id="5" name="Text Placeholder 4">
            <a:extLst>
              <a:ext uri="{FF2B5EF4-FFF2-40B4-BE49-F238E27FC236}">
                <a16:creationId xmlns:a16="http://schemas.microsoft.com/office/drawing/2014/main" id="{5E0CE5BD-0DA6-47D6-B1C1-EDCEFADC805A}"/>
              </a:ext>
            </a:extLst>
          </p:cNvPr>
          <p:cNvSpPr>
            <a:spLocks noGrp="1"/>
          </p:cNvSpPr>
          <p:nvPr>
            <p:ph type="body" idx="1"/>
          </p:nvPr>
        </p:nvSpPr>
        <p:spPr/>
        <p:txBody>
          <a:bodyPr/>
          <a:lstStyle/>
          <a:p>
            <a:r>
              <a:rPr lang="en-US" dirty="0"/>
              <a:t>Time Series Data</a:t>
            </a:r>
          </a:p>
        </p:txBody>
      </p:sp>
    </p:spTree>
    <p:extLst>
      <p:ext uri="{BB962C8B-B14F-4D97-AF65-F5344CB8AC3E}">
        <p14:creationId xmlns:p14="http://schemas.microsoft.com/office/powerpoint/2010/main" val="1351334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0C38-ACAD-431D-BE29-3877A40CA279}"/>
              </a:ext>
            </a:extLst>
          </p:cNvPr>
          <p:cNvSpPr>
            <a:spLocks noGrp="1"/>
          </p:cNvSpPr>
          <p:nvPr>
            <p:ph type="title"/>
          </p:nvPr>
        </p:nvSpPr>
        <p:spPr/>
        <p:txBody>
          <a:bodyPr anchor="t"/>
          <a:lstStyle/>
          <a:p>
            <a:r>
              <a:rPr lang="en-US" dirty="0"/>
              <a:t>Understanding Time Series Data</a:t>
            </a:r>
            <a:br>
              <a:rPr lang="en-US" dirty="0"/>
            </a:br>
            <a:r>
              <a:rPr lang="en-US" sz="2800" dirty="0"/>
              <a:t>Time Series Plot</a:t>
            </a:r>
          </a:p>
        </p:txBody>
      </p:sp>
      <p:sp>
        <p:nvSpPr>
          <p:cNvPr id="3" name="Content Placeholder 2">
            <a:extLst>
              <a:ext uri="{FF2B5EF4-FFF2-40B4-BE49-F238E27FC236}">
                <a16:creationId xmlns:a16="http://schemas.microsoft.com/office/drawing/2014/main" id="{25D690FE-CD16-4806-80E7-C69E85F25CD4}"/>
              </a:ext>
            </a:extLst>
          </p:cNvPr>
          <p:cNvSpPr>
            <a:spLocks noGrp="1"/>
          </p:cNvSpPr>
          <p:nvPr>
            <p:ph idx="1"/>
          </p:nvPr>
        </p:nvSpPr>
        <p:spPr>
          <a:xfrm>
            <a:off x="1261871" y="1828800"/>
            <a:ext cx="4271024" cy="4351337"/>
          </a:xfrm>
        </p:spPr>
        <p:txBody>
          <a:bodyPr>
            <a:normAutofit/>
          </a:bodyPr>
          <a:lstStyle/>
          <a:p>
            <a:r>
              <a:rPr lang="en-US" dirty="0"/>
              <a:t>The number of passengers is </a:t>
            </a:r>
            <a:r>
              <a:rPr lang="en-US" b="1" dirty="0">
                <a:solidFill>
                  <a:schemeClr val="accent4"/>
                </a:solidFill>
              </a:rPr>
              <a:t>increasing</a:t>
            </a:r>
            <a:r>
              <a:rPr lang="en-US" dirty="0"/>
              <a:t> with time, although local variations may fluctuate</a:t>
            </a:r>
          </a:p>
          <a:p>
            <a:pPr lvl="1"/>
            <a:r>
              <a:rPr lang="en-US" dirty="0"/>
              <a:t>A systematic change that is </a:t>
            </a:r>
            <a:r>
              <a:rPr lang="en-US" i="1" dirty="0"/>
              <a:t>not </a:t>
            </a:r>
            <a:r>
              <a:rPr lang="en-US" dirty="0"/>
              <a:t>periodic (repeating) is known as a </a:t>
            </a:r>
            <a:r>
              <a:rPr lang="en-US" b="1" dirty="0">
                <a:solidFill>
                  <a:schemeClr val="accent4"/>
                </a:solidFill>
              </a:rPr>
              <a:t>trend</a:t>
            </a:r>
          </a:p>
          <a:p>
            <a:r>
              <a:rPr lang="en-US" dirty="0"/>
              <a:t>Repeating pattern within each period (here, the period is about 1 year) is known as </a:t>
            </a:r>
            <a:r>
              <a:rPr lang="en-US" b="1" dirty="0">
                <a:solidFill>
                  <a:schemeClr val="accent4"/>
                </a:solidFill>
              </a:rPr>
              <a:t>seasonal variation</a:t>
            </a:r>
          </a:p>
          <a:p>
            <a:pPr lvl="1"/>
            <a:r>
              <a:rPr lang="en-US" b="1" dirty="0">
                <a:solidFill>
                  <a:schemeClr val="accent4"/>
                </a:solidFill>
              </a:rPr>
              <a:t>Cycles </a:t>
            </a:r>
            <a:r>
              <a:rPr lang="en-US" dirty="0">
                <a:solidFill>
                  <a:schemeClr val="tx1"/>
                </a:solidFill>
              </a:rPr>
              <a:t>are sometimes defined as seasonal variations that do not depend on some fixed natural period</a:t>
            </a:r>
          </a:p>
          <a:p>
            <a:endParaRPr lang="en-US" dirty="0"/>
          </a:p>
        </p:txBody>
      </p:sp>
      <p:pic>
        <p:nvPicPr>
          <p:cNvPr id="5" name="Picture 4">
            <a:extLst>
              <a:ext uri="{FF2B5EF4-FFF2-40B4-BE49-F238E27FC236}">
                <a16:creationId xmlns:a16="http://schemas.microsoft.com/office/drawing/2014/main" id="{8452E048-4483-4A28-AA25-BDAD4A59A572}"/>
              </a:ext>
            </a:extLst>
          </p:cNvPr>
          <p:cNvPicPr>
            <a:picLocks noChangeAspect="1"/>
          </p:cNvPicPr>
          <p:nvPr/>
        </p:nvPicPr>
        <p:blipFill>
          <a:blip r:embed="rId2"/>
          <a:stretch>
            <a:fillRect/>
          </a:stretch>
        </p:blipFill>
        <p:spPr>
          <a:xfrm>
            <a:off x="5705533" y="1927196"/>
            <a:ext cx="5334462" cy="3292125"/>
          </a:xfrm>
          <a:prstGeom prst="rect">
            <a:avLst/>
          </a:prstGeom>
        </p:spPr>
      </p:pic>
    </p:spTree>
    <p:extLst>
      <p:ext uri="{BB962C8B-B14F-4D97-AF65-F5344CB8AC3E}">
        <p14:creationId xmlns:p14="http://schemas.microsoft.com/office/powerpoint/2010/main" val="37476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0C38-ACAD-431D-BE29-3877A40CA279}"/>
              </a:ext>
            </a:extLst>
          </p:cNvPr>
          <p:cNvSpPr>
            <a:spLocks noGrp="1"/>
          </p:cNvSpPr>
          <p:nvPr>
            <p:ph type="title"/>
          </p:nvPr>
        </p:nvSpPr>
        <p:spPr/>
        <p:txBody>
          <a:bodyPr anchor="t"/>
          <a:lstStyle/>
          <a:p>
            <a:r>
              <a:rPr lang="en-US" dirty="0"/>
              <a:t>Understanding Time Series Data</a:t>
            </a:r>
            <a:br>
              <a:rPr lang="en-US" dirty="0"/>
            </a:br>
            <a:r>
              <a:rPr lang="en-US" sz="2800" dirty="0"/>
              <a:t>Time Series Plot</a:t>
            </a:r>
          </a:p>
        </p:txBody>
      </p:sp>
      <p:sp>
        <p:nvSpPr>
          <p:cNvPr id="3" name="Content Placeholder 2">
            <a:extLst>
              <a:ext uri="{FF2B5EF4-FFF2-40B4-BE49-F238E27FC236}">
                <a16:creationId xmlns:a16="http://schemas.microsoft.com/office/drawing/2014/main" id="{25D690FE-CD16-4806-80E7-C69E85F25CD4}"/>
              </a:ext>
            </a:extLst>
          </p:cNvPr>
          <p:cNvSpPr>
            <a:spLocks noGrp="1"/>
          </p:cNvSpPr>
          <p:nvPr>
            <p:ph idx="1"/>
          </p:nvPr>
        </p:nvSpPr>
        <p:spPr>
          <a:xfrm>
            <a:off x="1261871" y="1828800"/>
            <a:ext cx="4271024" cy="4351337"/>
          </a:xfrm>
        </p:spPr>
        <p:txBody>
          <a:bodyPr anchor="ctr">
            <a:normAutofit/>
          </a:bodyPr>
          <a:lstStyle/>
          <a:p>
            <a:r>
              <a:rPr lang="en-US" dirty="0"/>
              <a:t>What are some possible causes for the </a:t>
            </a:r>
            <a:r>
              <a:rPr lang="en-US" b="1" dirty="0">
                <a:solidFill>
                  <a:schemeClr val="accent4"/>
                </a:solidFill>
              </a:rPr>
              <a:t>overall increasing trend</a:t>
            </a:r>
            <a:r>
              <a:rPr lang="en-US" dirty="0"/>
              <a:t>?</a:t>
            </a:r>
          </a:p>
          <a:p>
            <a:r>
              <a:rPr lang="en-US" dirty="0">
                <a:solidFill>
                  <a:schemeClr val="tx1"/>
                </a:solidFill>
              </a:rPr>
              <a:t>What are some possible causes for the </a:t>
            </a:r>
            <a:r>
              <a:rPr lang="en-US" b="1" dirty="0">
                <a:solidFill>
                  <a:schemeClr val="accent4"/>
                </a:solidFill>
              </a:rPr>
              <a:t>seasonal variation</a:t>
            </a:r>
            <a:r>
              <a:rPr lang="en-US" dirty="0"/>
              <a:t>?</a:t>
            </a:r>
            <a:endParaRPr lang="en-US" dirty="0">
              <a:solidFill>
                <a:schemeClr val="tx1"/>
              </a:solidFill>
            </a:endParaRPr>
          </a:p>
          <a:p>
            <a:endParaRPr lang="en-US" dirty="0"/>
          </a:p>
        </p:txBody>
      </p:sp>
      <p:pic>
        <p:nvPicPr>
          <p:cNvPr id="5" name="Picture 4">
            <a:extLst>
              <a:ext uri="{FF2B5EF4-FFF2-40B4-BE49-F238E27FC236}">
                <a16:creationId xmlns:a16="http://schemas.microsoft.com/office/drawing/2014/main" id="{8452E048-4483-4A28-AA25-BDAD4A59A572}"/>
              </a:ext>
            </a:extLst>
          </p:cNvPr>
          <p:cNvPicPr>
            <a:picLocks noChangeAspect="1"/>
          </p:cNvPicPr>
          <p:nvPr/>
        </p:nvPicPr>
        <p:blipFill>
          <a:blip r:embed="rId2"/>
          <a:stretch>
            <a:fillRect/>
          </a:stretch>
        </p:blipFill>
        <p:spPr>
          <a:xfrm>
            <a:off x="5705533" y="1927196"/>
            <a:ext cx="5334462" cy="3292125"/>
          </a:xfrm>
          <a:prstGeom prst="rect">
            <a:avLst/>
          </a:prstGeom>
        </p:spPr>
      </p:pic>
    </p:spTree>
    <p:extLst>
      <p:ext uri="{BB962C8B-B14F-4D97-AF65-F5344CB8AC3E}">
        <p14:creationId xmlns:p14="http://schemas.microsoft.com/office/powerpoint/2010/main" val="370563529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1780</TotalTime>
  <Words>802</Words>
  <Application>Microsoft Office PowerPoint</Application>
  <PresentationFormat>Widescreen</PresentationFormat>
  <Paragraphs>88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Cambria Math</vt:lpstr>
      <vt:lpstr>Century Schoolbook</vt:lpstr>
      <vt:lpstr>Wingdings 2</vt:lpstr>
      <vt:lpstr>View</vt:lpstr>
      <vt:lpstr>Time Series Data Chapter 1</vt:lpstr>
      <vt:lpstr>Understanding Time Series Data</vt:lpstr>
      <vt:lpstr>Understanding Time Series Data Example</vt:lpstr>
      <vt:lpstr>Understanding Time Series Data Time Series</vt:lpstr>
      <vt:lpstr>Understanding Time Series Data Time Series</vt:lpstr>
      <vt:lpstr>Understanding Time Series Data Time Series Features</vt:lpstr>
      <vt:lpstr>Lecture 1.RMarkdown</vt:lpstr>
      <vt:lpstr>Understanding Time Series Data Time Series Plot</vt:lpstr>
      <vt:lpstr>Understanding Time Series Data Time Series Plot</vt:lpstr>
      <vt:lpstr>Lecture 1.RMarkdown</vt:lpstr>
      <vt:lpstr>Understanding Time Series Data Time Series Plot</vt:lpstr>
      <vt:lpstr>Understanding Time Series Data Time Series Plot</vt:lpstr>
      <vt:lpstr>Lecture 1.RMarkdown</vt:lpstr>
      <vt:lpstr>Understanding Time Series Data Decomposition of Series</vt:lpstr>
      <vt:lpstr>Understanding Time Series Data Decomposition of Series</vt:lpstr>
      <vt:lpstr>Understanding Time Series Data Decomposition of Series</vt:lpstr>
      <vt:lpstr>Understanding Time Series Data Decomposition of Series</vt:lpstr>
      <vt:lpstr>Understanding Time Series Data Decomposition of Series</vt:lpstr>
      <vt:lpstr>Lecture 1.RMarkdown</vt:lpstr>
      <vt:lpstr>Understanding Time Series Data Decomposition of Series</vt:lpstr>
      <vt:lpstr>Correlation Chapter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Time Series Analysis</dc:title>
  <dc:creator>Kodie McNamara</dc:creator>
  <cp:lastModifiedBy>Kodie McNamara</cp:lastModifiedBy>
  <cp:revision>10</cp:revision>
  <dcterms:created xsi:type="dcterms:W3CDTF">2021-08-23T19:41:19Z</dcterms:created>
  <dcterms:modified xsi:type="dcterms:W3CDTF">2021-08-30T22:42:48Z</dcterms:modified>
</cp:coreProperties>
</file>