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8410" r:id="rId3"/>
    <p:sldId id="8406" r:id="rId4"/>
    <p:sldId id="259" r:id="rId5"/>
    <p:sldId id="8395" r:id="rId6"/>
    <p:sldId id="265" r:id="rId7"/>
    <p:sldId id="266" r:id="rId8"/>
    <p:sldId id="261" r:id="rId9"/>
    <p:sldId id="8411" r:id="rId10"/>
    <p:sldId id="8412" r:id="rId11"/>
    <p:sldId id="84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49" autoAdjust="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D7D6-C860-ABD7-5693-DF01C2F9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25DC-C8C0-4150-98A5-EF1390A38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C8C24-6E2D-F96D-0752-ED2A1BD8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94D-D06C-4984-B526-8821BCAEE461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D072-AC43-076C-D138-1E5C663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FBB1-3349-168B-F20F-376B65E2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D8-54AD-4D64-A6B8-71530DF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5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480A-7EC6-F4C4-F6C4-97CE1117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64746-9DC3-A408-418D-164B3E9F1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3AFB-8E17-BE64-ADA4-90B3E2CB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94D-D06C-4984-B526-8821BCAEE461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86040-21A5-3A19-4EA7-6CD2FC59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3446-A912-2B03-D299-681442D3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D8-54AD-4D64-A6B8-71530DF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80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42923-895A-F3C8-355D-35C2D1126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88160-9003-AB85-5C58-24A2B527B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30F3-80A1-0B16-F223-0034AFCA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94D-D06C-4984-B526-8821BCAEE461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E4084-007C-AF12-B83E-ECD9899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A00A-D402-5EC8-AE88-F0ED58AB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D8-54AD-4D64-A6B8-71530DF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7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581A-4E14-074B-3909-C1DE4E31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102C-77A5-D6AE-2CA6-18C0066C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F437-5F2B-AAFF-C3E7-C1FB0B15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94D-D06C-4984-B526-8821BCAEE461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909D-B7EA-8C39-47A7-802DD7C3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63ACB-6A7A-4705-0CDE-C5D4FA77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D8-54AD-4D64-A6B8-71530DF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9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36C6-F5AE-0811-FB79-6C397E0A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78A6D-E45F-DFDD-3ADE-1FAED5445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63B4-108B-70F8-FE66-238DBE8E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94D-D06C-4984-B526-8821BCAEE461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C65A6-BE1F-05C8-DAD2-BE8BA214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7A3EF-AFF6-65E3-5E28-F5B6CF53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D8-54AD-4D64-A6B8-71530DF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2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11CF-279B-4C40-2A25-5CFD68DB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53BB-51EF-BC0F-924D-9A5ECD071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E6F4C-4010-A05A-E5DA-B0322083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D957-ADA7-F224-8ACD-3528ED4D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94D-D06C-4984-B526-8821BCAEE461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8158B-5C19-8846-5117-71FD68E6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10E41-FACC-2E63-60B6-C8D607DA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D8-54AD-4D64-A6B8-71530DF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3A78-80F1-3335-2E37-C0CA62D5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983A6-9C4D-2470-C96D-472F19B8C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C8891-EF17-E244-C0B8-92B8FBB8F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BF32-8903-A1A9-E4AF-CF24405D9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2CF72-980B-B309-5573-285D9CB26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8FC6D-C082-7378-891B-EEB09940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94D-D06C-4984-B526-8821BCAEE461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37DE1-090D-B75B-C7BE-82608734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834AD-EF2E-5F03-8541-6FD54AE1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D8-54AD-4D64-A6B8-71530DF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CAFA-05CF-884D-2970-B55D1424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A800C-91CF-D2D0-2D11-B59B1332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94D-D06C-4984-B526-8821BCAEE461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043AA-DE44-C506-23F7-B27B51DF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B4873-5AA4-EE2E-4215-389353E4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D8-54AD-4D64-A6B8-71530DF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3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1A13C-B31A-F736-9535-5CF60CDD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94D-D06C-4984-B526-8821BCAEE461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79DD2-1843-320E-E9ED-F3E1559A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202E2-9215-B4C6-7221-A46E12D1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D8-54AD-4D64-A6B8-71530DF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4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1A1C-4894-6C1E-FA3F-462F3D9D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2F55E-A649-5943-8BC6-63F48579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200C9-74BF-F2FE-5454-486062AD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77EB-7434-F0F0-4C59-CD8EC288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94D-D06C-4984-B526-8821BCAEE461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7A99B-FD1A-A190-016C-4573CDD4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7F507-0188-D2CF-5E3F-855F5F4F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D8-54AD-4D64-A6B8-71530DF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50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7374-C2C6-C76D-9289-B0EEA03B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B9B98-F3A9-491C-2D76-AB6A1AE4D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7DBE6-D90E-12D6-DFC1-5443A1506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ADA13-8148-4EC7-C34F-E36111C4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094D-D06C-4984-B526-8821BCAEE461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C0021-DF58-DA72-E1C9-ED8E3D13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33AD4-4ED7-3493-DA8F-9B1EA1F1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5AD8-54AD-4D64-A6B8-71530DF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0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063A5-E7D9-22F7-EDB0-677D1E29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87219-A02D-DA0C-1227-7DAE3DCE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58250-D4DC-C94C-7E37-C36FB4CC7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3094D-D06C-4984-B526-8821BCAEE461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76D1-09CF-DBE6-7A8F-D14924B17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818F-F459-D7B9-23AF-E039168BF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45AD8-54AD-4D64-A6B8-71530DF07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9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DStCnlITT8&amp;t=1393s" TargetMode="External"/><Relationship Id="rId13" Type="http://schemas.openxmlformats.org/officeDocument/2006/relationships/hyperlink" Target="https://www.instagram.com/nareshitech/" TargetMode="External"/><Relationship Id="rId3" Type="http://schemas.openxmlformats.org/officeDocument/2006/relationships/hyperlink" Target="https://www.youtube.com/watch?v=tTT7XJO30cM&amp;t=6861s" TargetMode="External"/><Relationship Id="rId7" Type="http://schemas.openxmlformats.org/officeDocument/2006/relationships/hyperlink" Target="https://www.youtube.com/watch?v=MAkXifYHnuw&amp;t=1335s" TargetMode="External"/><Relationship Id="rId12" Type="http://schemas.openxmlformats.org/officeDocument/2006/relationships/hyperlink" Target="https://www.instagram.com/p/C9Rz6v5yXh4/" TargetMode="External"/><Relationship Id="rId2" Type="http://schemas.openxmlformats.org/officeDocument/2006/relationships/hyperlink" Target="https://www.youtube.com/watch?v=VqOB5DH53LI&amp;t=6373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DrXdvNh19Q&amp;t=3308s" TargetMode="External"/><Relationship Id="rId11" Type="http://schemas.openxmlformats.org/officeDocument/2006/relationships/hyperlink" Target="https://www.instagram.com/p/C9ceBAnS89f/" TargetMode="External"/><Relationship Id="rId5" Type="http://schemas.openxmlformats.org/officeDocument/2006/relationships/hyperlink" Target="https://www.youtube.com/watch?v=eDN6fAWLNNE&amp;t=7118s" TargetMode="External"/><Relationship Id="rId10" Type="http://schemas.openxmlformats.org/officeDocument/2006/relationships/hyperlink" Target="https://www.youtube.com/watch?v=u-ym7BWHO-g&amp;t=3826s" TargetMode="External"/><Relationship Id="rId4" Type="http://schemas.openxmlformats.org/officeDocument/2006/relationships/hyperlink" Target="https://www.youtube.com/watch?v=Xnuy16SbpBk&amp;t=2115s" TargetMode="External"/><Relationship Id="rId9" Type="http://schemas.openxmlformats.org/officeDocument/2006/relationships/hyperlink" Target="https://www.youtube.com/watch?v=PhIAQ8rE2xc&amp;t=1220s" TargetMode="External"/><Relationship Id="rId14" Type="http://schemas.openxmlformats.org/officeDocument/2006/relationships/hyperlink" Target="https://www.instagram.com/reel/C7LgTtFgCl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company/synergistic-software-solution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horturl.at/tvpi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4A8ED-8BE3-EB29-0E76-EE6F9CF61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2461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>
                  <a:outerShdw blurRad="88900" dist="50800" dir="6000000" algn="ctr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GOOGLE GENERATIVE AI</a:t>
            </a:r>
            <a:r>
              <a:rPr lang="en-US" b="1" dirty="0">
                <a:effectLst>
                  <a:outerShdw blurRad="88900" dist="50800" dir="6000000" algn="ctr" rotWithShape="0">
                    <a:schemeClr val="accent1"/>
                  </a:outerShdw>
                </a:effectLst>
              </a:rPr>
              <a:t> OPEN SOURCE LLM “GEMMA MODEL INTEGRATION WITH HUGGING FACE, GROQ , LANGCHAIN”</a:t>
            </a:r>
            <a:endParaRPr lang="en-US" kern="1200" dirty="0">
              <a:solidFill>
                <a:schemeClr val="tx1"/>
              </a:solidFill>
              <a:effectLst>
                <a:outerShdw blurRad="88900" dist="50800" dir="6000000" algn="ctr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80D25-F073-1EBE-1CC4-74156E13F39D}"/>
              </a:ext>
            </a:extLst>
          </p:cNvPr>
          <p:cNvSpPr txBox="1"/>
          <p:nvPr/>
        </p:nvSpPr>
        <p:spPr>
          <a:xfrm>
            <a:off x="8610600" y="6108193"/>
            <a:ext cx="3581400" cy="620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effectLst>
                  <a:outerShdw blurRad="88900" dist="50800" dir="6000000" algn="ctr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b="1" dirty="0">
                <a:effectLst>
                  <a:outerShdw blurRad="88900" dist="50800" dir="6000000" algn="ctr" rotWithShape="0">
                    <a:schemeClr val="accent1"/>
                  </a:outerShdw>
                </a:effectLst>
                <a:highlight>
                  <a:srgbClr val="000000"/>
                </a:highlight>
                <a:latin typeface="+mj-lt"/>
                <a:ea typeface="+mj-ea"/>
                <a:cs typeface="+mj-cs"/>
              </a:rPr>
              <a:t>K. Prakash Senapati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30F2B-9C97-2EC3-6D7E-354325193262}"/>
              </a:ext>
            </a:extLst>
          </p:cNvPr>
          <p:cNvSpPr txBox="1"/>
          <p:nvPr/>
        </p:nvSpPr>
        <p:spPr>
          <a:xfrm>
            <a:off x="283464" y="4789743"/>
            <a:ext cx="581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highlight>
                  <a:srgbClr val="000080"/>
                </a:highlight>
              </a:rPr>
              <a:t>Top Trending course across in the world</a:t>
            </a:r>
          </a:p>
          <a:p>
            <a:pPr algn="ctr"/>
            <a:r>
              <a:rPr lang="en-IN" sz="2400" b="1" dirty="0">
                <a:highlight>
                  <a:srgbClr val="000080"/>
                </a:highlight>
              </a:rPr>
              <a:t>Job Market: 2024 – 2030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33ADD-29B8-B313-DD82-AFFD37F0515D}"/>
              </a:ext>
            </a:extLst>
          </p:cNvPr>
          <p:cNvSpPr txBox="1"/>
          <p:nvPr/>
        </p:nvSpPr>
        <p:spPr>
          <a:xfrm>
            <a:off x="935736" y="5956646"/>
            <a:ext cx="450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000080"/>
                </a:highlight>
              </a:rPr>
              <a:t>DATA SCIENCE FOR EVERYONE</a:t>
            </a:r>
          </a:p>
        </p:txBody>
      </p:sp>
    </p:spTree>
    <p:extLst>
      <p:ext uri="{BB962C8B-B14F-4D97-AF65-F5344CB8AC3E}">
        <p14:creationId xmlns:p14="http://schemas.microsoft.com/office/powerpoint/2010/main" val="2721652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A5F8-B71D-1480-4D47-AF311611A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" y="63310"/>
            <a:ext cx="12006072" cy="649922"/>
          </a:xfrm>
          <a:gradFill>
            <a:gsLst>
              <a:gs pos="83000">
                <a:srgbClr val="8FCF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IN" sz="4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PREVIOUS YOUTUBE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758AA-D7BC-2161-3FDC-7FEE8AEC5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13232"/>
            <a:ext cx="12106656" cy="6053328"/>
          </a:xfrm>
        </p:spPr>
        <p:txBody>
          <a:bodyPr/>
          <a:lstStyle/>
          <a:p>
            <a:pPr algn="l"/>
            <a:r>
              <a:rPr lang="en-IN" dirty="0"/>
              <a:t>1- </a:t>
            </a:r>
            <a:r>
              <a:rPr lang="en-IN" dirty="0">
                <a:hlinkClick r:id="rId2"/>
              </a:rPr>
              <a:t>https://www.youtube.com/watch?v=VqOB5DH53LI&amp;t=6373s</a:t>
            </a:r>
            <a:r>
              <a:rPr lang="en-IN" dirty="0"/>
              <a:t> ( MASTERING DS &amp; AI)</a:t>
            </a:r>
          </a:p>
          <a:p>
            <a:pPr algn="l"/>
            <a:r>
              <a:rPr lang="en-IN" dirty="0"/>
              <a:t>2- </a:t>
            </a:r>
            <a:r>
              <a:rPr lang="en-IN" dirty="0">
                <a:hlinkClick r:id="rId3"/>
              </a:rPr>
              <a:t>https://www.youtube.com/watch?v=tTT7XJO30cM&amp;t=6861s</a:t>
            </a:r>
            <a:r>
              <a:rPr lang="en-IN" dirty="0"/>
              <a:t> (EDA )</a:t>
            </a:r>
          </a:p>
          <a:p>
            <a:pPr algn="l"/>
            <a:r>
              <a:rPr lang="en-IN" dirty="0"/>
              <a:t>3- </a:t>
            </a:r>
            <a:r>
              <a:rPr lang="en-IN" dirty="0">
                <a:hlinkClick r:id="rId4"/>
              </a:rPr>
              <a:t>https://www.youtube.com/watch?v=Xnuy16SbpBk&amp;t=2115s</a:t>
            </a:r>
            <a:r>
              <a:rPr lang="en-IN" dirty="0"/>
              <a:t> (NLP TECHNIQUE)</a:t>
            </a:r>
          </a:p>
          <a:p>
            <a:pPr algn="l"/>
            <a:r>
              <a:rPr lang="en-IN" dirty="0"/>
              <a:t>4- </a:t>
            </a:r>
            <a:r>
              <a:rPr lang="en-IN" dirty="0">
                <a:hlinkClick r:id="rId5"/>
              </a:rPr>
              <a:t>https://www.youtube.com/watch?v=eDN6fAWLNNE&amp;t=7118s</a:t>
            </a:r>
            <a:r>
              <a:rPr lang="en-IN" dirty="0"/>
              <a:t> ( META LLM)</a:t>
            </a:r>
          </a:p>
          <a:p>
            <a:pPr algn="l"/>
            <a:r>
              <a:rPr lang="en-IN" dirty="0"/>
              <a:t>5- </a:t>
            </a:r>
            <a:r>
              <a:rPr lang="en-IN" dirty="0">
                <a:hlinkClick r:id="rId6"/>
              </a:rPr>
              <a:t>https://www.youtube.com/watch?v=BDrXdvNh19Q&amp;t=3308s</a:t>
            </a:r>
            <a:r>
              <a:rPr lang="en-IN" dirty="0"/>
              <a:t> (GEMINI LLM)</a:t>
            </a:r>
          </a:p>
          <a:p>
            <a:pPr algn="l"/>
            <a:r>
              <a:rPr lang="en-IN" dirty="0"/>
              <a:t>6- </a:t>
            </a:r>
            <a:r>
              <a:rPr lang="en-IN" dirty="0">
                <a:hlinkClick r:id="rId7"/>
              </a:rPr>
              <a:t>https://www.youtube.com/watch?v=MAkXifYHnuw&amp;t=1335s</a:t>
            </a:r>
            <a:r>
              <a:rPr lang="en-IN" dirty="0"/>
              <a:t> ( OPEN AI LLM)</a:t>
            </a:r>
          </a:p>
          <a:p>
            <a:pPr algn="l"/>
            <a:r>
              <a:rPr lang="en-IN" dirty="0"/>
              <a:t>7- </a:t>
            </a:r>
            <a:r>
              <a:rPr lang="en-IN" dirty="0">
                <a:hlinkClick r:id="rId8"/>
              </a:rPr>
              <a:t>https://www.youtube.com/watch?v=SDStCnlITT8&amp;t=1393s</a:t>
            </a:r>
            <a:r>
              <a:rPr lang="en-IN" dirty="0"/>
              <a:t> (CHATGPT)</a:t>
            </a:r>
          </a:p>
          <a:p>
            <a:pPr algn="l"/>
            <a:r>
              <a:rPr lang="en-IN" dirty="0"/>
              <a:t>8- </a:t>
            </a:r>
            <a:r>
              <a:rPr lang="en-IN" dirty="0">
                <a:hlinkClick r:id="rId9"/>
              </a:rPr>
              <a:t>https://www.youtube.com/watch?v=PhIAQ8rE2xc&amp;t=1220s</a:t>
            </a:r>
            <a:r>
              <a:rPr lang="en-IN" dirty="0"/>
              <a:t> (DS SOFTWARE INSTALLA)</a:t>
            </a:r>
          </a:p>
          <a:p>
            <a:pPr algn="l"/>
            <a:r>
              <a:rPr lang="en-IN" dirty="0"/>
              <a:t>9- </a:t>
            </a:r>
            <a:r>
              <a:rPr lang="en-IN" dirty="0">
                <a:hlinkClick r:id="rId10"/>
              </a:rPr>
              <a:t>https://www.youtube.com/watch?v=u-ym7BWHO-g&amp;t=3826s</a:t>
            </a:r>
            <a:r>
              <a:rPr lang="en-IN" dirty="0"/>
              <a:t> (COMPUTER VISION)</a:t>
            </a:r>
          </a:p>
          <a:p>
            <a:pPr algn="l"/>
            <a:r>
              <a:rPr lang="en-IN" dirty="0"/>
              <a:t>10- </a:t>
            </a:r>
            <a:r>
              <a:rPr lang="en-IN" dirty="0">
                <a:hlinkClick r:id="rId11"/>
              </a:rPr>
              <a:t>https://www.instagram.com/p/C9ceBAnS89f/</a:t>
            </a:r>
            <a:r>
              <a:rPr lang="en-IN" dirty="0"/>
              <a:t> ( PLACEMENT1)</a:t>
            </a:r>
          </a:p>
          <a:p>
            <a:pPr algn="l"/>
            <a:r>
              <a:rPr lang="en-IN" dirty="0"/>
              <a:t>11- </a:t>
            </a:r>
            <a:r>
              <a:rPr lang="en-IN" dirty="0">
                <a:hlinkClick r:id="rId12"/>
              </a:rPr>
              <a:t>https://www.instagram.com/p/C9Rz6v5yXh4/</a:t>
            </a:r>
            <a:r>
              <a:rPr lang="en-IN" dirty="0"/>
              <a:t> (PLACEMENT2)</a:t>
            </a:r>
          </a:p>
          <a:p>
            <a:pPr algn="l"/>
            <a:r>
              <a:rPr lang="en-IN" dirty="0"/>
              <a:t>12- </a:t>
            </a:r>
            <a:r>
              <a:rPr lang="en-IN" dirty="0">
                <a:hlinkClick r:id="rId13"/>
              </a:rPr>
              <a:t>https://www.instagram.com/nareshitech/</a:t>
            </a:r>
            <a:r>
              <a:rPr lang="en-IN" dirty="0"/>
              <a:t> (PLACEMENT3)</a:t>
            </a:r>
          </a:p>
          <a:p>
            <a:pPr algn="l"/>
            <a:r>
              <a:rPr lang="en-IN" dirty="0"/>
              <a:t>13- </a:t>
            </a:r>
            <a:r>
              <a:rPr lang="en-IN" dirty="0">
                <a:hlinkClick r:id="rId14"/>
              </a:rPr>
              <a:t>https://www.instagram.com/reel/C7LgTtFgClO/</a:t>
            </a:r>
            <a:r>
              <a:rPr lang="en-IN" dirty="0"/>
              <a:t> (PLACEMENT4)</a:t>
            </a:r>
          </a:p>
        </p:txBody>
      </p:sp>
    </p:spTree>
    <p:extLst>
      <p:ext uri="{BB962C8B-B14F-4D97-AF65-F5344CB8AC3E}">
        <p14:creationId xmlns:p14="http://schemas.microsoft.com/office/powerpoint/2010/main" val="307615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red rectangles with black text&#10;&#10;Description automatically generated">
            <a:extLst>
              <a:ext uri="{FF2B5EF4-FFF2-40B4-BE49-F238E27FC236}">
                <a16:creationId xmlns:a16="http://schemas.microsoft.com/office/drawing/2014/main" id="{EEE40C1C-13E5-4365-4971-5648E52C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0" y="610728"/>
            <a:ext cx="4149918" cy="457391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close-up of a keyboard key&#10;&#10;Description automatically generated">
            <a:extLst>
              <a:ext uri="{FF2B5EF4-FFF2-40B4-BE49-F238E27FC236}">
                <a16:creationId xmlns:a16="http://schemas.microsoft.com/office/drawing/2014/main" id="{3B241DBB-1768-D9F1-E306-AF423B7F4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68" y="2084832"/>
            <a:ext cx="7012484" cy="29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2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CA66D-C98E-1AC2-D101-A9CC246E3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 FOR TODAY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D52DC-90C8-F7EB-9D4A-B852C844A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7826" y="10138"/>
            <a:ext cx="8286254" cy="661418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b="1" dirty="0"/>
              <a:t>Self Introduction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b="1" dirty="0"/>
              <a:t>Introduce to Gemma model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b="1" dirty="0"/>
              <a:t>Introduce to Hugging face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b="1" dirty="0"/>
              <a:t>Introduce to </a:t>
            </a:r>
            <a:r>
              <a:rPr lang="en-US" sz="3200" b="1" dirty="0" err="1"/>
              <a:t>Groq</a:t>
            </a:r>
            <a:endParaRPr lang="en-US" sz="32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b="1" dirty="0"/>
              <a:t>Introduce to </a:t>
            </a:r>
            <a:r>
              <a:rPr lang="en-US" sz="3200" b="1" dirty="0" err="1"/>
              <a:t>Langchain</a:t>
            </a:r>
            <a:endParaRPr lang="en-US" sz="32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3200" b="1" dirty="0"/>
              <a:t>PRACTICLE:1 </a:t>
            </a:r>
            <a:r>
              <a:rPr lang="en-IN" sz="3200" b="1" dirty="0">
                <a:sym typeface="Wingdings" panose="05000000000000000000" pitchFamily="2" charset="2"/>
              </a:rPr>
              <a:t></a:t>
            </a:r>
            <a:r>
              <a:rPr lang="en-IN" sz="3200" b="1" dirty="0"/>
              <a:t> GEMMA MODEL INTEGRATE WITH HUGGING FACE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3200" b="1" dirty="0"/>
              <a:t>PRACTICLE:2 </a:t>
            </a:r>
            <a:r>
              <a:rPr lang="en-IN" sz="3200" b="1" dirty="0">
                <a:sym typeface="Wingdings" panose="05000000000000000000" pitchFamily="2" charset="2"/>
              </a:rPr>
              <a:t></a:t>
            </a:r>
            <a:r>
              <a:rPr lang="en-IN" sz="3200" b="1" dirty="0"/>
              <a:t> GEMM MODEL INTEGRATE WITH LANGCHAIN, HUGGING FACE &amp; GROQ</a:t>
            </a:r>
            <a:endParaRPr lang="en-US" sz="32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b="1" dirty="0"/>
              <a:t>About my New batch &amp; new Batch link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b="1" dirty="0"/>
              <a:t>Previous Generative AI </a:t>
            </a:r>
            <a:r>
              <a:rPr lang="en-US" sz="3200" b="1" dirty="0" err="1"/>
              <a:t>Youtube</a:t>
            </a:r>
            <a:r>
              <a:rPr lang="en-US" sz="3200" b="1" dirty="0"/>
              <a:t> videos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b="1" dirty="0"/>
              <a:t>LinkedIn connection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3521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9" name="Rectangle 21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A3DDB-998D-C681-4996-7F90BEBB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SELF INTRODUCTION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A8ED-8BE3-EB29-0E76-EE6F9CF61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318"/>
            <a:ext cx="12192000" cy="649922"/>
          </a:xfrm>
          <a:gradFill>
            <a:gsLst>
              <a:gs pos="83000">
                <a:srgbClr val="8FCF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MY 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5AD9B-2027-C6E1-A8CD-9C11EE0BA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7240"/>
            <a:ext cx="12192000" cy="6080760"/>
          </a:xfrm>
        </p:spPr>
        <p:txBody>
          <a:bodyPr>
            <a:noAutofit/>
          </a:bodyPr>
          <a:lstStyle/>
          <a:p>
            <a:pPr marL="1800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LEAD DATASCIENTIST @ NARESH IT 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  K. PRAKASH SENAPATI</a:t>
            </a:r>
          </a:p>
          <a:p>
            <a:pPr marL="1800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INDUSTRY EXPERIENCE 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  17+YRS</a:t>
            </a:r>
          </a:p>
          <a:p>
            <a:pPr marL="1800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WORK EXPERIENCE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 </a:t>
            </a:r>
            <a:r>
              <a:rPr lang="en-IN" sz="2000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KROGER IT  | GENPACT | VALUELABS | MPHASIS | ITFAS | KIABI | A3MAX |</a:t>
            </a:r>
          </a:p>
          <a:p>
            <a:pPr algn="l">
              <a:spcBef>
                <a:spcPts val="0"/>
              </a:spcBef>
            </a:pPr>
            <a:endParaRPr lang="en-IN" sz="2000" b="1" dirty="0">
              <a:effectLst>
                <a:outerShdw blurRad="50800" dist="50800" dir="5400000" algn="ctr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  <a:p>
            <a:pPr marL="1800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TEACHING EXPERIENCE </a:t>
            </a:r>
            <a:r>
              <a:rPr lang="en-IN" sz="2000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IN" sz="2000" b="1" u="sng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SYNERGISTIC SOFTWARE SOLUTIONS | IIIT-BANGALORE UPGRADE | </a:t>
            </a:r>
          </a:p>
          <a:p>
            <a:pPr marL="3837600" lvl="8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400" b="1" u="sng" dirty="0">
              <a:effectLst>
                <a:outerShdw blurRad="50800" dist="50800" dir="5400000" algn="ctr" rotWithShape="0">
                  <a:schemeClr val="accent4">
                    <a:lumMod val="20000"/>
                    <a:lumOff val="80000"/>
                  </a:schemeClr>
                </a:outerShdw>
              </a:effectLs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spcBef>
                <a:spcPts val="0"/>
              </a:spcBef>
            </a:pPr>
            <a:r>
              <a:rPr lang="en-IN" sz="2000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       				       GREAT LEARNING | CORPORATE TRAINER | NARESH IT</a:t>
            </a:r>
          </a:p>
          <a:p>
            <a:pPr algn="l">
              <a:spcBef>
                <a:spcPts val="0"/>
              </a:spcBef>
            </a:pPr>
            <a:endParaRPr lang="en-IN" sz="2000" b="1" dirty="0">
              <a:effectLst>
                <a:outerShdw blurRad="50800" dist="50800" dir="5400000" algn="ctr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  <a:p>
            <a:pPr marL="1800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PERMANENET WORKING CLIENT 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 EUROPEAN BASED CLIENT </a:t>
            </a:r>
          </a:p>
          <a:p>
            <a:pPr marL="1800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TRAINING MODE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 OFFLINE &amp; ONLINE </a:t>
            </a:r>
          </a:p>
          <a:p>
            <a:pPr marL="1800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OFFLINE LOCATION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 AMEERPET, HYDERBAD</a:t>
            </a:r>
          </a:p>
          <a:p>
            <a:pPr marL="1800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OFFLINE LAB 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  <a:sym typeface="Wingdings" panose="05000000000000000000" pitchFamily="2" charset="2"/>
              </a:rPr>
              <a:t> PHYSICAL LAB &amp; ONLINE LEARNER  VIRTUAL LAB</a:t>
            </a:r>
            <a:endParaRPr lang="en-IN" b="1" dirty="0">
              <a:effectLst>
                <a:outerShdw blurRad="50800" dist="50800" dir="5400000" algn="ctr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  <a:p>
            <a:pPr marL="1800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DURATION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 5-6 MONTHS  &amp; TIME 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endParaRPr lang="en-IN" b="1" dirty="0">
              <a:effectLst>
                <a:outerShdw blurRad="50800" dist="50800" dir="5400000" algn="ctr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  <a:p>
            <a:pPr marL="1800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CLASS DAY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 MON - FRI || 2</a:t>
            </a:r>
            <a:r>
              <a:rPr lang="en-IN" b="1" baseline="30000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nd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 &amp; 4</a:t>
            </a:r>
            <a:r>
              <a:rPr lang="en-IN" b="1" baseline="30000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th</a:t>
            </a: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 WEEK– SATURDAY</a:t>
            </a:r>
          </a:p>
          <a:p>
            <a:pPr marL="1800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MICROSOFT CERTIFIED DATASCIENTIST</a:t>
            </a:r>
          </a:p>
          <a:p>
            <a:pPr marL="1800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GOOGLE CERTIFIED GENERATIVE AI ENGIEER </a:t>
            </a:r>
          </a:p>
          <a:p>
            <a:pPr algn="l">
              <a:spcBef>
                <a:spcPts val="0"/>
              </a:spcBef>
            </a:pPr>
            <a:endParaRPr lang="en-IN" b="1" dirty="0">
              <a:effectLst>
                <a:outerShdw blurRad="50800" dist="50800" dir="5400000" algn="ctr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youtube.com/</a:t>
            </a:r>
            <a:r>
              <a:rPr lang="en-IN" b="1" u="sng" dirty="0" err="1">
                <a:solidFill>
                  <a:schemeClr val="accent2">
                    <a:lumMod val="75000"/>
                  </a:schemeClr>
                </a:solidFill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watch?v</a:t>
            </a:r>
            <a:r>
              <a:rPr lang="en-IN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=TR_OCx5z-m8&amp;t=98s </a:t>
            </a:r>
          </a:p>
          <a:p>
            <a:pPr marL="1800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</a:rPr>
              <a:t>LINKEDIN </a:t>
            </a:r>
            <a:r>
              <a:rPr lang="en-IN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50800" dir="5400000" algn="ctr" rotWithShape="0">
                    <a:schemeClr val="accent4">
                      <a:lumMod val="20000"/>
                      <a:lumOff val="80000"/>
                    </a:schemeClr>
                  </a:outerShdw>
                </a:effectLst>
                <a:sym typeface="Wingdings" panose="05000000000000000000" pitchFamily="2" charset="2"/>
              </a:rPr>
              <a:t>https://www.linkedin.com/in/kodi-prakash-senapati-a95a60182/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b="1" u="sng" dirty="0">
              <a:effectLst>
                <a:outerShdw blurRad="50800" dist="50800" dir="5400000" algn="ctr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b="1" dirty="0">
              <a:effectLst>
                <a:outerShdw blurRad="50800" dist="50800" dir="5400000" algn="ctr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  <a:p>
            <a:pPr algn="l">
              <a:spcBef>
                <a:spcPts val="0"/>
              </a:spcBef>
            </a:pPr>
            <a:endParaRPr lang="en-IN" b="1" dirty="0">
              <a:effectLst>
                <a:outerShdw blurRad="50800" dist="50800" dir="5400000" algn="ctr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  <a:p>
            <a:pPr algn="l">
              <a:spcBef>
                <a:spcPts val="0"/>
              </a:spcBef>
            </a:pPr>
            <a:endParaRPr lang="en-IN" dirty="0">
              <a:effectLst>
                <a:outerShdw blurRad="50800" dist="50800" dir="5400000" algn="ctr" rotWithShape="0">
                  <a:schemeClr val="accent4">
                    <a:lumMod val="20000"/>
                    <a:lumOff val="8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3C97B-2D6F-8399-AADF-E4B44EA10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3" r="16187" b="-1"/>
          <a:stretch/>
        </p:blipFill>
        <p:spPr>
          <a:xfrm>
            <a:off x="9491472" y="3640948"/>
            <a:ext cx="2514600" cy="255938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101719-8CB0-48B1-1A8B-D691D54CE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438040"/>
              </p:ext>
            </p:extLst>
          </p:nvPr>
        </p:nvGraphicFramePr>
        <p:xfrm>
          <a:off x="6841046" y="5817235"/>
          <a:ext cx="1447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447652" imgH="527234" progId="Package">
                  <p:embed/>
                </p:oleObj>
              </mc:Choice>
              <mc:Fallback>
                <p:oleObj name="Packager Shell Object" showAsIcon="1" r:id="rId4" imgW="1447652" imgH="527234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1046" y="5817235"/>
                        <a:ext cx="14478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79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sales on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04405E7-F68D-3D0B-B721-4F23924E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r="2" b="2"/>
          <a:stretch/>
        </p:blipFill>
        <p:spPr>
          <a:xfrm>
            <a:off x="68969" y="32414"/>
            <a:ext cx="12054062" cy="6769870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588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4D13F-573F-A012-DDD2-E91BDD551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6" y="5046983"/>
            <a:ext cx="4284417" cy="1663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4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KEY TOPICS OF THIS COURSE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7FE29E-DBDE-2E3A-ACBD-EFDB1F274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0488" y="4972656"/>
            <a:ext cx="4509223" cy="1241874"/>
          </a:xfrm>
        </p:spPr>
        <p:txBody>
          <a:bodyPr anchor="t">
            <a:norm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EVERY TOPIC EXPLANATION FROM BASIC LEVEL TO EXPERT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FED3D-BE6F-E2AF-130F-500B9816D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2" b="-1"/>
          <a:stretch/>
        </p:blipFill>
        <p:spPr>
          <a:xfrm>
            <a:off x="548640" y="418107"/>
            <a:ext cx="10496681" cy="37989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68609-2DFF-0C9A-35CE-EC5B3C6C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318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>
            <a:gsLst>
              <a:gs pos="83000">
                <a:srgbClr val="8FCF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58B90-759A-41A5-AABB-165B8025F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31115"/>
            <a:ext cx="12191980" cy="649922"/>
          </a:xfrm>
          <a:gradFill>
            <a:gsLst>
              <a:gs pos="83000">
                <a:srgbClr val="8FCF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WHO ARE ELIGIBLE TO LEARN THIS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4E28A-CD1B-42FC-98BB-F5BBACFDB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612648"/>
            <a:ext cx="11411712" cy="5934456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High school (10</a:t>
            </a:r>
            <a:r>
              <a:rPr lang="en-US" b="1" baseline="30000" dirty="0"/>
              <a:t>th</a:t>
            </a:r>
            <a:r>
              <a:rPr lang="en-US" b="1" dirty="0"/>
              <a:t>) || College (12</a:t>
            </a:r>
            <a:r>
              <a:rPr lang="en-US" b="1" baseline="30000" dirty="0"/>
              <a:t>th</a:t>
            </a:r>
            <a:r>
              <a:rPr lang="en-US" b="1" dirty="0"/>
              <a:t>) || Students can learn this for upskills in future world but not for apply the Job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College (BSC || BCOM || BA)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Engineering || B. Tech (Mechanical || Chemical || Computers || Electrical || civil || All Stream)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BBA || BCA || BE || Diploma || Pharma || B.ED ||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MBA || MCA || ME || M.SC || M.ED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Charted Account || Doctor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Teacher || Lecturer || Assistant Professor || Professor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Person who had career gap he is also learn this course and get the job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No Software Background is required || No Coding background is required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No mathematics background || Not required Linear algebra concept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216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DFF23-CF93-7A72-0089-5ED1671BD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86384"/>
            <a:ext cx="4105656" cy="40325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b="1" dirty="0">
                <a:solidFill>
                  <a:srgbClr val="FFFFFF"/>
                </a:solidFill>
                <a:effectLst>
                  <a:outerShdw blurRad="88900" dist="50800" dir="6000000" algn="ctr" rotWithShape="0">
                    <a:schemeClr val="accent1"/>
                  </a:outerShdw>
                </a:effectLst>
                <a:highlight>
                  <a:srgbClr val="000080"/>
                </a:highlight>
              </a:rPr>
              <a:t>1: GENERATIVE AI </a:t>
            </a:r>
            <a:br>
              <a:rPr lang="en-US" sz="3700" b="1" kern="1200" dirty="0">
                <a:solidFill>
                  <a:srgbClr val="FFFFFF"/>
                </a:solidFill>
                <a:effectLst>
                  <a:outerShdw blurRad="88900" dist="50800" dir="6000000" algn="ctr" rotWithShape="0">
                    <a:schemeClr val="accent1"/>
                  </a:outerShdw>
                </a:effectLst>
                <a:highlight>
                  <a:srgbClr val="000080"/>
                </a:highlight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effectLst>
                  <a:outerShdw blurRad="88900" dist="50800" dir="6000000" algn="ctr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effectLst>
                  <a:outerShdw blurRad="88900" dist="50800" dir="6000000" algn="ctr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KEY TOPICS COVERED FOR</a:t>
            </a:r>
            <a:br>
              <a:rPr lang="en-US" sz="3700" b="1" kern="1200" dirty="0">
                <a:solidFill>
                  <a:srgbClr val="FFFFFF"/>
                </a:solidFill>
                <a:effectLst>
                  <a:outerShdw blurRad="88900" dist="50800" dir="6000000" algn="ctr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3700" b="1" kern="1200" dirty="0">
                <a:solidFill>
                  <a:srgbClr val="FFFFFF"/>
                </a:solidFill>
                <a:effectLst>
                  <a:outerShdw blurRad="88900" dist="50800" dir="6000000" algn="ctr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rgbClr val="FFFFFF"/>
                </a:solidFill>
                <a:effectLst>
                  <a:outerShdw blurRad="88900" dist="50800" dir="6000000" algn="ctr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>
                <a:solidFill>
                  <a:srgbClr val="FFFFFF"/>
                </a:solidFill>
                <a:effectLst>
                  <a:outerShdw blurRad="88900" dist="50800" dir="6000000" algn="ctr" rotWithShape="0">
                    <a:schemeClr val="accent1"/>
                  </a:outerShdw>
                </a:effectLst>
                <a:highlight>
                  <a:srgbClr val="000080"/>
                </a:highlight>
                <a:latin typeface="+mj-lt"/>
                <a:ea typeface="+mj-ea"/>
                <a:cs typeface="+mj-cs"/>
              </a:rPr>
              <a:t>GENERATIVE AI &amp; PROMPT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16DAB-3D73-EA04-45D8-D52D4637E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7826" y="109728"/>
            <a:ext cx="8151125" cy="67381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LLM MODEL </a:t>
            </a:r>
            <a:r>
              <a:rPr lang="en-US" sz="2000" b="1" dirty="0">
                <a:sym typeface="Wingdings" panose="05000000000000000000" pitchFamily="2" charset="2"/>
              </a:rPr>
              <a:t></a:t>
            </a:r>
            <a:endParaRPr lang="en-US" sz="2000" b="1" dirty="0"/>
          </a:p>
          <a:p>
            <a:pPr algn="l">
              <a:spcBef>
                <a:spcPts val="0"/>
              </a:spcBef>
            </a:pPr>
            <a:r>
              <a:rPr lang="en-US" sz="2000" b="1" dirty="0"/>
              <a:t>	OPEN AI </a:t>
            </a:r>
            <a:r>
              <a:rPr lang="en-US" sz="2000" b="1" dirty="0">
                <a:sym typeface="Wingdings" panose="05000000000000000000" pitchFamily="2" charset="2"/>
              </a:rPr>
              <a:t></a:t>
            </a:r>
            <a:r>
              <a:rPr lang="en-US" sz="2000" b="1" dirty="0"/>
              <a:t> LANGCHAIN FRAMEWORK </a:t>
            </a:r>
          </a:p>
          <a:p>
            <a:pPr algn="l">
              <a:spcBef>
                <a:spcPts val="0"/>
              </a:spcBef>
            </a:pPr>
            <a:r>
              <a:rPr lang="en-US" sz="2000" b="1" dirty="0"/>
              <a:t>		        OPEN AI WHISPER</a:t>
            </a:r>
          </a:p>
          <a:p>
            <a:pPr algn="l">
              <a:spcBef>
                <a:spcPts val="0"/>
              </a:spcBef>
            </a:pPr>
            <a:r>
              <a:rPr lang="en-US" sz="2000" b="1" dirty="0"/>
              <a:t>	GOOGLE </a:t>
            </a:r>
            <a:r>
              <a:rPr lang="en-US" sz="2000" b="1" dirty="0">
                <a:sym typeface="Wingdings" panose="05000000000000000000" pitchFamily="2" charset="2"/>
              </a:rPr>
              <a:t></a:t>
            </a:r>
            <a:r>
              <a:rPr lang="en-US" sz="2000" b="1" dirty="0"/>
              <a:t> GEMINI AI  </a:t>
            </a:r>
          </a:p>
          <a:p>
            <a:pPr algn="l">
              <a:spcBef>
                <a:spcPts val="0"/>
              </a:spcBef>
            </a:pPr>
            <a:r>
              <a:rPr lang="en-US" sz="2000" b="1" dirty="0"/>
              <a:t>		         GEMMA </a:t>
            </a:r>
          </a:p>
          <a:p>
            <a:pPr algn="l">
              <a:spcBef>
                <a:spcPts val="0"/>
              </a:spcBef>
            </a:pPr>
            <a:r>
              <a:rPr lang="en-US" sz="2000" b="1" dirty="0"/>
              <a:t>		         GOOGLE VISION</a:t>
            </a:r>
          </a:p>
          <a:p>
            <a:pPr algn="l">
              <a:spcBef>
                <a:spcPts val="0"/>
              </a:spcBef>
            </a:pPr>
            <a:r>
              <a:rPr lang="en-US" sz="2000" b="1" dirty="0"/>
              <a:t>                  META </a:t>
            </a:r>
            <a:r>
              <a:rPr lang="en-US" sz="2000" b="1" dirty="0">
                <a:sym typeface="Wingdings" panose="05000000000000000000" pitchFamily="2" charset="2"/>
              </a:rPr>
              <a:t></a:t>
            </a:r>
            <a:r>
              <a:rPr lang="en-US" sz="2000" b="1" dirty="0"/>
              <a:t> LLAMA2</a:t>
            </a:r>
          </a:p>
          <a:p>
            <a:pPr algn="l">
              <a:spcBef>
                <a:spcPts val="0"/>
              </a:spcBef>
            </a:pPr>
            <a:r>
              <a:rPr lang="en-US" sz="2000" b="1" dirty="0"/>
              <a:t>  	ANTHROPIC </a:t>
            </a:r>
            <a:r>
              <a:rPr lang="en-US" sz="2000" b="1" dirty="0">
                <a:sym typeface="Wingdings" panose="05000000000000000000" pitchFamily="2" charset="2"/>
              </a:rPr>
              <a:t></a:t>
            </a:r>
            <a:r>
              <a:rPr lang="en-US" sz="2000" b="1" dirty="0"/>
              <a:t> CLAUDE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BUILD GENERARTIVE AI ON CLOUD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FOUNDATION MODEL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FINE TUNE LLM MODEL WITH QUANTIZATION,LORA &amp; QLORA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RETRIEVAL AUGMENTED GENERATION (RAG)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HUGGING FACE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CREW AI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GROQ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STABLE DIFFUSION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GITHUB COPILOT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ZERO-SHOT PROMPT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FEW-SHOT PROMPT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FALCON 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MISTRAL 7B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FAST API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/>
              <a:t>VECTOR DATABASE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5610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120BA-A40C-1D5F-B7B4-B8A95480D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525513" cy="676656"/>
          </a:xfrm>
          <a:gradFill>
            <a:gsLst>
              <a:gs pos="83000">
                <a:srgbClr val="8FCF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NEW BATCH 5-DEMO VIDEO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03106-B58D-64BE-3965-E3B5B46E6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" y="740664"/>
            <a:ext cx="6318504" cy="5934456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Full Stack DATA SCIENCE &amp; AI Sessions! by Mr. Prakash </a:t>
            </a:r>
            <a:r>
              <a:rPr lang="en-US" b="1" dirty="0" err="1"/>
              <a:t>Senapathi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👉 Follow 5 Days Recorded Sessions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Day-1: </a:t>
            </a:r>
            <a:r>
              <a:rPr lang="en-US" b="1" u="sng" dirty="0">
                <a:solidFill>
                  <a:srgbClr val="0070C0"/>
                </a:solidFill>
              </a:rPr>
              <a:t>https://shorturl.at/hJYkz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Day-2: </a:t>
            </a:r>
            <a:r>
              <a:rPr lang="en-US" b="1" u="sng" dirty="0">
                <a:solidFill>
                  <a:srgbClr val="0070C0"/>
                </a:solidFill>
              </a:rPr>
              <a:t>https://shorturl.at/I8anD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Day-3: </a:t>
            </a:r>
            <a:r>
              <a:rPr lang="en-US" b="1" u="sng" dirty="0">
                <a:solidFill>
                  <a:srgbClr val="0070C0"/>
                </a:solidFill>
              </a:rPr>
              <a:t>https://shorturl.at/6qaMk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Day-4: </a:t>
            </a:r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https://shorturl.at/tvpi3</a:t>
            </a:r>
            <a:endParaRPr lang="en-US" b="1" dirty="0">
              <a:solidFill>
                <a:srgbClr val="0070C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Day-5: </a:t>
            </a:r>
            <a:r>
              <a:rPr lang="en-US" b="1" u="sng" dirty="0">
                <a:solidFill>
                  <a:srgbClr val="0070C0"/>
                </a:solidFill>
              </a:rPr>
              <a:t>youtube.com/watch?v=z3J86w2OOAE&amp;t=540s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📁 Drive Link: </a:t>
            </a:r>
            <a:r>
              <a:rPr lang="en-US" b="1" u="sng" dirty="0">
                <a:solidFill>
                  <a:srgbClr val="0070C0"/>
                </a:solidFill>
              </a:rPr>
              <a:t>https://shorturl.at/lAB5R</a:t>
            </a:r>
          </a:p>
          <a:p>
            <a:pPr algn="l"/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29E4F-E263-7274-1878-F9C700947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0" y="1172479"/>
            <a:ext cx="5458968" cy="536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9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2447</TotalTime>
  <Words>849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Wingdings</vt:lpstr>
      <vt:lpstr>Office Theme</vt:lpstr>
      <vt:lpstr>Packager Shell Object</vt:lpstr>
      <vt:lpstr>GOOGLE GENERATIVE AI OPEN SOURCE LLM “GEMMA MODEL INTEGRATION WITH HUGGING FACE, GROQ , LANGCHAIN”</vt:lpstr>
      <vt:lpstr>AGENDA FOR TODAY SESSION</vt:lpstr>
      <vt:lpstr>MY SELF INTRODUCTION</vt:lpstr>
      <vt:lpstr>MY INTRODUCTION </vt:lpstr>
      <vt:lpstr>PowerPoint Presentation</vt:lpstr>
      <vt:lpstr>KEY TOPICS OF THIS COURSE</vt:lpstr>
      <vt:lpstr>WHO ARE ELIGIBLE TO LEARN THIS COURSE</vt:lpstr>
      <vt:lpstr>1: GENERATIVE AI   KEY TOPICS COVERED FOR   GENERATIVE AI &amp; PROMPT ENGINEERING</vt:lpstr>
      <vt:lpstr>NEW BATCH 5-DEMO VIDEO</vt:lpstr>
      <vt:lpstr>PREVIOUS YOUTUBE VIDEO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prakash senapati</dc:creator>
  <cp:lastModifiedBy>kodi prakash senapati</cp:lastModifiedBy>
  <cp:revision>69</cp:revision>
  <dcterms:created xsi:type="dcterms:W3CDTF">2024-06-09T06:34:41Z</dcterms:created>
  <dcterms:modified xsi:type="dcterms:W3CDTF">2024-07-20T19:14:18Z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2024-06-09T07:16:55Z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0308f2b2-abb9-4f2c-8740-a3e61d7e45c5</vt:lpwstr>
  </property>
  <property fmtid="{D5CDD505-2E9C-101B-9397-08002B2CF9AE}" pid="8" name="MSIP_Label_defa4170-0d19-0005-0004-bc88714345d2_ContentBits">
    <vt:lpwstr>0</vt:lpwstr>
  </property>
</Properties>
</file>