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9" r:id="rId4"/>
    <p:sldId id="260" r:id="rId5"/>
    <p:sldId id="8470" r:id="rId6"/>
    <p:sldId id="8447" r:id="rId7"/>
    <p:sldId id="8469" r:id="rId8"/>
    <p:sldId id="8472" r:id="rId9"/>
    <p:sldId id="34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726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761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4234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9343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489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220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467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931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68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056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75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673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756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12/29/2024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1655741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 id="2147483763" r:id="rId12"/>
    <p:sldLayoutId id="2147483764" r:id="rId13"/>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atural_language" TargetMode="External"/><Relationship Id="rId2" Type="http://schemas.openxmlformats.org/officeDocument/2006/relationships/hyperlink" Target="https://en.wikipedia.org/wiki/Generative_artificial_intelligenc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0gqlrw-6I0s" TargetMode="External"/><Relationship Id="rId2" Type="http://schemas.openxmlformats.org/officeDocument/2006/relationships/hyperlink" Target="http://www.youtube.com/watch?v=8nWjvn8ZKtU&amp;t=7553s" TargetMode="External"/><Relationship Id="rId1" Type="http://schemas.openxmlformats.org/officeDocument/2006/relationships/slideLayout" Target="../slideLayouts/slideLayout1.xml"/><Relationship Id="rId4" Type="http://schemas.openxmlformats.org/officeDocument/2006/relationships/hyperlink" Target="https://www.youtube.com/watch?v=c1GqJ-VFLW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aPPlQpwRIBg&amp;t=831s" TargetMode="External"/><Relationship Id="rId7"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s://www.youtube.com/watch?v=ALc1RZ2m2sM" TargetMode="External"/><Relationship Id="rId4" Type="http://schemas.openxmlformats.org/officeDocument/2006/relationships/hyperlink" Target="https://www.youtube.com/live/B3L5UJx3wzk"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nareshit.com/" TargetMode="External"/><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D6B6ACA-BC7B-B8FE-148E-FF7A7278F12A}"/>
              </a:ext>
            </a:extLst>
          </p:cNvPr>
          <p:cNvSpPr>
            <a:spLocks noGrp="1"/>
          </p:cNvSpPr>
          <p:nvPr>
            <p:ph type="ctrTitle"/>
          </p:nvPr>
        </p:nvSpPr>
        <p:spPr>
          <a:xfrm>
            <a:off x="0" y="1661652"/>
            <a:ext cx="4654295" cy="2160150"/>
          </a:xfrm>
        </p:spPr>
        <p:txBody>
          <a:bodyPr anchor="ctr">
            <a:normAutofit fontScale="90000"/>
          </a:bodyPr>
          <a:lstStyle/>
          <a:p>
            <a:pPr algn="ctr"/>
            <a:r>
              <a:rPr lang="en-IN" sz="5400" b="1" dirty="0">
                <a:solidFill>
                  <a:schemeClr val="tx1"/>
                </a:solidFill>
              </a:rPr>
              <a:t>Prompt engineering</a:t>
            </a:r>
            <a:br>
              <a:rPr lang="en-IN" sz="5400" b="1" dirty="0">
                <a:solidFill>
                  <a:schemeClr val="tx1"/>
                </a:solidFill>
              </a:rPr>
            </a:br>
            <a:r>
              <a:rPr lang="en-IN" sz="5400" b="1" dirty="0">
                <a:solidFill>
                  <a:schemeClr val="tx1"/>
                </a:solidFill>
              </a:rPr>
              <a:t>2025 </a:t>
            </a:r>
          </a:p>
        </p:txBody>
      </p:sp>
      <p:sp>
        <p:nvSpPr>
          <p:cNvPr id="3" name="Subtitle 2">
            <a:extLst>
              <a:ext uri="{FF2B5EF4-FFF2-40B4-BE49-F238E27FC236}">
                <a16:creationId xmlns:a16="http://schemas.microsoft.com/office/drawing/2014/main" id="{C1EB0E58-5B99-1C0B-80C4-91D23EDF0446}"/>
              </a:ext>
            </a:extLst>
          </p:cNvPr>
          <p:cNvSpPr>
            <a:spLocks noGrp="1"/>
          </p:cNvSpPr>
          <p:nvPr>
            <p:ph type="subTitle" idx="1"/>
          </p:nvPr>
        </p:nvSpPr>
        <p:spPr>
          <a:xfrm>
            <a:off x="0" y="4739780"/>
            <a:ext cx="4581832" cy="776117"/>
          </a:xfrm>
        </p:spPr>
        <p:txBody>
          <a:bodyPr anchor="t">
            <a:noAutofit/>
          </a:bodyPr>
          <a:lstStyle/>
          <a:p>
            <a:r>
              <a:rPr lang="en-IN" sz="3200" b="1"/>
              <a:t>K. PRAKASH SENAPATI</a:t>
            </a:r>
          </a:p>
          <a:p>
            <a:endParaRPr lang="en-IN" sz="3200" b="1" dirty="0"/>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Colorful smoke">
            <a:extLst>
              <a:ext uri="{FF2B5EF4-FFF2-40B4-BE49-F238E27FC236}">
                <a16:creationId xmlns:a16="http://schemas.microsoft.com/office/drawing/2014/main" id="{92F29751-304B-A203-8BFB-AFCDED7A5AE1}"/>
              </a:ext>
            </a:extLst>
          </p:cNvPr>
          <p:cNvPicPr>
            <a:picLocks noChangeAspect="1"/>
          </p:cNvPicPr>
          <p:nvPr/>
        </p:nvPicPr>
        <p:blipFill>
          <a:blip r:embed="rId2"/>
          <a:srcRect l="8783" r="8783"/>
          <a:stretch/>
        </p:blipFill>
        <p:spPr>
          <a:xfrm>
            <a:off x="4654295" y="10"/>
            <a:ext cx="7537705" cy="6857990"/>
          </a:xfrm>
          <a:prstGeom prst="rect">
            <a:avLst/>
          </a:prstGeom>
        </p:spPr>
      </p:pic>
    </p:spTree>
    <p:extLst>
      <p:ext uri="{BB962C8B-B14F-4D97-AF65-F5344CB8AC3E}">
        <p14:creationId xmlns:p14="http://schemas.microsoft.com/office/powerpoint/2010/main" val="22049152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9" name="Rectangle 4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EDE70-0947-F243-DC64-0C43A4E3954A}"/>
              </a:ext>
            </a:extLst>
          </p:cNvPr>
          <p:cNvSpPr>
            <a:spLocks noGrp="1"/>
          </p:cNvSpPr>
          <p:nvPr>
            <p:ph type="ctrTitle"/>
          </p:nvPr>
        </p:nvSpPr>
        <p:spPr>
          <a:xfrm>
            <a:off x="581193" y="1719943"/>
            <a:ext cx="2804263" cy="4013059"/>
          </a:xfrm>
        </p:spPr>
        <p:txBody>
          <a:bodyPr vert="horz" lIns="91440" tIns="45720" rIns="91440" bIns="45720" rtlCol="0" anchor="ctr">
            <a:normAutofit/>
          </a:bodyPr>
          <a:lstStyle/>
          <a:p>
            <a:r>
              <a:rPr lang="en-US" sz="4000" b="1" kern="1200" cap="all" dirty="0">
                <a:solidFill>
                  <a:schemeClr val="accent1"/>
                </a:solidFill>
                <a:latin typeface="+mj-lt"/>
                <a:ea typeface="+mj-ea"/>
                <a:cs typeface="+mj-cs"/>
              </a:rPr>
              <a:t>Agenda </a:t>
            </a:r>
          </a:p>
        </p:txBody>
      </p:sp>
      <p:sp>
        <p:nvSpPr>
          <p:cNvPr id="51" name="Rectangle 5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Rectangle 5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1BF74FCF-FB45-C7EA-1372-2F61954BDD69}"/>
              </a:ext>
            </a:extLst>
          </p:cNvPr>
          <p:cNvSpPr>
            <a:spLocks noGrp="1"/>
          </p:cNvSpPr>
          <p:nvPr>
            <p:ph type="subTitle" idx="1"/>
          </p:nvPr>
        </p:nvSpPr>
        <p:spPr>
          <a:xfrm>
            <a:off x="3574766" y="293914"/>
            <a:ext cx="8617234" cy="6564085"/>
          </a:xfrm>
        </p:spPr>
        <p:txBody>
          <a:bodyPr vert="horz" lIns="91440" tIns="45720" rIns="91440" bIns="45720" rtlCol="0" anchor="ctr">
            <a:normAutofit/>
          </a:bodyPr>
          <a:lstStyle/>
          <a:p>
            <a:pPr>
              <a:lnSpc>
                <a:spcPct val="110000"/>
              </a:lnSpc>
              <a:buFont typeface="Wingdings 2" panose="05020102010507070707" pitchFamily="18" charset="2"/>
              <a:buChar char=""/>
            </a:pPr>
            <a:r>
              <a:rPr lang="en-US" sz="2400" b="1" dirty="0">
                <a:solidFill>
                  <a:schemeClr val="tx1">
                    <a:lumMod val="75000"/>
                    <a:lumOff val="25000"/>
                  </a:schemeClr>
                </a:solidFill>
              </a:rPr>
              <a:t> My introduction</a:t>
            </a:r>
          </a:p>
          <a:p>
            <a:pPr>
              <a:lnSpc>
                <a:spcPct val="110000"/>
              </a:lnSpc>
              <a:buFont typeface="Wingdings 2" panose="05020102010507070707" pitchFamily="18" charset="2"/>
              <a:buChar char=""/>
            </a:pPr>
            <a:r>
              <a:rPr lang="en-US" sz="2400" b="1" dirty="0">
                <a:solidFill>
                  <a:schemeClr val="tx1">
                    <a:lumMod val="75000"/>
                    <a:lumOff val="25000"/>
                  </a:schemeClr>
                </a:solidFill>
              </a:rPr>
              <a:t> What Is prompt engineer ?</a:t>
            </a:r>
          </a:p>
          <a:p>
            <a:pPr>
              <a:lnSpc>
                <a:spcPct val="110000"/>
              </a:lnSpc>
              <a:buFont typeface="Wingdings 2" panose="05020102010507070707" pitchFamily="18" charset="2"/>
              <a:buChar char=""/>
            </a:pPr>
            <a:r>
              <a:rPr lang="en-US" sz="2400" b="1" dirty="0">
                <a:solidFill>
                  <a:schemeClr val="tx1">
                    <a:lumMod val="75000"/>
                    <a:lumOff val="25000"/>
                  </a:schemeClr>
                </a:solidFill>
              </a:rPr>
              <a:t> complete roadmap to learn prompt engineer ?</a:t>
            </a:r>
          </a:p>
          <a:p>
            <a:pPr>
              <a:lnSpc>
                <a:spcPct val="110000"/>
              </a:lnSpc>
              <a:buFont typeface="Wingdings 2" panose="05020102010507070707" pitchFamily="18" charset="2"/>
              <a:buChar char=""/>
            </a:pPr>
            <a:r>
              <a:rPr lang="en-US" sz="2400" b="1" dirty="0">
                <a:solidFill>
                  <a:schemeClr val="tx1">
                    <a:lumMod val="75000"/>
                    <a:lumOff val="25000"/>
                  </a:schemeClr>
                </a:solidFill>
              </a:rPr>
              <a:t> PROMPT CREATION USING python basic code </a:t>
            </a:r>
          </a:p>
          <a:p>
            <a:pPr>
              <a:lnSpc>
                <a:spcPct val="110000"/>
              </a:lnSpc>
              <a:buFont typeface="Wingdings 2" panose="05020102010507070707" pitchFamily="18" charset="2"/>
              <a:buChar char=""/>
            </a:pPr>
            <a:r>
              <a:rPr lang="en-US" sz="2400" b="1" dirty="0">
                <a:solidFill>
                  <a:schemeClr val="tx1">
                    <a:lumMod val="75000"/>
                    <a:lumOff val="25000"/>
                  </a:schemeClr>
                </a:solidFill>
              </a:rPr>
              <a:t> prompt ENGINEERING CODE USING OPENAI, STREAMLIT</a:t>
            </a:r>
          </a:p>
          <a:p>
            <a:pPr>
              <a:lnSpc>
                <a:spcPct val="110000"/>
              </a:lnSpc>
              <a:buFont typeface="Wingdings 2" panose="05020102010507070707" pitchFamily="18" charset="2"/>
              <a:buChar char=""/>
            </a:pPr>
            <a:r>
              <a:rPr lang="en-US" sz="2400" b="1" dirty="0">
                <a:solidFill>
                  <a:schemeClr val="tx1">
                    <a:lumMod val="75000"/>
                    <a:lumOff val="25000"/>
                  </a:schemeClr>
                </a:solidFill>
              </a:rPr>
              <a:t> UPCOMING TRAINING BATCH &amp; GENERATIVE AI VIDEOS </a:t>
            </a:r>
          </a:p>
          <a:p>
            <a:pPr>
              <a:lnSpc>
                <a:spcPct val="110000"/>
              </a:lnSpc>
              <a:buFont typeface="Wingdings 2" panose="05020102010507070707" pitchFamily="18" charset="2"/>
              <a:buChar char=""/>
            </a:pPr>
            <a:r>
              <a:rPr lang="en-US" sz="2400" b="1" dirty="0">
                <a:solidFill>
                  <a:schemeClr val="tx1">
                    <a:lumMod val="75000"/>
                    <a:lumOff val="25000"/>
                  </a:schemeClr>
                </a:solidFill>
              </a:rPr>
              <a:t> SCAN QR CODE &amp; POST YOUR QUERY</a:t>
            </a:r>
          </a:p>
          <a:p>
            <a:pPr>
              <a:lnSpc>
                <a:spcPct val="110000"/>
              </a:lnSpc>
              <a:buFont typeface="Wingdings 2" panose="05020102010507070707" pitchFamily="18" charset="2"/>
              <a:buChar char=""/>
            </a:pPr>
            <a:r>
              <a:rPr lang="en-US" sz="2400" b="1" dirty="0">
                <a:solidFill>
                  <a:schemeClr val="tx1">
                    <a:lumMod val="75000"/>
                    <a:lumOff val="25000"/>
                  </a:schemeClr>
                </a:solidFill>
              </a:rPr>
              <a:t> Q &amp; A </a:t>
            </a:r>
          </a:p>
        </p:txBody>
      </p:sp>
    </p:spTree>
    <p:extLst>
      <p:ext uri="{BB962C8B-B14F-4D97-AF65-F5344CB8AC3E}">
        <p14:creationId xmlns:p14="http://schemas.microsoft.com/office/powerpoint/2010/main" val="11900651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type="wd">
                                    <p:tmPct val="15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type="wd">
                                    <p:tmPct val="15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type="wd">
                                    <p:tmPct val="15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0"/>
                                  </p:stCondLst>
                                  <p:iterate type="wd">
                                    <p:tmPct val="15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000"/>
                                  </p:stCondLst>
                                  <p:iterate type="wd">
                                    <p:tmPct val="15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000"/>
                                  </p:stCondLst>
                                  <p:iterate type="wd">
                                    <p:tmPct val="15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C246A4-ECDB-A88B-CE84-E2E33A8F27B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D93C9-00D4-5535-8A31-908DB0E2D48E}"/>
              </a:ext>
            </a:extLst>
          </p:cNvPr>
          <p:cNvSpPr>
            <a:spLocks noGrp="1"/>
          </p:cNvSpPr>
          <p:nvPr>
            <p:ph type="ctrTitle"/>
          </p:nvPr>
        </p:nvSpPr>
        <p:spPr>
          <a:xfrm>
            <a:off x="228600" y="729342"/>
            <a:ext cx="11717594" cy="732715"/>
          </a:xfrm>
        </p:spPr>
        <p:txBody>
          <a:bodyPr>
            <a:normAutofit/>
          </a:bodyPr>
          <a:lstStyle/>
          <a:p>
            <a:r>
              <a:rPr lang="en-US" sz="4000" b="1" dirty="0">
                <a:solidFill>
                  <a:schemeClr val="tx1">
                    <a:lumMod val="75000"/>
                    <a:lumOff val="25000"/>
                  </a:schemeClr>
                </a:solidFill>
                <a:highlight>
                  <a:srgbClr val="00FFFF"/>
                </a:highlight>
              </a:rPr>
              <a:t>What Is prompt engineer ?</a:t>
            </a:r>
            <a:endParaRPr lang="en-IN" sz="4000" b="1" dirty="0">
              <a:highlight>
                <a:srgbClr val="00FFFF"/>
              </a:highlight>
            </a:endParaRPr>
          </a:p>
        </p:txBody>
      </p:sp>
      <p:sp>
        <p:nvSpPr>
          <p:cNvPr id="3" name="Subtitle 2">
            <a:extLst>
              <a:ext uri="{FF2B5EF4-FFF2-40B4-BE49-F238E27FC236}">
                <a16:creationId xmlns:a16="http://schemas.microsoft.com/office/drawing/2014/main" id="{097A6E89-4DCD-6BE9-76DC-AF59B99EC957}"/>
              </a:ext>
            </a:extLst>
          </p:cNvPr>
          <p:cNvSpPr>
            <a:spLocks noGrp="1"/>
          </p:cNvSpPr>
          <p:nvPr>
            <p:ph type="subTitle" idx="1"/>
          </p:nvPr>
        </p:nvSpPr>
        <p:spPr>
          <a:xfrm>
            <a:off x="0" y="1563329"/>
            <a:ext cx="12192000" cy="5196700"/>
          </a:xfrm>
        </p:spPr>
        <p:txBody>
          <a:bodyPr>
            <a:normAutofit/>
          </a:bodyPr>
          <a:lstStyle/>
          <a:p>
            <a:pPr marL="342900" indent="-342900">
              <a:buFont typeface="Wingdings" panose="05000000000000000000" pitchFamily="2" charset="2"/>
              <a:buChar char="Ø"/>
            </a:pPr>
            <a:r>
              <a:rPr lang="en-US" sz="2000" b="1" dirty="0">
                <a:solidFill>
                  <a:schemeClr val="accent3">
                    <a:lumMod val="75000"/>
                  </a:schemeClr>
                </a:solidFill>
              </a:rPr>
              <a:t>Prompt engineering is the process of structuring an instruction that can be interpreted and understood by a </a:t>
            </a:r>
            <a:r>
              <a:rPr lang="en-US" sz="2000" b="1" dirty="0">
                <a:solidFill>
                  <a:schemeClr val="accent3">
                    <a:lumMod val="75000"/>
                  </a:schemeClr>
                </a:solidFill>
                <a:hlinkClick r:id="rId2" tooltip="Generative artificial intelligence">
                  <a:extLst>
                    <a:ext uri="{A12FA001-AC4F-418D-AE19-62706E023703}">
                      <ahyp:hlinkClr xmlns:ahyp="http://schemas.microsoft.com/office/drawing/2018/hyperlinkcolor" val="tx"/>
                    </a:ext>
                  </a:extLst>
                </a:hlinkClick>
              </a:rPr>
              <a:t>generative artificial intelligence</a:t>
            </a:r>
            <a:r>
              <a:rPr lang="en-US" sz="2000" b="1" dirty="0">
                <a:solidFill>
                  <a:schemeClr val="accent3">
                    <a:lumMod val="75000"/>
                  </a:schemeClr>
                </a:solidFill>
              </a:rPr>
              <a:t> (AI) model.</a:t>
            </a:r>
          </a:p>
          <a:p>
            <a:pPr marL="342900" indent="-342900">
              <a:buFont typeface="Wingdings" panose="05000000000000000000" pitchFamily="2" charset="2"/>
              <a:buChar char="Ø"/>
            </a:pPr>
            <a:r>
              <a:rPr lang="en-US" sz="2000" b="1" dirty="0">
                <a:solidFill>
                  <a:schemeClr val="accent3">
                    <a:lumMod val="75000"/>
                  </a:schemeClr>
                </a:solidFill>
              </a:rPr>
              <a:t>Imagine you have </a:t>
            </a:r>
            <a:r>
              <a:rPr lang="en-US" sz="2000" b="1" dirty="0" err="1">
                <a:solidFill>
                  <a:schemeClr val="accent3">
                    <a:lumMod val="75000"/>
                  </a:schemeClr>
                </a:solidFill>
              </a:rPr>
              <a:t>alexa</a:t>
            </a:r>
            <a:r>
              <a:rPr lang="en-US" sz="2000" b="1" dirty="0">
                <a:solidFill>
                  <a:schemeClr val="accent3">
                    <a:lumMod val="75000"/>
                  </a:schemeClr>
                </a:solidFill>
              </a:rPr>
              <a:t>, Siri or Google Assistant. This smart robot can do many things, like answering questions, writing stories, or giving recommendations. But, just like any smart assistant, it only does what you ask it to do.</a:t>
            </a:r>
          </a:p>
          <a:p>
            <a:pPr marL="342900" indent="-342900">
              <a:buFont typeface="Wingdings" panose="05000000000000000000" pitchFamily="2" charset="2"/>
              <a:buChar char="Ø"/>
            </a:pPr>
            <a:r>
              <a:rPr lang="en-US" sz="2000" b="1" dirty="0">
                <a:solidFill>
                  <a:schemeClr val="accent3">
                    <a:lumMod val="75000"/>
                  </a:schemeClr>
                </a:solidFill>
              </a:rPr>
              <a:t>Prompt engineering is the technique to figuring out the best way to ask the generative AI (like ChatGPT) to get exactly what user need. It’s like being a good communicator with the ai so it can give you the best possible response.</a:t>
            </a:r>
          </a:p>
          <a:p>
            <a:pPr marL="342900" indent="-342900">
              <a:buFont typeface="Wingdings" panose="05000000000000000000" pitchFamily="2" charset="2"/>
              <a:buChar char="Ø"/>
            </a:pPr>
            <a:r>
              <a:rPr lang="en-US" sz="2000" b="1" dirty="0">
                <a:solidFill>
                  <a:schemeClr val="accent3">
                    <a:lumMod val="75000"/>
                  </a:schemeClr>
                </a:solidFill>
              </a:rPr>
              <a:t>A prompt engineer is someone who designs and optimizes prompts to guide AI models to generate desired responses</a:t>
            </a:r>
          </a:p>
          <a:p>
            <a:pPr marL="342900" indent="-342900">
              <a:buFont typeface="Wingdings" panose="05000000000000000000" pitchFamily="2" charset="2"/>
              <a:buChar char="Ø"/>
            </a:pPr>
            <a:r>
              <a:rPr lang="en-US" sz="2000" b="1" dirty="0">
                <a:solidFill>
                  <a:schemeClr val="accent3">
                    <a:lumMod val="75000"/>
                  </a:schemeClr>
                </a:solidFill>
              </a:rPr>
              <a:t>A prompt is </a:t>
            </a:r>
            <a:r>
              <a:rPr lang="en-US" sz="2000" b="1" dirty="0">
                <a:solidFill>
                  <a:schemeClr val="accent3">
                    <a:lumMod val="75000"/>
                  </a:schemeClr>
                </a:solidFill>
                <a:hlinkClick r:id="rId3" tooltip="Natural language">
                  <a:extLst>
                    <a:ext uri="{A12FA001-AC4F-418D-AE19-62706E023703}">
                      <ahyp:hlinkClr xmlns:ahyp="http://schemas.microsoft.com/office/drawing/2018/hyperlinkcolor" val="tx"/>
                    </a:ext>
                  </a:extLst>
                </a:hlinkClick>
              </a:rPr>
              <a:t>natural language</a:t>
            </a:r>
            <a:r>
              <a:rPr lang="en-US" sz="2000" b="1" dirty="0">
                <a:solidFill>
                  <a:schemeClr val="accent3">
                    <a:lumMod val="75000"/>
                  </a:schemeClr>
                </a:solidFill>
              </a:rPr>
              <a:t> text describing the task that an AI should perform.</a:t>
            </a:r>
          </a:p>
          <a:p>
            <a:pPr marL="342900" indent="-342900">
              <a:buFont typeface="Arial" panose="020B0604020202020204" pitchFamily="34" charset="0"/>
              <a:buChar char="•"/>
            </a:pPr>
            <a:endParaRPr lang="en-IN" sz="2000" b="1" dirty="0">
              <a:solidFill>
                <a:schemeClr val="accent3">
                  <a:lumMod val="75000"/>
                </a:schemeClr>
              </a:solidFill>
            </a:endParaRPr>
          </a:p>
        </p:txBody>
      </p:sp>
      <p:sp>
        <p:nvSpPr>
          <p:cNvPr id="11" name="Rectangle 1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5010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82E6126-717E-EBE9-B304-FBABD587C17C}"/>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7" name="Rectangle 2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4C9A3-630C-7A5D-47D1-94388C0A8017}"/>
              </a:ext>
            </a:extLst>
          </p:cNvPr>
          <p:cNvSpPr>
            <a:spLocks noGrp="1"/>
          </p:cNvSpPr>
          <p:nvPr>
            <p:ph type="ctrTitle"/>
          </p:nvPr>
        </p:nvSpPr>
        <p:spPr>
          <a:xfrm>
            <a:off x="283030" y="1124999"/>
            <a:ext cx="4288970" cy="4608003"/>
          </a:xfrm>
        </p:spPr>
        <p:txBody>
          <a:bodyPr vert="horz" lIns="91440" tIns="45720" rIns="91440" bIns="45720" rtlCol="0" anchor="ctr">
            <a:normAutofit/>
          </a:bodyPr>
          <a:lstStyle/>
          <a:p>
            <a:pPr algn="ctr"/>
            <a:r>
              <a:rPr lang="en-US" sz="4000" b="1" kern="1200" cap="all" dirty="0">
                <a:solidFill>
                  <a:schemeClr val="accent1"/>
                </a:solidFill>
                <a:latin typeface="+mj-lt"/>
                <a:ea typeface="+mj-ea"/>
                <a:cs typeface="+mj-cs"/>
              </a:rPr>
              <a:t>complete roadmap to become prompt engineer ?</a:t>
            </a:r>
          </a:p>
        </p:txBody>
      </p:sp>
      <p:sp>
        <p:nvSpPr>
          <p:cNvPr id="29" name="Rectangle 2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28C0490-7E2B-2244-2AC5-BF1A956790A8}"/>
              </a:ext>
            </a:extLst>
          </p:cNvPr>
          <p:cNvSpPr>
            <a:spLocks noGrp="1"/>
          </p:cNvSpPr>
          <p:nvPr>
            <p:ph type="subTitle" idx="1"/>
          </p:nvPr>
        </p:nvSpPr>
        <p:spPr>
          <a:xfrm>
            <a:off x="4979054" y="1291771"/>
            <a:ext cx="6583681" cy="4441231"/>
          </a:xfrm>
        </p:spPr>
        <p:txBody>
          <a:bodyPr vert="horz" lIns="91440" tIns="45720" rIns="91440" bIns="45720" rtlCol="0" anchor="ctr">
            <a:noAutofit/>
          </a:bodyPr>
          <a:lstStyle/>
          <a:p>
            <a:pPr>
              <a:lnSpc>
                <a:spcPct val="110000"/>
              </a:lnSpc>
            </a:pPr>
            <a:r>
              <a:rPr lang="en-US" sz="2400" b="1" dirty="0">
                <a:solidFill>
                  <a:schemeClr val="tx1">
                    <a:lumMod val="75000"/>
                    <a:lumOff val="25000"/>
                  </a:schemeClr>
                </a:solidFill>
              </a:rPr>
              <a:t>1- Prompt engineer technique</a:t>
            </a:r>
          </a:p>
          <a:p>
            <a:pPr>
              <a:lnSpc>
                <a:spcPct val="110000"/>
              </a:lnSpc>
            </a:pPr>
            <a:r>
              <a:rPr lang="en-US" sz="2400" b="1" dirty="0">
                <a:solidFill>
                  <a:schemeClr val="tx1">
                    <a:lumMod val="75000"/>
                    <a:lumOff val="25000"/>
                  </a:schemeClr>
                </a:solidFill>
              </a:rPr>
              <a:t>2- </a:t>
            </a:r>
            <a:r>
              <a:rPr lang="en-US" sz="2400" b="1" dirty="0" err="1">
                <a:solidFill>
                  <a:schemeClr val="tx1">
                    <a:lumMod val="75000"/>
                    <a:lumOff val="25000"/>
                  </a:schemeClr>
                </a:solidFill>
              </a:rPr>
              <a:t>llm</a:t>
            </a:r>
            <a:r>
              <a:rPr lang="en-US" sz="2400" b="1" dirty="0">
                <a:solidFill>
                  <a:schemeClr val="tx1">
                    <a:lumMod val="75000"/>
                    <a:lumOff val="25000"/>
                  </a:schemeClr>
                </a:solidFill>
              </a:rPr>
              <a:t> model &amp; know about </a:t>
            </a:r>
            <a:r>
              <a:rPr lang="en-US" sz="2400" b="1" dirty="0" err="1">
                <a:solidFill>
                  <a:schemeClr val="tx1">
                    <a:lumMod val="75000"/>
                    <a:lumOff val="25000"/>
                  </a:schemeClr>
                </a:solidFill>
              </a:rPr>
              <a:t>api</a:t>
            </a:r>
            <a:r>
              <a:rPr lang="en-US" sz="2400" b="1" dirty="0">
                <a:solidFill>
                  <a:schemeClr val="tx1">
                    <a:lumMod val="75000"/>
                    <a:lumOff val="25000"/>
                  </a:schemeClr>
                </a:solidFill>
              </a:rPr>
              <a:t> key</a:t>
            </a:r>
          </a:p>
          <a:p>
            <a:pPr>
              <a:lnSpc>
                <a:spcPct val="110000"/>
              </a:lnSpc>
            </a:pPr>
            <a:r>
              <a:rPr lang="en-US" sz="2400" b="1" dirty="0">
                <a:solidFill>
                  <a:schemeClr val="tx1">
                    <a:lumMod val="75000"/>
                    <a:lumOff val="25000"/>
                  </a:schemeClr>
                </a:solidFill>
              </a:rPr>
              <a:t>3- Generative ai </a:t>
            </a:r>
          </a:p>
          <a:p>
            <a:pPr>
              <a:lnSpc>
                <a:spcPct val="110000"/>
              </a:lnSpc>
            </a:pPr>
            <a:r>
              <a:rPr lang="en-US" sz="2400" b="1" dirty="0">
                <a:solidFill>
                  <a:schemeClr val="tx1">
                    <a:lumMod val="75000"/>
                    <a:lumOff val="25000"/>
                  </a:schemeClr>
                </a:solidFill>
              </a:rPr>
              <a:t>4- Deep learning &amp; neural network</a:t>
            </a:r>
          </a:p>
          <a:p>
            <a:pPr>
              <a:lnSpc>
                <a:spcPct val="110000"/>
              </a:lnSpc>
            </a:pPr>
            <a:r>
              <a:rPr lang="en-US" sz="2400" b="1" dirty="0">
                <a:solidFill>
                  <a:schemeClr val="tx1">
                    <a:lumMod val="75000"/>
                    <a:lumOff val="25000"/>
                  </a:schemeClr>
                </a:solidFill>
              </a:rPr>
              <a:t>5- </a:t>
            </a:r>
            <a:r>
              <a:rPr lang="en-US" sz="2400" b="1" dirty="0" err="1">
                <a:solidFill>
                  <a:schemeClr val="tx1">
                    <a:lumMod val="75000"/>
                    <a:lumOff val="25000"/>
                  </a:schemeClr>
                </a:solidFill>
              </a:rPr>
              <a:t>nlp</a:t>
            </a:r>
            <a:endParaRPr lang="en-US" sz="2400" b="1" dirty="0">
              <a:solidFill>
                <a:schemeClr val="tx1">
                  <a:lumMod val="75000"/>
                  <a:lumOff val="25000"/>
                </a:schemeClr>
              </a:solidFill>
            </a:endParaRPr>
          </a:p>
          <a:p>
            <a:pPr>
              <a:lnSpc>
                <a:spcPct val="110000"/>
              </a:lnSpc>
            </a:pPr>
            <a:r>
              <a:rPr lang="en-US" sz="2400" b="1" dirty="0">
                <a:solidFill>
                  <a:schemeClr val="tx1">
                    <a:lumMod val="75000"/>
                    <a:lumOff val="25000"/>
                  </a:schemeClr>
                </a:solidFill>
              </a:rPr>
              <a:t>6- Python programming language</a:t>
            </a:r>
          </a:p>
          <a:p>
            <a:pPr>
              <a:lnSpc>
                <a:spcPct val="110000"/>
              </a:lnSpc>
              <a:buFont typeface="Wingdings 2" panose="05020102010507070707" pitchFamily="18" charset="2"/>
              <a:buChar char=""/>
            </a:pPr>
            <a:endParaRPr lang="en-US" sz="2400" b="1" dirty="0">
              <a:solidFill>
                <a:schemeClr val="tx1">
                  <a:lumMod val="75000"/>
                  <a:lumOff val="25000"/>
                </a:schemeClr>
              </a:solidFill>
            </a:endParaRPr>
          </a:p>
          <a:p>
            <a:pPr>
              <a:lnSpc>
                <a:spcPct val="110000"/>
              </a:lnSpc>
              <a:buFont typeface="Wingdings 2" panose="05020102010507070707" pitchFamily="18" charset="2"/>
              <a:buChar char=""/>
            </a:pP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37888539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4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4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Rectangle 4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50" name="Rectangle 49">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0CED4-D0FD-D9F5-46DF-19C05F42F401}"/>
              </a:ext>
            </a:extLst>
          </p:cNvPr>
          <p:cNvSpPr>
            <a:spLocks noGrp="1"/>
          </p:cNvSpPr>
          <p:nvPr>
            <p:ph type="ctrTitle"/>
          </p:nvPr>
        </p:nvSpPr>
        <p:spPr>
          <a:xfrm>
            <a:off x="446533" y="1552397"/>
            <a:ext cx="5973932" cy="3654081"/>
          </a:xfrm>
        </p:spPr>
        <p:txBody>
          <a:bodyPr vert="horz" lIns="91440" tIns="45720" rIns="91440" bIns="45720" rtlCol="0" anchor="ctr">
            <a:normAutofit/>
          </a:bodyPr>
          <a:lstStyle/>
          <a:p>
            <a:pPr algn="l"/>
            <a:r>
              <a:rPr lang="en-US" b="0" kern="1200" cap="all" dirty="0">
                <a:solidFill>
                  <a:schemeClr val="tx2"/>
                </a:solidFill>
                <a:latin typeface="+mj-lt"/>
                <a:ea typeface="+mj-ea"/>
                <a:cs typeface="+mj-cs"/>
              </a:rPr>
              <a:t>Let’s code to build prompt </a:t>
            </a:r>
          </a:p>
        </p:txBody>
      </p:sp>
      <p:sp>
        <p:nvSpPr>
          <p:cNvPr id="3" name="Subtitle 2">
            <a:extLst>
              <a:ext uri="{FF2B5EF4-FFF2-40B4-BE49-F238E27FC236}">
                <a16:creationId xmlns:a16="http://schemas.microsoft.com/office/drawing/2014/main" id="{3681E250-7D88-2691-14FC-5C44901A6399}"/>
              </a:ext>
            </a:extLst>
          </p:cNvPr>
          <p:cNvSpPr>
            <a:spLocks noGrp="1"/>
          </p:cNvSpPr>
          <p:nvPr>
            <p:ph type="subTitle" idx="1"/>
          </p:nvPr>
        </p:nvSpPr>
        <p:spPr>
          <a:xfrm>
            <a:off x="6096001" y="1393371"/>
            <a:ext cx="5644446" cy="4147457"/>
          </a:xfrm>
        </p:spPr>
        <p:txBody>
          <a:bodyPr vert="horz" lIns="91440" tIns="45720" rIns="91440" bIns="45720" rtlCol="0" anchor="ctr">
            <a:normAutofit/>
          </a:bodyPr>
          <a:lstStyle/>
          <a:p>
            <a:pPr algn="l">
              <a:lnSpc>
                <a:spcPct val="110000"/>
              </a:lnSpc>
            </a:pPr>
            <a:r>
              <a:rPr lang="en-US" sz="2500" b="1" cap="all" dirty="0">
                <a:solidFill>
                  <a:schemeClr val="accent1"/>
                </a:solidFill>
              </a:rPr>
              <a:t>1- PROMPT CREATION USING python basic code</a:t>
            </a:r>
          </a:p>
          <a:p>
            <a:pPr algn="l">
              <a:lnSpc>
                <a:spcPct val="110000"/>
              </a:lnSpc>
            </a:pPr>
            <a:r>
              <a:rPr lang="en-US" sz="2500" b="1" cap="all" dirty="0">
                <a:solidFill>
                  <a:schemeClr val="accent1"/>
                </a:solidFill>
              </a:rPr>
              <a:t>2- prompt ENGINEERING CODE USING OPENAI, STREAMLIT</a:t>
            </a:r>
            <a:endParaRPr lang="en-US" sz="2500" cap="all" dirty="0">
              <a:solidFill>
                <a:schemeClr val="accent1"/>
              </a:solidFill>
            </a:endParaRPr>
          </a:p>
        </p:txBody>
      </p:sp>
      <p:sp>
        <p:nvSpPr>
          <p:cNvPr id="52" name="Rectangle 51">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Rectangle 53">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Rectangle 55">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2404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4" name="Rectangle 13">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5224C-ED5F-A1B4-AA14-C6A5D5045CA5}"/>
              </a:ext>
            </a:extLst>
          </p:cNvPr>
          <p:cNvSpPr>
            <a:spLocks noGrp="1"/>
          </p:cNvSpPr>
          <p:nvPr>
            <p:ph type="ctrTitle"/>
          </p:nvPr>
        </p:nvSpPr>
        <p:spPr>
          <a:xfrm>
            <a:off x="175163" y="668594"/>
            <a:ext cx="11456397" cy="419837"/>
          </a:xfrm>
        </p:spPr>
        <p:txBody>
          <a:bodyPr vert="horz" lIns="91440" tIns="45720" rIns="91440" bIns="45720" rtlCol="0" anchor="ctr">
            <a:normAutofit fontScale="90000"/>
          </a:bodyPr>
          <a:lstStyle/>
          <a:p>
            <a:pPr algn="ctr"/>
            <a:r>
              <a:rPr lang="en-US" sz="2400" b="1" kern="1200" cap="all" dirty="0">
                <a:solidFill>
                  <a:schemeClr val="tx1"/>
                </a:solidFill>
                <a:highlight>
                  <a:srgbClr val="FF0000"/>
                </a:highlight>
                <a:latin typeface="+mj-lt"/>
                <a:ea typeface="+mj-ea"/>
                <a:cs typeface="+mj-cs"/>
              </a:rPr>
              <a:t>GENERATIVE AI PREVIOUS RECORDING SESSION</a:t>
            </a:r>
          </a:p>
        </p:txBody>
      </p:sp>
      <p:sp>
        <p:nvSpPr>
          <p:cNvPr id="16" name="Rectangle 15">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48BF7A18-6B5E-FDB0-8EF5-26D972A03CD9}"/>
              </a:ext>
            </a:extLst>
          </p:cNvPr>
          <p:cNvSpPr>
            <a:spLocks noGrp="1"/>
          </p:cNvSpPr>
          <p:nvPr>
            <p:ph type="subTitle" idx="1"/>
          </p:nvPr>
        </p:nvSpPr>
        <p:spPr>
          <a:xfrm>
            <a:off x="28587" y="3726426"/>
            <a:ext cx="11749548" cy="3033020"/>
          </a:xfrm>
        </p:spPr>
        <p:txBody>
          <a:bodyPr vert="horz" lIns="91440" tIns="45720" rIns="91440" bIns="45720" rtlCol="0" anchor="ctr">
            <a:noAutofit/>
          </a:bodyPr>
          <a:lstStyle/>
          <a:p>
            <a:pPr>
              <a:lnSpc>
                <a:spcPct val="110000"/>
              </a:lnSpc>
            </a:pPr>
            <a:r>
              <a:rPr lang="en-US" sz="1400" b="1" dirty="0">
                <a:solidFill>
                  <a:schemeClr val="tx1"/>
                </a:solidFill>
                <a:effectLst/>
              </a:rPr>
              <a:t>1- ChatGPT Tutorial for Developers | Introduction to ChatGPT </a:t>
            </a:r>
            <a:r>
              <a:rPr lang="en-US" sz="1400" b="1" dirty="0">
                <a:solidFill>
                  <a:schemeClr val="tx1"/>
                </a:solidFill>
                <a:effectLst/>
                <a:sym typeface="Wingdings" panose="05000000000000000000" pitchFamily="2" charset="2"/>
              </a:rPr>
              <a:t></a:t>
            </a:r>
            <a:r>
              <a:rPr lang="en-US" sz="1400" b="1" dirty="0">
                <a:solidFill>
                  <a:schemeClr val="tx1"/>
                </a:solidFill>
                <a:effectLst/>
              </a:rPr>
              <a:t>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=SDStCnlITT8</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2- Generative AI Workshop </a:t>
            </a:r>
            <a:r>
              <a:rPr lang="en-US" sz="1400" b="1" dirty="0">
                <a:solidFill>
                  <a:schemeClr val="tx1"/>
                </a:solidFill>
                <a:sym typeface="Wingdings" panose="05000000000000000000" pitchFamily="2" charset="2"/>
              </a:rPr>
              <a:t>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=Xp1MnygECUs</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3- LARGE LANGUAGE MODEL </a:t>
            </a:r>
            <a:r>
              <a:rPr lang="en-US" sz="1400" b="1" dirty="0">
                <a:solidFill>
                  <a:schemeClr val="tx1"/>
                </a:solidFill>
                <a:sym typeface="Wingdings" panose="05000000000000000000" pitchFamily="2" charset="2"/>
              </a:rPr>
              <a:t>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=v0w9LXXrsys</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4- COMPLETE DATA SCIENCE LIBRARY</a:t>
            </a:r>
            <a:r>
              <a:rPr lang="en-US" sz="1400" b="1" dirty="0">
                <a:solidFill>
                  <a:schemeClr val="tx1"/>
                </a:solidFill>
              </a:rPr>
              <a:t> </a:t>
            </a:r>
            <a:r>
              <a:rPr lang="en-US" sz="1400" b="1" dirty="0">
                <a:solidFill>
                  <a:schemeClr val="tx1"/>
                </a:solidFill>
                <a:sym typeface="Wingdings" panose="05000000000000000000" pitchFamily="2" charset="2"/>
              </a:rPr>
              <a:t>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=MsFhUjFL4vE&amp;t=209s</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5- Know About Data Science &amp; Generative AI</a:t>
            </a:r>
            <a:r>
              <a:rPr lang="en-US" sz="1400" b="1" dirty="0">
                <a:solidFill>
                  <a:schemeClr val="tx1"/>
                </a:solidFill>
                <a:effectLst/>
                <a:sym typeface="Wingdings" panose="05000000000000000000" pitchFamily="2" charset="2"/>
              </a:rPr>
              <a:t></a:t>
            </a:r>
            <a:r>
              <a:rPr lang="en-US" sz="1400" b="1" dirty="0">
                <a:solidFill>
                  <a:schemeClr val="tx1"/>
                </a:solidFill>
                <a:effectLst/>
              </a:rPr>
              <a:t>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=TR_OCx5z-m8</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6- Generative AI with </a:t>
            </a:r>
            <a:r>
              <a:rPr lang="en-US" sz="1400" b="1" dirty="0" err="1">
                <a:solidFill>
                  <a:schemeClr val="tx1"/>
                </a:solidFill>
                <a:effectLst/>
              </a:rPr>
              <a:t>Langchain</a:t>
            </a:r>
            <a:r>
              <a:rPr lang="en-US" sz="1400" b="1" dirty="0">
                <a:solidFill>
                  <a:schemeClr val="tx1"/>
                </a:solidFill>
                <a:effectLst/>
              </a:rPr>
              <a:t>, </a:t>
            </a:r>
            <a:r>
              <a:rPr lang="en-US" sz="1400" b="1" dirty="0" err="1">
                <a:solidFill>
                  <a:schemeClr val="tx1"/>
                </a:solidFill>
                <a:effectLst/>
              </a:rPr>
              <a:t>Langsmith</a:t>
            </a:r>
            <a:r>
              <a:rPr lang="en-US" sz="1400" b="1" dirty="0">
                <a:solidFill>
                  <a:schemeClr val="tx1"/>
                </a:solidFill>
                <a:effectLst/>
              </a:rPr>
              <a:t>, OpenAI &amp; </a:t>
            </a:r>
            <a:r>
              <a:rPr lang="en-US" sz="1400" b="1" dirty="0" err="1">
                <a:solidFill>
                  <a:schemeClr val="tx1"/>
                </a:solidFill>
                <a:effectLst/>
              </a:rPr>
              <a:t>LLMops</a:t>
            </a:r>
            <a:r>
              <a:rPr lang="en-US" sz="1400" b="1" dirty="0">
                <a:solidFill>
                  <a:schemeClr val="tx1"/>
                </a:solidFill>
                <a:effectLst/>
              </a:rPr>
              <a:t> </a:t>
            </a:r>
            <a:r>
              <a:rPr lang="en-US" sz="1400" b="1" dirty="0">
                <a:solidFill>
                  <a:schemeClr val="tx1"/>
                </a:solidFill>
                <a:effectLst/>
                <a:sym typeface="Wingdings" panose="05000000000000000000" pitchFamily="2" charset="2"/>
              </a:rPr>
              <a:t></a:t>
            </a:r>
            <a:r>
              <a:rPr lang="en-US" sz="1400" b="1" dirty="0">
                <a:solidFill>
                  <a:schemeClr val="tx1"/>
                </a:solidFill>
                <a:effectLst/>
              </a:rPr>
              <a:t>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a:t>
            </a:r>
            <a:r>
              <a:rPr lang="en-US" sz="1400" b="1" u="sng" dirty="0" err="1">
                <a:solidFill>
                  <a:schemeClr val="tx1"/>
                </a:solidFill>
                <a:effectLst/>
                <a:highlight>
                  <a:srgbClr val="808000"/>
                </a:highlight>
              </a:rPr>
              <a:t>MAkXifYHnuw&amp;t</a:t>
            </a:r>
            <a:r>
              <a:rPr lang="en-US" sz="1400" b="1" u="sng" dirty="0">
                <a:solidFill>
                  <a:schemeClr val="tx1"/>
                </a:solidFill>
                <a:effectLst/>
                <a:highlight>
                  <a:srgbClr val="808000"/>
                </a:highlight>
              </a:rPr>
              <a:t>=1320s</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7- Google Generative AI | Gemini AI</a:t>
            </a:r>
            <a:r>
              <a:rPr lang="en-US" sz="1400" b="1" dirty="0">
                <a:solidFill>
                  <a:schemeClr val="tx1"/>
                </a:solidFill>
                <a:sym typeface="Wingdings" panose="05000000000000000000" pitchFamily="2" charset="2"/>
              </a:rPr>
              <a:t>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=BDrXdvNh19Q&amp;t=5684s</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8- Gen AI for Build LLM Model Using Lama 3,Hugging Face &amp; </a:t>
            </a:r>
            <a:r>
              <a:rPr lang="en-US" sz="1400" b="1" dirty="0" err="1">
                <a:solidFill>
                  <a:schemeClr val="tx1"/>
                </a:solidFill>
                <a:effectLst/>
              </a:rPr>
              <a:t>Ollama</a:t>
            </a:r>
            <a:r>
              <a:rPr lang="en-US" sz="1400" b="1" dirty="0">
                <a:solidFill>
                  <a:schemeClr val="tx1"/>
                </a:solidFill>
                <a:effectLst/>
              </a:rPr>
              <a:t> :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=eDN6fAWLNNE&amp;t=5425s</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9- GEMMA-9B Integration with GROQ, HUGGINGFACE &amp; LANGCHAIN: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=Bp1XyvMvedg&amp;t=7086s</a:t>
            </a:r>
            <a:endParaRPr lang="en-US" sz="1400" u="sng" dirty="0">
              <a:solidFill>
                <a:schemeClr val="tx1"/>
              </a:solidFill>
              <a:effectLst/>
              <a:highlight>
                <a:srgbClr val="808000"/>
              </a:highlight>
            </a:endParaRPr>
          </a:p>
          <a:p>
            <a:pPr>
              <a:lnSpc>
                <a:spcPct val="110000"/>
              </a:lnSpc>
            </a:pPr>
            <a:r>
              <a:rPr lang="en-US" sz="1400" b="1" dirty="0">
                <a:solidFill>
                  <a:schemeClr val="tx1"/>
                </a:solidFill>
                <a:effectLst/>
              </a:rPr>
              <a:t>10- NLP: </a:t>
            </a:r>
            <a:r>
              <a:rPr lang="en-US" sz="1400" b="1" u="sng" dirty="0">
                <a:solidFill>
                  <a:schemeClr val="tx1"/>
                </a:solidFill>
                <a:effectLst/>
                <a:highlight>
                  <a:srgbClr val="808000"/>
                </a:highlight>
              </a:rPr>
              <a:t>youtube.com/</a:t>
            </a:r>
            <a:r>
              <a:rPr lang="en-US" sz="1400" b="1" u="sng" dirty="0" err="1">
                <a:solidFill>
                  <a:schemeClr val="tx1"/>
                </a:solidFill>
                <a:effectLst/>
                <a:highlight>
                  <a:srgbClr val="808000"/>
                </a:highlight>
              </a:rPr>
              <a:t>watch?v</a:t>
            </a:r>
            <a:r>
              <a:rPr lang="en-US" sz="1400" b="1" u="sng" dirty="0">
                <a:solidFill>
                  <a:schemeClr val="tx1"/>
                </a:solidFill>
                <a:effectLst/>
                <a:highlight>
                  <a:srgbClr val="808000"/>
                </a:highlight>
              </a:rPr>
              <a:t>=s-xhKH-e8ig&amp;t=5844s</a:t>
            </a:r>
          </a:p>
          <a:p>
            <a:pPr>
              <a:lnSpc>
                <a:spcPct val="110000"/>
              </a:lnSpc>
            </a:pPr>
            <a:r>
              <a:rPr lang="en-US" sz="1400" b="1" dirty="0">
                <a:solidFill>
                  <a:schemeClr val="tx1"/>
                </a:solidFill>
              </a:rPr>
              <a:t>11- RAG: </a:t>
            </a:r>
            <a:r>
              <a:rPr lang="en-US" sz="1400" b="1" dirty="0">
                <a:solidFill>
                  <a:schemeClr val="tx1"/>
                </a:solidFill>
                <a:highlight>
                  <a:srgbClr val="808000"/>
                </a:highlight>
                <a:hlinkClick r:id="rId2">
                  <a:extLst>
                    <a:ext uri="{A12FA001-AC4F-418D-AE19-62706E023703}">
                      <ahyp:hlinkClr xmlns:ahyp="http://schemas.microsoft.com/office/drawing/2018/hyperlinkcolor" val="tx"/>
                    </a:ext>
                  </a:extLst>
                </a:hlinkClick>
              </a:rPr>
              <a:t>www.youtube.com/watch?v=8nWjvn8ZKtU&amp;t=7553s</a:t>
            </a:r>
            <a:endParaRPr lang="en-US" sz="1400" b="1" dirty="0">
              <a:solidFill>
                <a:schemeClr val="tx1"/>
              </a:solidFill>
              <a:highlight>
                <a:srgbClr val="808000"/>
              </a:highlight>
            </a:endParaRPr>
          </a:p>
          <a:p>
            <a:pPr>
              <a:lnSpc>
                <a:spcPct val="110000"/>
              </a:lnSpc>
            </a:pPr>
            <a:r>
              <a:rPr lang="en-US" sz="1400" b="1" dirty="0">
                <a:solidFill>
                  <a:schemeClr val="tx1"/>
                </a:solidFill>
              </a:rPr>
              <a:t>12-  CREW AI: </a:t>
            </a:r>
            <a:r>
              <a:rPr lang="en-US" sz="1400" b="1" dirty="0">
                <a:solidFill>
                  <a:schemeClr val="tx1"/>
                </a:solidFill>
                <a:hlinkClick r:id="rId3">
                  <a:extLst>
                    <a:ext uri="{A12FA001-AC4F-418D-AE19-62706E023703}">
                      <ahyp:hlinkClr xmlns:ahyp="http://schemas.microsoft.com/office/drawing/2018/hyperlinkcolor" val="tx"/>
                    </a:ext>
                  </a:extLst>
                </a:hlinkClick>
              </a:rPr>
              <a:t>ht</a:t>
            </a:r>
            <a:r>
              <a:rPr lang="en-US" sz="1400" b="1" dirty="0">
                <a:solidFill>
                  <a:schemeClr val="tx1"/>
                </a:solidFill>
                <a:highlight>
                  <a:srgbClr val="808000"/>
                </a:highlight>
                <a:hlinkClick r:id="rId3">
                  <a:extLst>
                    <a:ext uri="{A12FA001-AC4F-418D-AE19-62706E023703}">
                      <ahyp:hlinkClr xmlns:ahyp="http://schemas.microsoft.com/office/drawing/2018/hyperlinkcolor" val="tx"/>
                    </a:ext>
                  </a:extLst>
                </a:hlinkClick>
              </a:rPr>
              <a:t>tps://www.youtube.com/watch?v=0gqlrw-6I0s</a:t>
            </a:r>
            <a:endParaRPr lang="en-US" sz="1400" b="1" dirty="0">
              <a:solidFill>
                <a:schemeClr val="tx1"/>
              </a:solidFill>
              <a:highlight>
                <a:srgbClr val="808000"/>
              </a:highlight>
            </a:endParaRPr>
          </a:p>
          <a:p>
            <a:pPr>
              <a:lnSpc>
                <a:spcPct val="110000"/>
              </a:lnSpc>
            </a:pPr>
            <a:r>
              <a:rPr lang="en-US" sz="1400" b="1" dirty="0">
                <a:solidFill>
                  <a:schemeClr val="tx1"/>
                </a:solidFill>
              </a:rPr>
              <a:t>13- STABLE DIFFUSION : </a:t>
            </a:r>
            <a:r>
              <a:rPr lang="en-US" sz="1400" b="1" dirty="0">
                <a:solidFill>
                  <a:schemeClr val="tx1"/>
                </a:solidFill>
                <a:highlight>
                  <a:srgbClr val="808000"/>
                </a:highlight>
              </a:rPr>
              <a:t> </a:t>
            </a:r>
            <a:r>
              <a:rPr lang="en-US" sz="1400" b="1" u="sng" dirty="0">
                <a:solidFill>
                  <a:schemeClr val="tx1"/>
                </a:solidFill>
                <a:highlight>
                  <a:srgbClr val="808000"/>
                </a:highlight>
                <a:hlinkClick r:id="rId4">
                  <a:extLst>
                    <a:ext uri="{A12FA001-AC4F-418D-AE19-62706E023703}">
                      <ahyp:hlinkClr xmlns:ahyp="http://schemas.microsoft.com/office/drawing/2018/hyperlinkcolor" val="tx"/>
                    </a:ext>
                  </a:extLst>
                </a:hlinkClick>
              </a:rPr>
              <a:t>https://www.youtube.com/watch?v=c1GqJ-VFLW0</a:t>
            </a:r>
            <a:endParaRPr lang="en-US" sz="1400" b="1" u="sng" dirty="0">
              <a:solidFill>
                <a:schemeClr val="tx1"/>
              </a:solidFill>
              <a:highlight>
                <a:srgbClr val="808000"/>
              </a:highlight>
            </a:endParaRPr>
          </a:p>
          <a:p>
            <a:pPr>
              <a:lnSpc>
                <a:spcPct val="110000"/>
              </a:lnSpc>
            </a:pPr>
            <a:r>
              <a:rPr lang="en-US" sz="1400" b="1" dirty="0">
                <a:solidFill>
                  <a:schemeClr val="tx1"/>
                </a:solidFill>
              </a:rPr>
              <a:t>14- STATISTIC : </a:t>
            </a:r>
            <a:r>
              <a:rPr lang="en-US" sz="1400" b="1" u="sng" dirty="0">
                <a:solidFill>
                  <a:schemeClr val="tx1"/>
                </a:solidFill>
                <a:highlight>
                  <a:srgbClr val="808000"/>
                </a:highlight>
              </a:rPr>
              <a:t>https://www.youtube.com/watch?v=baJi1276DcU&amp;t=1288s </a:t>
            </a:r>
          </a:p>
          <a:p>
            <a:pPr>
              <a:lnSpc>
                <a:spcPct val="110000"/>
              </a:lnSpc>
            </a:pPr>
            <a:r>
              <a:rPr lang="en-US" sz="1400" b="1" dirty="0">
                <a:solidFill>
                  <a:schemeClr val="tx1"/>
                </a:solidFill>
              </a:rPr>
              <a:t>15- why to choose </a:t>
            </a:r>
            <a:r>
              <a:rPr lang="en-US" sz="1400" b="1" dirty="0" err="1">
                <a:solidFill>
                  <a:schemeClr val="tx1"/>
                </a:solidFill>
              </a:rPr>
              <a:t>fsds</a:t>
            </a:r>
            <a:r>
              <a:rPr lang="en-US" sz="1400" b="1" dirty="0">
                <a:solidFill>
                  <a:schemeClr val="tx1"/>
                </a:solidFill>
              </a:rPr>
              <a:t> with </a:t>
            </a:r>
            <a:r>
              <a:rPr lang="en-US" sz="1400" b="1" dirty="0" err="1">
                <a:solidFill>
                  <a:schemeClr val="tx1"/>
                </a:solidFill>
              </a:rPr>
              <a:t>Genai</a:t>
            </a:r>
            <a:r>
              <a:rPr lang="en-US" sz="1400" b="1" dirty="0">
                <a:solidFill>
                  <a:schemeClr val="tx1"/>
                </a:solidFill>
              </a:rPr>
              <a:t> ( llama 3.2 model) : </a:t>
            </a:r>
            <a:r>
              <a:rPr lang="en-US" sz="1400" b="1" u="sng" dirty="0">
                <a:solidFill>
                  <a:schemeClr val="tx1"/>
                </a:solidFill>
                <a:highlight>
                  <a:srgbClr val="808000"/>
                </a:highlight>
              </a:rPr>
              <a:t>https://www.youtube.com/watch?v=UgFerJcuICw </a:t>
            </a:r>
          </a:p>
          <a:p>
            <a:pPr>
              <a:lnSpc>
                <a:spcPct val="110000"/>
              </a:lnSpc>
            </a:pPr>
            <a:r>
              <a:rPr lang="en-US" sz="1400" b="1" dirty="0">
                <a:solidFill>
                  <a:schemeClr val="tx1"/>
                </a:solidFill>
              </a:rPr>
              <a:t>16- prompt engineer: </a:t>
            </a:r>
            <a:r>
              <a:rPr lang="en-US" sz="1400" b="1" u="sng" dirty="0">
                <a:solidFill>
                  <a:schemeClr val="tx1"/>
                </a:solidFill>
                <a:highlight>
                  <a:srgbClr val="808000"/>
                </a:highlight>
              </a:rPr>
              <a:t>https://www.youtube.com/watch?v=2n-RIgSNnwQ&amp;t=8628s</a:t>
            </a:r>
          </a:p>
          <a:p>
            <a:pPr>
              <a:lnSpc>
                <a:spcPct val="110000"/>
              </a:lnSpc>
              <a:buFont typeface="Wingdings 2" panose="05020102010507070707" pitchFamily="18" charset="2"/>
              <a:buChar char=""/>
            </a:pPr>
            <a:endParaRPr lang="en-US" sz="1400" b="1" dirty="0">
              <a:solidFill>
                <a:schemeClr val="tx1">
                  <a:lumMod val="75000"/>
                  <a:lumOff val="25000"/>
                </a:schemeClr>
              </a:solidFill>
            </a:endParaRPr>
          </a:p>
          <a:p>
            <a:pPr>
              <a:lnSpc>
                <a:spcPct val="110000"/>
              </a:lnSpc>
              <a:buFont typeface="Wingdings 2" panose="05020102010507070707" pitchFamily="18" charset="2"/>
              <a:buChar char=""/>
            </a:pPr>
            <a:endParaRPr lang="en-US" sz="1400" b="1" i="0" dirty="0">
              <a:solidFill>
                <a:schemeClr val="tx1">
                  <a:lumMod val="75000"/>
                  <a:lumOff val="25000"/>
                </a:schemeClr>
              </a:solidFill>
              <a:effectLst/>
              <a:highlight>
                <a:srgbClr val="0F0F0F"/>
              </a:highlight>
            </a:endParaRPr>
          </a:p>
          <a:p>
            <a:pPr>
              <a:lnSpc>
                <a:spcPct val="110000"/>
              </a:lnSpc>
              <a:buFont typeface="Wingdings 2" panose="05020102010507070707" pitchFamily="18" charset="2"/>
              <a:buChar char=""/>
            </a:pPr>
            <a:endParaRPr lang="en-US" sz="1400" b="1" i="0" dirty="0">
              <a:solidFill>
                <a:schemeClr val="tx1">
                  <a:lumMod val="75000"/>
                  <a:lumOff val="25000"/>
                </a:schemeClr>
              </a:solidFill>
              <a:effectLst/>
              <a:highlight>
                <a:srgbClr val="0F0F0F"/>
              </a:highlight>
            </a:endParaRPr>
          </a:p>
          <a:p>
            <a:pPr>
              <a:lnSpc>
                <a:spcPct val="110000"/>
              </a:lnSpc>
              <a:buFont typeface="Wingdings 2" panose="05020102010507070707" pitchFamily="18" charset="2"/>
              <a:buChar char=""/>
            </a:pPr>
            <a:endParaRPr lang="en-US" sz="1400" b="1" i="0" dirty="0">
              <a:solidFill>
                <a:schemeClr val="tx1">
                  <a:lumMod val="75000"/>
                  <a:lumOff val="25000"/>
                </a:schemeClr>
              </a:solidFill>
              <a:effectLst/>
              <a:highlight>
                <a:srgbClr val="0F0F0F"/>
              </a:highlight>
            </a:endParaRPr>
          </a:p>
          <a:p>
            <a:pPr>
              <a:lnSpc>
                <a:spcPct val="110000"/>
              </a:lnSpc>
              <a:buFont typeface="Wingdings 2" panose="05020102010507070707" pitchFamily="18" charset="2"/>
              <a:buChar char=""/>
            </a:pPr>
            <a:endParaRPr lang="en-US" sz="1400" b="1" i="0" dirty="0">
              <a:solidFill>
                <a:schemeClr val="tx1">
                  <a:lumMod val="75000"/>
                  <a:lumOff val="25000"/>
                </a:schemeClr>
              </a:solidFill>
              <a:effectLst/>
              <a:highlight>
                <a:srgbClr val="0F0F0F"/>
              </a:highlight>
            </a:endParaRPr>
          </a:p>
          <a:p>
            <a:pPr>
              <a:lnSpc>
                <a:spcPct val="110000"/>
              </a:lnSpc>
              <a:buFont typeface="Wingdings 2" panose="05020102010507070707" pitchFamily="18" charset="2"/>
              <a:buChar char=""/>
            </a:pPr>
            <a:endParaRPr lang="en-US" sz="1400" b="1" i="0" dirty="0">
              <a:solidFill>
                <a:schemeClr val="tx1">
                  <a:lumMod val="75000"/>
                  <a:lumOff val="25000"/>
                </a:schemeClr>
              </a:solidFill>
              <a:effectLst/>
              <a:highlight>
                <a:srgbClr val="0F0F0F"/>
              </a:highlight>
            </a:endParaRPr>
          </a:p>
          <a:p>
            <a:pPr>
              <a:lnSpc>
                <a:spcPct val="110000"/>
              </a:lnSpc>
              <a:buFont typeface="Wingdings 2" panose="05020102010507070707" pitchFamily="18" charset="2"/>
              <a:buChar char=""/>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29782524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660075" y="718611"/>
            <a:ext cx="10939990" cy="523781"/>
          </a:xfrm>
          <a:blipFill>
            <a:blip r:embed="rId2"/>
            <a:tile tx="0" ty="0" sx="100000" sy="100000" flip="none" algn="tl"/>
          </a:blipFill>
        </p:spPr>
        <p:txBody>
          <a:bodyPr anchor="b" anchorCtr="0"/>
          <a:lstStyle/>
          <a:p>
            <a:r>
              <a:rPr lang="en-US" sz="2800" b="1" dirty="0">
                <a:solidFill>
                  <a:schemeClr val="accent4">
                    <a:lumMod val="25000"/>
                  </a:schemeClr>
                </a:solidFill>
                <a:highlight>
                  <a:srgbClr val="FFFF00"/>
                </a:highlight>
                <a:sym typeface="Wingdings" panose="05000000000000000000" pitchFamily="2" charset="2"/>
              </a:rPr>
              <a:t>RESUME BUILDING BOOTCAMP</a:t>
            </a:r>
            <a:endParaRPr lang="en-US" sz="2800" b="1" dirty="0">
              <a:solidFill>
                <a:schemeClr val="accent4">
                  <a:lumMod val="25000"/>
                </a:schemeClr>
              </a:solidFill>
              <a:highlight>
                <a:srgbClr val="FFFF00"/>
              </a:highlight>
            </a:endParaRP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6453655" y="1282148"/>
            <a:ext cx="5010757" cy="5307495"/>
          </a:xfrm>
          <a:noFill/>
        </p:spPr>
        <p:txBody>
          <a:bodyPr>
            <a:normAutofit fontScale="92500" lnSpcReduction="10000"/>
          </a:bodyPr>
          <a:lstStyle/>
          <a:p>
            <a:pPr algn="l"/>
            <a:r>
              <a:rPr lang="en-US" b="1" dirty="0">
                <a:highlight>
                  <a:srgbClr val="FFFF00"/>
                </a:highlight>
                <a:latin typeface="Calibri" panose="020F0502020204030204" pitchFamily="34" charset="0"/>
                <a:ea typeface="Calibri" panose="020F0502020204030204" pitchFamily="34" charset="0"/>
                <a:cs typeface="Calibri" panose="020F0502020204030204" pitchFamily="34" charset="0"/>
              </a:rPr>
              <a:t>DAY-1 (2nd Oct) </a:t>
            </a:r>
            <a:r>
              <a:rPr lang="en-US" b="1" dirty="0">
                <a:highlight>
                  <a:srgbClr val="FFFF00"/>
                </a:highligh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hlinkClick r:id="rId3"/>
              </a:rPr>
              <a:t>https://www.youtube.com/watch?v=aPPlQpwRIBg&amp;t=831s</a:t>
            </a: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Tx/>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algn="l"/>
            <a:r>
              <a:rPr lang="en-US" b="1" dirty="0">
                <a:highlight>
                  <a:srgbClr val="FFFF00"/>
                </a:highlight>
                <a:latin typeface="Calibri" panose="020F0502020204030204" pitchFamily="34" charset="0"/>
                <a:ea typeface="Calibri" panose="020F0502020204030204" pitchFamily="34" charset="0"/>
                <a:cs typeface="Calibri" panose="020F0502020204030204" pitchFamily="34" charset="0"/>
              </a:rPr>
              <a:t>DAY-2 (3rd Oct) </a:t>
            </a:r>
            <a:r>
              <a:rPr lang="en-US" b="1" dirty="0">
                <a:highlight>
                  <a:srgbClr val="FFFF00"/>
                </a:highligh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hlinkClick r:id="rId4"/>
              </a:rPr>
              <a:t>https://www.youtube.com/live/B3L5UJx3wzk</a:t>
            </a: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Tx/>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algn="l"/>
            <a:r>
              <a:rPr lang="en-US" b="1" dirty="0">
                <a:highlight>
                  <a:srgbClr val="FFFF00"/>
                </a:highlight>
                <a:latin typeface="Calibri" panose="020F0502020204030204" pitchFamily="34" charset="0"/>
                <a:ea typeface="Calibri" panose="020F0502020204030204" pitchFamily="34" charset="0"/>
                <a:cs typeface="Calibri" panose="020F0502020204030204" pitchFamily="34" charset="0"/>
              </a:rPr>
              <a:t>DAY-3 (4th Oct) </a:t>
            </a:r>
            <a:r>
              <a:rPr lang="en-US" b="1" dirty="0">
                <a:highlight>
                  <a:srgbClr val="FFFF00"/>
                </a:highligh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US" b="1" dirty="0">
                <a:highlight>
                  <a:srgbClr val="FFFF00"/>
                </a:highlight>
                <a:latin typeface="Calibri" panose="020F0502020204030204" pitchFamily="34" charset="0"/>
                <a:ea typeface="Calibri" panose="020F0502020204030204" pitchFamily="34" charset="0"/>
                <a:cs typeface="Calibri" panose="020F0502020204030204" pitchFamily="34" charset="0"/>
              </a:rPr>
              <a:t> </a:t>
            </a:r>
          </a:p>
          <a:p>
            <a:pPr algn="l"/>
            <a:r>
              <a:rPr lang="en-US" b="1" u="sng" dirty="0">
                <a:latin typeface="Calibri" panose="020F0502020204030204" pitchFamily="34" charset="0"/>
                <a:ea typeface="Calibri" panose="020F0502020204030204" pitchFamily="34" charset="0"/>
                <a:cs typeface="Calibri" panose="020F0502020204030204" pitchFamily="34" charset="0"/>
                <a:hlinkClick r:id="rId5"/>
              </a:rPr>
              <a:t>https://www.youtube.com/watch?v=ALc1RZ2m2sM</a:t>
            </a:r>
            <a:endParaRPr lang="en-US" b="1" u="sng"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Tx/>
              <a:buChar char="-"/>
            </a:pPr>
            <a:endParaRPr lang="en-US" b="1" u="sng"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red and white rectangular frame with white text&#10;&#10;Description automatically generated">
            <a:extLst>
              <a:ext uri="{FF2B5EF4-FFF2-40B4-BE49-F238E27FC236}">
                <a16:creationId xmlns:a16="http://schemas.microsoft.com/office/drawing/2014/main" id="{9DE6912D-D69B-D350-1405-8D3845668304}"/>
              </a:ext>
            </a:extLst>
          </p:cNvPr>
          <p:cNvPicPr>
            <a:picLocks noChangeAspect="1"/>
          </p:cNvPicPr>
          <p:nvPr/>
        </p:nvPicPr>
        <p:blipFill>
          <a:blip r:embed="rId6"/>
          <a:srcRect t="8709" r="-1" b="18749"/>
          <a:stretch/>
        </p:blipFill>
        <p:spPr>
          <a:xfrm>
            <a:off x="660075" y="3988584"/>
            <a:ext cx="5793580" cy="2601059"/>
          </a:xfrm>
          <a:prstGeom prst="rect">
            <a:avLst/>
          </a:prstGeom>
        </p:spPr>
      </p:pic>
      <p:pic>
        <p:nvPicPr>
          <p:cNvPr id="5" name="Picture 4" descr="A black cube with a white and black symbol on it&#10;&#10;Description automatically generated">
            <a:extLst>
              <a:ext uri="{FF2B5EF4-FFF2-40B4-BE49-F238E27FC236}">
                <a16:creationId xmlns:a16="http://schemas.microsoft.com/office/drawing/2014/main" id="{8E1F8966-4914-6A89-1944-174AB98A14E6}"/>
              </a:ext>
            </a:extLst>
          </p:cNvPr>
          <p:cNvPicPr>
            <a:picLocks noChangeAspect="1"/>
          </p:cNvPicPr>
          <p:nvPr/>
        </p:nvPicPr>
        <p:blipFill>
          <a:blip r:embed="rId7"/>
          <a:srcRect t="4657" r="2" b="1892"/>
          <a:stretch/>
        </p:blipFill>
        <p:spPr>
          <a:xfrm>
            <a:off x="639097" y="1242392"/>
            <a:ext cx="5793580" cy="2693503"/>
          </a:xfrm>
          <a:prstGeom prst="rect">
            <a:avLst/>
          </a:prstGeom>
        </p:spPr>
      </p:pic>
    </p:spTree>
    <p:extLst>
      <p:ext uri="{BB962C8B-B14F-4D97-AF65-F5344CB8AC3E}">
        <p14:creationId xmlns:p14="http://schemas.microsoft.com/office/powerpoint/2010/main" val="173938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holding a computer&#10;&#10;Description automatically generated">
            <a:extLst>
              <a:ext uri="{FF2B5EF4-FFF2-40B4-BE49-F238E27FC236}">
                <a16:creationId xmlns:a16="http://schemas.microsoft.com/office/drawing/2014/main" id="{E50C43DC-1D7D-915E-D4A7-C1AB1B351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057" y="566057"/>
            <a:ext cx="9339943" cy="6291943"/>
          </a:xfrm>
          <a:prstGeom prst="rect">
            <a:avLst/>
          </a:prstGeom>
        </p:spPr>
      </p:pic>
    </p:spTree>
    <p:extLst>
      <p:ext uri="{BB962C8B-B14F-4D97-AF65-F5344CB8AC3E}">
        <p14:creationId xmlns:p14="http://schemas.microsoft.com/office/powerpoint/2010/main" val="361969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9FA-84F2-3624-49D6-32B9E0363C56}"/>
              </a:ext>
            </a:extLst>
          </p:cNvPr>
          <p:cNvSpPr>
            <a:spLocks noGrp="1"/>
          </p:cNvSpPr>
          <p:nvPr>
            <p:ph type="title"/>
          </p:nvPr>
        </p:nvSpPr>
        <p:spPr>
          <a:xfrm>
            <a:off x="841248" y="2702560"/>
            <a:ext cx="10515600" cy="2286000"/>
          </a:xfrm>
          <a:noFill/>
        </p:spPr>
        <p:txBody>
          <a:bodyPr bIns="0" anchor="ctr" anchorCtr="0"/>
          <a:lstStyle/>
          <a:p>
            <a:r>
              <a:rPr lang="en-US" sz="6000" dirty="0"/>
              <a:t>Thank you</a:t>
            </a:r>
          </a:p>
        </p:txBody>
      </p:sp>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4953000" y="548640"/>
            <a:ext cx="2286000" cy="2286000"/>
          </a:xfrm>
        </p:spPr>
      </p:pic>
      <p:sp>
        <p:nvSpPr>
          <p:cNvPr id="4" name="Text Placeholder 3">
            <a:extLst>
              <a:ext uri="{FF2B5EF4-FFF2-40B4-BE49-F238E27FC236}">
                <a16:creationId xmlns:a16="http://schemas.microsoft.com/office/drawing/2014/main" id="{A704BCD3-171F-C06E-AC4E-108832525DF4}"/>
              </a:ext>
            </a:extLst>
          </p:cNvPr>
          <p:cNvSpPr>
            <a:spLocks noGrp="1"/>
          </p:cNvSpPr>
          <p:nvPr>
            <p:ph type="body" sz="quarter" idx="14"/>
          </p:nvPr>
        </p:nvSpPr>
        <p:spPr>
          <a:xfrm>
            <a:off x="1483360" y="5181600"/>
            <a:ext cx="9601200" cy="1270000"/>
          </a:xfrm>
          <a:solidFill>
            <a:schemeClr val="bg1"/>
          </a:solidFill>
        </p:spPr>
        <p:txBody>
          <a:bodyPr anchor="t" anchorCtr="0">
            <a:normAutofit fontScale="92500" lnSpcReduction="20000"/>
          </a:bodyPr>
          <a:lstStyle/>
          <a:p>
            <a:r>
              <a:rPr lang="en-US" b="1" dirty="0">
                <a:solidFill>
                  <a:schemeClr val="accent4">
                    <a:lumMod val="25000"/>
                  </a:schemeClr>
                </a:solidFill>
              </a:rPr>
              <a:t>K.PRAKASH SENAPATI    </a:t>
            </a:r>
          </a:p>
          <a:p>
            <a:r>
              <a:rPr lang="en-US" b="1" dirty="0">
                <a:solidFill>
                  <a:schemeClr val="accent4">
                    <a:lumMod val="25000"/>
                  </a:schemeClr>
                </a:solidFill>
              </a:rPr>
              <a:t>KODIDATASCIENTIST@GMAIL.com  </a:t>
            </a:r>
          </a:p>
          <a:p>
            <a:r>
              <a:rPr lang="en-US" b="1" dirty="0">
                <a:solidFill>
                  <a:schemeClr val="accent4">
                    <a:lumMod val="25000"/>
                  </a:schemeClr>
                </a:solidFill>
                <a:hlinkClick r:id="rId3"/>
              </a:rPr>
              <a:t>https://nareshit.com/</a:t>
            </a:r>
            <a:endParaRPr lang="en-US" b="1" dirty="0">
              <a:solidFill>
                <a:schemeClr val="accent4">
                  <a:lumMod val="25000"/>
                </a:schemeClr>
              </a:solidFill>
            </a:endParaRPr>
          </a:p>
          <a:p>
            <a:r>
              <a:rPr lang="en-US" b="1" dirty="0">
                <a:solidFill>
                  <a:schemeClr val="accent4">
                    <a:lumMod val="25000"/>
                  </a:schemeClr>
                </a:solidFill>
              </a:rPr>
              <a:t>https://www.linkedin.com/in/kodi-prakash-senapati-a95a60182/</a:t>
            </a:r>
          </a:p>
        </p:txBody>
      </p:sp>
    </p:spTree>
    <p:extLst>
      <p:ext uri="{BB962C8B-B14F-4D97-AF65-F5344CB8AC3E}">
        <p14:creationId xmlns:p14="http://schemas.microsoft.com/office/powerpoint/2010/main" val="48752273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664</TotalTime>
  <Words>687</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Nova Light</vt:lpstr>
      <vt:lpstr>Calibri</vt:lpstr>
      <vt:lpstr>Gill Sans MT</vt:lpstr>
      <vt:lpstr>Wingdings</vt:lpstr>
      <vt:lpstr>Wingdings 2</vt:lpstr>
      <vt:lpstr>DividendVTI</vt:lpstr>
      <vt:lpstr>Prompt engineering 2025 </vt:lpstr>
      <vt:lpstr>Agenda </vt:lpstr>
      <vt:lpstr>What Is prompt engineer ?</vt:lpstr>
      <vt:lpstr>complete roadmap to become prompt engineer ?</vt:lpstr>
      <vt:lpstr>Let’s code to build prompt </vt:lpstr>
      <vt:lpstr>GENERATIVE AI PREVIOUS RECORDING SESSION</vt:lpstr>
      <vt:lpstr>RESUME BUILDING BOOTCAMP</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kodi prakash senapati</dc:creator>
  <cp:lastModifiedBy>kodi prakash senapati</cp:lastModifiedBy>
  <cp:revision>9</cp:revision>
  <dcterms:created xsi:type="dcterms:W3CDTF">2024-12-25T08:40:35Z</dcterms:created>
  <dcterms:modified xsi:type="dcterms:W3CDTF">2024-12-29T01:30:05Z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2024-12-25T08:43:42Z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fef07c45-9e0d-4224-8a97-78a39d8ae827</vt:lpwstr>
  </property>
  <property fmtid="{D5CDD505-2E9C-101B-9397-08002B2CF9AE}" pid="7" name="MSIP_Label_defa4170-0d19-0005-0004-bc88714345d2_ActionId">
    <vt:lpwstr>b1c81503-dacd-4cb7-b3d3-f4049d514195</vt:lpwstr>
  </property>
  <property fmtid="{D5CDD505-2E9C-101B-9397-08002B2CF9AE}" pid="8" name="MSIP_Label_defa4170-0d19-0005-0004-bc88714345d2_ContentBits">
    <vt:lpwstr>0</vt:lpwstr>
  </property>
</Properties>
</file>